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handoutMasters/handoutMaster1.xml" ContentType="application/vnd.openxmlformats-officedocument.presentationml.handoutMaster+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charts/chart3.xml" ContentType="application/vnd.openxmlformats-officedocument.drawingml.chart+xml"/>
  <Override PartName="/ppt/charts/chart2.xml" ContentType="application/vnd.openxmlformats-officedocument.drawingml.chart+xml"/>
  <Override PartName="/ppt/notesMasters/notesMaster1.xml" ContentType="application/vnd.openxmlformats-officedocument.presentationml.notesMaster+xml"/>
  <Override PartName="/ppt/charts/chart1.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9"/>
  </p:notesMasterIdLst>
  <p:handoutMasterIdLst>
    <p:handoutMasterId r:id="rId20"/>
  </p:handoutMasterIdLst>
  <p:sldIdLst>
    <p:sldId id="256" r:id="rId3"/>
    <p:sldId id="264" r:id="rId4"/>
    <p:sldId id="271" r:id="rId5"/>
    <p:sldId id="272" r:id="rId6"/>
    <p:sldId id="273" r:id="rId7"/>
    <p:sldId id="277" r:id="rId8"/>
    <p:sldId id="278" r:id="rId9"/>
    <p:sldId id="279" r:id="rId10"/>
    <p:sldId id="289" r:id="rId11"/>
    <p:sldId id="290" r:id="rId12"/>
    <p:sldId id="282" r:id="rId13"/>
    <p:sldId id="281" r:id="rId14"/>
    <p:sldId id="291" r:id="rId15"/>
    <p:sldId id="292" r:id="rId16"/>
    <p:sldId id="293" r:id="rId17"/>
    <p:sldId id="294"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2" autoAdjust="0"/>
    <p:restoredTop sz="94610" autoAdjust="0"/>
  </p:normalViewPr>
  <p:slideViewPr>
    <p:cSldViewPr>
      <p:cViewPr varScale="1">
        <p:scale>
          <a:sx n="66" d="100"/>
          <a:sy n="66" d="100"/>
        </p:scale>
        <p:origin x="-1428" y="-96"/>
      </p:cViewPr>
      <p:guideLst>
        <p:guide orient="horz" pos="2160"/>
        <p:guide pos="2880"/>
      </p:guideLst>
    </p:cSldViewPr>
  </p:slideViewPr>
  <p:outlineViewPr>
    <p:cViewPr>
      <p:scale>
        <a:sx n="33" d="100"/>
        <a:sy n="33" d="100"/>
      </p:scale>
      <p:origin x="0" y="12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44" d="100"/>
          <a:sy n="44" d="100"/>
        </p:scale>
        <p:origin x="-208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2.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 Id="rId27"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lejandro.noguez\Documents\Dependencias\IMSS\Tratamiento\Bases\Copia%20de%20IMSS%20con%20categor&#237;as%2011%20julio%2019%20con%201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lejandro.noguez\Documents\Dependencias\IMSS\Tratamiento\Bases\Copia%20de%20IMSS%20con%20categor&#237;as%2011%20julio%2019%20con%2019.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lejandro.noguez\Documents\Dependencias\IMSS\Tratamiento\Bases\Copia%20de%20IMSS%20con%20categor&#237;as%2011%20julio%2019%20con%20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80"/>
      <c:rotY val="100"/>
      <c:rAngAx val="1"/>
    </c:view3D>
    <c:floor>
      <c:thickness val="0"/>
    </c:floor>
    <c:sideWall>
      <c:thickness val="0"/>
    </c:sideWall>
    <c:backWall>
      <c:thickness val="0"/>
    </c:backWall>
    <c:plotArea>
      <c:layout/>
      <c:bar3DChart>
        <c:barDir val="bar"/>
        <c:grouping val="clustered"/>
        <c:varyColors val="0"/>
        <c:ser>
          <c:idx val="0"/>
          <c:order val="0"/>
          <c:invertIfNegative val="0"/>
          <c:dLbls>
            <c:spPr>
              <a:scene3d>
                <a:camera prst="orthographicFront"/>
                <a:lightRig rig="threePt" dir="t"/>
              </a:scene3d>
              <a:sp3d>
                <a:bevelB/>
              </a:sp3d>
            </c:spPr>
            <c:txPr>
              <a:bodyPr/>
              <a:lstStyle/>
              <a:p>
                <a:pPr>
                  <a:defRPr b="1">
                    <a:solidFill>
                      <a:sysClr val="windowText" lastClr="000000"/>
                    </a:solidFill>
                  </a:defRPr>
                </a:pPr>
                <a:endParaRPr lang="es-MX"/>
              </a:p>
            </c:txPr>
            <c:showLegendKey val="1"/>
            <c:showVal val="1"/>
            <c:showCatName val="0"/>
            <c:showSerName val="0"/>
            <c:showPercent val="0"/>
            <c:showBubbleSize val="0"/>
            <c:showLeaderLines val="0"/>
          </c:dLbls>
          <c:cat>
            <c:strRef>
              <c:f>Hoja2!$E$3:$E$11</c:f>
              <c:strCache>
                <c:ptCount val="9"/>
                <c:pt idx="0">
                  <c:v>Contrataciones</c:v>
                </c:pt>
                <c:pt idx="1">
                  <c:v>Trámite</c:v>
                </c:pt>
                <c:pt idx="2">
                  <c:v>Información de servidores públicos</c:v>
                </c:pt>
                <c:pt idx="3">
                  <c:v>Marco Normativo en materia de Seguridad Social</c:v>
                </c:pt>
                <c:pt idx="4">
                  <c:v>Consulta base club información interactiva</c:v>
                </c:pt>
                <c:pt idx="5">
                  <c:v>Consulta base de acuerdos del Consejo Técnico</c:v>
                </c:pt>
                <c:pt idx="6">
                  <c:v>Presupuesto</c:v>
                </c:pt>
                <c:pt idx="7">
                  <c:v>Consulta informes institucionales</c:v>
                </c:pt>
                <c:pt idx="8">
                  <c:v>Consulta base salario de cotización</c:v>
                </c:pt>
              </c:strCache>
            </c:strRef>
          </c:cat>
          <c:val>
            <c:numRef>
              <c:f>Hoja2!$F$3:$F$11</c:f>
              <c:numCache>
                <c:formatCode>General</c:formatCode>
                <c:ptCount val="9"/>
                <c:pt idx="0">
                  <c:v>84</c:v>
                </c:pt>
                <c:pt idx="1">
                  <c:v>75</c:v>
                </c:pt>
                <c:pt idx="2">
                  <c:v>27</c:v>
                </c:pt>
                <c:pt idx="3">
                  <c:v>21</c:v>
                </c:pt>
                <c:pt idx="4">
                  <c:v>16</c:v>
                </c:pt>
                <c:pt idx="5">
                  <c:v>7</c:v>
                </c:pt>
                <c:pt idx="6">
                  <c:v>4</c:v>
                </c:pt>
                <c:pt idx="7">
                  <c:v>3</c:v>
                </c:pt>
                <c:pt idx="8">
                  <c:v>1</c:v>
                </c:pt>
              </c:numCache>
            </c:numRef>
          </c:val>
        </c:ser>
        <c:dLbls>
          <c:showLegendKey val="0"/>
          <c:showVal val="0"/>
          <c:showCatName val="0"/>
          <c:showSerName val="0"/>
          <c:showPercent val="0"/>
          <c:showBubbleSize val="0"/>
        </c:dLbls>
        <c:gapWidth val="150"/>
        <c:shape val="box"/>
        <c:axId val="47965184"/>
        <c:axId val="87245376"/>
        <c:axId val="0"/>
      </c:bar3DChart>
      <c:catAx>
        <c:axId val="47965184"/>
        <c:scaling>
          <c:orientation val="minMax"/>
        </c:scaling>
        <c:delete val="1"/>
        <c:axPos val="l"/>
        <c:majorTickMark val="out"/>
        <c:minorTickMark val="none"/>
        <c:tickLblPos val="none"/>
        <c:crossAx val="87245376"/>
        <c:crosses val="autoZero"/>
        <c:auto val="1"/>
        <c:lblAlgn val="ctr"/>
        <c:lblOffset val="100"/>
        <c:noMultiLvlLbl val="0"/>
      </c:catAx>
      <c:valAx>
        <c:axId val="87245376"/>
        <c:scaling>
          <c:orientation val="minMax"/>
        </c:scaling>
        <c:delete val="0"/>
        <c:axPos val="b"/>
        <c:numFmt formatCode="General" sourceLinked="1"/>
        <c:majorTickMark val="out"/>
        <c:minorTickMark val="none"/>
        <c:tickLblPos val="nextTo"/>
        <c:crossAx val="47965184"/>
        <c:crosses val="autoZero"/>
        <c:crossBetween val="between"/>
      </c:valAx>
    </c:plotArea>
    <c:plotVisOnly val="1"/>
    <c:dispBlanksAs val="gap"/>
    <c:showDLblsOverMax val="0"/>
  </c:chart>
  <c:txPr>
    <a:bodyPr/>
    <a:lstStyle/>
    <a:p>
      <a:pPr>
        <a:defRPr sz="1050">
          <a:latin typeface="Arial" pitchFamily="34" charset="0"/>
          <a:cs typeface="Arial" pitchFamily="34" charset="0"/>
        </a:defRPr>
      </a:pPr>
      <a:endParaRPr lang="es-MX"/>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80"/>
      <c:rotY val="100"/>
      <c:rAngAx val="1"/>
    </c:view3D>
    <c:floor>
      <c:thickness val="0"/>
    </c:floor>
    <c:sideWall>
      <c:thickness val="0"/>
    </c:sideWall>
    <c:backWall>
      <c:thickness val="0"/>
    </c:backWall>
    <c:plotArea>
      <c:layout/>
      <c:bar3DChart>
        <c:barDir val="bar"/>
        <c:grouping val="clustered"/>
        <c:varyColors val="0"/>
        <c:ser>
          <c:idx val="0"/>
          <c:order val="0"/>
          <c:invertIfNegative val="0"/>
          <c:dLbls>
            <c:spPr>
              <a:scene3d>
                <a:camera prst="orthographicFront"/>
                <a:lightRig rig="threePt" dir="t"/>
              </a:scene3d>
              <a:sp3d>
                <a:bevelB/>
              </a:sp3d>
            </c:spPr>
            <c:showLegendKey val="1"/>
            <c:showVal val="1"/>
            <c:showCatName val="0"/>
            <c:showSerName val="0"/>
            <c:showPercent val="0"/>
            <c:showBubbleSize val="0"/>
            <c:showLeaderLines val="0"/>
          </c:dLbls>
          <c:cat>
            <c:strRef>
              <c:f>Hoja2!$E$3:$E$6</c:f>
              <c:strCache>
                <c:ptCount val="4"/>
                <c:pt idx="0">
                  <c:v>Contrataciones</c:v>
                </c:pt>
                <c:pt idx="1">
                  <c:v>Trámite</c:v>
                </c:pt>
                <c:pt idx="2">
                  <c:v>Información de servidores públicos</c:v>
                </c:pt>
                <c:pt idx="3">
                  <c:v>Marco Normativo en materia de Seguridad Social</c:v>
                </c:pt>
              </c:strCache>
            </c:strRef>
          </c:cat>
          <c:val>
            <c:numRef>
              <c:f>Hoja2!$F$3:$F$6</c:f>
              <c:numCache>
                <c:formatCode>General</c:formatCode>
                <c:ptCount val="4"/>
                <c:pt idx="0">
                  <c:v>84</c:v>
                </c:pt>
                <c:pt idx="1">
                  <c:v>75</c:v>
                </c:pt>
                <c:pt idx="2">
                  <c:v>27</c:v>
                </c:pt>
                <c:pt idx="3">
                  <c:v>21</c:v>
                </c:pt>
              </c:numCache>
            </c:numRef>
          </c:val>
        </c:ser>
        <c:dLbls>
          <c:showLegendKey val="0"/>
          <c:showVal val="0"/>
          <c:showCatName val="0"/>
          <c:showSerName val="0"/>
          <c:showPercent val="0"/>
          <c:showBubbleSize val="0"/>
        </c:dLbls>
        <c:gapWidth val="150"/>
        <c:shape val="box"/>
        <c:axId val="110533120"/>
        <c:axId val="87247680"/>
        <c:axId val="0"/>
      </c:bar3DChart>
      <c:catAx>
        <c:axId val="110533120"/>
        <c:scaling>
          <c:orientation val="minMax"/>
        </c:scaling>
        <c:delete val="0"/>
        <c:axPos val="l"/>
        <c:majorTickMark val="out"/>
        <c:minorTickMark val="none"/>
        <c:tickLblPos val="nextTo"/>
        <c:crossAx val="87247680"/>
        <c:crosses val="autoZero"/>
        <c:auto val="1"/>
        <c:lblAlgn val="ctr"/>
        <c:lblOffset val="100"/>
        <c:noMultiLvlLbl val="0"/>
      </c:catAx>
      <c:valAx>
        <c:axId val="87247680"/>
        <c:scaling>
          <c:orientation val="minMax"/>
        </c:scaling>
        <c:delete val="0"/>
        <c:axPos val="b"/>
        <c:numFmt formatCode="General" sourceLinked="1"/>
        <c:majorTickMark val="out"/>
        <c:minorTickMark val="none"/>
        <c:tickLblPos val="nextTo"/>
        <c:crossAx val="110533120"/>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s-MX"/>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40"/>
      <c:rotY val="110"/>
      <c:rAngAx val="0"/>
      <c:perspective val="30"/>
    </c:view3D>
    <c:floor>
      <c:thickness val="0"/>
    </c:floor>
    <c:sideWall>
      <c:thickness val="0"/>
    </c:sideWall>
    <c:backWall>
      <c:thickness val="0"/>
    </c:backWall>
    <c:plotArea>
      <c:layout/>
      <c:pie3DChart>
        <c:varyColors val="1"/>
        <c:ser>
          <c:idx val="0"/>
          <c:order val="0"/>
          <c:explosion val="19"/>
          <c:dLbls>
            <c:showLegendKey val="0"/>
            <c:showVal val="0"/>
            <c:showCatName val="1"/>
            <c:showSerName val="0"/>
            <c:showPercent val="1"/>
            <c:showBubbleSize val="0"/>
            <c:showLeaderLines val="1"/>
          </c:dLbls>
          <c:cat>
            <c:strRef>
              <c:f>Hoja2!$B$22:$B$29</c:f>
              <c:strCache>
                <c:ptCount val="8"/>
                <c:pt idx="0">
                  <c:v>Trámite aclaración semanas cotizadas</c:v>
                </c:pt>
                <c:pt idx="1">
                  <c:v>Trámite Atención y Orientación al Derechohabiente</c:v>
                </c:pt>
                <c:pt idx="2">
                  <c:v>Trámite datos personales</c:v>
                </c:pt>
                <c:pt idx="3">
                  <c:v>Trámite de jubilaciones y pensiones</c:v>
                </c:pt>
                <c:pt idx="4">
                  <c:v>Trámite en prestaciones económicas</c:v>
                </c:pt>
                <c:pt idx="5">
                  <c:v>Trámite prestaciones médicas</c:v>
                </c:pt>
                <c:pt idx="6">
                  <c:v>Trámite recursos humanos</c:v>
                </c:pt>
                <c:pt idx="7">
                  <c:v>Trámite vigencia de derechos</c:v>
                </c:pt>
              </c:strCache>
            </c:strRef>
          </c:cat>
          <c:val>
            <c:numRef>
              <c:f>Hoja2!$C$22:$C$29</c:f>
              <c:numCache>
                <c:formatCode>General</c:formatCode>
                <c:ptCount val="8"/>
                <c:pt idx="0">
                  <c:v>9</c:v>
                </c:pt>
                <c:pt idx="1">
                  <c:v>31</c:v>
                </c:pt>
                <c:pt idx="2">
                  <c:v>18</c:v>
                </c:pt>
                <c:pt idx="3">
                  <c:v>7</c:v>
                </c:pt>
                <c:pt idx="4">
                  <c:v>3</c:v>
                </c:pt>
                <c:pt idx="5">
                  <c:v>2</c:v>
                </c:pt>
                <c:pt idx="6">
                  <c:v>2</c:v>
                </c:pt>
                <c:pt idx="7">
                  <c:v>3</c:v>
                </c:pt>
              </c:numCache>
            </c:numRef>
          </c:val>
        </c:ser>
        <c:dLbls>
          <c:showLegendKey val="0"/>
          <c:showVal val="1"/>
          <c:showCatName val="1"/>
          <c:showSerName val="0"/>
          <c:showPercent val="0"/>
          <c:showBubbleSize val="0"/>
          <c:showLeaderLines val="1"/>
        </c:dLbls>
      </c:pie3DChart>
    </c:plotArea>
    <c:plotVisOnly val="1"/>
    <c:dispBlanksAs val="zero"/>
    <c:showDLblsOverMax val="0"/>
  </c:chart>
  <c:txPr>
    <a:bodyPr/>
    <a:lstStyle/>
    <a:p>
      <a:pPr>
        <a:defRPr sz="1400">
          <a:latin typeface="Arial" pitchFamily="34" charset="0"/>
          <a:cs typeface="Arial" pitchFamily="34" charset="0"/>
        </a:defRPr>
      </a:pPr>
      <a:endParaRPr lang="es-MX"/>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EF57B7-58CC-49EA-9C5B-A8B3CD9B240D}" type="doc">
      <dgm:prSet loTypeId="urn:microsoft.com/office/officeart/2005/8/layout/hierarchy3" loCatId="hierarchy" qsTypeId="urn:microsoft.com/office/officeart/2005/8/quickstyle/simple4" qsCatId="simple" csTypeId="urn:microsoft.com/office/officeart/2005/8/colors/colorful2" csCatId="colorful" phldr="1"/>
      <dgm:spPr/>
      <dgm:t>
        <a:bodyPr/>
        <a:lstStyle/>
        <a:p>
          <a:endParaRPr lang="es-MX"/>
        </a:p>
      </dgm:t>
    </dgm:pt>
    <dgm:pt modelId="{AEACD1F2-2145-4ABD-A08B-D31A980E25E7}">
      <dgm:prSet phldrT="[Texto]" custT="1"/>
      <dgm:spPr/>
      <dgm:t>
        <a:bodyPr/>
        <a:lstStyle/>
        <a:p>
          <a:pPr algn="ctr"/>
          <a:r>
            <a:rPr lang="es-MX" sz="1050" b="1" dirty="0">
              <a:latin typeface="Arial" pitchFamily="34" charset="0"/>
              <a:cs typeface="Arial" pitchFamily="34" charset="0"/>
            </a:rPr>
            <a:t>Población</a:t>
          </a:r>
        </a:p>
      </dgm:t>
    </dgm:pt>
    <dgm:pt modelId="{DB3FBC06-E002-477D-8A8F-9F0A6116D614}" type="parTrans" cxnId="{54876B63-CDFB-47F5-8AFE-27B5630A1AC6}">
      <dgm:prSet/>
      <dgm:spPr/>
      <dgm:t>
        <a:bodyPr/>
        <a:lstStyle/>
        <a:p>
          <a:endParaRPr lang="es-MX" sz="1050">
            <a:latin typeface="Arial" pitchFamily="34" charset="0"/>
            <a:cs typeface="Arial" pitchFamily="34" charset="0"/>
          </a:endParaRPr>
        </a:p>
      </dgm:t>
    </dgm:pt>
    <dgm:pt modelId="{EFA0CFD9-C231-4C50-9932-BEEACC362973}" type="sibTrans" cxnId="{54876B63-CDFB-47F5-8AFE-27B5630A1AC6}">
      <dgm:prSet/>
      <dgm:spPr/>
      <dgm:t>
        <a:bodyPr/>
        <a:lstStyle/>
        <a:p>
          <a:endParaRPr lang="es-MX" sz="1050">
            <a:latin typeface="Arial" pitchFamily="34" charset="0"/>
            <a:cs typeface="Arial" pitchFamily="34" charset="0"/>
          </a:endParaRPr>
        </a:p>
      </dgm:t>
    </dgm:pt>
    <dgm:pt modelId="{581AD665-596D-4320-AD44-57BD45A56F8B}">
      <dgm:prSet phldrT="[Texto]" custT="1"/>
      <dgm:spPr/>
      <dgm:t>
        <a:bodyPr/>
        <a:lstStyle/>
        <a:p>
          <a:r>
            <a:rPr lang="es-MX" sz="1050" dirty="0" smtClean="0">
              <a:latin typeface="Arial" pitchFamily="34" charset="0"/>
              <a:cs typeface="Arial" pitchFamily="34" charset="0"/>
            </a:rPr>
            <a:t>Datos personales</a:t>
          </a:r>
        </a:p>
        <a:p>
          <a:r>
            <a:rPr lang="es-MX" sz="1050" dirty="0" smtClean="0">
              <a:latin typeface="Arial" pitchFamily="34" charset="0"/>
              <a:cs typeface="Arial" pitchFamily="34" charset="0"/>
            </a:rPr>
            <a:t>(81,342)</a:t>
          </a:r>
          <a:endParaRPr lang="es-MX" sz="1050" dirty="0">
            <a:latin typeface="Arial" pitchFamily="34" charset="0"/>
            <a:cs typeface="Arial" pitchFamily="34" charset="0"/>
          </a:endParaRPr>
        </a:p>
      </dgm:t>
    </dgm:pt>
    <dgm:pt modelId="{18827243-B4E0-49E8-94D5-A0A8C85787D5}" type="parTrans" cxnId="{6EEFA25C-F79D-4CE6-99A0-44F7C1037F96}">
      <dgm:prSet/>
      <dgm:spPr/>
      <dgm:t>
        <a:bodyPr/>
        <a:lstStyle/>
        <a:p>
          <a:endParaRPr lang="es-MX" sz="1050">
            <a:latin typeface="Arial" pitchFamily="34" charset="0"/>
            <a:cs typeface="Arial" pitchFamily="34" charset="0"/>
          </a:endParaRPr>
        </a:p>
      </dgm:t>
    </dgm:pt>
    <dgm:pt modelId="{607EDEAD-2684-4D02-9AB2-2B8B1487DC48}" type="sibTrans" cxnId="{6EEFA25C-F79D-4CE6-99A0-44F7C1037F96}">
      <dgm:prSet/>
      <dgm:spPr/>
      <dgm:t>
        <a:bodyPr/>
        <a:lstStyle/>
        <a:p>
          <a:endParaRPr lang="es-MX" sz="1050">
            <a:latin typeface="Arial" pitchFamily="34" charset="0"/>
            <a:cs typeface="Arial" pitchFamily="34" charset="0"/>
          </a:endParaRPr>
        </a:p>
      </dgm:t>
    </dgm:pt>
    <dgm:pt modelId="{9535D1B5-456B-4D3E-AD83-FCFFB3435086}">
      <dgm:prSet custT="1"/>
      <dgm:spPr/>
      <dgm:t>
        <a:bodyPr/>
        <a:lstStyle/>
        <a:p>
          <a:pPr algn="ctr"/>
          <a:r>
            <a:rPr lang="es-MX" sz="1050" b="1" dirty="0">
              <a:latin typeface="Arial" pitchFamily="34" charset="0"/>
              <a:cs typeface="Arial" pitchFamily="34" charset="0"/>
            </a:rPr>
            <a:t>Conceptos</a:t>
          </a:r>
        </a:p>
      </dgm:t>
    </dgm:pt>
    <dgm:pt modelId="{65513B78-7698-4780-91F4-085C433A30C0}" type="parTrans" cxnId="{DF665A21-9541-4857-A6CC-C736B09BA5F0}">
      <dgm:prSet/>
      <dgm:spPr/>
      <dgm:t>
        <a:bodyPr/>
        <a:lstStyle/>
        <a:p>
          <a:endParaRPr lang="es-MX" sz="1050">
            <a:latin typeface="Arial" pitchFamily="34" charset="0"/>
            <a:cs typeface="Arial" pitchFamily="34" charset="0"/>
          </a:endParaRPr>
        </a:p>
      </dgm:t>
    </dgm:pt>
    <dgm:pt modelId="{EFBF6344-7FA0-4348-BB4D-09AF176CA206}" type="sibTrans" cxnId="{DF665A21-9541-4857-A6CC-C736B09BA5F0}">
      <dgm:prSet/>
      <dgm:spPr/>
      <dgm:t>
        <a:bodyPr/>
        <a:lstStyle/>
        <a:p>
          <a:endParaRPr lang="es-MX" sz="1050">
            <a:latin typeface="Arial" pitchFamily="34" charset="0"/>
            <a:cs typeface="Arial" pitchFamily="34" charset="0"/>
          </a:endParaRPr>
        </a:p>
      </dgm:t>
    </dgm:pt>
    <dgm:pt modelId="{FBA674D7-1B68-446B-B2F7-CAF4C0E5C062}">
      <dgm:prSet custT="1"/>
      <dgm:spPr/>
      <dgm:t>
        <a:bodyPr/>
        <a:lstStyle/>
        <a:p>
          <a:pPr algn="ctr"/>
          <a:r>
            <a:rPr lang="es-MX" sz="1050" b="1" dirty="0" smtClean="0">
              <a:latin typeface="Arial" pitchFamily="34" charset="0"/>
              <a:cs typeface="Arial" pitchFamily="34" charset="0"/>
            </a:rPr>
            <a:t>Categorías</a:t>
          </a:r>
          <a:endParaRPr lang="es-MX" sz="1050" b="1" dirty="0">
            <a:latin typeface="Arial" pitchFamily="34" charset="0"/>
            <a:cs typeface="Arial" pitchFamily="34" charset="0"/>
          </a:endParaRPr>
        </a:p>
      </dgm:t>
    </dgm:pt>
    <dgm:pt modelId="{F958562A-1229-425D-BDBE-2902222E0CC1}" type="parTrans" cxnId="{A2456198-FFD9-428B-A167-040D3F494DB9}">
      <dgm:prSet/>
      <dgm:spPr/>
      <dgm:t>
        <a:bodyPr/>
        <a:lstStyle/>
        <a:p>
          <a:endParaRPr lang="es-MX" sz="1050">
            <a:latin typeface="Arial" pitchFamily="34" charset="0"/>
            <a:cs typeface="Arial" pitchFamily="34" charset="0"/>
          </a:endParaRPr>
        </a:p>
      </dgm:t>
    </dgm:pt>
    <dgm:pt modelId="{E757B733-8BFA-4F30-AF03-F452542783CC}" type="sibTrans" cxnId="{A2456198-FFD9-428B-A167-040D3F494DB9}">
      <dgm:prSet/>
      <dgm:spPr/>
      <dgm:t>
        <a:bodyPr/>
        <a:lstStyle/>
        <a:p>
          <a:endParaRPr lang="es-MX" sz="1050">
            <a:latin typeface="Arial" pitchFamily="34" charset="0"/>
            <a:cs typeface="Arial" pitchFamily="34" charset="0"/>
          </a:endParaRPr>
        </a:p>
      </dgm:t>
    </dgm:pt>
    <dgm:pt modelId="{5514467E-CC91-4A7C-B859-117DA5550B3B}">
      <dgm:prSet custT="1"/>
      <dgm:spPr/>
      <dgm:t>
        <a:bodyPr/>
        <a:lstStyle/>
        <a:p>
          <a:pPr algn="ctr"/>
          <a:r>
            <a:rPr lang="es-MX" sz="1050" b="1" dirty="0">
              <a:latin typeface="Arial" pitchFamily="34" charset="0"/>
              <a:cs typeface="Arial" pitchFamily="34" charset="0"/>
            </a:rPr>
            <a:t>Resultados</a:t>
          </a:r>
        </a:p>
      </dgm:t>
    </dgm:pt>
    <dgm:pt modelId="{EFCD16E1-B536-4D6A-9723-06A291FE3F06}" type="parTrans" cxnId="{10CA799A-8AC3-441C-8F34-88D0A6188C16}">
      <dgm:prSet/>
      <dgm:spPr/>
      <dgm:t>
        <a:bodyPr/>
        <a:lstStyle/>
        <a:p>
          <a:endParaRPr lang="es-MX" sz="1050">
            <a:latin typeface="Arial" pitchFamily="34" charset="0"/>
            <a:cs typeface="Arial" pitchFamily="34" charset="0"/>
          </a:endParaRPr>
        </a:p>
      </dgm:t>
    </dgm:pt>
    <dgm:pt modelId="{517506E3-5B0A-4E15-94B6-ABD38DE22649}" type="sibTrans" cxnId="{10CA799A-8AC3-441C-8F34-88D0A6188C16}">
      <dgm:prSet/>
      <dgm:spPr/>
      <dgm:t>
        <a:bodyPr/>
        <a:lstStyle/>
        <a:p>
          <a:endParaRPr lang="es-MX" sz="1050">
            <a:latin typeface="Arial" pitchFamily="34" charset="0"/>
            <a:cs typeface="Arial" pitchFamily="34" charset="0"/>
          </a:endParaRPr>
        </a:p>
      </dgm:t>
    </dgm:pt>
    <dgm:pt modelId="{379722D9-F522-465C-9252-60B118A9D987}">
      <dgm:prSet custT="1"/>
      <dgm:spPr/>
      <dgm:t>
        <a:bodyPr/>
        <a:lstStyle/>
        <a:p>
          <a:pPr algn="ctr"/>
          <a:r>
            <a:rPr lang="es-MX" sz="1050" b="1" dirty="0" smtClean="0">
              <a:latin typeface="Arial" pitchFamily="34" charset="0"/>
              <a:cs typeface="Arial" pitchFamily="34" charset="0"/>
            </a:rPr>
            <a:t>IMSS</a:t>
          </a:r>
          <a:endParaRPr lang="es-MX" sz="1050" b="1" dirty="0">
            <a:latin typeface="Arial" pitchFamily="34" charset="0"/>
            <a:cs typeface="Arial" pitchFamily="34" charset="0"/>
          </a:endParaRPr>
        </a:p>
      </dgm:t>
    </dgm:pt>
    <dgm:pt modelId="{06DE44F5-0B52-4EFF-A548-4F02D4565806}" type="parTrans" cxnId="{2A3D48D3-0DDF-4161-AEF7-C02C85CED1A4}">
      <dgm:prSet/>
      <dgm:spPr/>
      <dgm:t>
        <a:bodyPr/>
        <a:lstStyle/>
        <a:p>
          <a:endParaRPr lang="es-MX" sz="1050">
            <a:latin typeface="Arial" pitchFamily="34" charset="0"/>
            <a:cs typeface="Arial" pitchFamily="34" charset="0"/>
          </a:endParaRPr>
        </a:p>
      </dgm:t>
    </dgm:pt>
    <dgm:pt modelId="{1DA0ED91-7B8B-46A9-92B6-E2C834A6E5B0}" type="sibTrans" cxnId="{2A3D48D3-0DDF-4161-AEF7-C02C85CED1A4}">
      <dgm:prSet/>
      <dgm:spPr/>
      <dgm:t>
        <a:bodyPr/>
        <a:lstStyle/>
        <a:p>
          <a:endParaRPr lang="es-MX" sz="1050">
            <a:latin typeface="Arial" pitchFamily="34" charset="0"/>
            <a:cs typeface="Arial" pitchFamily="34" charset="0"/>
          </a:endParaRPr>
        </a:p>
      </dgm:t>
    </dgm:pt>
    <dgm:pt modelId="{88B4C088-2354-4DDD-A9ED-0BEAF1A26417}">
      <dgm:prSet custT="1"/>
      <dgm:spPr/>
      <dgm:t>
        <a:bodyPr/>
        <a:lstStyle/>
        <a:p>
          <a:r>
            <a:rPr lang="es-MX" sz="1050" dirty="0" smtClean="0">
              <a:latin typeface="Arial" pitchFamily="34" charset="0"/>
              <a:cs typeface="Arial" pitchFamily="34" charset="0"/>
            </a:rPr>
            <a:t>Trámites</a:t>
          </a:r>
        </a:p>
        <a:p>
          <a:r>
            <a:rPr lang="es-MX" sz="1050" dirty="0" smtClean="0">
              <a:latin typeface="Arial" pitchFamily="34" charset="0"/>
              <a:cs typeface="Arial" pitchFamily="34" charset="0"/>
            </a:rPr>
            <a:t>(8)</a:t>
          </a:r>
          <a:endParaRPr lang="es-MX" sz="1050" dirty="0">
            <a:latin typeface="Arial" pitchFamily="34" charset="0"/>
            <a:cs typeface="Arial" pitchFamily="34" charset="0"/>
          </a:endParaRPr>
        </a:p>
      </dgm:t>
    </dgm:pt>
    <dgm:pt modelId="{9FBE7FAC-5F58-447D-88DC-873DC994A6BB}" type="parTrans" cxnId="{E51D5911-7D7F-45A1-98F4-00F6B89E0EC1}">
      <dgm:prSet/>
      <dgm:spPr/>
      <dgm:t>
        <a:bodyPr/>
        <a:lstStyle/>
        <a:p>
          <a:endParaRPr lang="es-MX" sz="1050">
            <a:latin typeface="Arial" pitchFamily="34" charset="0"/>
            <a:cs typeface="Arial" pitchFamily="34" charset="0"/>
          </a:endParaRPr>
        </a:p>
      </dgm:t>
    </dgm:pt>
    <dgm:pt modelId="{321D1790-279D-400E-B5B3-26A9428F6372}" type="sibTrans" cxnId="{E51D5911-7D7F-45A1-98F4-00F6B89E0EC1}">
      <dgm:prSet/>
      <dgm:spPr/>
      <dgm:t>
        <a:bodyPr/>
        <a:lstStyle/>
        <a:p>
          <a:endParaRPr lang="es-MX" sz="1050">
            <a:latin typeface="Arial" pitchFamily="34" charset="0"/>
            <a:cs typeface="Arial" pitchFamily="34" charset="0"/>
          </a:endParaRPr>
        </a:p>
      </dgm:t>
    </dgm:pt>
    <dgm:pt modelId="{82D44E08-A6BF-452F-B247-4E1562782B93}">
      <dgm:prSet custT="1"/>
      <dgm:spPr/>
      <dgm:t>
        <a:bodyPr/>
        <a:lstStyle/>
        <a:p>
          <a:r>
            <a:rPr lang="es-MX" sz="1050" dirty="0" smtClean="0">
              <a:latin typeface="Arial" pitchFamily="34" charset="0"/>
              <a:cs typeface="Arial" pitchFamily="34" charset="0"/>
            </a:rPr>
            <a:t>Solicitud  de información</a:t>
          </a:r>
        </a:p>
        <a:p>
          <a:r>
            <a:rPr lang="es-MX" sz="1050" dirty="0" smtClean="0">
              <a:latin typeface="Arial" pitchFamily="34" charset="0"/>
              <a:cs typeface="Arial" pitchFamily="34" charset="0"/>
            </a:rPr>
            <a:t>(132,571)</a:t>
          </a:r>
          <a:endParaRPr lang="es-MX" sz="1050" dirty="0">
            <a:latin typeface="Arial" pitchFamily="34" charset="0"/>
            <a:cs typeface="Arial" pitchFamily="34" charset="0"/>
          </a:endParaRPr>
        </a:p>
      </dgm:t>
    </dgm:pt>
    <dgm:pt modelId="{5B79FEA4-699E-45AB-AFE0-23C045C08CCF}" type="parTrans" cxnId="{2A21243F-499D-4444-8700-E84BC09B2743}">
      <dgm:prSet/>
      <dgm:spPr/>
      <dgm:t>
        <a:bodyPr/>
        <a:lstStyle/>
        <a:p>
          <a:endParaRPr lang="es-MX" sz="1050">
            <a:latin typeface="Arial" pitchFamily="34" charset="0"/>
            <a:cs typeface="Arial" pitchFamily="34" charset="0"/>
          </a:endParaRPr>
        </a:p>
      </dgm:t>
    </dgm:pt>
    <dgm:pt modelId="{F2C6794D-C9EF-4FA8-B221-58615E0C6C19}" type="sibTrans" cxnId="{2A21243F-499D-4444-8700-E84BC09B2743}">
      <dgm:prSet/>
      <dgm:spPr/>
      <dgm:t>
        <a:bodyPr/>
        <a:lstStyle/>
        <a:p>
          <a:endParaRPr lang="es-MX" sz="1050">
            <a:latin typeface="Arial" pitchFamily="34" charset="0"/>
            <a:cs typeface="Arial" pitchFamily="34" charset="0"/>
          </a:endParaRPr>
        </a:p>
      </dgm:t>
    </dgm:pt>
    <dgm:pt modelId="{654E10FA-1E92-4327-AE5D-139DA8BB102F}">
      <dgm:prSet custT="1"/>
      <dgm:spPr/>
      <dgm:t>
        <a:bodyPr/>
        <a:lstStyle/>
        <a:p>
          <a:r>
            <a:rPr lang="es-MX" sz="1050" dirty="0" smtClean="0">
              <a:latin typeface="Arial" pitchFamily="34" charset="0"/>
              <a:cs typeface="Arial" pitchFamily="34" charset="0"/>
            </a:rPr>
            <a:t>Particulares de información</a:t>
          </a:r>
        </a:p>
        <a:p>
          <a:r>
            <a:rPr lang="es-MX" sz="1050" dirty="0" smtClean="0">
              <a:latin typeface="Arial" pitchFamily="34" charset="0"/>
              <a:cs typeface="Arial" pitchFamily="34" charset="0"/>
            </a:rPr>
            <a:t>(9)</a:t>
          </a:r>
          <a:endParaRPr lang="es-MX" sz="1050" dirty="0">
            <a:latin typeface="Arial" pitchFamily="34" charset="0"/>
            <a:cs typeface="Arial" pitchFamily="34" charset="0"/>
          </a:endParaRPr>
        </a:p>
      </dgm:t>
    </dgm:pt>
    <dgm:pt modelId="{EF02FB57-D897-448F-AC8C-4FFAE2443BFD}" type="parTrans" cxnId="{250240A3-33FF-4E0A-9739-5C069A497D2E}">
      <dgm:prSet/>
      <dgm:spPr/>
      <dgm:t>
        <a:bodyPr/>
        <a:lstStyle/>
        <a:p>
          <a:endParaRPr lang="es-MX" sz="1050">
            <a:latin typeface="Arial" pitchFamily="34" charset="0"/>
            <a:cs typeface="Arial" pitchFamily="34" charset="0"/>
          </a:endParaRPr>
        </a:p>
      </dgm:t>
    </dgm:pt>
    <dgm:pt modelId="{3EFA2873-193D-408D-A9F4-AF73AAF728EB}" type="sibTrans" cxnId="{250240A3-33FF-4E0A-9739-5C069A497D2E}">
      <dgm:prSet/>
      <dgm:spPr/>
      <dgm:t>
        <a:bodyPr/>
        <a:lstStyle/>
        <a:p>
          <a:endParaRPr lang="es-MX" sz="1050">
            <a:latin typeface="Arial" pitchFamily="34" charset="0"/>
            <a:cs typeface="Arial" pitchFamily="34" charset="0"/>
          </a:endParaRPr>
        </a:p>
      </dgm:t>
    </dgm:pt>
    <dgm:pt modelId="{0E9E46F8-3914-481C-9C76-A0530C308B97}">
      <dgm:prSet custT="1"/>
      <dgm:spPr/>
      <dgm:t>
        <a:bodyPr/>
        <a:lstStyle/>
        <a:p>
          <a:r>
            <a:rPr lang="es-MX" sz="1050" dirty="0" smtClean="0">
              <a:latin typeface="Arial" pitchFamily="34" charset="0"/>
              <a:cs typeface="Arial" pitchFamily="34" charset="0"/>
            </a:rPr>
            <a:t>Cálculo tamaño </a:t>
          </a:r>
          <a:r>
            <a:rPr lang="es-MX" sz="1050" dirty="0" err="1" smtClean="0">
              <a:latin typeface="Arial" pitchFamily="34" charset="0"/>
              <a:cs typeface="Arial" pitchFamily="34" charset="0"/>
            </a:rPr>
            <a:t>muestral</a:t>
          </a:r>
          <a:endParaRPr lang="es-MX" sz="1050" dirty="0">
            <a:latin typeface="Arial" pitchFamily="34" charset="0"/>
            <a:cs typeface="Arial" pitchFamily="34" charset="0"/>
          </a:endParaRPr>
        </a:p>
      </dgm:t>
    </dgm:pt>
    <dgm:pt modelId="{4F511294-8428-4240-9DBD-F2B08471C1BB}" type="parTrans" cxnId="{AC14435C-7135-4A09-878F-B9FEDCEAAD38}">
      <dgm:prSet/>
      <dgm:spPr/>
      <dgm:t>
        <a:bodyPr/>
        <a:lstStyle/>
        <a:p>
          <a:endParaRPr lang="es-MX" sz="1050">
            <a:latin typeface="Arial" pitchFamily="34" charset="0"/>
            <a:cs typeface="Arial" pitchFamily="34" charset="0"/>
          </a:endParaRPr>
        </a:p>
      </dgm:t>
    </dgm:pt>
    <dgm:pt modelId="{F6BD2A34-98EC-447C-9C38-0F64D316152E}" type="sibTrans" cxnId="{AC14435C-7135-4A09-878F-B9FEDCEAAD38}">
      <dgm:prSet/>
      <dgm:spPr/>
      <dgm:t>
        <a:bodyPr/>
        <a:lstStyle/>
        <a:p>
          <a:endParaRPr lang="es-MX" sz="1050">
            <a:latin typeface="Arial" pitchFamily="34" charset="0"/>
            <a:cs typeface="Arial" pitchFamily="34" charset="0"/>
          </a:endParaRPr>
        </a:p>
      </dgm:t>
    </dgm:pt>
    <dgm:pt modelId="{E6DF987B-AA14-4D5F-98F7-166988DA9A24}">
      <dgm:prSet custT="1"/>
      <dgm:spPr/>
      <dgm:t>
        <a:bodyPr/>
        <a:lstStyle/>
        <a:p>
          <a:r>
            <a:rPr lang="es-MX" sz="1050" dirty="0" smtClean="0">
              <a:latin typeface="Arial" pitchFamily="34" charset="0"/>
              <a:cs typeface="Arial" pitchFamily="34" charset="0"/>
            </a:rPr>
            <a:t>Justificación</a:t>
          </a:r>
          <a:endParaRPr lang="es-MX" sz="1050" dirty="0">
            <a:latin typeface="Arial" pitchFamily="34" charset="0"/>
            <a:cs typeface="Arial" pitchFamily="34" charset="0"/>
          </a:endParaRPr>
        </a:p>
      </dgm:t>
    </dgm:pt>
    <dgm:pt modelId="{908BE60C-48BF-49E9-8ABF-51D414D0870D}" type="parTrans" cxnId="{CC669061-0066-4C33-8644-BDB4868167F2}">
      <dgm:prSet/>
      <dgm:spPr/>
      <dgm:t>
        <a:bodyPr/>
        <a:lstStyle/>
        <a:p>
          <a:endParaRPr lang="es-MX" sz="1050">
            <a:latin typeface="Arial" pitchFamily="34" charset="0"/>
            <a:cs typeface="Arial" pitchFamily="34" charset="0"/>
          </a:endParaRPr>
        </a:p>
      </dgm:t>
    </dgm:pt>
    <dgm:pt modelId="{757D2F21-25F8-471C-BD77-4131B5945045}" type="sibTrans" cxnId="{CC669061-0066-4C33-8644-BDB4868167F2}">
      <dgm:prSet/>
      <dgm:spPr/>
      <dgm:t>
        <a:bodyPr/>
        <a:lstStyle/>
        <a:p>
          <a:endParaRPr lang="es-MX" sz="1050">
            <a:latin typeface="Arial" pitchFamily="34" charset="0"/>
            <a:cs typeface="Arial" pitchFamily="34" charset="0"/>
          </a:endParaRPr>
        </a:p>
      </dgm:t>
    </dgm:pt>
    <dgm:pt modelId="{9B1088F6-97D6-407B-9DEB-811592AE4727}">
      <dgm:prSet custT="1"/>
      <dgm:spPr/>
      <dgm:t>
        <a:bodyPr/>
        <a:lstStyle/>
        <a:p>
          <a:r>
            <a:rPr lang="es-MX" sz="1050" dirty="0" smtClean="0">
              <a:latin typeface="Arial" pitchFamily="34" charset="0"/>
              <a:cs typeface="Arial" pitchFamily="34" charset="0"/>
            </a:rPr>
            <a:t>Marco legal</a:t>
          </a:r>
          <a:endParaRPr lang="es-MX" sz="1050" dirty="0">
            <a:latin typeface="Arial" pitchFamily="34" charset="0"/>
            <a:cs typeface="Arial" pitchFamily="34" charset="0"/>
          </a:endParaRPr>
        </a:p>
      </dgm:t>
    </dgm:pt>
    <dgm:pt modelId="{0C6CEC22-6409-4EC6-8D19-F8426BF400F3}" type="parTrans" cxnId="{11205B1F-AFFF-4909-BA54-848193C21182}">
      <dgm:prSet/>
      <dgm:spPr/>
      <dgm:t>
        <a:bodyPr/>
        <a:lstStyle/>
        <a:p>
          <a:endParaRPr lang="es-MX" sz="1050">
            <a:latin typeface="Arial" pitchFamily="34" charset="0"/>
            <a:cs typeface="Arial" pitchFamily="34" charset="0"/>
          </a:endParaRPr>
        </a:p>
      </dgm:t>
    </dgm:pt>
    <dgm:pt modelId="{FC2B726C-43C5-4E6F-8F1D-D8B968E327D2}" type="sibTrans" cxnId="{11205B1F-AFFF-4909-BA54-848193C21182}">
      <dgm:prSet/>
      <dgm:spPr/>
      <dgm:t>
        <a:bodyPr/>
        <a:lstStyle/>
        <a:p>
          <a:endParaRPr lang="es-MX" sz="1050">
            <a:latin typeface="Arial" pitchFamily="34" charset="0"/>
            <a:cs typeface="Arial" pitchFamily="34" charset="0"/>
          </a:endParaRPr>
        </a:p>
      </dgm:t>
    </dgm:pt>
    <dgm:pt modelId="{01C02C1B-466C-4DA9-9983-3F8233BA8A4F}">
      <dgm:prSet custT="1"/>
      <dgm:spPr/>
      <dgm:t>
        <a:bodyPr/>
        <a:lstStyle/>
        <a:p>
          <a:r>
            <a:rPr lang="es-MX" sz="1050" dirty="0" smtClean="0">
              <a:latin typeface="Arial" pitchFamily="34" charset="0"/>
              <a:cs typeface="Arial" pitchFamily="34" charset="0"/>
            </a:rPr>
            <a:t>Muestra</a:t>
          </a:r>
        </a:p>
        <a:p>
          <a:r>
            <a:rPr lang="es-MX" sz="1050" dirty="0" smtClean="0">
              <a:latin typeface="Arial" pitchFamily="34" charset="0"/>
              <a:cs typeface="Arial" pitchFamily="34" charset="0"/>
            </a:rPr>
            <a:t>(238)</a:t>
          </a:r>
          <a:endParaRPr lang="es-MX" sz="1050" dirty="0">
            <a:latin typeface="Arial" pitchFamily="34" charset="0"/>
            <a:cs typeface="Arial" pitchFamily="34" charset="0"/>
          </a:endParaRPr>
        </a:p>
      </dgm:t>
    </dgm:pt>
    <dgm:pt modelId="{2D38A5CA-0D60-47E2-B14A-0D57F578FC48}" type="sibTrans" cxnId="{4A5C118F-2B22-4E4B-BDA0-1AD36E622C79}">
      <dgm:prSet/>
      <dgm:spPr/>
      <dgm:t>
        <a:bodyPr/>
        <a:lstStyle/>
        <a:p>
          <a:endParaRPr lang="es-MX" sz="1050">
            <a:latin typeface="Arial" pitchFamily="34" charset="0"/>
            <a:cs typeface="Arial" pitchFamily="34" charset="0"/>
          </a:endParaRPr>
        </a:p>
      </dgm:t>
    </dgm:pt>
    <dgm:pt modelId="{211B6D57-B904-487D-B261-3DF02F1B8479}" type="parTrans" cxnId="{4A5C118F-2B22-4E4B-BDA0-1AD36E622C79}">
      <dgm:prSet/>
      <dgm:spPr/>
      <dgm:t>
        <a:bodyPr/>
        <a:lstStyle/>
        <a:p>
          <a:endParaRPr lang="es-MX" sz="1050">
            <a:latin typeface="Arial" pitchFamily="34" charset="0"/>
            <a:cs typeface="Arial" pitchFamily="34" charset="0"/>
          </a:endParaRPr>
        </a:p>
      </dgm:t>
    </dgm:pt>
    <dgm:pt modelId="{0F03BF06-AC6B-4FDC-AA4C-D291C711A48B}">
      <dgm:prSet/>
      <dgm:spPr/>
      <dgm:t>
        <a:bodyPr/>
        <a:lstStyle/>
        <a:p>
          <a:r>
            <a:rPr lang="es-MX" dirty="0" smtClean="0"/>
            <a:t>Histogramas</a:t>
          </a:r>
          <a:endParaRPr lang="es-MX" dirty="0"/>
        </a:p>
      </dgm:t>
    </dgm:pt>
    <dgm:pt modelId="{7B4E86DD-B778-48C1-9CEB-A3BB6D003AEF}" type="parTrans" cxnId="{EF387179-7361-4933-92CB-CCFE2655B9A3}">
      <dgm:prSet/>
      <dgm:spPr/>
      <dgm:t>
        <a:bodyPr/>
        <a:lstStyle/>
        <a:p>
          <a:endParaRPr lang="es-MX"/>
        </a:p>
      </dgm:t>
    </dgm:pt>
    <dgm:pt modelId="{C0847BBE-F183-4BB8-883E-8EC82E5A1C17}" type="sibTrans" cxnId="{EF387179-7361-4933-92CB-CCFE2655B9A3}">
      <dgm:prSet/>
      <dgm:spPr/>
      <dgm:t>
        <a:bodyPr/>
        <a:lstStyle/>
        <a:p>
          <a:endParaRPr lang="es-MX"/>
        </a:p>
      </dgm:t>
    </dgm:pt>
    <dgm:pt modelId="{15616F71-56DB-4AB1-B9F0-F55D2BD8E3CB}">
      <dgm:prSet/>
      <dgm:spPr/>
      <dgm:t>
        <a:bodyPr/>
        <a:lstStyle/>
        <a:p>
          <a:r>
            <a:rPr lang="es-MX" dirty="0" err="1" smtClean="0"/>
            <a:t>Georeferencias</a:t>
          </a:r>
          <a:endParaRPr lang="es-MX" dirty="0"/>
        </a:p>
      </dgm:t>
    </dgm:pt>
    <dgm:pt modelId="{DA303468-ACCA-4213-AB5A-B5B030DF039D}" type="parTrans" cxnId="{1D47D089-BED5-4435-B418-733631CBB10D}">
      <dgm:prSet/>
      <dgm:spPr/>
      <dgm:t>
        <a:bodyPr/>
        <a:lstStyle/>
        <a:p>
          <a:endParaRPr lang="es-MX"/>
        </a:p>
      </dgm:t>
    </dgm:pt>
    <dgm:pt modelId="{C09ED810-13BF-49AA-9154-EC0363E45920}" type="sibTrans" cxnId="{1D47D089-BED5-4435-B418-733631CBB10D}">
      <dgm:prSet/>
      <dgm:spPr/>
      <dgm:t>
        <a:bodyPr/>
        <a:lstStyle/>
        <a:p>
          <a:endParaRPr lang="es-MX"/>
        </a:p>
      </dgm:t>
    </dgm:pt>
    <dgm:pt modelId="{666EC7C0-DD0C-4A1D-BFF0-337C853082FD}" type="pres">
      <dgm:prSet presAssocID="{9CEF57B7-58CC-49EA-9C5B-A8B3CD9B240D}" presName="diagram" presStyleCnt="0">
        <dgm:presLayoutVars>
          <dgm:chPref val="1"/>
          <dgm:dir/>
          <dgm:animOne val="branch"/>
          <dgm:animLvl val="lvl"/>
          <dgm:resizeHandles/>
        </dgm:presLayoutVars>
      </dgm:prSet>
      <dgm:spPr/>
      <dgm:t>
        <a:bodyPr/>
        <a:lstStyle/>
        <a:p>
          <a:endParaRPr lang="es-MX"/>
        </a:p>
      </dgm:t>
    </dgm:pt>
    <dgm:pt modelId="{E6392112-8B9D-40A5-A0B5-271C7C7D1037}" type="pres">
      <dgm:prSet presAssocID="{379722D9-F522-465C-9252-60B118A9D987}" presName="root" presStyleCnt="0"/>
      <dgm:spPr/>
      <dgm:t>
        <a:bodyPr/>
        <a:lstStyle/>
        <a:p>
          <a:endParaRPr lang="es-MX"/>
        </a:p>
      </dgm:t>
    </dgm:pt>
    <dgm:pt modelId="{66D5636E-97BC-4485-B74C-6CD34C8F7C6D}" type="pres">
      <dgm:prSet presAssocID="{379722D9-F522-465C-9252-60B118A9D987}" presName="rootComposite" presStyleCnt="0"/>
      <dgm:spPr/>
      <dgm:t>
        <a:bodyPr/>
        <a:lstStyle/>
        <a:p>
          <a:endParaRPr lang="es-MX"/>
        </a:p>
      </dgm:t>
    </dgm:pt>
    <dgm:pt modelId="{DE10A22B-050B-4070-B1DE-56FF46424A57}" type="pres">
      <dgm:prSet presAssocID="{379722D9-F522-465C-9252-60B118A9D987}" presName="rootText" presStyleLbl="node1" presStyleIdx="0" presStyleCnt="6"/>
      <dgm:spPr/>
      <dgm:t>
        <a:bodyPr/>
        <a:lstStyle/>
        <a:p>
          <a:endParaRPr lang="es-MX"/>
        </a:p>
      </dgm:t>
    </dgm:pt>
    <dgm:pt modelId="{38142002-BC40-40A8-A7C5-CA306CDE4F74}" type="pres">
      <dgm:prSet presAssocID="{379722D9-F522-465C-9252-60B118A9D987}" presName="rootConnector" presStyleLbl="node1" presStyleIdx="0" presStyleCnt="6"/>
      <dgm:spPr/>
      <dgm:t>
        <a:bodyPr/>
        <a:lstStyle/>
        <a:p>
          <a:endParaRPr lang="es-MX"/>
        </a:p>
      </dgm:t>
    </dgm:pt>
    <dgm:pt modelId="{6AC4C82A-DCBA-47B3-87F3-53E1D35121CE}" type="pres">
      <dgm:prSet presAssocID="{379722D9-F522-465C-9252-60B118A9D987}" presName="childShape" presStyleCnt="0"/>
      <dgm:spPr/>
      <dgm:t>
        <a:bodyPr/>
        <a:lstStyle/>
        <a:p>
          <a:endParaRPr lang="es-MX"/>
        </a:p>
      </dgm:t>
    </dgm:pt>
    <dgm:pt modelId="{FAD9C3BD-3394-476D-97B1-1D34FB4D2672}" type="pres">
      <dgm:prSet presAssocID="{AEACD1F2-2145-4ABD-A08B-D31A980E25E7}" presName="root" presStyleCnt="0"/>
      <dgm:spPr/>
      <dgm:t>
        <a:bodyPr/>
        <a:lstStyle/>
        <a:p>
          <a:endParaRPr lang="es-MX"/>
        </a:p>
      </dgm:t>
    </dgm:pt>
    <dgm:pt modelId="{59AAA68C-0DFF-4305-A033-590ADF5F57D2}" type="pres">
      <dgm:prSet presAssocID="{AEACD1F2-2145-4ABD-A08B-D31A980E25E7}" presName="rootComposite" presStyleCnt="0"/>
      <dgm:spPr/>
      <dgm:t>
        <a:bodyPr/>
        <a:lstStyle/>
        <a:p>
          <a:endParaRPr lang="es-MX"/>
        </a:p>
      </dgm:t>
    </dgm:pt>
    <dgm:pt modelId="{A5C8FCE2-C489-4681-898E-6BE4350A57C5}" type="pres">
      <dgm:prSet presAssocID="{AEACD1F2-2145-4ABD-A08B-D31A980E25E7}" presName="rootText" presStyleLbl="node1" presStyleIdx="1" presStyleCnt="6"/>
      <dgm:spPr/>
      <dgm:t>
        <a:bodyPr/>
        <a:lstStyle/>
        <a:p>
          <a:endParaRPr lang="es-MX"/>
        </a:p>
      </dgm:t>
    </dgm:pt>
    <dgm:pt modelId="{3F97121A-D163-4FC8-8AE9-31A719E3BA97}" type="pres">
      <dgm:prSet presAssocID="{AEACD1F2-2145-4ABD-A08B-D31A980E25E7}" presName="rootConnector" presStyleLbl="node1" presStyleIdx="1" presStyleCnt="6"/>
      <dgm:spPr/>
      <dgm:t>
        <a:bodyPr/>
        <a:lstStyle/>
        <a:p>
          <a:endParaRPr lang="es-MX"/>
        </a:p>
      </dgm:t>
    </dgm:pt>
    <dgm:pt modelId="{12ED73BF-1B84-4E3B-B4C2-CBA1644B346B}" type="pres">
      <dgm:prSet presAssocID="{AEACD1F2-2145-4ABD-A08B-D31A980E25E7}" presName="childShape" presStyleCnt="0"/>
      <dgm:spPr/>
      <dgm:t>
        <a:bodyPr/>
        <a:lstStyle/>
        <a:p>
          <a:endParaRPr lang="es-MX"/>
        </a:p>
      </dgm:t>
    </dgm:pt>
    <dgm:pt modelId="{39280F91-C8E1-46F3-91E1-B7EBF118F003}" type="pres">
      <dgm:prSet presAssocID="{18827243-B4E0-49E8-94D5-A0A8C85787D5}" presName="Name13" presStyleLbl="parChTrans1D2" presStyleIdx="0" presStyleCnt="9"/>
      <dgm:spPr/>
      <dgm:t>
        <a:bodyPr/>
        <a:lstStyle/>
        <a:p>
          <a:endParaRPr lang="es-MX"/>
        </a:p>
      </dgm:t>
    </dgm:pt>
    <dgm:pt modelId="{3B313832-FBD0-4D56-A96C-9779DF74C201}" type="pres">
      <dgm:prSet presAssocID="{581AD665-596D-4320-AD44-57BD45A56F8B}" presName="childText" presStyleLbl="bgAcc1" presStyleIdx="0" presStyleCnt="9">
        <dgm:presLayoutVars>
          <dgm:bulletEnabled val="1"/>
        </dgm:presLayoutVars>
      </dgm:prSet>
      <dgm:spPr/>
      <dgm:t>
        <a:bodyPr/>
        <a:lstStyle/>
        <a:p>
          <a:endParaRPr lang="es-MX"/>
        </a:p>
      </dgm:t>
    </dgm:pt>
    <dgm:pt modelId="{077D7E66-C02E-4E77-965D-D633840CC311}" type="pres">
      <dgm:prSet presAssocID="{5B79FEA4-699E-45AB-AFE0-23C045C08CCF}" presName="Name13" presStyleLbl="parChTrans1D2" presStyleIdx="1" presStyleCnt="9"/>
      <dgm:spPr/>
      <dgm:t>
        <a:bodyPr/>
        <a:lstStyle/>
        <a:p>
          <a:endParaRPr lang="es-MX"/>
        </a:p>
      </dgm:t>
    </dgm:pt>
    <dgm:pt modelId="{35155C99-D4D7-4530-BD50-1C703057E348}" type="pres">
      <dgm:prSet presAssocID="{82D44E08-A6BF-452F-B247-4E1562782B93}" presName="childText" presStyleLbl="bgAcc1" presStyleIdx="1" presStyleCnt="9">
        <dgm:presLayoutVars>
          <dgm:bulletEnabled val="1"/>
        </dgm:presLayoutVars>
      </dgm:prSet>
      <dgm:spPr/>
      <dgm:t>
        <a:bodyPr/>
        <a:lstStyle/>
        <a:p>
          <a:endParaRPr lang="es-MX"/>
        </a:p>
      </dgm:t>
    </dgm:pt>
    <dgm:pt modelId="{DBCE0D7E-CE52-4E1F-B6E8-5268262EDE17}" type="pres">
      <dgm:prSet presAssocID="{0E9E46F8-3914-481C-9C76-A0530C308B97}" presName="root" presStyleCnt="0"/>
      <dgm:spPr/>
    </dgm:pt>
    <dgm:pt modelId="{CB0A4F7F-B149-43D2-8DFB-BC9024504E3D}" type="pres">
      <dgm:prSet presAssocID="{0E9E46F8-3914-481C-9C76-A0530C308B97}" presName="rootComposite" presStyleCnt="0"/>
      <dgm:spPr/>
    </dgm:pt>
    <dgm:pt modelId="{8016C0E9-EFA3-4958-9406-B41D547090CB}" type="pres">
      <dgm:prSet presAssocID="{0E9E46F8-3914-481C-9C76-A0530C308B97}" presName="rootText" presStyleLbl="node1" presStyleIdx="2" presStyleCnt="6"/>
      <dgm:spPr/>
      <dgm:t>
        <a:bodyPr/>
        <a:lstStyle/>
        <a:p>
          <a:endParaRPr lang="es-MX"/>
        </a:p>
      </dgm:t>
    </dgm:pt>
    <dgm:pt modelId="{FA9B8284-5BD8-4C27-B51E-D924609EAFC1}" type="pres">
      <dgm:prSet presAssocID="{0E9E46F8-3914-481C-9C76-A0530C308B97}" presName="rootConnector" presStyleLbl="node1" presStyleIdx="2" presStyleCnt="6"/>
      <dgm:spPr/>
      <dgm:t>
        <a:bodyPr/>
        <a:lstStyle/>
        <a:p>
          <a:endParaRPr lang="es-MX"/>
        </a:p>
      </dgm:t>
    </dgm:pt>
    <dgm:pt modelId="{1EB5A4B4-77A7-4227-B302-5637E9722733}" type="pres">
      <dgm:prSet presAssocID="{0E9E46F8-3914-481C-9C76-A0530C308B97}" presName="childShape" presStyleCnt="0"/>
      <dgm:spPr/>
    </dgm:pt>
    <dgm:pt modelId="{FC5B3964-308B-44ED-B2AC-BE3F0B9BDDCC}" type="pres">
      <dgm:prSet presAssocID="{211B6D57-B904-487D-B261-3DF02F1B8479}" presName="Name13" presStyleLbl="parChTrans1D2" presStyleIdx="2" presStyleCnt="9"/>
      <dgm:spPr/>
      <dgm:t>
        <a:bodyPr/>
        <a:lstStyle/>
        <a:p>
          <a:endParaRPr lang="es-MX"/>
        </a:p>
      </dgm:t>
    </dgm:pt>
    <dgm:pt modelId="{2DFDADA1-F955-4ED2-B0B7-8D54FDEB7F7F}" type="pres">
      <dgm:prSet presAssocID="{01C02C1B-466C-4DA9-9983-3F8233BA8A4F}" presName="childText" presStyleLbl="bgAcc1" presStyleIdx="2" presStyleCnt="9">
        <dgm:presLayoutVars>
          <dgm:bulletEnabled val="1"/>
        </dgm:presLayoutVars>
      </dgm:prSet>
      <dgm:spPr/>
      <dgm:t>
        <a:bodyPr/>
        <a:lstStyle/>
        <a:p>
          <a:endParaRPr lang="es-MX"/>
        </a:p>
      </dgm:t>
    </dgm:pt>
    <dgm:pt modelId="{9A231930-9988-4FEE-A08B-BA1EBDE32BC3}" type="pres">
      <dgm:prSet presAssocID="{9535D1B5-456B-4D3E-AD83-FCFFB3435086}" presName="root" presStyleCnt="0"/>
      <dgm:spPr/>
      <dgm:t>
        <a:bodyPr/>
        <a:lstStyle/>
        <a:p>
          <a:endParaRPr lang="es-MX"/>
        </a:p>
      </dgm:t>
    </dgm:pt>
    <dgm:pt modelId="{8BF3CEE0-D8F0-4EBB-82BA-F30DD7AEB94D}" type="pres">
      <dgm:prSet presAssocID="{9535D1B5-456B-4D3E-AD83-FCFFB3435086}" presName="rootComposite" presStyleCnt="0"/>
      <dgm:spPr/>
      <dgm:t>
        <a:bodyPr/>
        <a:lstStyle/>
        <a:p>
          <a:endParaRPr lang="es-MX"/>
        </a:p>
      </dgm:t>
    </dgm:pt>
    <dgm:pt modelId="{11B37129-E8ED-4D64-94DB-B135AB13CD56}" type="pres">
      <dgm:prSet presAssocID="{9535D1B5-456B-4D3E-AD83-FCFFB3435086}" presName="rootText" presStyleLbl="node1" presStyleIdx="3" presStyleCnt="6"/>
      <dgm:spPr/>
      <dgm:t>
        <a:bodyPr/>
        <a:lstStyle/>
        <a:p>
          <a:endParaRPr lang="es-MX"/>
        </a:p>
      </dgm:t>
    </dgm:pt>
    <dgm:pt modelId="{C64FC28F-FA85-443A-92F8-3C4410798CA4}" type="pres">
      <dgm:prSet presAssocID="{9535D1B5-456B-4D3E-AD83-FCFFB3435086}" presName="rootConnector" presStyleLbl="node1" presStyleIdx="3" presStyleCnt="6"/>
      <dgm:spPr/>
      <dgm:t>
        <a:bodyPr/>
        <a:lstStyle/>
        <a:p>
          <a:endParaRPr lang="es-MX"/>
        </a:p>
      </dgm:t>
    </dgm:pt>
    <dgm:pt modelId="{266D5F69-679A-49D3-954A-C9704DE22980}" type="pres">
      <dgm:prSet presAssocID="{9535D1B5-456B-4D3E-AD83-FCFFB3435086}" presName="childShape" presStyleCnt="0"/>
      <dgm:spPr/>
      <dgm:t>
        <a:bodyPr/>
        <a:lstStyle/>
        <a:p>
          <a:endParaRPr lang="es-MX"/>
        </a:p>
      </dgm:t>
    </dgm:pt>
    <dgm:pt modelId="{3B138ECC-4088-4786-950B-C0653C1643C2}" type="pres">
      <dgm:prSet presAssocID="{908BE60C-48BF-49E9-8ABF-51D414D0870D}" presName="Name13" presStyleLbl="parChTrans1D2" presStyleIdx="3" presStyleCnt="9"/>
      <dgm:spPr/>
      <dgm:t>
        <a:bodyPr/>
        <a:lstStyle/>
        <a:p>
          <a:endParaRPr lang="es-MX"/>
        </a:p>
      </dgm:t>
    </dgm:pt>
    <dgm:pt modelId="{431E3A62-F35E-4A24-A6BD-3EA51DCA0E48}" type="pres">
      <dgm:prSet presAssocID="{E6DF987B-AA14-4D5F-98F7-166988DA9A24}" presName="childText" presStyleLbl="bgAcc1" presStyleIdx="3" presStyleCnt="9">
        <dgm:presLayoutVars>
          <dgm:bulletEnabled val="1"/>
        </dgm:presLayoutVars>
      </dgm:prSet>
      <dgm:spPr/>
      <dgm:t>
        <a:bodyPr/>
        <a:lstStyle/>
        <a:p>
          <a:endParaRPr lang="es-MX"/>
        </a:p>
      </dgm:t>
    </dgm:pt>
    <dgm:pt modelId="{69BF171C-3149-4EF8-B575-9AC2F426C149}" type="pres">
      <dgm:prSet presAssocID="{0C6CEC22-6409-4EC6-8D19-F8426BF400F3}" presName="Name13" presStyleLbl="parChTrans1D2" presStyleIdx="4" presStyleCnt="9"/>
      <dgm:spPr/>
      <dgm:t>
        <a:bodyPr/>
        <a:lstStyle/>
        <a:p>
          <a:endParaRPr lang="es-MX"/>
        </a:p>
      </dgm:t>
    </dgm:pt>
    <dgm:pt modelId="{EFFBDB33-84C2-427C-B502-FC58C5EEFF80}" type="pres">
      <dgm:prSet presAssocID="{9B1088F6-97D6-407B-9DEB-811592AE4727}" presName="childText" presStyleLbl="bgAcc1" presStyleIdx="4" presStyleCnt="9">
        <dgm:presLayoutVars>
          <dgm:bulletEnabled val="1"/>
        </dgm:presLayoutVars>
      </dgm:prSet>
      <dgm:spPr/>
      <dgm:t>
        <a:bodyPr/>
        <a:lstStyle/>
        <a:p>
          <a:endParaRPr lang="es-MX"/>
        </a:p>
      </dgm:t>
    </dgm:pt>
    <dgm:pt modelId="{54FF6A1B-2418-4B80-9045-99F2E2BD1D34}" type="pres">
      <dgm:prSet presAssocID="{FBA674D7-1B68-446B-B2F7-CAF4C0E5C062}" presName="root" presStyleCnt="0"/>
      <dgm:spPr/>
      <dgm:t>
        <a:bodyPr/>
        <a:lstStyle/>
        <a:p>
          <a:endParaRPr lang="es-MX"/>
        </a:p>
      </dgm:t>
    </dgm:pt>
    <dgm:pt modelId="{33F72897-8B53-4C2F-8297-0C6FE5843AEA}" type="pres">
      <dgm:prSet presAssocID="{FBA674D7-1B68-446B-B2F7-CAF4C0E5C062}" presName="rootComposite" presStyleCnt="0"/>
      <dgm:spPr/>
      <dgm:t>
        <a:bodyPr/>
        <a:lstStyle/>
        <a:p>
          <a:endParaRPr lang="es-MX"/>
        </a:p>
      </dgm:t>
    </dgm:pt>
    <dgm:pt modelId="{7075F59E-C615-48B0-ADA6-E3A7B5D24CFA}" type="pres">
      <dgm:prSet presAssocID="{FBA674D7-1B68-446B-B2F7-CAF4C0E5C062}" presName="rootText" presStyleLbl="node1" presStyleIdx="4" presStyleCnt="6"/>
      <dgm:spPr/>
      <dgm:t>
        <a:bodyPr/>
        <a:lstStyle/>
        <a:p>
          <a:endParaRPr lang="es-MX"/>
        </a:p>
      </dgm:t>
    </dgm:pt>
    <dgm:pt modelId="{C84F727D-1E2F-4FD9-B4DB-087FBC3035DA}" type="pres">
      <dgm:prSet presAssocID="{FBA674D7-1B68-446B-B2F7-CAF4C0E5C062}" presName="rootConnector" presStyleLbl="node1" presStyleIdx="4" presStyleCnt="6"/>
      <dgm:spPr/>
      <dgm:t>
        <a:bodyPr/>
        <a:lstStyle/>
        <a:p>
          <a:endParaRPr lang="es-MX"/>
        </a:p>
      </dgm:t>
    </dgm:pt>
    <dgm:pt modelId="{F017C41F-C600-4B8C-B167-830848E72580}" type="pres">
      <dgm:prSet presAssocID="{FBA674D7-1B68-446B-B2F7-CAF4C0E5C062}" presName="childShape" presStyleCnt="0"/>
      <dgm:spPr/>
      <dgm:t>
        <a:bodyPr/>
        <a:lstStyle/>
        <a:p>
          <a:endParaRPr lang="es-MX"/>
        </a:p>
      </dgm:t>
    </dgm:pt>
    <dgm:pt modelId="{53B149AB-916B-4119-A0FA-76EC51C514BC}" type="pres">
      <dgm:prSet presAssocID="{EF02FB57-D897-448F-AC8C-4FFAE2443BFD}" presName="Name13" presStyleLbl="parChTrans1D2" presStyleIdx="5" presStyleCnt="9"/>
      <dgm:spPr/>
      <dgm:t>
        <a:bodyPr/>
        <a:lstStyle/>
        <a:p>
          <a:endParaRPr lang="es-MX"/>
        </a:p>
      </dgm:t>
    </dgm:pt>
    <dgm:pt modelId="{526B01F8-1682-4E97-89D2-E82231A65637}" type="pres">
      <dgm:prSet presAssocID="{654E10FA-1E92-4327-AE5D-139DA8BB102F}" presName="childText" presStyleLbl="bgAcc1" presStyleIdx="5" presStyleCnt="9">
        <dgm:presLayoutVars>
          <dgm:bulletEnabled val="1"/>
        </dgm:presLayoutVars>
      </dgm:prSet>
      <dgm:spPr/>
      <dgm:t>
        <a:bodyPr/>
        <a:lstStyle/>
        <a:p>
          <a:endParaRPr lang="es-MX"/>
        </a:p>
      </dgm:t>
    </dgm:pt>
    <dgm:pt modelId="{1BEFF44C-1AAB-44A0-B72F-CB1C4DD1A921}" type="pres">
      <dgm:prSet presAssocID="{9FBE7FAC-5F58-447D-88DC-873DC994A6BB}" presName="Name13" presStyleLbl="parChTrans1D2" presStyleIdx="6" presStyleCnt="9"/>
      <dgm:spPr/>
      <dgm:t>
        <a:bodyPr/>
        <a:lstStyle/>
        <a:p>
          <a:endParaRPr lang="es-MX"/>
        </a:p>
      </dgm:t>
    </dgm:pt>
    <dgm:pt modelId="{FAFFB9D9-F140-44AC-909C-2A72FD8B789A}" type="pres">
      <dgm:prSet presAssocID="{88B4C088-2354-4DDD-A9ED-0BEAF1A26417}" presName="childText" presStyleLbl="bgAcc1" presStyleIdx="6" presStyleCnt="9">
        <dgm:presLayoutVars>
          <dgm:bulletEnabled val="1"/>
        </dgm:presLayoutVars>
      </dgm:prSet>
      <dgm:spPr/>
      <dgm:t>
        <a:bodyPr/>
        <a:lstStyle/>
        <a:p>
          <a:endParaRPr lang="es-MX"/>
        </a:p>
      </dgm:t>
    </dgm:pt>
    <dgm:pt modelId="{9F58FDE4-EBF4-490C-8048-392D5AD44F71}" type="pres">
      <dgm:prSet presAssocID="{5514467E-CC91-4A7C-B859-117DA5550B3B}" presName="root" presStyleCnt="0"/>
      <dgm:spPr/>
      <dgm:t>
        <a:bodyPr/>
        <a:lstStyle/>
        <a:p>
          <a:endParaRPr lang="es-MX"/>
        </a:p>
      </dgm:t>
    </dgm:pt>
    <dgm:pt modelId="{47C11F6A-B543-4329-87A7-B2A01812EE15}" type="pres">
      <dgm:prSet presAssocID="{5514467E-CC91-4A7C-B859-117DA5550B3B}" presName="rootComposite" presStyleCnt="0"/>
      <dgm:spPr/>
      <dgm:t>
        <a:bodyPr/>
        <a:lstStyle/>
        <a:p>
          <a:endParaRPr lang="es-MX"/>
        </a:p>
      </dgm:t>
    </dgm:pt>
    <dgm:pt modelId="{7E09E5BB-9EAF-4ECA-8CFB-9511636B7D9E}" type="pres">
      <dgm:prSet presAssocID="{5514467E-CC91-4A7C-B859-117DA5550B3B}" presName="rootText" presStyleLbl="node1" presStyleIdx="5" presStyleCnt="6"/>
      <dgm:spPr/>
      <dgm:t>
        <a:bodyPr/>
        <a:lstStyle/>
        <a:p>
          <a:endParaRPr lang="es-MX"/>
        </a:p>
      </dgm:t>
    </dgm:pt>
    <dgm:pt modelId="{627AF269-4536-4D99-9F42-D812D5DB8004}" type="pres">
      <dgm:prSet presAssocID="{5514467E-CC91-4A7C-B859-117DA5550B3B}" presName="rootConnector" presStyleLbl="node1" presStyleIdx="5" presStyleCnt="6"/>
      <dgm:spPr/>
      <dgm:t>
        <a:bodyPr/>
        <a:lstStyle/>
        <a:p>
          <a:endParaRPr lang="es-MX"/>
        </a:p>
      </dgm:t>
    </dgm:pt>
    <dgm:pt modelId="{F5746EA7-1BE1-4F04-9303-A1C4EE47A43C}" type="pres">
      <dgm:prSet presAssocID="{5514467E-CC91-4A7C-B859-117DA5550B3B}" presName="childShape" presStyleCnt="0"/>
      <dgm:spPr/>
      <dgm:t>
        <a:bodyPr/>
        <a:lstStyle/>
        <a:p>
          <a:endParaRPr lang="es-MX"/>
        </a:p>
      </dgm:t>
    </dgm:pt>
    <dgm:pt modelId="{0D6E4495-6B24-40B6-8C07-13328C40BBAF}" type="pres">
      <dgm:prSet presAssocID="{7B4E86DD-B778-48C1-9CEB-A3BB6D003AEF}" presName="Name13" presStyleLbl="parChTrans1D2" presStyleIdx="7" presStyleCnt="9"/>
      <dgm:spPr/>
      <dgm:t>
        <a:bodyPr/>
        <a:lstStyle/>
        <a:p>
          <a:endParaRPr lang="es-MX"/>
        </a:p>
      </dgm:t>
    </dgm:pt>
    <dgm:pt modelId="{8192AEB6-2FF5-4E0D-92B4-21F87DF2586D}" type="pres">
      <dgm:prSet presAssocID="{0F03BF06-AC6B-4FDC-AA4C-D291C711A48B}" presName="childText" presStyleLbl="bgAcc1" presStyleIdx="7" presStyleCnt="9">
        <dgm:presLayoutVars>
          <dgm:bulletEnabled val="1"/>
        </dgm:presLayoutVars>
      </dgm:prSet>
      <dgm:spPr/>
      <dgm:t>
        <a:bodyPr/>
        <a:lstStyle/>
        <a:p>
          <a:endParaRPr lang="es-MX"/>
        </a:p>
      </dgm:t>
    </dgm:pt>
    <dgm:pt modelId="{547C0CEB-65A4-4FAD-BB6D-5ACD1512A9D4}" type="pres">
      <dgm:prSet presAssocID="{DA303468-ACCA-4213-AB5A-B5B030DF039D}" presName="Name13" presStyleLbl="parChTrans1D2" presStyleIdx="8" presStyleCnt="9"/>
      <dgm:spPr/>
      <dgm:t>
        <a:bodyPr/>
        <a:lstStyle/>
        <a:p>
          <a:endParaRPr lang="es-MX"/>
        </a:p>
      </dgm:t>
    </dgm:pt>
    <dgm:pt modelId="{44B5CAEA-DCDC-465E-BCB4-D939DEEE5268}" type="pres">
      <dgm:prSet presAssocID="{15616F71-56DB-4AB1-B9F0-F55D2BD8E3CB}" presName="childText" presStyleLbl="bgAcc1" presStyleIdx="8" presStyleCnt="9">
        <dgm:presLayoutVars>
          <dgm:bulletEnabled val="1"/>
        </dgm:presLayoutVars>
      </dgm:prSet>
      <dgm:spPr/>
      <dgm:t>
        <a:bodyPr/>
        <a:lstStyle/>
        <a:p>
          <a:endParaRPr lang="es-MX"/>
        </a:p>
      </dgm:t>
    </dgm:pt>
  </dgm:ptLst>
  <dgm:cxnLst>
    <dgm:cxn modelId="{2A21243F-499D-4444-8700-E84BC09B2743}" srcId="{AEACD1F2-2145-4ABD-A08B-D31A980E25E7}" destId="{82D44E08-A6BF-452F-B247-4E1562782B93}" srcOrd="1" destOrd="0" parTransId="{5B79FEA4-699E-45AB-AFE0-23C045C08CCF}" sibTransId="{F2C6794D-C9EF-4FA8-B221-58615E0C6C19}"/>
    <dgm:cxn modelId="{B87A7A14-7076-4C5A-A767-158DD725C0A4}" type="presOf" srcId="{0E9E46F8-3914-481C-9C76-A0530C308B97}" destId="{8016C0E9-EFA3-4958-9406-B41D547090CB}" srcOrd="0" destOrd="0" presId="urn:microsoft.com/office/officeart/2005/8/layout/hierarchy3"/>
    <dgm:cxn modelId="{A7C92C2E-8AC3-42A4-A678-57F700B0C16B}" type="presOf" srcId="{EF02FB57-D897-448F-AC8C-4FFAE2443BFD}" destId="{53B149AB-916B-4119-A0FA-76EC51C514BC}" srcOrd="0" destOrd="0" presId="urn:microsoft.com/office/officeart/2005/8/layout/hierarchy3"/>
    <dgm:cxn modelId="{447D53BD-7E59-4DFA-9F25-04976EC8B6A2}" type="presOf" srcId="{654E10FA-1E92-4327-AE5D-139DA8BB102F}" destId="{526B01F8-1682-4E97-89D2-E82231A65637}" srcOrd="0" destOrd="0" presId="urn:microsoft.com/office/officeart/2005/8/layout/hierarchy3"/>
    <dgm:cxn modelId="{A652945D-F485-4C59-9566-4F28F88B15BF}" type="presOf" srcId="{211B6D57-B904-487D-B261-3DF02F1B8479}" destId="{FC5B3964-308B-44ED-B2AC-BE3F0B9BDDCC}" srcOrd="0" destOrd="0" presId="urn:microsoft.com/office/officeart/2005/8/layout/hierarchy3"/>
    <dgm:cxn modelId="{54876B63-CDFB-47F5-8AFE-27B5630A1AC6}" srcId="{9CEF57B7-58CC-49EA-9C5B-A8B3CD9B240D}" destId="{AEACD1F2-2145-4ABD-A08B-D31A980E25E7}" srcOrd="1" destOrd="0" parTransId="{DB3FBC06-E002-477D-8A8F-9F0A6116D614}" sibTransId="{EFA0CFD9-C231-4C50-9932-BEEACC362973}"/>
    <dgm:cxn modelId="{C6A823F5-F8F7-438E-A415-288CB74A3B86}" type="presOf" srcId="{0F03BF06-AC6B-4FDC-AA4C-D291C711A48B}" destId="{8192AEB6-2FF5-4E0D-92B4-21F87DF2586D}" srcOrd="0" destOrd="0" presId="urn:microsoft.com/office/officeart/2005/8/layout/hierarchy3"/>
    <dgm:cxn modelId="{E1B21B9E-A2A4-4E64-84DD-4B3515A128F4}" type="presOf" srcId="{9535D1B5-456B-4D3E-AD83-FCFFB3435086}" destId="{11B37129-E8ED-4D64-94DB-B135AB13CD56}" srcOrd="0" destOrd="0" presId="urn:microsoft.com/office/officeart/2005/8/layout/hierarchy3"/>
    <dgm:cxn modelId="{4AD45B65-12CB-4A71-ADA9-698D255A26CF}" type="presOf" srcId="{DA303468-ACCA-4213-AB5A-B5B030DF039D}" destId="{547C0CEB-65A4-4FAD-BB6D-5ACD1512A9D4}" srcOrd="0" destOrd="0" presId="urn:microsoft.com/office/officeart/2005/8/layout/hierarchy3"/>
    <dgm:cxn modelId="{4A5C118F-2B22-4E4B-BDA0-1AD36E622C79}" srcId="{0E9E46F8-3914-481C-9C76-A0530C308B97}" destId="{01C02C1B-466C-4DA9-9983-3F8233BA8A4F}" srcOrd="0" destOrd="0" parTransId="{211B6D57-B904-487D-B261-3DF02F1B8479}" sibTransId="{2D38A5CA-0D60-47E2-B14A-0D57F578FC48}"/>
    <dgm:cxn modelId="{2A3D48D3-0DDF-4161-AEF7-C02C85CED1A4}" srcId="{9CEF57B7-58CC-49EA-9C5B-A8B3CD9B240D}" destId="{379722D9-F522-465C-9252-60B118A9D987}" srcOrd="0" destOrd="0" parTransId="{06DE44F5-0B52-4EFF-A548-4F02D4565806}" sibTransId="{1DA0ED91-7B8B-46A9-92B6-E2C834A6E5B0}"/>
    <dgm:cxn modelId="{EDF2E944-EFDC-4DE9-B13F-A1188EBDE02C}" type="presOf" srcId="{FBA674D7-1B68-446B-B2F7-CAF4C0E5C062}" destId="{C84F727D-1E2F-4FD9-B4DB-087FBC3035DA}" srcOrd="1" destOrd="0" presId="urn:microsoft.com/office/officeart/2005/8/layout/hierarchy3"/>
    <dgm:cxn modelId="{BEF94DC1-71AB-4FF6-815D-E85305C093A0}" type="presOf" srcId="{15616F71-56DB-4AB1-B9F0-F55D2BD8E3CB}" destId="{44B5CAEA-DCDC-465E-BCB4-D939DEEE5268}" srcOrd="0" destOrd="0" presId="urn:microsoft.com/office/officeart/2005/8/layout/hierarchy3"/>
    <dgm:cxn modelId="{97DB8820-441C-40AE-89D8-A4E5764BC320}" type="presOf" srcId="{01C02C1B-466C-4DA9-9983-3F8233BA8A4F}" destId="{2DFDADA1-F955-4ED2-B0B7-8D54FDEB7F7F}" srcOrd="0" destOrd="0" presId="urn:microsoft.com/office/officeart/2005/8/layout/hierarchy3"/>
    <dgm:cxn modelId="{40FBBCE3-14C7-40A5-B590-3A9DFD5FB144}" type="presOf" srcId="{379722D9-F522-465C-9252-60B118A9D987}" destId="{DE10A22B-050B-4070-B1DE-56FF46424A57}" srcOrd="0" destOrd="0" presId="urn:microsoft.com/office/officeart/2005/8/layout/hierarchy3"/>
    <dgm:cxn modelId="{9D857BBB-A83A-4A38-9A94-C3232CD3E01A}" type="presOf" srcId="{5514467E-CC91-4A7C-B859-117DA5550B3B}" destId="{627AF269-4536-4D99-9F42-D812D5DB8004}" srcOrd="1" destOrd="0" presId="urn:microsoft.com/office/officeart/2005/8/layout/hierarchy3"/>
    <dgm:cxn modelId="{3B540806-BFD6-47FA-94AA-6082FC1D452D}" type="presOf" srcId="{5514467E-CC91-4A7C-B859-117DA5550B3B}" destId="{7E09E5BB-9EAF-4ECA-8CFB-9511636B7D9E}" srcOrd="0" destOrd="0" presId="urn:microsoft.com/office/officeart/2005/8/layout/hierarchy3"/>
    <dgm:cxn modelId="{E51D5911-7D7F-45A1-98F4-00F6B89E0EC1}" srcId="{FBA674D7-1B68-446B-B2F7-CAF4C0E5C062}" destId="{88B4C088-2354-4DDD-A9ED-0BEAF1A26417}" srcOrd="1" destOrd="0" parTransId="{9FBE7FAC-5F58-447D-88DC-873DC994A6BB}" sibTransId="{321D1790-279D-400E-B5B3-26A9428F6372}"/>
    <dgm:cxn modelId="{1D47D089-BED5-4435-B418-733631CBB10D}" srcId="{5514467E-CC91-4A7C-B859-117DA5550B3B}" destId="{15616F71-56DB-4AB1-B9F0-F55D2BD8E3CB}" srcOrd="1" destOrd="0" parTransId="{DA303468-ACCA-4213-AB5A-B5B030DF039D}" sibTransId="{C09ED810-13BF-49AA-9154-EC0363E45920}"/>
    <dgm:cxn modelId="{A2C2BB72-E943-40B2-93FB-3918BAC6DE1D}" type="presOf" srcId="{E6DF987B-AA14-4D5F-98F7-166988DA9A24}" destId="{431E3A62-F35E-4A24-A6BD-3EA51DCA0E48}" srcOrd="0" destOrd="0" presId="urn:microsoft.com/office/officeart/2005/8/layout/hierarchy3"/>
    <dgm:cxn modelId="{F44D3C76-8546-4DDC-BB4A-0C3DF02004C4}" type="presOf" srcId="{0C6CEC22-6409-4EC6-8D19-F8426BF400F3}" destId="{69BF171C-3149-4EF8-B575-9AC2F426C149}" srcOrd="0" destOrd="0" presId="urn:microsoft.com/office/officeart/2005/8/layout/hierarchy3"/>
    <dgm:cxn modelId="{44BA1630-0CC7-4F87-B6CA-CF6A5CDD8ECB}" type="presOf" srcId="{5B79FEA4-699E-45AB-AFE0-23C045C08CCF}" destId="{077D7E66-C02E-4E77-965D-D633840CC311}" srcOrd="0" destOrd="0" presId="urn:microsoft.com/office/officeart/2005/8/layout/hierarchy3"/>
    <dgm:cxn modelId="{E2647A72-C23B-467C-B307-3DA0A36472A6}" type="presOf" srcId="{581AD665-596D-4320-AD44-57BD45A56F8B}" destId="{3B313832-FBD0-4D56-A96C-9779DF74C201}" srcOrd="0" destOrd="0" presId="urn:microsoft.com/office/officeart/2005/8/layout/hierarchy3"/>
    <dgm:cxn modelId="{18F1F23D-AE05-4F16-948B-0940D129CBDB}" type="presOf" srcId="{379722D9-F522-465C-9252-60B118A9D987}" destId="{38142002-BC40-40A8-A7C5-CA306CDE4F74}" srcOrd="1" destOrd="0" presId="urn:microsoft.com/office/officeart/2005/8/layout/hierarchy3"/>
    <dgm:cxn modelId="{11205B1F-AFFF-4909-BA54-848193C21182}" srcId="{9535D1B5-456B-4D3E-AD83-FCFFB3435086}" destId="{9B1088F6-97D6-407B-9DEB-811592AE4727}" srcOrd="1" destOrd="0" parTransId="{0C6CEC22-6409-4EC6-8D19-F8426BF400F3}" sibTransId="{FC2B726C-43C5-4E6F-8F1D-D8B968E327D2}"/>
    <dgm:cxn modelId="{AC14435C-7135-4A09-878F-B9FEDCEAAD38}" srcId="{9CEF57B7-58CC-49EA-9C5B-A8B3CD9B240D}" destId="{0E9E46F8-3914-481C-9C76-A0530C308B97}" srcOrd="2" destOrd="0" parTransId="{4F511294-8428-4240-9DBD-F2B08471C1BB}" sibTransId="{F6BD2A34-98EC-447C-9C38-0F64D316152E}"/>
    <dgm:cxn modelId="{E87DAB90-DB46-4D27-8F6A-34F7FAC4AFA7}" type="presOf" srcId="{9B1088F6-97D6-407B-9DEB-811592AE4727}" destId="{EFFBDB33-84C2-427C-B502-FC58C5EEFF80}" srcOrd="0" destOrd="0" presId="urn:microsoft.com/office/officeart/2005/8/layout/hierarchy3"/>
    <dgm:cxn modelId="{E4BE703E-E82A-4DCE-BBDD-C816E027EA47}" type="presOf" srcId="{AEACD1F2-2145-4ABD-A08B-D31A980E25E7}" destId="{A5C8FCE2-C489-4681-898E-6BE4350A57C5}" srcOrd="0" destOrd="0" presId="urn:microsoft.com/office/officeart/2005/8/layout/hierarchy3"/>
    <dgm:cxn modelId="{A2456198-FFD9-428B-A167-040D3F494DB9}" srcId="{9CEF57B7-58CC-49EA-9C5B-A8B3CD9B240D}" destId="{FBA674D7-1B68-446B-B2F7-CAF4C0E5C062}" srcOrd="4" destOrd="0" parTransId="{F958562A-1229-425D-BDBE-2902222E0CC1}" sibTransId="{E757B733-8BFA-4F30-AF03-F452542783CC}"/>
    <dgm:cxn modelId="{10CA799A-8AC3-441C-8F34-88D0A6188C16}" srcId="{9CEF57B7-58CC-49EA-9C5B-A8B3CD9B240D}" destId="{5514467E-CC91-4A7C-B859-117DA5550B3B}" srcOrd="5" destOrd="0" parTransId="{EFCD16E1-B536-4D6A-9723-06A291FE3F06}" sibTransId="{517506E3-5B0A-4E15-94B6-ABD38DE22649}"/>
    <dgm:cxn modelId="{C1853209-CE61-4887-8401-B777C34E817E}" type="presOf" srcId="{9535D1B5-456B-4D3E-AD83-FCFFB3435086}" destId="{C64FC28F-FA85-443A-92F8-3C4410798CA4}" srcOrd="1" destOrd="0" presId="urn:microsoft.com/office/officeart/2005/8/layout/hierarchy3"/>
    <dgm:cxn modelId="{B8F3687D-CD12-4394-9785-1CA3CF02F0A0}" type="presOf" srcId="{9CEF57B7-58CC-49EA-9C5B-A8B3CD9B240D}" destId="{666EC7C0-DD0C-4A1D-BFF0-337C853082FD}" srcOrd="0" destOrd="0" presId="urn:microsoft.com/office/officeart/2005/8/layout/hierarchy3"/>
    <dgm:cxn modelId="{5A4836A6-FF91-4CB8-A478-1B33AEB4D008}" type="presOf" srcId="{0E9E46F8-3914-481C-9C76-A0530C308B97}" destId="{FA9B8284-5BD8-4C27-B51E-D924609EAFC1}" srcOrd="1" destOrd="0" presId="urn:microsoft.com/office/officeart/2005/8/layout/hierarchy3"/>
    <dgm:cxn modelId="{BD901417-E783-4C0F-8EF0-9710B8242085}" type="presOf" srcId="{908BE60C-48BF-49E9-8ABF-51D414D0870D}" destId="{3B138ECC-4088-4786-950B-C0653C1643C2}" srcOrd="0" destOrd="0" presId="urn:microsoft.com/office/officeart/2005/8/layout/hierarchy3"/>
    <dgm:cxn modelId="{6EEFA25C-F79D-4CE6-99A0-44F7C1037F96}" srcId="{AEACD1F2-2145-4ABD-A08B-D31A980E25E7}" destId="{581AD665-596D-4320-AD44-57BD45A56F8B}" srcOrd="0" destOrd="0" parTransId="{18827243-B4E0-49E8-94D5-A0A8C85787D5}" sibTransId="{607EDEAD-2684-4D02-9AB2-2B8B1487DC48}"/>
    <dgm:cxn modelId="{250240A3-33FF-4E0A-9739-5C069A497D2E}" srcId="{FBA674D7-1B68-446B-B2F7-CAF4C0E5C062}" destId="{654E10FA-1E92-4327-AE5D-139DA8BB102F}" srcOrd="0" destOrd="0" parTransId="{EF02FB57-D897-448F-AC8C-4FFAE2443BFD}" sibTransId="{3EFA2873-193D-408D-A9F4-AF73AAF728EB}"/>
    <dgm:cxn modelId="{DBA15655-16F4-4EB8-8581-25D3692EBC89}" type="presOf" srcId="{18827243-B4E0-49E8-94D5-A0A8C85787D5}" destId="{39280F91-C8E1-46F3-91E1-B7EBF118F003}" srcOrd="0" destOrd="0" presId="urn:microsoft.com/office/officeart/2005/8/layout/hierarchy3"/>
    <dgm:cxn modelId="{CC669061-0066-4C33-8644-BDB4868167F2}" srcId="{9535D1B5-456B-4D3E-AD83-FCFFB3435086}" destId="{E6DF987B-AA14-4D5F-98F7-166988DA9A24}" srcOrd="0" destOrd="0" parTransId="{908BE60C-48BF-49E9-8ABF-51D414D0870D}" sibTransId="{757D2F21-25F8-471C-BD77-4131B5945045}"/>
    <dgm:cxn modelId="{DF665A21-9541-4857-A6CC-C736B09BA5F0}" srcId="{9CEF57B7-58CC-49EA-9C5B-A8B3CD9B240D}" destId="{9535D1B5-456B-4D3E-AD83-FCFFB3435086}" srcOrd="3" destOrd="0" parTransId="{65513B78-7698-4780-91F4-085C433A30C0}" sibTransId="{EFBF6344-7FA0-4348-BB4D-09AF176CA206}"/>
    <dgm:cxn modelId="{5D8005A1-1CC9-4236-81ED-84BD81681829}" type="presOf" srcId="{7B4E86DD-B778-48C1-9CEB-A3BB6D003AEF}" destId="{0D6E4495-6B24-40B6-8C07-13328C40BBAF}" srcOrd="0" destOrd="0" presId="urn:microsoft.com/office/officeart/2005/8/layout/hierarchy3"/>
    <dgm:cxn modelId="{D9A53B90-3C39-4B97-BC32-82E855EFBC23}" type="presOf" srcId="{88B4C088-2354-4DDD-A9ED-0BEAF1A26417}" destId="{FAFFB9D9-F140-44AC-909C-2A72FD8B789A}" srcOrd="0" destOrd="0" presId="urn:microsoft.com/office/officeart/2005/8/layout/hierarchy3"/>
    <dgm:cxn modelId="{D470E4C5-D122-43FB-A42C-9D6260F4348D}" type="presOf" srcId="{82D44E08-A6BF-452F-B247-4E1562782B93}" destId="{35155C99-D4D7-4530-BD50-1C703057E348}" srcOrd="0" destOrd="0" presId="urn:microsoft.com/office/officeart/2005/8/layout/hierarchy3"/>
    <dgm:cxn modelId="{C5165779-A253-4C95-BFB7-76DB967A4CA3}" type="presOf" srcId="{FBA674D7-1B68-446B-B2F7-CAF4C0E5C062}" destId="{7075F59E-C615-48B0-ADA6-E3A7B5D24CFA}" srcOrd="0" destOrd="0" presId="urn:microsoft.com/office/officeart/2005/8/layout/hierarchy3"/>
    <dgm:cxn modelId="{EF387179-7361-4933-92CB-CCFE2655B9A3}" srcId="{5514467E-CC91-4A7C-B859-117DA5550B3B}" destId="{0F03BF06-AC6B-4FDC-AA4C-D291C711A48B}" srcOrd="0" destOrd="0" parTransId="{7B4E86DD-B778-48C1-9CEB-A3BB6D003AEF}" sibTransId="{C0847BBE-F183-4BB8-883E-8EC82E5A1C17}"/>
    <dgm:cxn modelId="{AB925F2E-0B53-41AD-BAAB-DDADC140F66C}" type="presOf" srcId="{9FBE7FAC-5F58-447D-88DC-873DC994A6BB}" destId="{1BEFF44C-1AAB-44A0-B72F-CB1C4DD1A921}" srcOrd="0" destOrd="0" presId="urn:microsoft.com/office/officeart/2005/8/layout/hierarchy3"/>
    <dgm:cxn modelId="{98E3F56B-5B58-487B-A296-0B8A76612520}" type="presOf" srcId="{AEACD1F2-2145-4ABD-A08B-D31A980E25E7}" destId="{3F97121A-D163-4FC8-8AE9-31A719E3BA97}" srcOrd="1" destOrd="0" presId="urn:microsoft.com/office/officeart/2005/8/layout/hierarchy3"/>
    <dgm:cxn modelId="{2316C3C3-A723-488B-B5F1-934B6A30D6ED}" type="presParOf" srcId="{666EC7C0-DD0C-4A1D-BFF0-337C853082FD}" destId="{E6392112-8B9D-40A5-A0B5-271C7C7D1037}" srcOrd="0" destOrd="0" presId="urn:microsoft.com/office/officeart/2005/8/layout/hierarchy3"/>
    <dgm:cxn modelId="{AB7791D6-898A-469C-9B94-6DCC7737597F}" type="presParOf" srcId="{E6392112-8B9D-40A5-A0B5-271C7C7D1037}" destId="{66D5636E-97BC-4485-B74C-6CD34C8F7C6D}" srcOrd="0" destOrd="0" presId="urn:microsoft.com/office/officeart/2005/8/layout/hierarchy3"/>
    <dgm:cxn modelId="{C1535F33-EB80-4031-A834-73256570094F}" type="presParOf" srcId="{66D5636E-97BC-4485-B74C-6CD34C8F7C6D}" destId="{DE10A22B-050B-4070-B1DE-56FF46424A57}" srcOrd="0" destOrd="0" presId="urn:microsoft.com/office/officeart/2005/8/layout/hierarchy3"/>
    <dgm:cxn modelId="{C3547AA6-D2E1-48DB-97FC-BC0FF1799FCD}" type="presParOf" srcId="{66D5636E-97BC-4485-B74C-6CD34C8F7C6D}" destId="{38142002-BC40-40A8-A7C5-CA306CDE4F74}" srcOrd="1" destOrd="0" presId="urn:microsoft.com/office/officeart/2005/8/layout/hierarchy3"/>
    <dgm:cxn modelId="{7DC95D18-1060-4D65-B95B-D64AA9939A85}" type="presParOf" srcId="{E6392112-8B9D-40A5-A0B5-271C7C7D1037}" destId="{6AC4C82A-DCBA-47B3-87F3-53E1D35121CE}" srcOrd="1" destOrd="0" presId="urn:microsoft.com/office/officeart/2005/8/layout/hierarchy3"/>
    <dgm:cxn modelId="{3DD3641C-058D-415E-ACBD-24D303086559}" type="presParOf" srcId="{666EC7C0-DD0C-4A1D-BFF0-337C853082FD}" destId="{FAD9C3BD-3394-476D-97B1-1D34FB4D2672}" srcOrd="1" destOrd="0" presId="urn:microsoft.com/office/officeart/2005/8/layout/hierarchy3"/>
    <dgm:cxn modelId="{1CD54A6E-78FF-4D06-AA1E-FA92AB009F47}" type="presParOf" srcId="{FAD9C3BD-3394-476D-97B1-1D34FB4D2672}" destId="{59AAA68C-0DFF-4305-A033-590ADF5F57D2}" srcOrd="0" destOrd="0" presId="urn:microsoft.com/office/officeart/2005/8/layout/hierarchy3"/>
    <dgm:cxn modelId="{18215A0B-84F9-43BF-A750-984B1275BE72}" type="presParOf" srcId="{59AAA68C-0DFF-4305-A033-590ADF5F57D2}" destId="{A5C8FCE2-C489-4681-898E-6BE4350A57C5}" srcOrd="0" destOrd="0" presId="urn:microsoft.com/office/officeart/2005/8/layout/hierarchy3"/>
    <dgm:cxn modelId="{5C2C199F-C7AE-4636-98F5-3AC4E976CFF8}" type="presParOf" srcId="{59AAA68C-0DFF-4305-A033-590ADF5F57D2}" destId="{3F97121A-D163-4FC8-8AE9-31A719E3BA97}" srcOrd="1" destOrd="0" presId="urn:microsoft.com/office/officeart/2005/8/layout/hierarchy3"/>
    <dgm:cxn modelId="{DC277A17-12A3-40BC-8FF7-BAE19B250205}" type="presParOf" srcId="{FAD9C3BD-3394-476D-97B1-1D34FB4D2672}" destId="{12ED73BF-1B84-4E3B-B4C2-CBA1644B346B}" srcOrd="1" destOrd="0" presId="urn:microsoft.com/office/officeart/2005/8/layout/hierarchy3"/>
    <dgm:cxn modelId="{01D496C4-4469-4F05-84DF-76E99E58A42C}" type="presParOf" srcId="{12ED73BF-1B84-4E3B-B4C2-CBA1644B346B}" destId="{39280F91-C8E1-46F3-91E1-B7EBF118F003}" srcOrd="0" destOrd="0" presId="urn:microsoft.com/office/officeart/2005/8/layout/hierarchy3"/>
    <dgm:cxn modelId="{8CFC6B9E-79F8-4B67-8C23-014C21D8A4C0}" type="presParOf" srcId="{12ED73BF-1B84-4E3B-B4C2-CBA1644B346B}" destId="{3B313832-FBD0-4D56-A96C-9779DF74C201}" srcOrd="1" destOrd="0" presId="urn:microsoft.com/office/officeart/2005/8/layout/hierarchy3"/>
    <dgm:cxn modelId="{5D701219-0774-48C9-8972-4606E3B42BC5}" type="presParOf" srcId="{12ED73BF-1B84-4E3B-B4C2-CBA1644B346B}" destId="{077D7E66-C02E-4E77-965D-D633840CC311}" srcOrd="2" destOrd="0" presId="urn:microsoft.com/office/officeart/2005/8/layout/hierarchy3"/>
    <dgm:cxn modelId="{4F2386AE-3A70-42F3-838A-504A388E6F5E}" type="presParOf" srcId="{12ED73BF-1B84-4E3B-B4C2-CBA1644B346B}" destId="{35155C99-D4D7-4530-BD50-1C703057E348}" srcOrd="3" destOrd="0" presId="urn:microsoft.com/office/officeart/2005/8/layout/hierarchy3"/>
    <dgm:cxn modelId="{BB9B7CDB-241F-43D9-9D3E-5FC3871CF47C}" type="presParOf" srcId="{666EC7C0-DD0C-4A1D-BFF0-337C853082FD}" destId="{DBCE0D7E-CE52-4E1F-B6E8-5268262EDE17}" srcOrd="2" destOrd="0" presId="urn:microsoft.com/office/officeart/2005/8/layout/hierarchy3"/>
    <dgm:cxn modelId="{72B3AAD7-6DCF-49BD-91AD-59C4A044B562}" type="presParOf" srcId="{DBCE0D7E-CE52-4E1F-B6E8-5268262EDE17}" destId="{CB0A4F7F-B149-43D2-8DFB-BC9024504E3D}" srcOrd="0" destOrd="0" presId="urn:microsoft.com/office/officeart/2005/8/layout/hierarchy3"/>
    <dgm:cxn modelId="{32CDB6CA-17B5-40C3-AEC7-A0B5F5A313F3}" type="presParOf" srcId="{CB0A4F7F-B149-43D2-8DFB-BC9024504E3D}" destId="{8016C0E9-EFA3-4958-9406-B41D547090CB}" srcOrd="0" destOrd="0" presId="urn:microsoft.com/office/officeart/2005/8/layout/hierarchy3"/>
    <dgm:cxn modelId="{9B14080A-84E1-4C7B-BE3F-DC9A2DA8A5F5}" type="presParOf" srcId="{CB0A4F7F-B149-43D2-8DFB-BC9024504E3D}" destId="{FA9B8284-5BD8-4C27-B51E-D924609EAFC1}" srcOrd="1" destOrd="0" presId="urn:microsoft.com/office/officeart/2005/8/layout/hierarchy3"/>
    <dgm:cxn modelId="{ABAB5725-750A-4387-B1CF-B445F9D03B2C}" type="presParOf" srcId="{DBCE0D7E-CE52-4E1F-B6E8-5268262EDE17}" destId="{1EB5A4B4-77A7-4227-B302-5637E9722733}" srcOrd="1" destOrd="0" presId="urn:microsoft.com/office/officeart/2005/8/layout/hierarchy3"/>
    <dgm:cxn modelId="{601693A0-9BC6-4B94-9F86-5B9CD95959A4}" type="presParOf" srcId="{1EB5A4B4-77A7-4227-B302-5637E9722733}" destId="{FC5B3964-308B-44ED-B2AC-BE3F0B9BDDCC}" srcOrd="0" destOrd="0" presId="urn:microsoft.com/office/officeart/2005/8/layout/hierarchy3"/>
    <dgm:cxn modelId="{E67C312B-F7E3-475D-9A84-F20EC2E56B25}" type="presParOf" srcId="{1EB5A4B4-77A7-4227-B302-5637E9722733}" destId="{2DFDADA1-F955-4ED2-B0B7-8D54FDEB7F7F}" srcOrd="1" destOrd="0" presId="urn:microsoft.com/office/officeart/2005/8/layout/hierarchy3"/>
    <dgm:cxn modelId="{87A32B5B-802F-4172-96FA-87B14D739CA5}" type="presParOf" srcId="{666EC7C0-DD0C-4A1D-BFF0-337C853082FD}" destId="{9A231930-9988-4FEE-A08B-BA1EBDE32BC3}" srcOrd="3" destOrd="0" presId="urn:microsoft.com/office/officeart/2005/8/layout/hierarchy3"/>
    <dgm:cxn modelId="{C26E38EA-1D6F-40D0-8010-BFF291A77388}" type="presParOf" srcId="{9A231930-9988-4FEE-A08B-BA1EBDE32BC3}" destId="{8BF3CEE0-D8F0-4EBB-82BA-F30DD7AEB94D}" srcOrd="0" destOrd="0" presId="urn:microsoft.com/office/officeart/2005/8/layout/hierarchy3"/>
    <dgm:cxn modelId="{1164C4FE-EF68-4E91-AB74-C01054093DBE}" type="presParOf" srcId="{8BF3CEE0-D8F0-4EBB-82BA-F30DD7AEB94D}" destId="{11B37129-E8ED-4D64-94DB-B135AB13CD56}" srcOrd="0" destOrd="0" presId="urn:microsoft.com/office/officeart/2005/8/layout/hierarchy3"/>
    <dgm:cxn modelId="{8DE1A496-3176-4D1E-83DF-31119F994E9C}" type="presParOf" srcId="{8BF3CEE0-D8F0-4EBB-82BA-F30DD7AEB94D}" destId="{C64FC28F-FA85-443A-92F8-3C4410798CA4}" srcOrd="1" destOrd="0" presId="urn:microsoft.com/office/officeart/2005/8/layout/hierarchy3"/>
    <dgm:cxn modelId="{A2556D14-CE76-477C-A4B0-30F190EE7DF3}" type="presParOf" srcId="{9A231930-9988-4FEE-A08B-BA1EBDE32BC3}" destId="{266D5F69-679A-49D3-954A-C9704DE22980}" srcOrd="1" destOrd="0" presId="urn:microsoft.com/office/officeart/2005/8/layout/hierarchy3"/>
    <dgm:cxn modelId="{9FAC7CCF-2911-4445-BC9D-3D4A5DE2CAC6}" type="presParOf" srcId="{266D5F69-679A-49D3-954A-C9704DE22980}" destId="{3B138ECC-4088-4786-950B-C0653C1643C2}" srcOrd="0" destOrd="0" presId="urn:microsoft.com/office/officeart/2005/8/layout/hierarchy3"/>
    <dgm:cxn modelId="{1D1A053C-6D07-4CD5-86BB-512DA999146A}" type="presParOf" srcId="{266D5F69-679A-49D3-954A-C9704DE22980}" destId="{431E3A62-F35E-4A24-A6BD-3EA51DCA0E48}" srcOrd="1" destOrd="0" presId="urn:microsoft.com/office/officeart/2005/8/layout/hierarchy3"/>
    <dgm:cxn modelId="{52FF5F62-FA2E-4253-8427-B7CCB371325F}" type="presParOf" srcId="{266D5F69-679A-49D3-954A-C9704DE22980}" destId="{69BF171C-3149-4EF8-B575-9AC2F426C149}" srcOrd="2" destOrd="0" presId="urn:microsoft.com/office/officeart/2005/8/layout/hierarchy3"/>
    <dgm:cxn modelId="{C2E446C5-667D-47C5-BB85-A7D87E936361}" type="presParOf" srcId="{266D5F69-679A-49D3-954A-C9704DE22980}" destId="{EFFBDB33-84C2-427C-B502-FC58C5EEFF80}" srcOrd="3" destOrd="0" presId="urn:microsoft.com/office/officeart/2005/8/layout/hierarchy3"/>
    <dgm:cxn modelId="{DB0A3A59-744A-4571-9BB0-5CB9D88C7A6A}" type="presParOf" srcId="{666EC7C0-DD0C-4A1D-BFF0-337C853082FD}" destId="{54FF6A1B-2418-4B80-9045-99F2E2BD1D34}" srcOrd="4" destOrd="0" presId="urn:microsoft.com/office/officeart/2005/8/layout/hierarchy3"/>
    <dgm:cxn modelId="{C783E05F-F7C7-425C-833C-67EA283583DB}" type="presParOf" srcId="{54FF6A1B-2418-4B80-9045-99F2E2BD1D34}" destId="{33F72897-8B53-4C2F-8297-0C6FE5843AEA}" srcOrd="0" destOrd="0" presId="urn:microsoft.com/office/officeart/2005/8/layout/hierarchy3"/>
    <dgm:cxn modelId="{E0CFE5E2-8D8E-456B-B286-FA1100FB4384}" type="presParOf" srcId="{33F72897-8B53-4C2F-8297-0C6FE5843AEA}" destId="{7075F59E-C615-48B0-ADA6-E3A7B5D24CFA}" srcOrd="0" destOrd="0" presId="urn:microsoft.com/office/officeart/2005/8/layout/hierarchy3"/>
    <dgm:cxn modelId="{98725E61-E467-4574-BFA7-3A2AEFA1D262}" type="presParOf" srcId="{33F72897-8B53-4C2F-8297-0C6FE5843AEA}" destId="{C84F727D-1E2F-4FD9-B4DB-087FBC3035DA}" srcOrd="1" destOrd="0" presId="urn:microsoft.com/office/officeart/2005/8/layout/hierarchy3"/>
    <dgm:cxn modelId="{7DF05E01-E448-40AB-A3CB-9B436AF6B23A}" type="presParOf" srcId="{54FF6A1B-2418-4B80-9045-99F2E2BD1D34}" destId="{F017C41F-C600-4B8C-B167-830848E72580}" srcOrd="1" destOrd="0" presId="urn:microsoft.com/office/officeart/2005/8/layout/hierarchy3"/>
    <dgm:cxn modelId="{7A4FBF3C-EDEA-4C3B-BBA4-A37D7F4FCA7F}" type="presParOf" srcId="{F017C41F-C600-4B8C-B167-830848E72580}" destId="{53B149AB-916B-4119-A0FA-76EC51C514BC}" srcOrd="0" destOrd="0" presId="urn:microsoft.com/office/officeart/2005/8/layout/hierarchy3"/>
    <dgm:cxn modelId="{00EAE59A-A10F-46D8-97BF-EFD1A4BE9C42}" type="presParOf" srcId="{F017C41F-C600-4B8C-B167-830848E72580}" destId="{526B01F8-1682-4E97-89D2-E82231A65637}" srcOrd="1" destOrd="0" presId="urn:microsoft.com/office/officeart/2005/8/layout/hierarchy3"/>
    <dgm:cxn modelId="{412F4272-0C34-4F94-94B9-C5CF9D048DB5}" type="presParOf" srcId="{F017C41F-C600-4B8C-B167-830848E72580}" destId="{1BEFF44C-1AAB-44A0-B72F-CB1C4DD1A921}" srcOrd="2" destOrd="0" presId="urn:microsoft.com/office/officeart/2005/8/layout/hierarchy3"/>
    <dgm:cxn modelId="{94AC483C-B0C4-44D4-8C32-9B4F2E6C2264}" type="presParOf" srcId="{F017C41F-C600-4B8C-B167-830848E72580}" destId="{FAFFB9D9-F140-44AC-909C-2A72FD8B789A}" srcOrd="3" destOrd="0" presId="urn:microsoft.com/office/officeart/2005/8/layout/hierarchy3"/>
    <dgm:cxn modelId="{EC930BB5-BC7C-45FC-A070-7128C3AB9EF4}" type="presParOf" srcId="{666EC7C0-DD0C-4A1D-BFF0-337C853082FD}" destId="{9F58FDE4-EBF4-490C-8048-392D5AD44F71}" srcOrd="5" destOrd="0" presId="urn:microsoft.com/office/officeart/2005/8/layout/hierarchy3"/>
    <dgm:cxn modelId="{948613F7-7151-4C32-B6EA-268BB08495E6}" type="presParOf" srcId="{9F58FDE4-EBF4-490C-8048-392D5AD44F71}" destId="{47C11F6A-B543-4329-87A7-B2A01812EE15}" srcOrd="0" destOrd="0" presId="urn:microsoft.com/office/officeart/2005/8/layout/hierarchy3"/>
    <dgm:cxn modelId="{E821F326-E18F-4E5D-B17E-A575206DB2B4}" type="presParOf" srcId="{47C11F6A-B543-4329-87A7-B2A01812EE15}" destId="{7E09E5BB-9EAF-4ECA-8CFB-9511636B7D9E}" srcOrd="0" destOrd="0" presId="urn:microsoft.com/office/officeart/2005/8/layout/hierarchy3"/>
    <dgm:cxn modelId="{80FF2D03-B033-4F77-827D-26D1A183959E}" type="presParOf" srcId="{47C11F6A-B543-4329-87A7-B2A01812EE15}" destId="{627AF269-4536-4D99-9F42-D812D5DB8004}" srcOrd="1" destOrd="0" presId="urn:microsoft.com/office/officeart/2005/8/layout/hierarchy3"/>
    <dgm:cxn modelId="{E9E61337-140C-4508-B407-857773B54AFE}" type="presParOf" srcId="{9F58FDE4-EBF4-490C-8048-392D5AD44F71}" destId="{F5746EA7-1BE1-4F04-9303-A1C4EE47A43C}" srcOrd="1" destOrd="0" presId="urn:microsoft.com/office/officeart/2005/8/layout/hierarchy3"/>
    <dgm:cxn modelId="{CB529937-2093-44C1-8208-86B16F32A8DF}" type="presParOf" srcId="{F5746EA7-1BE1-4F04-9303-A1C4EE47A43C}" destId="{0D6E4495-6B24-40B6-8C07-13328C40BBAF}" srcOrd="0" destOrd="0" presId="urn:microsoft.com/office/officeart/2005/8/layout/hierarchy3"/>
    <dgm:cxn modelId="{7BE105FB-F554-4052-8F8C-0403BF591A80}" type="presParOf" srcId="{F5746EA7-1BE1-4F04-9303-A1C4EE47A43C}" destId="{8192AEB6-2FF5-4E0D-92B4-21F87DF2586D}" srcOrd="1" destOrd="0" presId="urn:microsoft.com/office/officeart/2005/8/layout/hierarchy3"/>
    <dgm:cxn modelId="{A40AD84B-5F89-4AF1-974C-6EF8D00A6750}" type="presParOf" srcId="{F5746EA7-1BE1-4F04-9303-A1C4EE47A43C}" destId="{547C0CEB-65A4-4FAD-BB6D-5ACD1512A9D4}" srcOrd="2" destOrd="0" presId="urn:microsoft.com/office/officeart/2005/8/layout/hierarchy3"/>
    <dgm:cxn modelId="{B01E5E95-26E5-413A-97CF-DB40866C717C}" type="presParOf" srcId="{F5746EA7-1BE1-4F04-9303-A1C4EE47A43C}" destId="{44B5CAEA-DCDC-465E-BCB4-D939DEEE5268}" srcOrd="3" destOrd="0" presId="urn:microsoft.com/office/officeart/2005/8/layout/hierarchy3"/>
  </dgm:cxnLst>
  <dgm:bg>
    <a:effectLst>
      <a:outerShdw blurRad="50800" dist="38100" dir="2700000" algn="tl" rotWithShape="0">
        <a:prstClr val="black">
          <a:alpha val="40000"/>
        </a:prstClr>
      </a:outerShdw>
    </a:effect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10A22B-050B-4070-B1DE-56FF46424A57}">
      <dsp:nvSpPr>
        <dsp:cNvPr id="0" name=""/>
        <dsp:cNvSpPr/>
      </dsp:nvSpPr>
      <dsp:spPr>
        <a:xfrm>
          <a:off x="7032" y="1271451"/>
          <a:ext cx="1133177" cy="566588"/>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b="1" kern="1200" dirty="0" smtClean="0">
              <a:latin typeface="Arial" pitchFamily="34" charset="0"/>
              <a:cs typeface="Arial" pitchFamily="34" charset="0"/>
            </a:rPr>
            <a:t>IMSS</a:t>
          </a:r>
          <a:endParaRPr lang="es-MX" sz="1050" b="1" kern="1200" dirty="0">
            <a:latin typeface="Arial" pitchFamily="34" charset="0"/>
            <a:cs typeface="Arial" pitchFamily="34" charset="0"/>
          </a:endParaRPr>
        </a:p>
      </dsp:txBody>
      <dsp:txXfrm>
        <a:off x="23627" y="1288046"/>
        <a:ext cx="1099987" cy="533398"/>
      </dsp:txXfrm>
    </dsp:sp>
    <dsp:sp modelId="{A5C8FCE2-C489-4681-898E-6BE4350A57C5}">
      <dsp:nvSpPr>
        <dsp:cNvPr id="0" name=""/>
        <dsp:cNvSpPr/>
      </dsp:nvSpPr>
      <dsp:spPr>
        <a:xfrm>
          <a:off x="1423503" y="1271451"/>
          <a:ext cx="1133177" cy="566588"/>
        </a:xfrm>
        <a:prstGeom prst="roundRect">
          <a:avLst>
            <a:gd name="adj" fmla="val 10000"/>
          </a:avLst>
        </a:prstGeom>
        <a:gradFill rotWithShape="0">
          <a:gsLst>
            <a:gs pos="0">
              <a:schemeClr val="accent2">
                <a:hueOff val="936304"/>
                <a:satOff val="-1168"/>
                <a:lumOff val="275"/>
                <a:alphaOff val="0"/>
                <a:shade val="51000"/>
                <a:satMod val="130000"/>
              </a:schemeClr>
            </a:gs>
            <a:gs pos="80000">
              <a:schemeClr val="accent2">
                <a:hueOff val="936304"/>
                <a:satOff val="-1168"/>
                <a:lumOff val="275"/>
                <a:alphaOff val="0"/>
                <a:shade val="93000"/>
                <a:satMod val="130000"/>
              </a:schemeClr>
            </a:gs>
            <a:gs pos="100000">
              <a:schemeClr val="accent2">
                <a:hueOff val="936304"/>
                <a:satOff val="-1168"/>
                <a:lumOff val="27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b="1" kern="1200" dirty="0">
              <a:latin typeface="Arial" pitchFamily="34" charset="0"/>
              <a:cs typeface="Arial" pitchFamily="34" charset="0"/>
            </a:rPr>
            <a:t>Población</a:t>
          </a:r>
        </a:p>
      </dsp:txBody>
      <dsp:txXfrm>
        <a:off x="1440098" y="1288046"/>
        <a:ext cx="1099987" cy="533398"/>
      </dsp:txXfrm>
    </dsp:sp>
    <dsp:sp modelId="{39280F91-C8E1-46F3-91E1-B7EBF118F003}">
      <dsp:nvSpPr>
        <dsp:cNvPr id="0" name=""/>
        <dsp:cNvSpPr/>
      </dsp:nvSpPr>
      <dsp:spPr>
        <a:xfrm>
          <a:off x="1536821" y="1838039"/>
          <a:ext cx="113317" cy="424941"/>
        </a:xfrm>
        <a:custGeom>
          <a:avLst/>
          <a:gdLst/>
          <a:ahLst/>
          <a:cxnLst/>
          <a:rect l="0" t="0" r="0" b="0"/>
          <a:pathLst>
            <a:path>
              <a:moveTo>
                <a:pt x="0" y="0"/>
              </a:moveTo>
              <a:lnTo>
                <a:pt x="0" y="424941"/>
              </a:lnTo>
              <a:lnTo>
                <a:pt x="113317" y="424941"/>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B313832-FBD0-4D56-A96C-9779DF74C201}">
      <dsp:nvSpPr>
        <dsp:cNvPr id="0" name=""/>
        <dsp:cNvSpPr/>
      </dsp:nvSpPr>
      <dsp:spPr>
        <a:xfrm>
          <a:off x="1650139" y="1979687"/>
          <a:ext cx="906541" cy="56658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Datos personales</a:t>
          </a:r>
        </a:p>
        <a:p>
          <a:pPr lvl="0" algn="ctr" defTabSz="466725">
            <a:lnSpc>
              <a:spcPct val="90000"/>
            </a:lnSpc>
            <a:spcBef>
              <a:spcPct val="0"/>
            </a:spcBef>
            <a:spcAft>
              <a:spcPct val="35000"/>
            </a:spcAft>
          </a:pPr>
          <a:r>
            <a:rPr lang="es-MX" sz="1050" kern="1200" dirty="0" smtClean="0">
              <a:latin typeface="Arial" pitchFamily="34" charset="0"/>
              <a:cs typeface="Arial" pitchFamily="34" charset="0"/>
            </a:rPr>
            <a:t>(81,342)</a:t>
          </a:r>
          <a:endParaRPr lang="es-MX" sz="1050" kern="1200" dirty="0">
            <a:latin typeface="Arial" pitchFamily="34" charset="0"/>
            <a:cs typeface="Arial" pitchFamily="34" charset="0"/>
          </a:endParaRPr>
        </a:p>
      </dsp:txBody>
      <dsp:txXfrm>
        <a:off x="1666734" y="1996282"/>
        <a:ext cx="873351" cy="533398"/>
      </dsp:txXfrm>
    </dsp:sp>
    <dsp:sp modelId="{077D7E66-C02E-4E77-965D-D633840CC311}">
      <dsp:nvSpPr>
        <dsp:cNvPr id="0" name=""/>
        <dsp:cNvSpPr/>
      </dsp:nvSpPr>
      <dsp:spPr>
        <a:xfrm>
          <a:off x="1536821" y="1838039"/>
          <a:ext cx="113317" cy="1133177"/>
        </a:xfrm>
        <a:custGeom>
          <a:avLst/>
          <a:gdLst/>
          <a:ahLst/>
          <a:cxnLst/>
          <a:rect l="0" t="0" r="0" b="0"/>
          <a:pathLst>
            <a:path>
              <a:moveTo>
                <a:pt x="0" y="0"/>
              </a:moveTo>
              <a:lnTo>
                <a:pt x="0" y="1133177"/>
              </a:lnTo>
              <a:lnTo>
                <a:pt x="113317" y="1133177"/>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5155C99-D4D7-4530-BD50-1C703057E348}">
      <dsp:nvSpPr>
        <dsp:cNvPr id="0" name=""/>
        <dsp:cNvSpPr/>
      </dsp:nvSpPr>
      <dsp:spPr>
        <a:xfrm>
          <a:off x="1650139" y="2687923"/>
          <a:ext cx="906541" cy="56658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585190"/>
              <a:satOff val="-730"/>
              <a:lumOff val="17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Solicitud  de información</a:t>
          </a:r>
        </a:p>
        <a:p>
          <a:pPr lvl="0" algn="ctr" defTabSz="466725">
            <a:lnSpc>
              <a:spcPct val="90000"/>
            </a:lnSpc>
            <a:spcBef>
              <a:spcPct val="0"/>
            </a:spcBef>
            <a:spcAft>
              <a:spcPct val="35000"/>
            </a:spcAft>
          </a:pPr>
          <a:r>
            <a:rPr lang="es-MX" sz="1050" kern="1200" dirty="0" smtClean="0">
              <a:latin typeface="Arial" pitchFamily="34" charset="0"/>
              <a:cs typeface="Arial" pitchFamily="34" charset="0"/>
            </a:rPr>
            <a:t>(132,571)</a:t>
          </a:r>
          <a:endParaRPr lang="es-MX" sz="1050" kern="1200" dirty="0">
            <a:latin typeface="Arial" pitchFamily="34" charset="0"/>
            <a:cs typeface="Arial" pitchFamily="34" charset="0"/>
          </a:endParaRPr>
        </a:p>
      </dsp:txBody>
      <dsp:txXfrm>
        <a:off x="1666734" y="2704518"/>
        <a:ext cx="873351" cy="533398"/>
      </dsp:txXfrm>
    </dsp:sp>
    <dsp:sp modelId="{8016C0E9-EFA3-4958-9406-B41D547090CB}">
      <dsp:nvSpPr>
        <dsp:cNvPr id="0" name=""/>
        <dsp:cNvSpPr/>
      </dsp:nvSpPr>
      <dsp:spPr>
        <a:xfrm>
          <a:off x="2839975" y="1271451"/>
          <a:ext cx="1133177" cy="566588"/>
        </a:xfrm>
        <a:prstGeom prst="roundRect">
          <a:avLst>
            <a:gd name="adj" fmla="val 10000"/>
          </a:avLst>
        </a:prstGeom>
        <a:gradFill rotWithShape="0">
          <a:gsLst>
            <a:gs pos="0">
              <a:schemeClr val="accent2">
                <a:hueOff val="1872608"/>
                <a:satOff val="-2336"/>
                <a:lumOff val="549"/>
                <a:alphaOff val="0"/>
                <a:shade val="51000"/>
                <a:satMod val="130000"/>
              </a:schemeClr>
            </a:gs>
            <a:gs pos="80000">
              <a:schemeClr val="accent2">
                <a:hueOff val="1872608"/>
                <a:satOff val="-2336"/>
                <a:lumOff val="549"/>
                <a:alphaOff val="0"/>
                <a:shade val="93000"/>
                <a:satMod val="130000"/>
              </a:schemeClr>
            </a:gs>
            <a:gs pos="100000">
              <a:schemeClr val="accent2">
                <a:hueOff val="1872608"/>
                <a:satOff val="-2336"/>
                <a:lumOff val="54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Cálculo tamaño </a:t>
          </a:r>
          <a:r>
            <a:rPr lang="es-MX" sz="1050" kern="1200" dirty="0" err="1" smtClean="0">
              <a:latin typeface="Arial" pitchFamily="34" charset="0"/>
              <a:cs typeface="Arial" pitchFamily="34" charset="0"/>
            </a:rPr>
            <a:t>muestral</a:t>
          </a:r>
          <a:endParaRPr lang="es-MX" sz="1050" kern="1200" dirty="0">
            <a:latin typeface="Arial" pitchFamily="34" charset="0"/>
            <a:cs typeface="Arial" pitchFamily="34" charset="0"/>
          </a:endParaRPr>
        </a:p>
      </dsp:txBody>
      <dsp:txXfrm>
        <a:off x="2856570" y="1288046"/>
        <a:ext cx="1099987" cy="533398"/>
      </dsp:txXfrm>
    </dsp:sp>
    <dsp:sp modelId="{FC5B3964-308B-44ED-B2AC-BE3F0B9BDDCC}">
      <dsp:nvSpPr>
        <dsp:cNvPr id="0" name=""/>
        <dsp:cNvSpPr/>
      </dsp:nvSpPr>
      <dsp:spPr>
        <a:xfrm>
          <a:off x="2953293" y="1838039"/>
          <a:ext cx="113317" cy="424941"/>
        </a:xfrm>
        <a:custGeom>
          <a:avLst/>
          <a:gdLst/>
          <a:ahLst/>
          <a:cxnLst/>
          <a:rect l="0" t="0" r="0" b="0"/>
          <a:pathLst>
            <a:path>
              <a:moveTo>
                <a:pt x="0" y="0"/>
              </a:moveTo>
              <a:lnTo>
                <a:pt x="0" y="424941"/>
              </a:lnTo>
              <a:lnTo>
                <a:pt x="113317" y="424941"/>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DFDADA1-F955-4ED2-B0B7-8D54FDEB7F7F}">
      <dsp:nvSpPr>
        <dsp:cNvPr id="0" name=""/>
        <dsp:cNvSpPr/>
      </dsp:nvSpPr>
      <dsp:spPr>
        <a:xfrm>
          <a:off x="3066610" y="1979687"/>
          <a:ext cx="906541" cy="56658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1170380"/>
              <a:satOff val="-1460"/>
              <a:lumOff val="34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Muestra</a:t>
          </a:r>
        </a:p>
        <a:p>
          <a:pPr lvl="0" algn="ctr" defTabSz="466725">
            <a:lnSpc>
              <a:spcPct val="90000"/>
            </a:lnSpc>
            <a:spcBef>
              <a:spcPct val="0"/>
            </a:spcBef>
            <a:spcAft>
              <a:spcPct val="35000"/>
            </a:spcAft>
          </a:pPr>
          <a:r>
            <a:rPr lang="es-MX" sz="1050" kern="1200" dirty="0" smtClean="0">
              <a:latin typeface="Arial" pitchFamily="34" charset="0"/>
              <a:cs typeface="Arial" pitchFamily="34" charset="0"/>
            </a:rPr>
            <a:t>(238)</a:t>
          </a:r>
          <a:endParaRPr lang="es-MX" sz="1050" kern="1200" dirty="0">
            <a:latin typeface="Arial" pitchFamily="34" charset="0"/>
            <a:cs typeface="Arial" pitchFamily="34" charset="0"/>
          </a:endParaRPr>
        </a:p>
      </dsp:txBody>
      <dsp:txXfrm>
        <a:off x="3083205" y="1996282"/>
        <a:ext cx="873351" cy="533398"/>
      </dsp:txXfrm>
    </dsp:sp>
    <dsp:sp modelId="{11B37129-E8ED-4D64-94DB-B135AB13CD56}">
      <dsp:nvSpPr>
        <dsp:cNvPr id="0" name=""/>
        <dsp:cNvSpPr/>
      </dsp:nvSpPr>
      <dsp:spPr>
        <a:xfrm>
          <a:off x="4256447" y="1271451"/>
          <a:ext cx="1133177" cy="566588"/>
        </a:xfrm>
        <a:prstGeom prst="roundRect">
          <a:avLst>
            <a:gd name="adj" fmla="val 10000"/>
          </a:avLst>
        </a:prstGeom>
        <a:gradFill rotWithShape="0">
          <a:gsLst>
            <a:gs pos="0">
              <a:schemeClr val="accent2">
                <a:hueOff val="2808911"/>
                <a:satOff val="-3503"/>
                <a:lumOff val="824"/>
                <a:alphaOff val="0"/>
                <a:shade val="51000"/>
                <a:satMod val="130000"/>
              </a:schemeClr>
            </a:gs>
            <a:gs pos="80000">
              <a:schemeClr val="accent2">
                <a:hueOff val="2808911"/>
                <a:satOff val="-3503"/>
                <a:lumOff val="824"/>
                <a:alphaOff val="0"/>
                <a:shade val="93000"/>
                <a:satMod val="130000"/>
              </a:schemeClr>
            </a:gs>
            <a:gs pos="100000">
              <a:schemeClr val="accent2">
                <a:hueOff val="2808911"/>
                <a:satOff val="-3503"/>
                <a:lumOff val="824"/>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b="1" kern="1200" dirty="0">
              <a:latin typeface="Arial" pitchFamily="34" charset="0"/>
              <a:cs typeface="Arial" pitchFamily="34" charset="0"/>
            </a:rPr>
            <a:t>Conceptos</a:t>
          </a:r>
        </a:p>
      </dsp:txBody>
      <dsp:txXfrm>
        <a:off x="4273042" y="1288046"/>
        <a:ext cx="1099987" cy="533398"/>
      </dsp:txXfrm>
    </dsp:sp>
    <dsp:sp modelId="{3B138ECC-4088-4786-950B-C0653C1643C2}">
      <dsp:nvSpPr>
        <dsp:cNvPr id="0" name=""/>
        <dsp:cNvSpPr/>
      </dsp:nvSpPr>
      <dsp:spPr>
        <a:xfrm>
          <a:off x="4369764" y="1838039"/>
          <a:ext cx="113317" cy="424941"/>
        </a:xfrm>
        <a:custGeom>
          <a:avLst/>
          <a:gdLst/>
          <a:ahLst/>
          <a:cxnLst/>
          <a:rect l="0" t="0" r="0" b="0"/>
          <a:pathLst>
            <a:path>
              <a:moveTo>
                <a:pt x="0" y="0"/>
              </a:moveTo>
              <a:lnTo>
                <a:pt x="0" y="424941"/>
              </a:lnTo>
              <a:lnTo>
                <a:pt x="113317" y="424941"/>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31E3A62-F35E-4A24-A6BD-3EA51DCA0E48}">
      <dsp:nvSpPr>
        <dsp:cNvPr id="0" name=""/>
        <dsp:cNvSpPr/>
      </dsp:nvSpPr>
      <dsp:spPr>
        <a:xfrm>
          <a:off x="4483082" y="1979687"/>
          <a:ext cx="906541" cy="56658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1755570"/>
              <a:satOff val="-2190"/>
              <a:lumOff val="51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Justificación</a:t>
          </a:r>
          <a:endParaRPr lang="es-MX" sz="1050" kern="1200" dirty="0">
            <a:latin typeface="Arial" pitchFamily="34" charset="0"/>
            <a:cs typeface="Arial" pitchFamily="34" charset="0"/>
          </a:endParaRPr>
        </a:p>
      </dsp:txBody>
      <dsp:txXfrm>
        <a:off x="4499677" y="1996282"/>
        <a:ext cx="873351" cy="533398"/>
      </dsp:txXfrm>
    </dsp:sp>
    <dsp:sp modelId="{69BF171C-3149-4EF8-B575-9AC2F426C149}">
      <dsp:nvSpPr>
        <dsp:cNvPr id="0" name=""/>
        <dsp:cNvSpPr/>
      </dsp:nvSpPr>
      <dsp:spPr>
        <a:xfrm>
          <a:off x="4369764" y="1838039"/>
          <a:ext cx="113317" cy="1133177"/>
        </a:xfrm>
        <a:custGeom>
          <a:avLst/>
          <a:gdLst/>
          <a:ahLst/>
          <a:cxnLst/>
          <a:rect l="0" t="0" r="0" b="0"/>
          <a:pathLst>
            <a:path>
              <a:moveTo>
                <a:pt x="0" y="0"/>
              </a:moveTo>
              <a:lnTo>
                <a:pt x="0" y="1133177"/>
              </a:lnTo>
              <a:lnTo>
                <a:pt x="113317" y="1133177"/>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FFBDB33-84C2-427C-B502-FC58C5EEFF80}">
      <dsp:nvSpPr>
        <dsp:cNvPr id="0" name=""/>
        <dsp:cNvSpPr/>
      </dsp:nvSpPr>
      <dsp:spPr>
        <a:xfrm>
          <a:off x="4483082" y="2687923"/>
          <a:ext cx="906541" cy="56658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Marco legal</a:t>
          </a:r>
          <a:endParaRPr lang="es-MX" sz="1050" kern="1200" dirty="0">
            <a:latin typeface="Arial" pitchFamily="34" charset="0"/>
            <a:cs typeface="Arial" pitchFamily="34" charset="0"/>
          </a:endParaRPr>
        </a:p>
      </dsp:txBody>
      <dsp:txXfrm>
        <a:off x="4499677" y="2704518"/>
        <a:ext cx="873351" cy="533398"/>
      </dsp:txXfrm>
    </dsp:sp>
    <dsp:sp modelId="{7075F59E-C615-48B0-ADA6-E3A7B5D24CFA}">
      <dsp:nvSpPr>
        <dsp:cNvPr id="0" name=""/>
        <dsp:cNvSpPr/>
      </dsp:nvSpPr>
      <dsp:spPr>
        <a:xfrm>
          <a:off x="5672918" y="1271451"/>
          <a:ext cx="1133177" cy="566588"/>
        </a:xfrm>
        <a:prstGeom prst="roundRect">
          <a:avLst>
            <a:gd name="adj" fmla="val 10000"/>
          </a:avLst>
        </a:prstGeom>
        <a:gradFill rotWithShape="0">
          <a:gsLst>
            <a:gs pos="0">
              <a:schemeClr val="accent2">
                <a:hueOff val="3745215"/>
                <a:satOff val="-4671"/>
                <a:lumOff val="1098"/>
                <a:alphaOff val="0"/>
                <a:shade val="51000"/>
                <a:satMod val="130000"/>
              </a:schemeClr>
            </a:gs>
            <a:gs pos="80000">
              <a:schemeClr val="accent2">
                <a:hueOff val="3745215"/>
                <a:satOff val="-4671"/>
                <a:lumOff val="1098"/>
                <a:alphaOff val="0"/>
                <a:shade val="93000"/>
                <a:satMod val="130000"/>
              </a:schemeClr>
            </a:gs>
            <a:gs pos="100000">
              <a:schemeClr val="accent2">
                <a:hueOff val="3745215"/>
                <a:satOff val="-4671"/>
                <a:lumOff val="109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b="1" kern="1200" dirty="0" smtClean="0">
              <a:latin typeface="Arial" pitchFamily="34" charset="0"/>
              <a:cs typeface="Arial" pitchFamily="34" charset="0"/>
            </a:rPr>
            <a:t>Categorías</a:t>
          </a:r>
          <a:endParaRPr lang="es-MX" sz="1050" b="1" kern="1200" dirty="0">
            <a:latin typeface="Arial" pitchFamily="34" charset="0"/>
            <a:cs typeface="Arial" pitchFamily="34" charset="0"/>
          </a:endParaRPr>
        </a:p>
      </dsp:txBody>
      <dsp:txXfrm>
        <a:off x="5689513" y="1288046"/>
        <a:ext cx="1099987" cy="533398"/>
      </dsp:txXfrm>
    </dsp:sp>
    <dsp:sp modelId="{53B149AB-916B-4119-A0FA-76EC51C514BC}">
      <dsp:nvSpPr>
        <dsp:cNvPr id="0" name=""/>
        <dsp:cNvSpPr/>
      </dsp:nvSpPr>
      <dsp:spPr>
        <a:xfrm>
          <a:off x="5786236" y="1838039"/>
          <a:ext cx="113317" cy="424941"/>
        </a:xfrm>
        <a:custGeom>
          <a:avLst/>
          <a:gdLst/>
          <a:ahLst/>
          <a:cxnLst/>
          <a:rect l="0" t="0" r="0" b="0"/>
          <a:pathLst>
            <a:path>
              <a:moveTo>
                <a:pt x="0" y="0"/>
              </a:moveTo>
              <a:lnTo>
                <a:pt x="0" y="424941"/>
              </a:lnTo>
              <a:lnTo>
                <a:pt x="113317" y="424941"/>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26B01F8-1682-4E97-89D2-E82231A65637}">
      <dsp:nvSpPr>
        <dsp:cNvPr id="0" name=""/>
        <dsp:cNvSpPr/>
      </dsp:nvSpPr>
      <dsp:spPr>
        <a:xfrm>
          <a:off x="5899554" y="1979687"/>
          <a:ext cx="906541" cy="56658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2925949"/>
              <a:satOff val="-3649"/>
              <a:lumOff val="85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Particulares de información</a:t>
          </a:r>
        </a:p>
        <a:p>
          <a:pPr lvl="0" algn="ctr" defTabSz="466725">
            <a:lnSpc>
              <a:spcPct val="90000"/>
            </a:lnSpc>
            <a:spcBef>
              <a:spcPct val="0"/>
            </a:spcBef>
            <a:spcAft>
              <a:spcPct val="35000"/>
            </a:spcAft>
          </a:pPr>
          <a:r>
            <a:rPr lang="es-MX" sz="1050" kern="1200" dirty="0" smtClean="0">
              <a:latin typeface="Arial" pitchFamily="34" charset="0"/>
              <a:cs typeface="Arial" pitchFamily="34" charset="0"/>
            </a:rPr>
            <a:t>(9)</a:t>
          </a:r>
          <a:endParaRPr lang="es-MX" sz="1050" kern="1200" dirty="0">
            <a:latin typeface="Arial" pitchFamily="34" charset="0"/>
            <a:cs typeface="Arial" pitchFamily="34" charset="0"/>
          </a:endParaRPr>
        </a:p>
      </dsp:txBody>
      <dsp:txXfrm>
        <a:off x="5916149" y="1996282"/>
        <a:ext cx="873351" cy="533398"/>
      </dsp:txXfrm>
    </dsp:sp>
    <dsp:sp modelId="{1BEFF44C-1AAB-44A0-B72F-CB1C4DD1A921}">
      <dsp:nvSpPr>
        <dsp:cNvPr id="0" name=""/>
        <dsp:cNvSpPr/>
      </dsp:nvSpPr>
      <dsp:spPr>
        <a:xfrm>
          <a:off x="5786236" y="1838039"/>
          <a:ext cx="113317" cy="1133177"/>
        </a:xfrm>
        <a:custGeom>
          <a:avLst/>
          <a:gdLst/>
          <a:ahLst/>
          <a:cxnLst/>
          <a:rect l="0" t="0" r="0" b="0"/>
          <a:pathLst>
            <a:path>
              <a:moveTo>
                <a:pt x="0" y="0"/>
              </a:moveTo>
              <a:lnTo>
                <a:pt x="0" y="1133177"/>
              </a:lnTo>
              <a:lnTo>
                <a:pt x="113317" y="1133177"/>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AFFB9D9-F140-44AC-909C-2A72FD8B789A}">
      <dsp:nvSpPr>
        <dsp:cNvPr id="0" name=""/>
        <dsp:cNvSpPr/>
      </dsp:nvSpPr>
      <dsp:spPr>
        <a:xfrm>
          <a:off x="5899554" y="2687923"/>
          <a:ext cx="906541" cy="56658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3511139"/>
              <a:satOff val="-4379"/>
              <a:lumOff val="103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Trámites</a:t>
          </a:r>
        </a:p>
        <a:p>
          <a:pPr lvl="0" algn="ctr" defTabSz="466725">
            <a:lnSpc>
              <a:spcPct val="90000"/>
            </a:lnSpc>
            <a:spcBef>
              <a:spcPct val="0"/>
            </a:spcBef>
            <a:spcAft>
              <a:spcPct val="35000"/>
            </a:spcAft>
          </a:pPr>
          <a:r>
            <a:rPr lang="es-MX" sz="1050" kern="1200" dirty="0" smtClean="0">
              <a:latin typeface="Arial" pitchFamily="34" charset="0"/>
              <a:cs typeface="Arial" pitchFamily="34" charset="0"/>
            </a:rPr>
            <a:t>(8)</a:t>
          </a:r>
          <a:endParaRPr lang="es-MX" sz="1050" kern="1200" dirty="0">
            <a:latin typeface="Arial" pitchFamily="34" charset="0"/>
            <a:cs typeface="Arial" pitchFamily="34" charset="0"/>
          </a:endParaRPr>
        </a:p>
      </dsp:txBody>
      <dsp:txXfrm>
        <a:off x="5916149" y="2704518"/>
        <a:ext cx="873351" cy="533398"/>
      </dsp:txXfrm>
    </dsp:sp>
    <dsp:sp modelId="{7E09E5BB-9EAF-4ECA-8CFB-9511636B7D9E}">
      <dsp:nvSpPr>
        <dsp:cNvPr id="0" name=""/>
        <dsp:cNvSpPr/>
      </dsp:nvSpPr>
      <dsp:spPr>
        <a:xfrm>
          <a:off x="7089390" y="1271451"/>
          <a:ext cx="1133177" cy="566588"/>
        </a:xfrm>
        <a:prstGeom prst="roundRect">
          <a:avLst>
            <a:gd name="adj" fmla="val 1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b="1" kern="1200" dirty="0">
              <a:latin typeface="Arial" pitchFamily="34" charset="0"/>
              <a:cs typeface="Arial" pitchFamily="34" charset="0"/>
            </a:rPr>
            <a:t>Resultados</a:t>
          </a:r>
        </a:p>
      </dsp:txBody>
      <dsp:txXfrm>
        <a:off x="7105985" y="1288046"/>
        <a:ext cx="1099987" cy="533398"/>
      </dsp:txXfrm>
    </dsp:sp>
    <dsp:sp modelId="{0D6E4495-6B24-40B6-8C07-13328C40BBAF}">
      <dsp:nvSpPr>
        <dsp:cNvPr id="0" name=""/>
        <dsp:cNvSpPr/>
      </dsp:nvSpPr>
      <dsp:spPr>
        <a:xfrm>
          <a:off x="7202708" y="1838039"/>
          <a:ext cx="113317" cy="424941"/>
        </a:xfrm>
        <a:custGeom>
          <a:avLst/>
          <a:gdLst/>
          <a:ahLst/>
          <a:cxnLst/>
          <a:rect l="0" t="0" r="0" b="0"/>
          <a:pathLst>
            <a:path>
              <a:moveTo>
                <a:pt x="0" y="0"/>
              </a:moveTo>
              <a:lnTo>
                <a:pt x="0" y="424941"/>
              </a:lnTo>
              <a:lnTo>
                <a:pt x="113317" y="424941"/>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192AEB6-2FF5-4E0D-92B4-21F87DF2586D}">
      <dsp:nvSpPr>
        <dsp:cNvPr id="0" name=""/>
        <dsp:cNvSpPr/>
      </dsp:nvSpPr>
      <dsp:spPr>
        <a:xfrm>
          <a:off x="7316025" y="1979687"/>
          <a:ext cx="906541" cy="56658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4096329"/>
              <a:satOff val="-5109"/>
              <a:lumOff val="120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MX" sz="1000" kern="1200" dirty="0" smtClean="0"/>
            <a:t>Histogramas</a:t>
          </a:r>
          <a:endParaRPr lang="es-MX" sz="1000" kern="1200" dirty="0"/>
        </a:p>
      </dsp:txBody>
      <dsp:txXfrm>
        <a:off x="7332620" y="1996282"/>
        <a:ext cx="873351" cy="533398"/>
      </dsp:txXfrm>
    </dsp:sp>
    <dsp:sp modelId="{547C0CEB-65A4-4FAD-BB6D-5ACD1512A9D4}">
      <dsp:nvSpPr>
        <dsp:cNvPr id="0" name=""/>
        <dsp:cNvSpPr/>
      </dsp:nvSpPr>
      <dsp:spPr>
        <a:xfrm>
          <a:off x="7202708" y="1838039"/>
          <a:ext cx="113317" cy="1133177"/>
        </a:xfrm>
        <a:custGeom>
          <a:avLst/>
          <a:gdLst/>
          <a:ahLst/>
          <a:cxnLst/>
          <a:rect l="0" t="0" r="0" b="0"/>
          <a:pathLst>
            <a:path>
              <a:moveTo>
                <a:pt x="0" y="0"/>
              </a:moveTo>
              <a:lnTo>
                <a:pt x="0" y="1133177"/>
              </a:lnTo>
              <a:lnTo>
                <a:pt x="113317" y="1133177"/>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4B5CAEA-DCDC-465E-BCB4-D939DEEE5268}">
      <dsp:nvSpPr>
        <dsp:cNvPr id="0" name=""/>
        <dsp:cNvSpPr/>
      </dsp:nvSpPr>
      <dsp:spPr>
        <a:xfrm>
          <a:off x="7316025" y="2687923"/>
          <a:ext cx="906541" cy="56658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MX" sz="1000" kern="1200" dirty="0" err="1" smtClean="0"/>
            <a:t>Georeferencias</a:t>
          </a:r>
          <a:endParaRPr lang="es-MX" sz="1000" kern="1200" dirty="0"/>
        </a:p>
      </dsp:txBody>
      <dsp:txXfrm>
        <a:off x="7332620" y="2704518"/>
        <a:ext cx="873351" cy="53339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DEE7AA-6B58-414F-9DE1-DB670D265B32}" type="datetimeFigureOut">
              <a:rPr lang="es-MX" smtClean="0"/>
              <a:pPr/>
              <a:t>04/09/2012</a:t>
            </a:fld>
            <a:endParaRPr lang="es-MX"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A59EAE-3FBD-4418-AC38-E67D7F9B8ED1}" type="slidenum">
              <a:rPr lang="es-MX" smtClean="0"/>
              <a:pPr/>
              <a:t>‹Nº›</a:t>
            </a:fld>
            <a:endParaRPr lang="es-MX" dirty="0"/>
          </a:p>
        </p:txBody>
      </p:sp>
    </p:spTree>
    <p:extLst>
      <p:ext uri="{BB962C8B-B14F-4D97-AF65-F5344CB8AC3E}">
        <p14:creationId xmlns:p14="http://schemas.microsoft.com/office/powerpoint/2010/main" val="196579547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CA6774-7491-41A1-9FFA-3BA581C8FDBA}" type="datetimeFigureOut">
              <a:rPr lang="es-MX" smtClean="0"/>
              <a:pPr/>
              <a:t>04/09/2012</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2BA7D8-FBA0-42AB-8D03-F462F40253DF}" type="slidenum">
              <a:rPr lang="es-MX" smtClean="0"/>
              <a:pPr/>
              <a:t>‹Nº›</a:t>
            </a:fld>
            <a:endParaRPr lang="es-MX" dirty="0"/>
          </a:p>
        </p:txBody>
      </p:sp>
    </p:spTree>
    <p:extLst>
      <p:ext uri="{BB962C8B-B14F-4D97-AF65-F5344CB8AC3E}">
        <p14:creationId xmlns:p14="http://schemas.microsoft.com/office/powerpoint/2010/main" val="158220998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ortada">
    <p:spTree>
      <p:nvGrpSpPr>
        <p:cNvPr id="1" name=""/>
        <p:cNvGrpSpPr/>
        <p:nvPr/>
      </p:nvGrpSpPr>
      <p:grpSpPr>
        <a:xfrm>
          <a:off x="0" y="0"/>
          <a:ext cx="0" cy="0"/>
          <a:chOff x="0" y="0"/>
          <a:chExt cx="0" cy="0"/>
        </a:xfrm>
      </p:grpSpPr>
      <p:sp>
        <p:nvSpPr>
          <p:cNvPr id="2" name="1 Título"/>
          <p:cNvSpPr>
            <a:spLocks noGrp="1"/>
          </p:cNvSpPr>
          <p:nvPr>
            <p:ph type="ctrTitle"/>
          </p:nvPr>
        </p:nvSpPr>
        <p:spPr>
          <a:xfrm>
            <a:off x="585814" y="3322148"/>
            <a:ext cx="7772400" cy="1035546"/>
          </a:xfrm>
          <a:prstGeom prst="rect">
            <a:avLst/>
          </a:prstGeom>
        </p:spPr>
        <p:txBody>
          <a:bodyPr/>
          <a:lstStyle>
            <a:lvl1pPr>
              <a:defRPr sz="3600">
                <a:latin typeface="Trebuchet MS" pitchFamily="34" charset="0"/>
              </a:defRPr>
            </a:lvl1pPr>
          </a:lstStyle>
          <a:p>
            <a:endParaRPr lang="es-MX" dirty="0"/>
          </a:p>
        </p:txBody>
      </p:sp>
      <p:sp>
        <p:nvSpPr>
          <p:cNvPr id="3" name="2 Subtítulo"/>
          <p:cNvSpPr>
            <a:spLocks noGrp="1"/>
          </p:cNvSpPr>
          <p:nvPr>
            <p:ph type="subTitle" idx="1" hasCustomPrompt="1"/>
          </p:nvPr>
        </p:nvSpPr>
        <p:spPr>
          <a:xfrm>
            <a:off x="1271614" y="4778912"/>
            <a:ext cx="6400800" cy="936104"/>
          </a:xfrm>
          <a:prstGeom prst="rect">
            <a:avLst/>
          </a:prstGeom>
        </p:spPr>
        <p:txBody>
          <a:bodyPr/>
          <a:lstStyle>
            <a:lvl1pPr marL="0" indent="0" algn="ctr">
              <a:buNone/>
              <a:defRPr sz="2800">
                <a:solidFill>
                  <a:schemeClr val="tx1">
                    <a:tint val="75000"/>
                  </a:schemeClr>
                </a:solidFill>
                <a:latin typeface="Trebuchet M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agregar fecha</a:t>
            </a:r>
            <a:endParaRPr lang="es-MX" dirty="0"/>
          </a:p>
        </p:txBody>
      </p:sp>
    </p:spTree>
    <p:extLst>
      <p:ext uri="{BB962C8B-B14F-4D97-AF65-F5344CB8AC3E}">
        <p14:creationId xmlns:p14="http://schemas.microsoft.com/office/powerpoint/2010/main" val="38269046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lvl1pPr>
              <a:defRPr sz="3000"/>
            </a:lvl1pPr>
            <a:lvl2pPr>
              <a:defRPr sz="2800"/>
            </a:lvl2pPr>
            <a:lvl3pPr>
              <a:defRPr sz="2600"/>
            </a:lvl3pPr>
            <a:lvl5pPr>
              <a:defRPr sz="2200"/>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Tree>
    <p:extLst>
      <p:ext uri="{BB962C8B-B14F-4D97-AF65-F5344CB8AC3E}">
        <p14:creationId xmlns:p14="http://schemas.microsoft.com/office/powerpoint/2010/main" val="632743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s Númer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lvl1pPr marL="514350" indent="-514350">
              <a:buFont typeface="+mj-lt"/>
              <a:buAutoNum type="arabicPeriod"/>
              <a:defRPr sz="3000"/>
            </a:lvl1pPr>
            <a:lvl2pPr marL="971550" indent="-514350">
              <a:buFont typeface="+mj-lt"/>
              <a:buAutoNum type="alphaLcPeriod"/>
              <a:defRPr/>
            </a:lvl2pPr>
            <a:lvl3pPr marL="1428750" indent="-514350">
              <a:buFont typeface="+mj-lt"/>
              <a:buAutoNum type="romanLcPeriod"/>
              <a:defRPr sz="2600"/>
            </a:lvl3pPr>
            <a:lvl4pPr>
              <a:defRPr sz="2400"/>
            </a:lvl4pPr>
            <a:lvl5pPr>
              <a:defRPr sz="2200"/>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Tree>
    <p:extLst>
      <p:ext uri="{BB962C8B-B14F-4D97-AF65-F5344CB8AC3E}">
        <p14:creationId xmlns:p14="http://schemas.microsoft.com/office/powerpoint/2010/main" val="63274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o">
    <p:spTree>
      <p:nvGrpSpPr>
        <p:cNvPr id="1" name=""/>
        <p:cNvGrpSpPr/>
        <p:nvPr/>
      </p:nvGrpSpPr>
      <p:grpSpPr>
        <a:xfrm>
          <a:off x="0" y="0"/>
          <a:ext cx="0" cy="0"/>
          <a:chOff x="0" y="0"/>
          <a:chExt cx="0" cy="0"/>
        </a:xfrm>
      </p:grpSpPr>
      <p:sp>
        <p:nvSpPr>
          <p:cNvPr id="6" name="2 Marcador de contenido"/>
          <p:cNvSpPr>
            <a:spLocks noGrp="1"/>
          </p:cNvSpPr>
          <p:nvPr>
            <p:ph idx="1"/>
          </p:nvPr>
        </p:nvSpPr>
        <p:spPr>
          <a:xfrm>
            <a:off x="457200" y="1600200"/>
            <a:ext cx="8229600" cy="4525963"/>
          </a:xfrm>
        </p:spPr>
        <p:txBody>
          <a:bodyPr>
            <a:normAutofit/>
          </a:bodyPr>
          <a:lstStyle>
            <a:lvl1pPr marL="0" indent="0" algn="just">
              <a:spcBef>
                <a:spcPts val="0"/>
              </a:spcBef>
              <a:spcAft>
                <a:spcPts val="600"/>
              </a:spcAft>
              <a:buFontTx/>
              <a:buNone/>
              <a:defRPr sz="3000"/>
            </a:lvl1pPr>
          </a:lstStyle>
          <a:p>
            <a:pPr lvl="0"/>
            <a:r>
              <a:rPr lang="es-ES" dirty="0" smtClean="0"/>
              <a:t>Haga clic para modificar el estilo de texto del patrón</a:t>
            </a:r>
          </a:p>
        </p:txBody>
      </p:sp>
    </p:spTree>
    <p:extLst>
      <p:ext uri="{BB962C8B-B14F-4D97-AF65-F5344CB8AC3E}">
        <p14:creationId xmlns:p14="http://schemas.microsoft.com/office/powerpoint/2010/main" val="2985637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ibr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5637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ullets mas imagen">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3970784" cy="4525963"/>
          </a:xfrm>
        </p:spPr>
        <p:txBody>
          <a:bodyPr/>
          <a:lstStyle>
            <a:lvl1pPr>
              <a:defRPr sz="3000"/>
            </a:lvl1pPr>
            <a:lvl2pPr>
              <a:defRPr sz="2800"/>
            </a:lvl2pPr>
            <a:lvl3pPr>
              <a:defRPr sz="2600"/>
            </a:lvl3pPr>
            <a:lvl4pPr>
              <a:defRPr sz="2400"/>
            </a:lvl4pPr>
            <a:lvl5pPr>
              <a:defRPr sz="2200"/>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2 Marcador de contenido"/>
          <p:cNvSpPr>
            <a:spLocks noGrp="1"/>
          </p:cNvSpPr>
          <p:nvPr>
            <p:ph idx="11" hasCustomPrompt="1"/>
          </p:nvPr>
        </p:nvSpPr>
        <p:spPr>
          <a:xfrm>
            <a:off x="4572000" y="1600200"/>
            <a:ext cx="3970784" cy="4525963"/>
          </a:xfrm>
        </p:spPr>
        <p:txBody>
          <a:bodyPr/>
          <a:lstStyle>
            <a:lvl1pPr marL="0" indent="0">
              <a:buNone/>
              <a:defRPr sz="2800"/>
            </a:lvl1pPr>
            <a:lvl2pPr>
              <a:defRPr sz="2400"/>
            </a:lvl2pPr>
            <a:lvl3pPr>
              <a:defRPr sz="2200"/>
            </a:lvl3pPr>
            <a:lvl5pPr>
              <a:defRPr sz="1800"/>
            </a:lvl5pPr>
          </a:lstStyle>
          <a:p>
            <a:pPr lvl="0"/>
            <a:r>
              <a:rPr lang="es-ES" dirty="0" smtClean="0"/>
              <a:t>Haga clic para insertar imagen</a:t>
            </a:r>
            <a:endParaRPr lang="es-MX" dirty="0"/>
          </a:p>
        </p:txBody>
      </p:sp>
    </p:spTree>
    <p:extLst>
      <p:ext uri="{BB962C8B-B14F-4D97-AF65-F5344CB8AC3E}">
        <p14:creationId xmlns:p14="http://schemas.microsoft.com/office/powerpoint/2010/main" val="1171144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Bullets mas imagen">
    <p:spTree>
      <p:nvGrpSpPr>
        <p:cNvPr id="1" name=""/>
        <p:cNvGrpSpPr/>
        <p:nvPr/>
      </p:nvGrpSpPr>
      <p:grpSpPr>
        <a:xfrm>
          <a:off x="0" y="0"/>
          <a:ext cx="0" cy="0"/>
          <a:chOff x="0" y="0"/>
          <a:chExt cx="0" cy="0"/>
        </a:xfrm>
      </p:grpSpPr>
      <p:sp>
        <p:nvSpPr>
          <p:cNvPr id="6" name="2 Marcador de contenido"/>
          <p:cNvSpPr>
            <a:spLocks noGrp="1"/>
          </p:cNvSpPr>
          <p:nvPr>
            <p:ph idx="1"/>
          </p:nvPr>
        </p:nvSpPr>
        <p:spPr>
          <a:xfrm>
            <a:off x="457200" y="4365104"/>
            <a:ext cx="8229600" cy="1761059"/>
          </a:xfrm>
        </p:spPr>
        <p:txBody>
          <a:bodyPr>
            <a:normAutofit/>
          </a:bodyPr>
          <a:lstStyle>
            <a:lvl1pPr marL="0" indent="0" algn="just">
              <a:spcBef>
                <a:spcPts val="0"/>
              </a:spcBef>
              <a:spcAft>
                <a:spcPts val="600"/>
              </a:spcAft>
              <a:buFontTx/>
              <a:buNone/>
              <a:defRPr sz="3000"/>
            </a:lvl1pPr>
          </a:lstStyle>
          <a:p>
            <a:pPr lvl="0"/>
            <a:r>
              <a:rPr lang="es-ES" dirty="0" smtClean="0"/>
              <a:t>Haga clic para modificar el estilo de texto del patrón</a:t>
            </a:r>
          </a:p>
        </p:txBody>
      </p:sp>
    </p:spTree>
    <p:extLst>
      <p:ext uri="{BB962C8B-B14F-4D97-AF65-F5344CB8AC3E}">
        <p14:creationId xmlns:p14="http://schemas.microsoft.com/office/powerpoint/2010/main" val="4144846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DC20215-A311-44ED-97E9-6FD64B385D0C}" type="datetimeFigureOut">
              <a:rPr lang="es-MX" smtClean="0"/>
              <a:pPr/>
              <a:t>04/09/2012</a:t>
            </a:fld>
            <a:endParaRPr lang="es-MX"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s-MX" dirty="0"/>
          </a:p>
        </p:txBody>
      </p:sp>
      <p:sp>
        <p:nvSpPr>
          <p:cNvPr id="6" name="Slide Number Placeholder 5"/>
          <p:cNvSpPr>
            <a:spLocks noGrp="1"/>
          </p:cNvSpPr>
          <p:nvPr>
            <p:ph type="sldNum" sz="quarter" idx="12"/>
          </p:nvPr>
        </p:nvSpPr>
        <p:spPr/>
        <p:txBody>
          <a:bodyPr/>
          <a:lstStyle/>
          <a:p>
            <a:fld id="{FACD76B3-FAC8-49C3-88E3-84A5E89787CA}" type="slidenum">
              <a:rPr lang="es-MX" smtClean="0"/>
              <a:pPr/>
              <a:t>‹Nº›</a:t>
            </a:fld>
            <a:endParaRPr lang="es-MX" dirty="0"/>
          </a:p>
        </p:txBody>
      </p:sp>
    </p:spTree>
    <p:extLst>
      <p:ext uri="{BB962C8B-B14F-4D97-AF65-F5344CB8AC3E}">
        <p14:creationId xmlns:p14="http://schemas.microsoft.com/office/powerpoint/2010/main" val="1280699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Portada">
    <p:spTree>
      <p:nvGrpSpPr>
        <p:cNvPr id="1" name=""/>
        <p:cNvGrpSpPr/>
        <p:nvPr/>
      </p:nvGrpSpPr>
      <p:grpSpPr>
        <a:xfrm>
          <a:off x="0" y="0"/>
          <a:ext cx="0" cy="0"/>
          <a:chOff x="0" y="0"/>
          <a:chExt cx="0" cy="0"/>
        </a:xfrm>
      </p:grpSpPr>
      <p:sp>
        <p:nvSpPr>
          <p:cNvPr id="2" name="1 Título"/>
          <p:cNvSpPr>
            <a:spLocks noGrp="1"/>
          </p:cNvSpPr>
          <p:nvPr>
            <p:ph type="ctrTitle"/>
          </p:nvPr>
        </p:nvSpPr>
        <p:spPr>
          <a:xfrm>
            <a:off x="585814" y="3322148"/>
            <a:ext cx="7772400" cy="1035546"/>
          </a:xfrm>
          <a:prstGeom prst="rect">
            <a:avLst/>
          </a:prstGeom>
        </p:spPr>
        <p:txBody>
          <a:bodyPr/>
          <a:lstStyle>
            <a:lvl1pPr>
              <a:defRPr sz="3600">
                <a:latin typeface="Trebuchet MS" pitchFamily="34" charset="0"/>
              </a:defRPr>
            </a:lvl1pPr>
          </a:lstStyle>
          <a:p>
            <a:endParaRPr lang="es-MX" dirty="0"/>
          </a:p>
        </p:txBody>
      </p:sp>
      <p:sp>
        <p:nvSpPr>
          <p:cNvPr id="3" name="2 Subtítulo"/>
          <p:cNvSpPr>
            <a:spLocks noGrp="1"/>
          </p:cNvSpPr>
          <p:nvPr>
            <p:ph type="subTitle" idx="1" hasCustomPrompt="1"/>
          </p:nvPr>
        </p:nvSpPr>
        <p:spPr>
          <a:xfrm>
            <a:off x="1271614" y="4778912"/>
            <a:ext cx="6400800" cy="936104"/>
          </a:xfrm>
          <a:prstGeom prst="rect">
            <a:avLst/>
          </a:prstGeom>
        </p:spPr>
        <p:txBody>
          <a:bodyPr/>
          <a:lstStyle>
            <a:lvl1pPr marL="0" indent="0" algn="ctr">
              <a:buNone/>
              <a:defRPr sz="2800">
                <a:solidFill>
                  <a:schemeClr val="tx1">
                    <a:tint val="75000"/>
                  </a:schemeClr>
                </a:solidFill>
                <a:latin typeface="Trebuchet M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agregar fecha</a:t>
            </a:r>
            <a:endParaRPr lang="es-MX" dirty="0"/>
          </a:p>
        </p:txBody>
      </p:sp>
    </p:spTree>
    <p:extLst>
      <p:ext uri="{BB962C8B-B14F-4D97-AF65-F5344CB8AC3E}">
        <p14:creationId xmlns:p14="http://schemas.microsoft.com/office/powerpoint/2010/main" val="937943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1.jpeg"/><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63"/>
          <p:cNvSpPr>
            <a:spLocks noChangeArrowheads="1"/>
          </p:cNvSpPr>
          <p:nvPr userDrawn="1"/>
        </p:nvSpPr>
        <p:spPr bwMode="auto">
          <a:xfrm>
            <a:off x="-620" y="6823075"/>
            <a:ext cx="9144000" cy="69850"/>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a:ln w="9525">
            <a:noFill/>
            <a:miter lim="800000"/>
            <a:headEnd/>
            <a:tailEnd/>
          </a:ln>
          <a:effectLst/>
        </p:spPr>
        <p:txBody>
          <a:bodyPr wrap="none" anchor="ctr"/>
          <a:lstStyle/>
          <a:p>
            <a:pPr>
              <a:defRPr/>
            </a:pPr>
            <a:endParaRPr lang="es-MX" dirty="0"/>
          </a:p>
        </p:txBody>
      </p:sp>
      <p:grpSp>
        <p:nvGrpSpPr>
          <p:cNvPr id="8" name="7 Grupo"/>
          <p:cNvGrpSpPr/>
          <p:nvPr userDrawn="1"/>
        </p:nvGrpSpPr>
        <p:grpSpPr>
          <a:xfrm>
            <a:off x="0" y="-127501"/>
            <a:ext cx="9144000" cy="1412875"/>
            <a:chOff x="0" y="0"/>
            <a:chExt cx="9144000" cy="1412875"/>
          </a:xfrm>
        </p:grpSpPr>
        <p:sp>
          <p:nvSpPr>
            <p:cNvPr id="10" name="Rectangle 62"/>
            <p:cNvSpPr>
              <a:spLocks noChangeArrowheads="1"/>
            </p:cNvSpPr>
            <p:nvPr userDrawn="1"/>
          </p:nvSpPr>
          <p:spPr bwMode="auto">
            <a:xfrm>
              <a:off x="0" y="0"/>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11" name="Rectangle 63"/>
            <p:cNvSpPr>
              <a:spLocks noChangeArrowheads="1"/>
            </p:cNvSpPr>
            <p:nvPr userDrawn="1"/>
          </p:nvSpPr>
          <p:spPr bwMode="auto">
            <a:xfrm>
              <a:off x="0" y="0"/>
              <a:ext cx="9144000" cy="127502"/>
            </a:xfrm>
            <a:prstGeom prst="rect">
              <a:avLst/>
            </a:prstGeom>
            <a:solidFill>
              <a:srgbClr val="7030A0"/>
            </a:solidFill>
            <a:ln w="9525">
              <a:noFill/>
              <a:miter lim="800000"/>
              <a:headEnd/>
              <a:tailEnd/>
            </a:ln>
            <a:effectLst/>
          </p:spPr>
          <p:txBody>
            <a:bodyPr wrap="none" anchor="ctr"/>
            <a:lstStyle/>
            <a:p>
              <a:pPr>
                <a:defRPr/>
              </a:pPr>
              <a:endParaRPr lang="es-MX" dirty="0"/>
            </a:p>
          </p:txBody>
        </p:sp>
      </p:grpSp>
      <p:pic>
        <p:nvPicPr>
          <p:cNvPr id="9" name="8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t="6838" b="10184"/>
          <a:stretch/>
        </p:blipFill>
        <p:spPr>
          <a:xfrm>
            <a:off x="2733476" y="620688"/>
            <a:ext cx="3477076" cy="2215634"/>
          </a:xfrm>
          <a:prstGeom prst="rect">
            <a:avLst/>
          </a:prstGeom>
          <a:ln>
            <a:noFill/>
          </a:ln>
          <a:effectLst>
            <a:softEdge rad="112500"/>
          </a:effectLst>
        </p:spPr>
      </p:pic>
      <p:sp>
        <p:nvSpPr>
          <p:cNvPr id="17" name="16 CuadroTexto"/>
          <p:cNvSpPr txBox="1"/>
          <p:nvPr userDrawn="1"/>
        </p:nvSpPr>
        <p:spPr>
          <a:xfrm>
            <a:off x="1519686" y="6072206"/>
            <a:ext cx="5904656" cy="646331"/>
          </a:xfrm>
          <a:prstGeom prst="rect">
            <a:avLst/>
          </a:prstGeom>
          <a:noFill/>
        </p:spPr>
        <p:txBody>
          <a:bodyPr wrap="square" rtlCol="0">
            <a:spAutoFit/>
          </a:bodyPr>
          <a:lstStyle/>
          <a:p>
            <a:pPr algn="ctr"/>
            <a:r>
              <a:rPr lang="es-MX" sz="2000" b="1" dirty="0" smtClean="0">
                <a:solidFill>
                  <a:schemeClr val="accent4">
                    <a:lumMod val="75000"/>
                  </a:schemeClr>
                </a:solidFill>
              </a:rPr>
              <a:t>Secretaría de Acceso a la Información</a:t>
            </a:r>
          </a:p>
          <a:p>
            <a:pPr algn="ctr"/>
            <a:r>
              <a:rPr lang="es-MX" sz="1600" b="1" dirty="0" smtClean="0">
                <a:solidFill>
                  <a:schemeClr val="accent4">
                    <a:lumMod val="75000"/>
                  </a:schemeClr>
                </a:solidFill>
              </a:rPr>
              <a:t>Dirección General de Coordinación de Políticas de Acceso</a:t>
            </a:r>
            <a:endParaRPr lang="es-MX" sz="1600" b="1" dirty="0">
              <a:solidFill>
                <a:schemeClr val="accent4">
                  <a:lumMod val="75000"/>
                </a:schemeClr>
              </a:solidFill>
            </a:endParaRPr>
          </a:p>
        </p:txBody>
      </p:sp>
    </p:spTree>
    <p:extLst>
      <p:ext uri="{BB962C8B-B14F-4D97-AF65-F5344CB8AC3E}">
        <p14:creationId xmlns:p14="http://schemas.microsoft.com/office/powerpoint/2010/main" val="3746079824"/>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12" name="Rectangle 63"/>
          <p:cNvSpPr>
            <a:spLocks noChangeArrowheads="1"/>
          </p:cNvSpPr>
          <p:nvPr userDrawn="1"/>
        </p:nvSpPr>
        <p:spPr bwMode="auto">
          <a:xfrm>
            <a:off x="-620" y="6823075"/>
            <a:ext cx="9144000" cy="69850"/>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a:ln w="9525">
            <a:noFill/>
            <a:miter lim="800000"/>
            <a:headEnd/>
            <a:tailEnd/>
          </a:ln>
          <a:effectLst/>
        </p:spPr>
        <p:txBody>
          <a:bodyPr wrap="none" anchor="ctr"/>
          <a:lstStyle/>
          <a:p>
            <a:pPr>
              <a:defRPr/>
            </a:pPr>
            <a:endParaRPr lang="es-MX" dirty="0"/>
          </a:p>
        </p:txBody>
      </p:sp>
      <p:sp>
        <p:nvSpPr>
          <p:cNvPr id="2" name="1 Marcador de título"/>
          <p:cNvSpPr>
            <a:spLocks noGrp="1"/>
          </p:cNvSpPr>
          <p:nvPr>
            <p:ph type="title"/>
          </p:nvPr>
        </p:nvSpPr>
        <p:spPr>
          <a:xfrm>
            <a:off x="1907704" y="274638"/>
            <a:ext cx="6779096" cy="865033"/>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grpSp>
        <p:nvGrpSpPr>
          <p:cNvPr id="7" name="6 Grupo"/>
          <p:cNvGrpSpPr/>
          <p:nvPr userDrawn="1"/>
        </p:nvGrpSpPr>
        <p:grpSpPr>
          <a:xfrm>
            <a:off x="0" y="-127502"/>
            <a:ext cx="9144000" cy="1412876"/>
            <a:chOff x="0" y="-1"/>
            <a:chExt cx="9144000" cy="1412876"/>
          </a:xfrm>
        </p:grpSpPr>
        <p:grpSp>
          <p:nvGrpSpPr>
            <p:cNvPr id="8" name="7 Grupo"/>
            <p:cNvGrpSpPr/>
            <p:nvPr userDrawn="1"/>
          </p:nvGrpSpPr>
          <p:grpSpPr>
            <a:xfrm>
              <a:off x="0" y="-1"/>
              <a:ext cx="9144000" cy="1412876"/>
              <a:chOff x="0" y="-1"/>
              <a:chExt cx="9144000" cy="1412876"/>
            </a:xfrm>
          </p:grpSpPr>
          <p:sp>
            <p:nvSpPr>
              <p:cNvPr id="10" name="Rectangle 62"/>
              <p:cNvSpPr>
                <a:spLocks noChangeArrowheads="1"/>
              </p:cNvSpPr>
              <p:nvPr userDrawn="1"/>
            </p:nvSpPr>
            <p:spPr bwMode="auto">
              <a:xfrm>
                <a:off x="0" y="0"/>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11" name="Rectangle 63"/>
              <p:cNvSpPr>
                <a:spLocks noChangeArrowheads="1"/>
              </p:cNvSpPr>
              <p:nvPr userDrawn="1"/>
            </p:nvSpPr>
            <p:spPr bwMode="auto">
              <a:xfrm>
                <a:off x="0" y="-1"/>
                <a:ext cx="9144000" cy="127501"/>
              </a:xfrm>
              <a:prstGeom prst="rect">
                <a:avLst/>
              </a:prstGeom>
              <a:solidFill>
                <a:srgbClr val="7030A0"/>
              </a:solidFill>
              <a:ln w="9525">
                <a:noFill/>
                <a:miter lim="800000"/>
                <a:headEnd/>
                <a:tailEnd/>
              </a:ln>
              <a:effectLst/>
            </p:spPr>
            <p:txBody>
              <a:bodyPr wrap="none" anchor="ctr"/>
              <a:lstStyle/>
              <a:p>
                <a:pPr>
                  <a:defRPr/>
                </a:pPr>
                <a:endParaRPr lang="es-MX" dirty="0"/>
              </a:p>
            </p:txBody>
          </p:sp>
        </p:grpSp>
        <p:pic>
          <p:nvPicPr>
            <p:cNvPr id="9" name="8 Imagen"/>
            <p:cNvPicPr>
              <a:picLocks noChangeAspect="1"/>
            </p:cNvPicPr>
            <p:nvPr userDrawn="1"/>
          </p:nvPicPr>
          <p:blipFill rotWithShape="1">
            <a:blip r:embed="rId10" cstate="print">
              <a:extLst>
                <a:ext uri="{28A0092B-C50C-407E-A947-70E740481C1C}">
                  <a14:useLocalDpi xmlns:a14="http://schemas.microsoft.com/office/drawing/2010/main" val="0"/>
                </a:ext>
              </a:extLst>
            </a:blip>
            <a:srcRect t="6838" b="10184"/>
            <a:stretch/>
          </p:blipFill>
          <p:spPr>
            <a:xfrm>
              <a:off x="124520" y="145701"/>
              <a:ext cx="1653480" cy="1121471"/>
            </a:xfrm>
            <a:prstGeom prst="rect">
              <a:avLst/>
            </a:prstGeom>
            <a:ln>
              <a:noFill/>
            </a:ln>
            <a:effectLst>
              <a:softEdge rad="112500"/>
            </a:effectLst>
          </p:spPr>
        </p:pic>
      </p:grpSp>
      <p:sp>
        <p:nvSpPr>
          <p:cNvPr id="15" name="14 Rectángulo"/>
          <p:cNvSpPr/>
          <p:nvPr userDrawn="1"/>
        </p:nvSpPr>
        <p:spPr>
          <a:xfrm>
            <a:off x="7524328" y="6484521"/>
            <a:ext cx="1476000" cy="338554"/>
          </a:xfrm>
          <a:prstGeom prst="rect">
            <a:avLst/>
          </a:prstGeom>
          <a:noFill/>
        </p:spPr>
        <p:txBody>
          <a:bodyPr wrap="square" lIns="91440" tIns="45720" rIns="91440" bIns="45720">
            <a:spAutoFit/>
          </a:bodyPr>
          <a:lstStyle/>
          <a:p>
            <a:pPr algn="r"/>
            <a:r>
              <a:rPr lang="es-ES" sz="1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SAI-DGCPA</a:t>
            </a:r>
            <a:endParaRPr lang="es-ES" sz="1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7" name="16 Marcador de número de diapositiva"/>
          <p:cNvSpPr>
            <a:spLocks noGrp="1"/>
          </p:cNvSpPr>
          <p:nvPr>
            <p:ph type="sldNum" sz="quarter" idx="4"/>
          </p:nvPr>
        </p:nvSpPr>
        <p:spPr>
          <a:xfrm>
            <a:off x="539552" y="642893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93FD0E-E693-471E-8F1B-0F34DFD7BAF5}" type="slidenum">
              <a:rPr lang="es-MX" smtClean="0"/>
              <a:pPr/>
              <a:t>‹Nº›</a:t>
            </a:fld>
            <a:endParaRPr lang="es-MX" dirty="0"/>
          </a:p>
        </p:txBody>
      </p:sp>
    </p:spTree>
    <p:extLst>
      <p:ext uri="{BB962C8B-B14F-4D97-AF65-F5344CB8AC3E}">
        <p14:creationId xmlns:p14="http://schemas.microsoft.com/office/powerpoint/2010/main" val="1156919492"/>
      </p:ext>
    </p:extLst>
  </p:cSld>
  <p:clrMap bg1="lt1" tx1="dk1" bg2="lt2" tx2="dk2" accent1="accent1" accent2="accent2" accent3="accent3" accent4="accent4" accent5="accent5" accent6="accent6" hlink="hlink" folHlink="folHlink"/>
  <p:sldLayoutIdLst>
    <p:sldLayoutId id="2147483670" r:id="rId1"/>
    <p:sldLayoutId id="2147483672" r:id="rId2"/>
    <p:sldLayoutId id="2147483671" r:id="rId3"/>
    <p:sldLayoutId id="2147483673" r:id="rId4"/>
    <p:sldLayoutId id="2147483674" r:id="rId5"/>
    <p:sldLayoutId id="2147483675" r:id="rId6"/>
    <p:sldLayoutId id="2147483676" r:id="rId7"/>
    <p:sldLayoutId id="2147483677" r:id="rId8"/>
  </p:sldLayoutIdLst>
  <p:timing>
    <p:tnLst>
      <p:par>
        <p:cTn id="1" dur="indefinite" restart="never" nodeType="tmRoot"/>
      </p:par>
    </p:tnLst>
  </p:timing>
  <p:hf sldNum="0" hdr="0" ftr="0" dt="0"/>
  <p:txStyles>
    <p:title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p:titleStyle>
    <p:bodyStyle>
      <a:lvl1pPr marL="342900" indent="-342900" algn="just" defTabSz="914400"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742950" indent="-285750" algn="just"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just" defTabSz="91440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600200" indent="-228600" algn="just"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just" defTabSz="91440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www.imss.gob.mx/transparencia/Documents/focalizada/C05_OHCT.pdf" TargetMode="External"/><Relationship Id="rId3" Type="http://schemas.openxmlformats.org/officeDocument/2006/relationships/hyperlink" Target="http://www.imss.gob.mx/instituto/informes/Documents/informeXCVI.pdf" TargetMode="External"/><Relationship Id="rId7" Type="http://schemas.openxmlformats.org/officeDocument/2006/relationships/hyperlink" Target="http://www.imss.gob.mx/acuerdos/TextoAcuerdo.asp?id_acuerdo=2804" TargetMode="External"/><Relationship Id="rId2" Type="http://schemas.openxmlformats.org/officeDocument/2006/relationships/hyperlink" Target="http://www.imss.gob.mx/programas/primerempleo/Documents/faqs_a.html" TargetMode="External"/><Relationship Id="rId1" Type="http://schemas.openxmlformats.org/officeDocument/2006/relationships/slideLayout" Target="../slideLayouts/slideLayout4.xml"/><Relationship Id="rId6" Type="http://schemas.openxmlformats.org/officeDocument/2006/relationships/hyperlink" Target="http://edumed.imss.gob.mx/edumed/rev_med/pdf/gra_art/A192.pdf" TargetMode="External"/><Relationship Id="rId5" Type="http://schemas.openxmlformats.org/officeDocument/2006/relationships/hyperlink" Target="http://www.imss.gob.mx/instituto/informes/Pages/index.aspx" TargetMode="External"/><Relationship Id="rId4" Type="http://schemas.openxmlformats.org/officeDocument/2006/relationships/hyperlink" Target="http://www.imss.gob.mx/estadisticas/Documents/20112012/C08.pdf" TargetMode="External"/><Relationship Id="rId9" Type="http://schemas.openxmlformats.org/officeDocument/2006/relationships/slide" Target="slide6.xml"/></Relationships>
</file>

<file path=ppt/slides/_rels/slide13.xml.rels><?xml version="1.0" encoding="UTF-8" standalone="yes"?>
<Relationships xmlns="http://schemas.openxmlformats.org/package/2006/relationships"><Relationship Id="rId8" Type="http://schemas.openxmlformats.org/officeDocument/2006/relationships/hyperlink" Target="http://edumed.imss.gob.mx/Normatividad/MarcoJuridico/DPM/ManualOrgDPM.pdf" TargetMode="External"/><Relationship Id="rId3" Type="http://schemas.openxmlformats.org/officeDocument/2006/relationships/hyperlink" Target="http://www.imss.gob.mx/estadisticas/financieras/Pages/cubo.aspx" TargetMode="External"/><Relationship Id="rId7" Type="http://schemas.openxmlformats.org/officeDocument/2006/relationships/hyperlink" Target="http://www.imss.gob.mx/transparencia/Documents/focalizada/C06_PPE.pdf" TargetMode="External"/><Relationship Id="rId2" Type="http://schemas.openxmlformats.org/officeDocument/2006/relationships/hyperlink" Target="http://www.imss.gob.mx/transparencia/obligaciones/Pages/EstadisticasTrabajadoresPatrones.aspx" TargetMode="External"/><Relationship Id="rId1" Type="http://schemas.openxmlformats.org/officeDocument/2006/relationships/slideLayout" Target="../slideLayouts/slideLayout4.xml"/><Relationship Id="rId6" Type="http://schemas.openxmlformats.org/officeDocument/2006/relationships/hyperlink" Target="http://www.imss.gob.mx/instituto/normatividad/normas/Documents/MANUALSG.pdf" TargetMode="External"/><Relationship Id="rId5" Type="http://schemas.openxmlformats.org/officeDocument/2006/relationships/hyperlink" Target="http://www.imss.gob.mx/instituto/normatividad/Documents/4114.pdf" TargetMode="External"/><Relationship Id="rId4" Type="http://schemas.openxmlformats.org/officeDocument/2006/relationships/hyperlink" Target="http://201.144.108.32/cognos/cgi-bin/ppdscgi.exe?DC=Q&amp;nia=Run&amp;nid=3489585644ee11dcbbca876b0f759402&amp;nic=/Imported%20Reports/Informacion%20Directiva%20CP/Cubos/Cubo%20de%20Informacion%20Directiva%20CP/1670_3d6c796&amp;nih=1&amp;back=http://201.144.108.32/cognos/cgi-bin/upfcgi.exe?xmlcmd=%3cGetPage%3e%3cTemplate%3emain.utml%3c/Template%3e%3c/GetPage%3e&amp;id=1cce47702c0d11dc977b8728db4781d3" TargetMode="External"/><Relationship Id="rId9" Type="http://schemas.openxmlformats.org/officeDocument/2006/relationships/slide" Target="slide6.xml"/></Relationships>
</file>

<file path=ppt/slides/_rels/slide1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hyperlink" Target="http://207.248.177.30/buscadorTramites/fichasPDF/modificaciones/IMSS-02-056.pdf"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imss.gob.mx/patrones/Pages/index.aspx" TargetMode="External"/><Relationship Id="rId2" Type="http://schemas.openxmlformats.org/officeDocument/2006/relationships/hyperlink" Target="http://www.imss.gob.mx/tramites/Pages/index_2.aspx" TargetMode="External"/><Relationship Id="rId1" Type="http://schemas.openxmlformats.org/officeDocument/2006/relationships/slideLayout" Target="../slideLayouts/slideLayout4.xml"/><Relationship Id="rId6" Type="http://schemas.openxmlformats.org/officeDocument/2006/relationships/slide" Target="slide6.xml"/><Relationship Id="rId5" Type="http://schemas.openxmlformats.org/officeDocument/2006/relationships/hyperlink" Target="http://www.imss.gob.mx/instituto/normatividad/normas/Pages/dpes.aspx" TargetMode="External"/><Relationship Id="rId4" Type="http://schemas.openxmlformats.org/officeDocument/2006/relationships/hyperlink" Target="http://www.imss.gob.mx/derechohabientes/derechos/Pages/pensionados_6.asp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compras.imss.gob.mx/" TargetMode="External"/><Relationship Id="rId2" Type="http://schemas.openxmlformats.org/officeDocument/2006/relationships/hyperlink" Target="http://siag.imss.gob.mx/instalacionsiag/Guarderias/Manual/Archivos/SIAG%20Interfaces%20SINDO.htmlhttp:/207.248.177.30/rfts/formulario/tramite.asp?coNodes=1538580&amp;num_modalidad=0&amp;epe=0&amp;nv=0" TargetMode="External"/><Relationship Id="rId1" Type="http://schemas.openxmlformats.org/officeDocument/2006/relationships/slideLayout" Target="../slideLayouts/slideLayout4.xml"/><Relationship Id="rId4" Type="http://schemas.openxmlformats.org/officeDocument/2006/relationships/slide" Target="slide6.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12" Type="http://schemas.openxmlformats.org/officeDocument/2006/relationships/image" Target="../media/image7.jpeg"/><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11" Type="http://schemas.openxmlformats.org/officeDocument/2006/relationships/image" Target="../media/image6.jpeg"/><Relationship Id="rId5" Type="http://schemas.openxmlformats.org/officeDocument/2006/relationships/diagramColors" Target="../diagrams/colors1.xml"/><Relationship Id="rId10" Type="http://schemas.openxmlformats.org/officeDocument/2006/relationships/image" Target="../media/image5.jpeg"/><Relationship Id="rId4" Type="http://schemas.openxmlformats.org/officeDocument/2006/relationships/diagramQuickStyle" Target="../diagrams/quickStyle1.xml"/><Relationship Id="rId9"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 Target="slide12.xml"/><Relationship Id="rId1" Type="http://schemas.openxmlformats.org/officeDocument/2006/relationships/slideLayout" Target="../slideLayouts/slideLayout4.xml"/><Relationship Id="rId6" Type="http://schemas.openxmlformats.org/officeDocument/2006/relationships/slide" Target="slide16.xml"/><Relationship Id="rId5" Type="http://schemas.openxmlformats.org/officeDocument/2006/relationships/slide" Target="slide14.xml"/><Relationship Id="rId4" Type="http://schemas.openxmlformats.org/officeDocument/2006/relationships/slide" Target="slide13.xml"/></Relationships>
</file>

<file path=ppt/slides/_rels/slide7.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b="1" dirty="0">
                <a:latin typeface="Copperplate Gothic Light" pitchFamily="34" charset="0"/>
              </a:rPr>
              <a:t>Análisis de </a:t>
            </a:r>
            <a:r>
              <a:rPr lang="es-MX" b="1" dirty="0" smtClean="0">
                <a:latin typeface="Copperplate Gothic Light" pitchFamily="34" charset="0"/>
              </a:rPr>
              <a:t>Demanda</a:t>
            </a:r>
            <a:br>
              <a:rPr lang="es-MX" b="1" dirty="0" smtClean="0">
                <a:latin typeface="Copperplate Gothic Light" pitchFamily="34" charset="0"/>
              </a:rPr>
            </a:br>
            <a:r>
              <a:rPr lang="es-MX" b="1" dirty="0" smtClean="0">
                <a:latin typeface="Copperplate Gothic Light" pitchFamily="34" charset="0"/>
              </a:rPr>
              <a:t>IMSS</a:t>
            </a:r>
            <a:r>
              <a:rPr lang="es-MX" b="1" dirty="0">
                <a:latin typeface="Copperplate Gothic Light" pitchFamily="34" charset="0"/>
              </a:rPr>
              <a:t/>
            </a:r>
            <a:br>
              <a:rPr lang="es-MX" b="1" dirty="0">
                <a:latin typeface="Copperplate Gothic Light" pitchFamily="34" charset="0"/>
              </a:rPr>
            </a:br>
            <a:endParaRPr lang="es-MX" dirty="0"/>
          </a:p>
        </p:txBody>
      </p:sp>
      <p:sp>
        <p:nvSpPr>
          <p:cNvPr id="3" name="2 Subtítulo"/>
          <p:cNvSpPr>
            <a:spLocks noGrp="1"/>
          </p:cNvSpPr>
          <p:nvPr>
            <p:ph type="subTitle" idx="1"/>
          </p:nvPr>
        </p:nvSpPr>
        <p:spPr/>
        <p:txBody>
          <a:bodyPr/>
          <a:lstStyle/>
          <a:p>
            <a:r>
              <a:rPr lang="es-MX" dirty="0" smtClean="0"/>
              <a:t>05</a:t>
            </a:r>
            <a:r>
              <a:rPr lang="es-MX" dirty="0" smtClean="0"/>
              <a:t> </a:t>
            </a:r>
            <a:r>
              <a:rPr lang="es-MX" dirty="0" smtClean="0"/>
              <a:t>– </a:t>
            </a:r>
            <a:r>
              <a:rPr lang="es-MX" dirty="0" smtClean="0"/>
              <a:t>septiembre</a:t>
            </a:r>
            <a:r>
              <a:rPr lang="es-MX" dirty="0" smtClean="0"/>
              <a:t> </a:t>
            </a:r>
            <a:r>
              <a:rPr lang="es-MX" dirty="0" smtClean="0"/>
              <a:t>- 2012</a:t>
            </a:r>
            <a:endParaRPr lang="es-MX" dirty="0"/>
          </a:p>
        </p:txBody>
      </p:sp>
    </p:spTree>
    <p:extLst>
      <p:ext uri="{BB962C8B-B14F-4D97-AF65-F5344CB8AC3E}">
        <p14:creationId xmlns:p14="http://schemas.microsoft.com/office/powerpoint/2010/main" val="1275210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txBox="1">
            <a:spLocks/>
          </p:cNvSpPr>
          <p:nvPr/>
        </p:nvSpPr>
        <p:spPr>
          <a:xfrm>
            <a:off x="1907704" y="274638"/>
            <a:ext cx="6779096" cy="865033"/>
          </a:xfrm>
          <a:prstGeom prst="rect">
            <a:avLst/>
          </a:prstGeom>
        </p:spPr>
        <p:txBody>
          <a:bodyP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Resultados</a:t>
            </a:r>
            <a:endParaRPr lang="es-MX" sz="3000" dirty="0"/>
          </a:p>
        </p:txBody>
      </p:sp>
      <p:sp>
        <p:nvSpPr>
          <p:cNvPr id="7" name="2 Marcador de contenido"/>
          <p:cNvSpPr>
            <a:spLocks noGrp="1"/>
          </p:cNvSpPr>
          <p:nvPr>
            <p:ph idx="11"/>
          </p:nvPr>
        </p:nvSpPr>
        <p:spPr>
          <a:xfrm>
            <a:off x="4427984" y="1063277"/>
            <a:ext cx="4176464" cy="5534075"/>
          </a:xfrm>
        </p:spPr>
        <p:txBody>
          <a:bodyPr>
            <a:normAutofit fontScale="92500" lnSpcReduction="20000"/>
          </a:bodyPr>
          <a:lstStyle/>
          <a:p>
            <a:r>
              <a:rPr lang="es-MX" sz="2000" dirty="0" smtClean="0"/>
              <a:t>El análisis geográfico nos permite identificar  los municipios más demandantes que son:</a:t>
            </a:r>
          </a:p>
          <a:p>
            <a:pPr marL="457200" indent="-457200">
              <a:buFont typeface="+mj-lt"/>
              <a:buAutoNum type="arabicPeriod"/>
            </a:pPr>
            <a:r>
              <a:rPr lang="es-MX" sz="2000" dirty="0" smtClean="0"/>
              <a:t>D.F</a:t>
            </a:r>
          </a:p>
          <a:p>
            <a:pPr marL="457200" indent="-457200">
              <a:buFont typeface="Arial" pitchFamily="34" charset="0"/>
              <a:buChar char="•"/>
            </a:pPr>
            <a:r>
              <a:rPr lang="es-MX" sz="2100" dirty="0"/>
              <a:t>Gustavo A. Madero</a:t>
            </a:r>
          </a:p>
          <a:p>
            <a:pPr marL="457200" indent="-457200">
              <a:buFont typeface="Arial" pitchFamily="34" charset="0"/>
              <a:buChar char="•"/>
            </a:pPr>
            <a:r>
              <a:rPr lang="es-MX" sz="2100" dirty="0"/>
              <a:t>Cuauhtémoc</a:t>
            </a:r>
          </a:p>
          <a:p>
            <a:pPr marL="457200" indent="-457200">
              <a:buFont typeface="Arial" pitchFamily="34" charset="0"/>
              <a:buChar char="•"/>
            </a:pPr>
            <a:r>
              <a:rPr lang="es-MX" sz="2100" dirty="0"/>
              <a:t>Miguel Hidalgo</a:t>
            </a:r>
          </a:p>
          <a:p>
            <a:pPr marL="457200" indent="-457200">
              <a:buFont typeface="+mj-lt"/>
              <a:buAutoNum type="arabicPeriod" startAt="2"/>
            </a:pPr>
            <a:r>
              <a:rPr lang="es-MX" sz="2000" dirty="0" smtClean="0"/>
              <a:t>México</a:t>
            </a:r>
          </a:p>
          <a:p>
            <a:pPr marL="457200" indent="-457200">
              <a:buFont typeface="Arial" pitchFamily="34" charset="0"/>
              <a:buChar char="•"/>
            </a:pPr>
            <a:r>
              <a:rPr lang="es-MX" sz="2000" dirty="0" smtClean="0"/>
              <a:t>Naucalpan de Juárez</a:t>
            </a:r>
          </a:p>
          <a:p>
            <a:pPr marL="457200" indent="-457200">
              <a:buFont typeface="Arial" pitchFamily="34" charset="0"/>
              <a:buChar char="•"/>
            </a:pPr>
            <a:r>
              <a:rPr lang="es-MX" sz="2000" dirty="0"/>
              <a:t>Ecatepec de </a:t>
            </a:r>
            <a:r>
              <a:rPr lang="es-MX" sz="2000" dirty="0" smtClean="0"/>
              <a:t>Morelos</a:t>
            </a:r>
          </a:p>
          <a:p>
            <a:pPr marL="457200" indent="-457200">
              <a:buFont typeface="Arial" pitchFamily="34" charset="0"/>
              <a:buChar char="•"/>
            </a:pPr>
            <a:r>
              <a:rPr lang="es-MX" sz="2000" dirty="0"/>
              <a:t>Tlalnepantla de Baz</a:t>
            </a:r>
          </a:p>
          <a:p>
            <a:pPr marL="457200" indent="-457200">
              <a:buFont typeface="+mj-lt"/>
              <a:buAutoNum type="arabicPeriod" startAt="3"/>
            </a:pPr>
            <a:r>
              <a:rPr lang="es-MX" sz="2000" dirty="0" smtClean="0"/>
              <a:t>Morelos</a:t>
            </a:r>
          </a:p>
          <a:p>
            <a:pPr marL="457200" indent="-457200">
              <a:buFont typeface="Arial" pitchFamily="34" charset="0"/>
              <a:buChar char="•"/>
            </a:pPr>
            <a:r>
              <a:rPr lang="es-MX" sz="2000" dirty="0"/>
              <a:t>Emiliano Zapata</a:t>
            </a:r>
          </a:p>
          <a:p>
            <a:pPr marL="457200" indent="-457200">
              <a:buFont typeface="Arial" pitchFamily="34" charset="0"/>
              <a:buChar char="•"/>
            </a:pPr>
            <a:r>
              <a:rPr lang="es-MX" sz="2000" dirty="0"/>
              <a:t>Cuernavaca</a:t>
            </a:r>
          </a:p>
          <a:p>
            <a:pPr marL="457200" indent="-457200">
              <a:buFont typeface="Arial" pitchFamily="34" charset="0"/>
              <a:buChar char="•"/>
            </a:pPr>
            <a:r>
              <a:rPr lang="es-MX" sz="2000" dirty="0" err="1"/>
              <a:t>Jiutepec</a:t>
            </a:r>
            <a:endParaRPr lang="es-MX" sz="2000" dirty="0"/>
          </a:p>
          <a:p>
            <a:pPr marL="457200" indent="-457200">
              <a:buFont typeface="+mj-lt"/>
              <a:buAutoNum type="arabicPeriod" startAt="4"/>
            </a:pPr>
            <a:r>
              <a:rPr lang="es-MX" sz="2000" dirty="0" smtClean="0"/>
              <a:t>Jalisco</a:t>
            </a:r>
          </a:p>
          <a:p>
            <a:pPr marL="514350" indent="-514350">
              <a:buFont typeface="Arial" pitchFamily="34" charset="0"/>
              <a:buChar char="•"/>
            </a:pPr>
            <a:r>
              <a:rPr lang="es-MX" sz="2000" dirty="0"/>
              <a:t>Guadalajara</a:t>
            </a:r>
          </a:p>
          <a:p>
            <a:pPr marL="514350" indent="-514350">
              <a:buFont typeface="Arial" pitchFamily="34" charset="0"/>
              <a:buChar char="•"/>
            </a:pPr>
            <a:r>
              <a:rPr lang="es-MX" sz="2000" dirty="0"/>
              <a:t>Zapopan</a:t>
            </a:r>
          </a:p>
          <a:p>
            <a:pPr marL="514350" indent="-514350">
              <a:buFont typeface="Arial" pitchFamily="34" charset="0"/>
              <a:buChar char="•"/>
            </a:pPr>
            <a:r>
              <a:rPr lang="es-MX" sz="2000" dirty="0"/>
              <a:t>San Pedro Tlaquepaque</a:t>
            </a:r>
          </a:p>
          <a:p>
            <a:pPr marL="514350" indent="-514350">
              <a:buFont typeface="Arial" pitchFamily="34" charset="0"/>
              <a:buChar char="•"/>
            </a:pPr>
            <a:endParaRPr lang="es-MX" sz="2000" dirty="0"/>
          </a:p>
        </p:txBody>
      </p:sp>
      <p:pic>
        <p:nvPicPr>
          <p:cNvPr id="3075" name="Picture 3" descr="C:\Users\alejandro.noguez\Desktop\Mapas imss\Municipales\solic_mun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69" y="936104"/>
            <a:ext cx="3868991" cy="2988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alejandro.noguez\Desktop\Mapas imss\Municipales\solic_mun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969" y="3825376"/>
            <a:ext cx="3868991" cy="298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3818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type="ctrTitle"/>
          </p:nvPr>
        </p:nvSpPr>
        <p:spPr/>
        <p:txBody>
          <a:bodyPr/>
          <a:lstStyle/>
          <a:p>
            <a:r>
              <a:rPr lang="es-ES" dirty="0" smtClean="0"/>
              <a:t>¡Gracias por su atención!</a:t>
            </a:r>
            <a:endParaRPr lang="es-ES" dirty="0"/>
          </a:p>
        </p:txBody>
      </p:sp>
    </p:spTree>
    <p:extLst>
      <p:ext uri="{BB962C8B-B14F-4D97-AF65-F5344CB8AC3E}">
        <p14:creationId xmlns:p14="http://schemas.microsoft.com/office/powerpoint/2010/main" val="730732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907704" y="274638"/>
            <a:ext cx="6779096" cy="865033"/>
          </a:xfrm>
          <a:prstGeom prst="rect">
            <a:avLst/>
          </a:prstGeom>
        </p:spPr>
        <p:txBody>
          <a:bodyP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Criterio de conceptos</a:t>
            </a:r>
          </a:p>
        </p:txBody>
      </p:sp>
      <p:graphicFrame>
        <p:nvGraphicFramePr>
          <p:cNvPr id="6" name="5 Tabla"/>
          <p:cNvGraphicFramePr>
            <a:graphicFrameLocks noGrp="1"/>
          </p:cNvGraphicFramePr>
          <p:nvPr>
            <p:extLst>
              <p:ext uri="{D42A27DB-BD31-4B8C-83A1-F6EECF244321}">
                <p14:modId xmlns:p14="http://schemas.microsoft.com/office/powerpoint/2010/main" val="3790020819"/>
              </p:ext>
            </p:extLst>
          </p:nvPr>
        </p:nvGraphicFramePr>
        <p:xfrm>
          <a:off x="251520" y="980728"/>
          <a:ext cx="8640960" cy="5544617"/>
        </p:xfrm>
        <a:graphic>
          <a:graphicData uri="http://schemas.openxmlformats.org/drawingml/2006/table">
            <a:tbl>
              <a:tblPr firstRow="1" firstCol="1" bandRow="1">
                <a:tableStyleId>{EB9631B5-78F2-41C9-869B-9F39066F8104}</a:tableStyleId>
              </a:tblPr>
              <a:tblGrid>
                <a:gridCol w="1531332"/>
                <a:gridCol w="3551235"/>
                <a:gridCol w="3558393"/>
              </a:tblGrid>
              <a:tr h="1013190">
                <a:tc>
                  <a:txBody>
                    <a:bodyPr/>
                    <a:lstStyle/>
                    <a:p>
                      <a:pPr algn="ctr">
                        <a:lnSpc>
                          <a:spcPct val="115000"/>
                        </a:lnSpc>
                        <a:spcAft>
                          <a:spcPts val="0"/>
                        </a:spcAft>
                      </a:pPr>
                      <a:r>
                        <a:rPr lang="es-MX" sz="1100" dirty="0">
                          <a:effectLst/>
                        </a:rPr>
                        <a:t>Categoría</a:t>
                      </a:r>
                      <a:endParaRPr lang="es-MX" sz="1050" dirty="0">
                        <a:effectLst/>
                        <a:latin typeface="Calibri"/>
                        <a:ea typeface="Calibri"/>
                        <a:cs typeface="Times New Roman"/>
                      </a:endParaRPr>
                    </a:p>
                  </a:txBody>
                  <a:tcPr marL="35429" marR="35429" marT="0" marB="0" anchor="ctr"/>
                </a:tc>
                <a:tc>
                  <a:txBody>
                    <a:bodyPr/>
                    <a:lstStyle/>
                    <a:p>
                      <a:pPr algn="ctr">
                        <a:lnSpc>
                          <a:spcPct val="115000"/>
                        </a:lnSpc>
                        <a:spcAft>
                          <a:spcPts val="0"/>
                        </a:spcAft>
                      </a:pPr>
                      <a:r>
                        <a:rPr lang="es-MX" sz="1100" dirty="0">
                          <a:effectLst/>
                        </a:rPr>
                        <a:t>Justificación</a:t>
                      </a:r>
                      <a:endParaRPr lang="es-MX" sz="1050" dirty="0">
                        <a:effectLst/>
                        <a:latin typeface="Calibri"/>
                        <a:ea typeface="Calibri"/>
                        <a:cs typeface="Times New Roman"/>
                      </a:endParaRPr>
                    </a:p>
                  </a:txBody>
                  <a:tcPr marL="35429" marR="35429" marT="0" marB="0" anchor="ctr"/>
                </a:tc>
                <a:tc>
                  <a:txBody>
                    <a:bodyPr/>
                    <a:lstStyle/>
                    <a:p>
                      <a:pPr algn="ctr">
                        <a:lnSpc>
                          <a:spcPct val="115000"/>
                        </a:lnSpc>
                        <a:spcAft>
                          <a:spcPts val="0"/>
                        </a:spcAft>
                      </a:pPr>
                      <a:r>
                        <a:rPr lang="es-MX" sz="1100">
                          <a:effectLst/>
                        </a:rPr>
                        <a:t>Marco Legal</a:t>
                      </a:r>
                      <a:endParaRPr lang="es-MX" sz="1050">
                        <a:effectLst/>
                      </a:endParaRPr>
                    </a:p>
                    <a:p>
                      <a:pPr algn="just">
                        <a:lnSpc>
                          <a:spcPct val="115000"/>
                        </a:lnSpc>
                        <a:spcAft>
                          <a:spcPts val="0"/>
                        </a:spcAft>
                      </a:pPr>
                      <a:r>
                        <a:rPr lang="es-MX" sz="1100">
                          <a:effectLst/>
                        </a:rPr>
                        <a:t>Se consultó el Marco Normativo para cada categoría así como el Registro Federal de Trámites y Servicios de la dependencia y por unidad administrativa.</a:t>
                      </a:r>
                      <a:endParaRPr lang="es-MX" sz="1050">
                        <a:effectLst/>
                        <a:latin typeface="Calibri"/>
                        <a:ea typeface="Calibri"/>
                        <a:cs typeface="Times New Roman"/>
                      </a:endParaRPr>
                    </a:p>
                  </a:txBody>
                  <a:tcPr marL="35429" marR="35429" marT="0" marB="0" anchor="ctr"/>
                </a:tc>
              </a:tr>
              <a:tr h="560825">
                <a:tc>
                  <a:txBody>
                    <a:bodyPr/>
                    <a:lstStyle/>
                    <a:p>
                      <a:pPr>
                        <a:lnSpc>
                          <a:spcPct val="115000"/>
                        </a:lnSpc>
                        <a:spcAft>
                          <a:spcPts val="0"/>
                        </a:spcAft>
                      </a:pPr>
                      <a:r>
                        <a:rPr lang="es-MX" sz="1050">
                          <a:effectLst/>
                        </a:rPr>
                        <a:t>Consulta base salario de cotización</a:t>
                      </a:r>
                      <a:endParaRPr lang="es-MX" sz="1050">
                        <a:effectLst/>
                        <a:latin typeface="Calibri"/>
                        <a:ea typeface="Calibri"/>
                        <a:cs typeface="Times New Roman"/>
                      </a:endParaRPr>
                    </a:p>
                  </a:txBody>
                  <a:tcPr marL="35429" marR="35429" marT="0" marB="0" anchor="ctr"/>
                </a:tc>
                <a:tc>
                  <a:txBody>
                    <a:bodyPr/>
                    <a:lstStyle/>
                    <a:p>
                      <a:pPr algn="just">
                        <a:lnSpc>
                          <a:spcPct val="115000"/>
                        </a:lnSpc>
                        <a:spcAft>
                          <a:spcPts val="0"/>
                        </a:spcAft>
                      </a:pPr>
                      <a:r>
                        <a:rPr lang="es-MX" sz="1050" dirty="0">
                          <a:effectLst/>
                        </a:rPr>
                        <a:t>salario medio de cotización por actividad económica en Sinaloa de año 2000 al 2009</a:t>
                      </a:r>
                      <a:endParaRPr lang="es-MX" sz="1050" dirty="0">
                        <a:effectLst/>
                        <a:latin typeface="Calibri"/>
                        <a:ea typeface="Calibri"/>
                        <a:cs typeface="Times New Roman"/>
                      </a:endParaRPr>
                    </a:p>
                  </a:txBody>
                  <a:tcPr marL="35429" marR="35429" marT="0" marB="0" anchor="ctr"/>
                </a:tc>
                <a:tc>
                  <a:txBody>
                    <a:bodyPr/>
                    <a:lstStyle/>
                    <a:p>
                      <a:pPr algn="just">
                        <a:lnSpc>
                          <a:spcPct val="115000"/>
                        </a:lnSpc>
                        <a:spcAft>
                          <a:spcPts val="0"/>
                        </a:spcAft>
                      </a:pPr>
                      <a:r>
                        <a:rPr lang="es-MX" sz="1050">
                          <a:effectLst/>
                        </a:rPr>
                        <a:t>Se sugiere revisar el contenido del sitio:</a:t>
                      </a:r>
                    </a:p>
                    <a:p>
                      <a:pPr algn="just">
                        <a:lnSpc>
                          <a:spcPct val="115000"/>
                        </a:lnSpc>
                        <a:spcAft>
                          <a:spcPts val="0"/>
                        </a:spcAft>
                      </a:pPr>
                      <a:r>
                        <a:rPr lang="es-MX" sz="1050" u="sng">
                          <a:effectLst/>
                          <a:hlinkClick r:id="rId2"/>
                        </a:rPr>
                        <a:t>http://www.imss.gob.mx/programas/primerempleo/Documents/faqs_a.html</a:t>
                      </a:r>
                      <a:endParaRPr lang="es-MX" sz="1050">
                        <a:effectLst/>
                        <a:latin typeface="Calibri"/>
                        <a:ea typeface="Calibri"/>
                        <a:cs typeface="Times New Roman"/>
                      </a:endParaRPr>
                    </a:p>
                  </a:txBody>
                  <a:tcPr marL="35429" marR="35429" marT="0" marB="0" anchor="ctr"/>
                </a:tc>
              </a:tr>
              <a:tr h="1132857">
                <a:tc>
                  <a:txBody>
                    <a:bodyPr/>
                    <a:lstStyle/>
                    <a:p>
                      <a:pPr>
                        <a:lnSpc>
                          <a:spcPct val="115000"/>
                        </a:lnSpc>
                        <a:spcAft>
                          <a:spcPts val="0"/>
                        </a:spcAft>
                      </a:pPr>
                      <a:r>
                        <a:rPr lang="es-MX" sz="1050">
                          <a:effectLst/>
                        </a:rPr>
                        <a:t>Consulta informes institucionales</a:t>
                      </a:r>
                      <a:endParaRPr lang="es-MX" sz="1050">
                        <a:effectLst/>
                        <a:latin typeface="Calibri"/>
                        <a:ea typeface="Calibri"/>
                        <a:cs typeface="Times New Roman"/>
                      </a:endParaRPr>
                    </a:p>
                  </a:txBody>
                  <a:tcPr marL="35429" marR="35429" marT="0" marB="0" anchor="ctr"/>
                </a:tc>
                <a:tc>
                  <a:txBody>
                    <a:bodyPr/>
                    <a:lstStyle/>
                    <a:p>
                      <a:pPr algn="just">
                        <a:lnSpc>
                          <a:spcPct val="115000"/>
                        </a:lnSpc>
                        <a:spcAft>
                          <a:spcPts val="0"/>
                        </a:spcAft>
                      </a:pPr>
                      <a:r>
                        <a:rPr lang="es-MX" sz="1050" dirty="0">
                          <a:effectLst/>
                        </a:rPr>
                        <a:t>Monto de lo recaudado los últimos 6 años por concepto de cuotas al instituto en la delegación Campeche; ¿Han recibido desde la entrada en vigor de la Ley de Transparencia, solicitudes hechas por escrito libre?, y ¿Ha cuantas ascienden? En comparación con las realizadas en base a los formatos del IFAI-SISI, ¿cuáles son mayoría?</a:t>
                      </a:r>
                      <a:endParaRPr lang="es-MX" sz="1050" dirty="0">
                        <a:effectLst/>
                        <a:latin typeface="Calibri"/>
                        <a:ea typeface="Calibri"/>
                        <a:cs typeface="Times New Roman"/>
                      </a:endParaRPr>
                    </a:p>
                  </a:txBody>
                  <a:tcPr marL="35429" marR="35429" marT="0" marB="0" anchor="ctr"/>
                </a:tc>
                <a:tc>
                  <a:txBody>
                    <a:bodyPr/>
                    <a:lstStyle/>
                    <a:p>
                      <a:pPr algn="just">
                        <a:lnSpc>
                          <a:spcPct val="115000"/>
                        </a:lnSpc>
                        <a:spcAft>
                          <a:spcPts val="0"/>
                        </a:spcAft>
                      </a:pPr>
                      <a:r>
                        <a:rPr lang="es-MX" sz="1050">
                          <a:effectLst/>
                        </a:rPr>
                        <a:t>Se sugiere revisar los contenidos de los sitios: </a:t>
                      </a:r>
                    </a:p>
                    <a:p>
                      <a:pPr algn="just">
                        <a:lnSpc>
                          <a:spcPct val="115000"/>
                        </a:lnSpc>
                        <a:spcAft>
                          <a:spcPts val="0"/>
                        </a:spcAft>
                      </a:pPr>
                      <a:r>
                        <a:rPr lang="es-MX" sz="1050" u="sng">
                          <a:effectLst/>
                          <a:hlinkClick r:id="rId3"/>
                        </a:rPr>
                        <a:t>http://www.imss.gob.mx/instituto/informes/Documents/informeXCVI.pdf</a:t>
                      </a:r>
                      <a:endParaRPr lang="es-MX" sz="1050">
                        <a:effectLst/>
                      </a:endParaRPr>
                    </a:p>
                    <a:p>
                      <a:pPr algn="just">
                        <a:lnSpc>
                          <a:spcPct val="115000"/>
                        </a:lnSpc>
                        <a:spcAft>
                          <a:spcPts val="0"/>
                        </a:spcAft>
                      </a:pPr>
                      <a:r>
                        <a:rPr lang="es-MX" sz="1050" u="sng">
                          <a:effectLst/>
                          <a:hlinkClick r:id="rId4"/>
                        </a:rPr>
                        <a:t>http://www.imss.gob.mx/estadisticas/Documents/20112012/C08.pdf</a:t>
                      </a:r>
                      <a:endParaRPr lang="es-MX" sz="1050">
                        <a:effectLst/>
                      </a:endParaRPr>
                    </a:p>
                    <a:p>
                      <a:pPr algn="just">
                        <a:lnSpc>
                          <a:spcPct val="115000"/>
                        </a:lnSpc>
                        <a:spcAft>
                          <a:spcPts val="0"/>
                        </a:spcAft>
                      </a:pPr>
                      <a:r>
                        <a:rPr lang="es-MX" sz="1050" u="sng">
                          <a:effectLst/>
                          <a:hlinkClick r:id="rId5"/>
                        </a:rPr>
                        <a:t>http://www.imss.gob.mx/instituto/informes/Pages/index.aspx</a:t>
                      </a:r>
                      <a:endParaRPr lang="es-MX" sz="1050">
                        <a:effectLst/>
                        <a:latin typeface="Calibri"/>
                        <a:ea typeface="Calibri"/>
                        <a:cs typeface="Times New Roman"/>
                      </a:endParaRPr>
                    </a:p>
                  </a:txBody>
                  <a:tcPr marL="35429" marR="35429" marT="0" marB="0" anchor="ctr"/>
                </a:tc>
              </a:tr>
              <a:tr h="1132857">
                <a:tc>
                  <a:txBody>
                    <a:bodyPr/>
                    <a:lstStyle/>
                    <a:p>
                      <a:pPr>
                        <a:lnSpc>
                          <a:spcPct val="115000"/>
                        </a:lnSpc>
                        <a:spcAft>
                          <a:spcPts val="0"/>
                        </a:spcAft>
                      </a:pPr>
                      <a:r>
                        <a:rPr lang="es-MX" sz="1050">
                          <a:effectLst/>
                        </a:rPr>
                        <a:t>Presupuesto</a:t>
                      </a:r>
                      <a:endParaRPr lang="es-MX" sz="1050">
                        <a:effectLst/>
                        <a:latin typeface="Calibri"/>
                        <a:ea typeface="Calibri"/>
                        <a:cs typeface="Times New Roman"/>
                      </a:endParaRPr>
                    </a:p>
                  </a:txBody>
                  <a:tcPr marL="35429" marR="35429" marT="0" marB="0" anchor="ctr"/>
                </a:tc>
                <a:tc>
                  <a:txBody>
                    <a:bodyPr/>
                    <a:lstStyle/>
                    <a:p>
                      <a:pPr algn="just">
                        <a:lnSpc>
                          <a:spcPct val="115000"/>
                        </a:lnSpc>
                        <a:spcAft>
                          <a:spcPts val="0"/>
                        </a:spcAft>
                      </a:pPr>
                      <a:r>
                        <a:rPr lang="es-MX" sz="1050">
                          <a:effectLst/>
                        </a:rPr>
                        <a:t>Solicito  presupuesto autorizado y ejercido años 2004 y 2005 para medicamentos partidas 301 y 320 para las UMAES: especialidades siglo xxi, oncología siglo xxi, pediatría siglo xxi, cardiología SXXI, especialidades la raza, especialidades magdalena las salinas, traumatología y ortopedia lomas verdes, general la raza</a:t>
                      </a:r>
                      <a:endParaRPr lang="es-MX" sz="1050">
                        <a:effectLst/>
                        <a:latin typeface="Calibri"/>
                        <a:ea typeface="Calibri"/>
                        <a:cs typeface="Times New Roman"/>
                      </a:endParaRPr>
                    </a:p>
                  </a:txBody>
                  <a:tcPr marL="35429" marR="35429" marT="0" marB="0" anchor="ctr"/>
                </a:tc>
                <a:tc>
                  <a:txBody>
                    <a:bodyPr/>
                    <a:lstStyle/>
                    <a:p>
                      <a:pPr algn="just">
                        <a:lnSpc>
                          <a:spcPct val="115000"/>
                        </a:lnSpc>
                        <a:spcAft>
                          <a:spcPts val="0"/>
                        </a:spcAft>
                      </a:pPr>
                      <a:r>
                        <a:rPr lang="es-MX" sz="1050">
                          <a:effectLst/>
                        </a:rPr>
                        <a:t>Se sugiere consultar los sitios:</a:t>
                      </a:r>
                    </a:p>
                    <a:p>
                      <a:pPr algn="just">
                        <a:lnSpc>
                          <a:spcPct val="115000"/>
                        </a:lnSpc>
                        <a:spcAft>
                          <a:spcPts val="0"/>
                        </a:spcAft>
                      </a:pPr>
                      <a:r>
                        <a:rPr lang="es-MX" sz="1050" u="sng">
                          <a:effectLst/>
                          <a:hlinkClick r:id="rId6"/>
                        </a:rPr>
                        <a:t>http://edumed.imss.gob.mx/edumed/rev_med/pdf/gra_art/A192.pdf</a:t>
                      </a:r>
                      <a:endParaRPr lang="es-MX" sz="1050">
                        <a:effectLst/>
                      </a:endParaRPr>
                    </a:p>
                    <a:p>
                      <a:pPr algn="just">
                        <a:lnSpc>
                          <a:spcPct val="115000"/>
                        </a:lnSpc>
                        <a:spcAft>
                          <a:spcPts val="0"/>
                        </a:spcAft>
                      </a:pPr>
                      <a:r>
                        <a:rPr lang="es-MX" sz="1050" u="sng">
                          <a:effectLst/>
                          <a:hlinkClick r:id="rId6"/>
                        </a:rPr>
                        <a:t>http://edumed.imss.gob.mx/edumed/rev_med/pdf/gra_art/A192.pdf</a:t>
                      </a:r>
                      <a:endParaRPr lang="es-MX" sz="1050">
                        <a:effectLst/>
                        <a:latin typeface="Calibri"/>
                        <a:ea typeface="Calibri"/>
                        <a:cs typeface="Times New Roman"/>
                      </a:endParaRPr>
                    </a:p>
                  </a:txBody>
                  <a:tcPr marL="35429" marR="35429" marT="0" marB="0" anchor="ctr"/>
                </a:tc>
              </a:tr>
              <a:tr h="1704888">
                <a:tc>
                  <a:txBody>
                    <a:bodyPr/>
                    <a:lstStyle/>
                    <a:p>
                      <a:pPr>
                        <a:lnSpc>
                          <a:spcPct val="115000"/>
                        </a:lnSpc>
                        <a:spcAft>
                          <a:spcPts val="0"/>
                        </a:spcAft>
                      </a:pPr>
                      <a:r>
                        <a:rPr lang="es-MX" sz="1050">
                          <a:effectLst/>
                        </a:rPr>
                        <a:t>Consulta base de acuerdos del Consejo Técnico</a:t>
                      </a:r>
                      <a:endParaRPr lang="es-MX" sz="1050">
                        <a:effectLst/>
                        <a:latin typeface="Calibri"/>
                        <a:ea typeface="Calibri"/>
                        <a:cs typeface="Times New Roman"/>
                      </a:endParaRPr>
                    </a:p>
                  </a:txBody>
                  <a:tcPr marL="35429" marR="35429" marT="0" marB="0" anchor="ctr"/>
                </a:tc>
                <a:tc>
                  <a:txBody>
                    <a:bodyPr/>
                    <a:lstStyle/>
                    <a:p>
                      <a:pPr algn="just">
                        <a:lnSpc>
                          <a:spcPct val="115000"/>
                        </a:lnSpc>
                        <a:spcAft>
                          <a:spcPts val="0"/>
                        </a:spcAft>
                      </a:pPr>
                      <a:r>
                        <a:rPr lang="es-MX" sz="1050">
                          <a:effectLst/>
                        </a:rPr>
                        <a:t>Solicitud de acuerdo. copia del numero de acuerdo que solicito es: DD-23/99 de fecha 26 de febrero de 1999, referente a que las cuartas categorías del área de servicios técnico tendrán oportunidad de jubilarse con la quinta categoría; En mi carácter de DH y con no de SS 89 97 40 0179 solicito a usted expida copia  certificada del acuerdo a-368/2001, emitido el 27  de septiembre del 2001 por el H.CCD así como of  no 23681 del 11 de oct de 2002 y oficio  no 0954-06-0545/14014 de fecha 25 de oct de 2002.</a:t>
                      </a:r>
                      <a:endParaRPr lang="es-MX" sz="1050">
                        <a:effectLst/>
                        <a:latin typeface="Calibri"/>
                        <a:ea typeface="Calibri"/>
                        <a:cs typeface="Times New Roman"/>
                      </a:endParaRPr>
                    </a:p>
                  </a:txBody>
                  <a:tcPr marL="35429" marR="35429" marT="0" marB="0" anchor="ctr"/>
                </a:tc>
                <a:tc>
                  <a:txBody>
                    <a:bodyPr/>
                    <a:lstStyle/>
                    <a:p>
                      <a:pPr algn="just">
                        <a:lnSpc>
                          <a:spcPct val="115000"/>
                        </a:lnSpc>
                        <a:spcAft>
                          <a:spcPts val="0"/>
                        </a:spcAft>
                      </a:pPr>
                      <a:r>
                        <a:rPr lang="es-MX" sz="1050" dirty="0">
                          <a:effectLst/>
                        </a:rPr>
                        <a:t>Se sugiere revisar los contenidos de los sitios:  </a:t>
                      </a:r>
                      <a:r>
                        <a:rPr lang="es-MX" sz="1050" u="sng" dirty="0">
                          <a:effectLst/>
                          <a:hlinkClick r:id="rId7"/>
                        </a:rPr>
                        <a:t>http://www.imss.gob.mx/acuerdos/TextoAcuerdo.asp?id_acuerdo=2804</a:t>
                      </a:r>
                      <a:endParaRPr lang="es-MX" sz="1050" dirty="0">
                        <a:effectLst/>
                      </a:endParaRPr>
                    </a:p>
                    <a:p>
                      <a:pPr algn="just">
                        <a:lnSpc>
                          <a:spcPct val="115000"/>
                        </a:lnSpc>
                        <a:spcAft>
                          <a:spcPts val="0"/>
                        </a:spcAft>
                      </a:pPr>
                      <a:r>
                        <a:rPr lang="es-MX" sz="1050" u="sng" dirty="0">
                          <a:effectLst/>
                          <a:hlinkClick r:id="rId8"/>
                        </a:rPr>
                        <a:t>http://www.imss.gob.mx/transparencia/Documents/focalizada/C05_OHCT.pdf</a:t>
                      </a:r>
                      <a:endParaRPr lang="es-MX" sz="1050" dirty="0">
                        <a:effectLst/>
                        <a:latin typeface="Calibri"/>
                        <a:ea typeface="Calibri"/>
                        <a:cs typeface="Times New Roman"/>
                      </a:endParaRPr>
                    </a:p>
                  </a:txBody>
                  <a:tcPr marL="35429" marR="35429" marT="0" marB="0" anchor="ctr"/>
                </a:tc>
              </a:tr>
            </a:tbl>
          </a:graphicData>
        </a:graphic>
      </p:graphicFrame>
      <p:sp>
        <p:nvSpPr>
          <p:cNvPr id="2" name="1 CuadroTexto">
            <a:hlinkClick r:id="rId9" action="ppaction://hlinksldjump"/>
          </p:cNvPr>
          <p:cNvSpPr txBox="1"/>
          <p:nvPr/>
        </p:nvSpPr>
        <p:spPr>
          <a:xfrm>
            <a:off x="8068921" y="672951"/>
            <a:ext cx="823559" cy="307777"/>
          </a:xfrm>
          <a:prstGeom prst="rect">
            <a:avLst/>
          </a:prstGeom>
          <a:noFill/>
        </p:spPr>
        <p:txBody>
          <a:bodyPr wrap="none" rtlCol="0">
            <a:spAutoFit/>
          </a:bodyPr>
          <a:lstStyle/>
          <a:p>
            <a:r>
              <a:rPr lang="es-MX" sz="1400" dirty="0" smtClean="0">
                <a:solidFill>
                  <a:schemeClr val="accent4">
                    <a:lumMod val="75000"/>
                  </a:schemeClr>
                </a:solidFill>
              </a:rPr>
              <a:t>Regresar</a:t>
            </a:r>
            <a:endParaRPr lang="es-MX" sz="1400" dirty="0">
              <a:solidFill>
                <a:schemeClr val="accent4">
                  <a:lumMod val="75000"/>
                </a:schemeClr>
              </a:solidFill>
            </a:endParaRPr>
          </a:p>
        </p:txBody>
      </p:sp>
    </p:spTree>
    <p:extLst>
      <p:ext uri="{BB962C8B-B14F-4D97-AF65-F5344CB8AC3E}">
        <p14:creationId xmlns:p14="http://schemas.microsoft.com/office/powerpoint/2010/main" val="2284274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907704" y="274638"/>
            <a:ext cx="6779096" cy="865033"/>
          </a:xfrm>
          <a:prstGeom prst="rect">
            <a:avLst/>
          </a:prstGeom>
        </p:spPr>
        <p:txBody>
          <a:bodyP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Criterio de conceptos</a:t>
            </a:r>
          </a:p>
        </p:txBody>
      </p:sp>
      <p:graphicFrame>
        <p:nvGraphicFramePr>
          <p:cNvPr id="2" name="1 Tabla"/>
          <p:cNvGraphicFramePr>
            <a:graphicFrameLocks noGrp="1"/>
          </p:cNvGraphicFramePr>
          <p:nvPr>
            <p:extLst>
              <p:ext uri="{D42A27DB-BD31-4B8C-83A1-F6EECF244321}">
                <p14:modId xmlns:p14="http://schemas.microsoft.com/office/powerpoint/2010/main" val="588902557"/>
              </p:ext>
            </p:extLst>
          </p:nvPr>
        </p:nvGraphicFramePr>
        <p:xfrm>
          <a:off x="179512" y="836712"/>
          <a:ext cx="8784976" cy="5704713"/>
        </p:xfrm>
        <a:graphic>
          <a:graphicData uri="http://schemas.openxmlformats.org/drawingml/2006/table">
            <a:tbl>
              <a:tblPr firstRow="1" firstCol="1" bandRow="1">
                <a:tableStyleId>{EB9631B5-78F2-41C9-869B-9F39066F8104}</a:tableStyleId>
              </a:tblPr>
              <a:tblGrid>
                <a:gridCol w="1556854"/>
                <a:gridCol w="3610422"/>
                <a:gridCol w="3617700"/>
              </a:tblGrid>
              <a:tr h="158781">
                <a:tc>
                  <a:txBody>
                    <a:bodyPr/>
                    <a:lstStyle/>
                    <a:p>
                      <a:pPr algn="ctr">
                        <a:lnSpc>
                          <a:spcPct val="115000"/>
                        </a:lnSpc>
                        <a:spcAft>
                          <a:spcPts val="0"/>
                        </a:spcAft>
                      </a:pPr>
                      <a:r>
                        <a:rPr lang="es-MX" sz="1050" dirty="0" smtClean="0">
                          <a:effectLst/>
                          <a:latin typeface="+mn-lt"/>
                          <a:ea typeface="Calibri"/>
                          <a:cs typeface="Times New Roman"/>
                        </a:rPr>
                        <a:t>Categoría</a:t>
                      </a:r>
                      <a:endParaRPr lang="es-MX" sz="1050" dirty="0">
                        <a:effectLst/>
                        <a:latin typeface="+mn-lt"/>
                        <a:ea typeface="Calibri"/>
                        <a:cs typeface="Times New Roman"/>
                      </a:endParaRPr>
                    </a:p>
                  </a:txBody>
                  <a:tcPr marL="18973" marR="18973" marT="0" marB="0" anchor="ctr"/>
                </a:tc>
                <a:tc>
                  <a:txBody>
                    <a:bodyPr/>
                    <a:lstStyle/>
                    <a:p>
                      <a:pPr algn="ctr">
                        <a:lnSpc>
                          <a:spcPct val="115000"/>
                        </a:lnSpc>
                        <a:spcAft>
                          <a:spcPts val="0"/>
                        </a:spcAft>
                      </a:pPr>
                      <a:r>
                        <a:rPr lang="es-MX" sz="1050" dirty="0" smtClean="0">
                          <a:effectLst/>
                          <a:latin typeface="+mn-lt"/>
                          <a:ea typeface="Calibri"/>
                          <a:cs typeface="Times New Roman"/>
                        </a:rPr>
                        <a:t>Justificación</a:t>
                      </a:r>
                      <a:endParaRPr lang="es-MX" sz="1050" dirty="0">
                        <a:effectLst/>
                        <a:latin typeface="+mn-lt"/>
                        <a:ea typeface="Calibri"/>
                        <a:cs typeface="Times New Roman"/>
                      </a:endParaRPr>
                    </a:p>
                  </a:txBody>
                  <a:tcPr marL="18973" marR="18973" marT="0" marB="0" anchor="ctr"/>
                </a:tc>
                <a:tc>
                  <a:txBody>
                    <a:bodyPr/>
                    <a:lstStyle/>
                    <a:p>
                      <a:pPr algn="ctr">
                        <a:lnSpc>
                          <a:spcPct val="115000"/>
                        </a:lnSpc>
                        <a:spcAft>
                          <a:spcPts val="0"/>
                        </a:spcAft>
                      </a:pPr>
                      <a:r>
                        <a:rPr lang="es-MX" sz="1050" dirty="0" smtClean="0">
                          <a:effectLst/>
                          <a:latin typeface="+mn-lt"/>
                          <a:ea typeface="Calibri"/>
                          <a:cs typeface="Times New Roman"/>
                        </a:rPr>
                        <a:t>Marco</a:t>
                      </a:r>
                      <a:r>
                        <a:rPr lang="es-MX" sz="1050" baseline="0" dirty="0" smtClean="0">
                          <a:effectLst/>
                          <a:latin typeface="+mn-lt"/>
                          <a:ea typeface="Calibri"/>
                          <a:cs typeface="Times New Roman"/>
                        </a:rPr>
                        <a:t> Legal</a:t>
                      </a:r>
                      <a:endParaRPr lang="es-MX" sz="1050" dirty="0">
                        <a:effectLst/>
                        <a:latin typeface="+mn-lt"/>
                        <a:ea typeface="Calibri"/>
                        <a:cs typeface="Times New Roman"/>
                      </a:endParaRPr>
                    </a:p>
                  </a:txBody>
                  <a:tcPr marL="18973" marR="18973" marT="0" marB="0" anchor="ctr"/>
                </a:tc>
              </a:tr>
              <a:tr h="2277524">
                <a:tc>
                  <a:txBody>
                    <a:bodyPr/>
                    <a:lstStyle/>
                    <a:p>
                      <a:pPr>
                        <a:lnSpc>
                          <a:spcPct val="115000"/>
                        </a:lnSpc>
                        <a:spcAft>
                          <a:spcPts val="0"/>
                        </a:spcAft>
                      </a:pPr>
                      <a:r>
                        <a:rPr lang="es-MX" sz="1050" dirty="0">
                          <a:effectLst/>
                        </a:rPr>
                        <a:t>Consulta base club información interactiva</a:t>
                      </a:r>
                      <a:endParaRPr lang="es-MX" sz="1050" dirty="0">
                        <a:effectLst/>
                        <a:latin typeface="+mn-lt"/>
                        <a:ea typeface="Calibri"/>
                        <a:cs typeface="Times New Roman"/>
                      </a:endParaRPr>
                    </a:p>
                  </a:txBody>
                  <a:tcPr marL="18973" marR="18973" marT="0" marB="0" anchor="ctr"/>
                </a:tc>
                <a:tc>
                  <a:txBody>
                    <a:bodyPr/>
                    <a:lstStyle/>
                    <a:p>
                      <a:pPr algn="just">
                        <a:lnSpc>
                          <a:spcPct val="115000"/>
                        </a:lnSpc>
                        <a:spcAft>
                          <a:spcPts val="0"/>
                        </a:spcAft>
                      </a:pPr>
                      <a:r>
                        <a:rPr lang="es-MX" sz="1050" dirty="0">
                          <a:effectLst/>
                        </a:rPr>
                        <a:t>Registros de base de datos, estadísticas e información sobre los nuevos patrones del IMSS ; Solicito la relación de empresas que cotizan ante el IMSS en Sinaloa, con corte a junio de 2003; estadísticas sobre la población que padece de artritis reumatoide; giros de las empresas que integran cada una de las  actividades económicas consideradas por el IMSS; estadísticas sobre juicios laborales que ha enfrentado el IMSS en los gobiernos de Carlos Salinas de Gortari, Ernesto Zedillo y Vicente Fox; Solicito información respecto del numero de gente trabajadora del mar, que están asegurados en el IMSS, y el importe total de las prestaciones en metálico otorgadas en caso de incapacidad de trabajo durante el periodo; comprendido del 1 de julio de 2000 al 31 de mayo de 2005;</a:t>
                      </a:r>
                      <a:endParaRPr lang="es-MX" sz="1050" dirty="0">
                        <a:effectLst/>
                        <a:latin typeface="+mn-lt"/>
                        <a:ea typeface="Calibri"/>
                        <a:cs typeface="Times New Roman"/>
                      </a:endParaRPr>
                    </a:p>
                  </a:txBody>
                  <a:tcPr marL="18973" marR="18973" marT="0" marB="0" anchor="ctr"/>
                </a:tc>
                <a:tc>
                  <a:txBody>
                    <a:bodyPr/>
                    <a:lstStyle/>
                    <a:p>
                      <a:pPr algn="just">
                        <a:lnSpc>
                          <a:spcPct val="115000"/>
                        </a:lnSpc>
                        <a:spcAft>
                          <a:spcPts val="0"/>
                        </a:spcAft>
                      </a:pPr>
                      <a:r>
                        <a:rPr lang="es-MX" sz="1050">
                          <a:effectLst/>
                        </a:rPr>
                        <a:t>Se sugiere consultar los sitios:   </a:t>
                      </a:r>
                    </a:p>
                    <a:p>
                      <a:pPr algn="just">
                        <a:lnSpc>
                          <a:spcPct val="115000"/>
                        </a:lnSpc>
                        <a:spcAft>
                          <a:spcPts val="0"/>
                        </a:spcAft>
                      </a:pPr>
                      <a:r>
                        <a:rPr lang="es-MX" sz="1050" u="sng">
                          <a:effectLst/>
                          <a:hlinkClick r:id="rId2"/>
                        </a:rPr>
                        <a:t>http://www.imss.gob.mx/transparencia/obligaciones/Pages/EstadisticasTrabajadoresPatrones.aspx</a:t>
                      </a:r>
                      <a:endParaRPr lang="es-MX" sz="1050">
                        <a:effectLst/>
                      </a:endParaRPr>
                    </a:p>
                    <a:p>
                      <a:pPr algn="just">
                        <a:lnSpc>
                          <a:spcPct val="115000"/>
                        </a:lnSpc>
                        <a:spcAft>
                          <a:spcPts val="0"/>
                        </a:spcAft>
                      </a:pPr>
                      <a:r>
                        <a:rPr lang="es-MX" sz="1050" u="sng">
                          <a:effectLst/>
                          <a:hlinkClick r:id="rId3"/>
                        </a:rPr>
                        <a:t>http://www.imss.gob.mx/estadisticas/financieras/Pages/cubo.aspx</a:t>
                      </a:r>
                      <a:endParaRPr lang="es-MX" sz="1050">
                        <a:effectLst/>
                      </a:endParaRPr>
                    </a:p>
                    <a:p>
                      <a:pPr algn="just">
                        <a:lnSpc>
                          <a:spcPct val="115000"/>
                        </a:lnSpc>
                        <a:spcAft>
                          <a:spcPts val="0"/>
                        </a:spcAft>
                      </a:pPr>
                      <a:r>
                        <a:rPr lang="es-MX" sz="1050" u="sng">
                          <a:effectLst/>
                          <a:hlinkClick r:id="rId4"/>
                        </a:rPr>
                        <a:t>http://201.144.108.32/cognos/cgi-bin/ppdscgi.exe?DC=Q&amp;nia=Run&amp;nid=3489585644ee11dcbbca876b0f759402&amp;nic=%2FImported%20Reports%2FInformacion%20Directiva%20CP%2FCubos%2FCubo%20de%20Informacion%20Directiva%20CP%2F1670_3d6c796&amp;nih=1&amp;back=http%3A%2F%2F201.144.108.32%2Fcognos%2Fcgi-bin%2Fupfcgi.exe%3Fxmlcmd%3D%3CGetPage%3E%3CTemplate%3Emain.utml%3C%2FTemplate%3E%3C%2FGetPage%3E%26id%3D1cce47702c0d11dc977b8728db4781d3</a:t>
                      </a:r>
                      <a:endParaRPr lang="es-MX" sz="1050">
                        <a:effectLst/>
                        <a:latin typeface="+mn-lt"/>
                        <a:ea typeface="Calibri"/>
                        <a:cs typeface="Times New Roman"/>
                      </a:endParaRPr>
                    </a:p>
                  </a:txBody>
                  <a:tcPr marL="18973" marR="18973" marT="0" marB="0" anchor="ctr"/>
                </a:tc>
              </a:tr>
              <a:tr h="2604254">
                <a:tc>
                  <a:txBody>
                    <a:bodyPr/>
                    <a:lstStyle/>
                    <a:p>
                      <a:pPr>
                        <a:lnSpc>
                          <a:spcPct val="115000"/>
                        </a:lnSpc>
                        <a:spcAft>
                          <a:spcPts val="0"/>
                        </a:spcAft>
                      </a:pPr>
                      <a:r>
                        <a:rPr lang="es-MX" sz="1050">
                          <a:effectLst/>
                        </a:rPr>
                        <a:t>Marco Normativo </a:t>
                      </a:r>
                    </a:p>
                    <a:p>
                      <a:pPr>
                        <a:lnSpc>
                          <a:spcPct val="115000"/>
                        </a:lnSpc>
                        <a:spcAft>
                          <a:spcPts val="0"/>
                        </a:spcAft>
                      </a:pPr>
                      <a:r>
                        <a:rPr lang="es-MX" sz="1050">
                          <a:effectLst/>
                        </a:rPr>
                        <a:t>en materia de Seguridad Social</a:t>
                      </a:r>
                      <a:endParaRPr lang="es-MX" sz="1050">
                        <a:effectLst/>
                        <a:latin typeface="+mn-lt"/>
                        <a:ea typeface="Calibri"/>
                        <a:cs typeface="Times New Roman"/>
                      </a:endParaRPr>
                    </a:p>
                  </a:txBody>
                  <a:tcPr marL="18973" marR="18973" marT="0" marB="0" anchor="ctr"/>
                </a:tc>
                <a:tc>
                  <a:txBody>
                    <a:bodyPr/>
                    <a:lstStyle/>
                    <a:p>
                      <a:pPr algn="just">
                        <a:lnSpc>
                          <a:spcPct val="115000"/>
                        </a:lnSpc>
                        <a:spcAft>
                          <a:spcPts val="0"/>
                        </a:spcAft>
                      </a:pPr>
                      <a:r>
                        <a:rPr lang="es-MX" sz="1050" dirty="0">
                          <a:effectLst/>
                        </a:rPr>
                        <a:t>Información acerca de las Áreas Médicas de Gestión Desconcentradas (AMGD) y el grado de avance en el que ya se están aplicando; cuotas obreros-patronales de los trabajadores registrados en Cd. del Carmen; Convenio que hay con los países: Inglaterra, Colombia, Venezuela,  Francia, España, Argentina; Requisitos y Procedimientos para obtener la Emisión Mensual Anticipada; Solicito todas las normas de proyecto de arquitectura para la realización de un anteproyecto arquitectónico hospitalario de iniciativa privada; fecha de publicación en el diario oficial de la federación donde ese publico la reforma al art. 167 de la ley del seguro social sobre la tabla que estuvo vigente hasta la nueva ley; fecha en que entro en vigor la pensión garantizada equivalente a un salario mínimo general en el d-.f, para la pensión de invalidez.2.- fecha de la publicación en el diario oficial de la federación que contiene la reforma de la pensión garantizada citada con antelación;</a:t>
                      </a:r>
                      <a:endParaRPr lang="es-MX" sz="1050" dirty="0">
                        <a:effectLst/>
                        <a:latin typeface="+mn-lt"/>
                        <a:ea typeface="Calibri"/>
                        <a:cs typeface="Times New Roman"/>
                      </a:endParaRPr>
                    </a:p>
                  </a:txBody>
                  <a:tcPr marL="18973" marR="18973" marT="0" marB="0" anchor="ctr"/>
                </a:tc>
                <a:tc>
                  <a:txBody>
                    <a:bodyPr/>
                    <a:lstStyle/>
                    <a:p>
                      <a:pPr algn="just">
                        <a:lnSpc>
                          <a:spcPct val="115000"/>
                        </a:lnSpc>
                        <a:spcAft>
                          <a:spcPts val="0"/>
                        </a:spcAft>
                      </a:pPr>
                      <a:r>
                        <a:rPr lang="es-MX" sz="1050" dirty="0">
                          <a:effectLst/>
                        </a:rPr>
                        <a:t>Se sugiere revisar información de los siguientes vínculos: </a:t>
                      </a:r>
                    </a:p>
                    <a:p>
                      <a:pPr algn="just">
                        <a:lnSpc>
                          <a:spcPct val="115000"/>
                        </a:lnSpc>
                        <a:spcAft>
                          <a:spcPts val="0"/>
                        </a:spcAft>
                      </a:pPr>
                      <a:r>
                        <a:rPr lang="es-MX" sz="1050" u="sng" dirty="0">
                          <a:effectLst/>
                          <a:hlinkClick r:id="rId5"/>
                        </a:rPr>
                        <a:t>http://www.imss.gob.mx/instituto/normatividad/Documents/4114.pdf</a:t>
                      </a:r>
                      <a:endParaRPr lang="es-MX" sz="1050" dirty="0">
                        <a:effectLst/>
                      </a:endParaRPr>
                    </a:p>
                    <a:p>
                      <a:pPr algn="just">
                        <a:lnSpc>
                          <a:spcPct val="115000"/>
                        </a:lnSpc>
                        <a:spcAft>
                          <a:spcPts val="0"/>
                        </a:spcAft>
                      </a:pPr>
                      <a:r>
                        <a:rPr lang="es-MX" sz="1050" u="sng" dirty="0">
                          <a:effectLst/>
                          <a:hlinkClick r:id="rId6"/>
                        </a:rPr>
                        <a:t>http://www.imss.gob.mx/instituto/normatividad/normas/Documents/MANUALSG.pdf</a:t>
                      </a:r>
                      <a:endParaRPr lang="es-MX" sz="1050" dirty="0">
                        <a:effectLst/>
                      </a:endParaRPr>
                    </a:p>
                    <a:p>
                      <a:pPr algn="just">
                        <a:lnSpc>
                          <a:spcPct val="115000"/>
                        </a:lnSpc>
                        <a:spcAft>
                          <a:spcPts val="0"/>
                        </a:spcAft>
                      </a:pPr>
                      <a:r>
                        <a:rPr lang="es-MX" sz="1050" u="sng" dirty="0">
                          <a:effectLst/>
                          <a:hlinkClick r:id="rId7"/>
                        </a:rPr>
                        <a:t>http://www.imss.gob.mx/transparencia/Documents/focalizada/C06_PPE.pdf</a:t>
                      </a:r>
                      <a:endParaRPr lang="es-MX" sz="1050" dirty="0">
                        <a:effectLst/>
                      </a:endParaRPr>
                    </a:p>
                    <a:p>
                      <a:pPr algn="just">
                        <a:lnSpc>
                          <a:spcPct val="115000"/>
                        </a:lnSpc>
                        <a:spcAft>
                          <a:spcPts val="0"/>
                        </a:spcAft>
                      </a:pPr>
                      <a:r>
                        <a:rPr lang="es-MX" sz="1050" u="sng" dirty="0">
                          <a:effectLst/>
                          <a:hlinkClick r:id="rId8"/>
                        </a:rPr>
                        <a:t>http://edumed.imss.gob.mx/Normatividad/MarcoJuridico/DPM/ManualOrgDPM.pdf</a:t>
                      </a:r>
                      <a:endParaRPr lang="es-MX" sz="1050" dirty="0">
                        <a:effectLst/>
                        <a:latin typeface="+mn-lt"/>
                        <a:ea typeface="Calibri"/>
                        <a:cs typeface="Times New Roman"/>
                      </a:endParaRPr>
                    </a:p>
                  </a:txBody>
                  <a:tcPr marL="18973" marR="18973" marT="0" marB="0" anchor="ctr"/>
                </a:tc>
              </a:tr>
            </a:tbl>
          </a:graphicData>
        </a:graphic>
      </p:graphicFrame>
      <p:sp>
        <p:nvSpPr>
          <p:cNvPr id="4" name="3 CuadroTexto">
            <a:hlinkClick r:id="rId9" action="ppaction://hlinksldjump"/>
          </p:cNvPr>
          <p:cNvSpPr txBox="1"/>
          <p:nvPr/>
        </p:nvSpPr>
        <p:spPr>
          <a:xfrm>
            <a:off x="8068921" y="548680"/>
            <a:ext cx="823559" cy="307777"/>
          </a:xfrm>
          <a:prstGeom prst="rect">
            <a:avLst/>
          </a:prstGeom>
          <a:noFill/>
        </p:spPr>
        <p:txBody>
          <a:bodyPr wrap="none" rtlCol="0">
            <a:spAutoFit/>
          </a:bodyPr>
          <a:lstStyle/>
          <a:p>
            <a:r>
              <a:rPr lang="es-MX" sz="1400" dirty="0" smtClean="0">
                <a:solidFill>
                  <a:schemeClr val="accent4">
                    <a:lumMod val="75000"/>
                  </a:schemeClr>
                </a:solidFill>
              </a:rPr>
              <a:t>Regresar</a:t>
            </a:r>
            <a:endParaRPr lang="es-MX" sz="1400" dirty="0">
              <a:solidFill>
                <a:schemeClr val="accent4">
                  <a:lumMod val="75000"/>
                </a:schemeClr>
              </a:solidFill>
            </a:endParaRPr>
          </a:p>
        </p:txBody>
      </p:sp>
    </p:spTree>
    <p:extLst>
      <p:ext uri="{BB962C8B-B14F-4D97-AF65-F5344CB8AC3E}">
        <p14:creationId xmlns:p14="http://schemas.microsoft.com/office/powerpoint/2010/main" val="3440099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907704" y="274638"/>
            <a:ext cx="6779096" cy="865033"/>
          </a:xfrm>
          <a:prstGeom prst="rect">
            <a:avLst/>
          </a:prstGeom>
        </p:spPr>
        <p:txBody>
          <a:bodyP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Criterio de conceptos</a:t>
            </a:r>
          </a:p>
        </p:txBody>
      </p:sp>
      <p:graphicFrame>
        <p:nvGraphicFramePr>
          <p:cNvPr id="2" name="1 Tabla"/>
          <p:cNvGraphicFramePr>
            <a:graphicFrameLocks noGrp="1"/>
          </p:cNvGraphicFramePr>
          <p:nvPr>
            <p:extLst>
              <p:ext uri="{D42A27DB-BD31-4B8C-83A1-F6EECF244321}">
                <p14:modId xmlns:p14="http://schemas.microsoft.com/office/powerpoint/2010/main" val="4063391397"/>
              </p:ext>
            </p:extLst>
          </p:nvPr>
        </p:nvGraphicFramePr>
        <p:xfrm>
          <a:off x="251520" y="980728"/>
          <a:ext cx="8640959" cy="5544616"/>
        </p:xfrm>
        <a:graphic>
          <a:graphicData uri="http://schemas.openxmlformats.org/drawingml/2006/table">
            <a:tbl>
              <a:tblPr firstRow="1" firstCol="1" bandRow="1">
                <a:tableStyleId>{EB9631B5-78F2-41C9-869B-9F39066F8104}</a:tableStyleId>
              </a:tblPr>
              <a:tblGrid>
                <a:gridCol w="1531332"/>
                <a:gridCol w="3551234"/>
                <a:gridCol w="3558393"/>
              </a:tblGrid>
              <a:tr h="214222">
                <a:tc>
                  <a:txBody>
                    <a:bodyPr/>
                    <a:lstStyle/>
                    <a:p>
                      <a:pPr algn="ctr">
                        <a:lnSpc>
                          <a:spcPct val="115000"/>
                        </a:lnSpc>
                        <a:spcAft>
                          <a:spcPts val="0"/>
                        </a:spcAft>
                      </a:pPr>
                      <a:r>
                        <a:rPr lang="es-MX" sz="1050" dirty="0" smtClean="0">
                          <a:effectLst/>
                          <a:latin typeface="+mn-lt"/>
                          <a:ea typeface="Calibri"/>
                          <a:cs typeface="Times New Roman"/>
                        </a:rPr>
                        <a:t>Categoría</a:t>
                      </a:r>
                      <a:endParaRPr lang="es-MX" sz="1050" dirty="0">
                        <a:effectLst/>
                        <a:latin typeface="+mn-lt"/>
                        <a:ea typeface="Calibri"/>
                        <a:cs typeface="Times New Roman"/>
                      </a:endParaRPr>
                    </a:p>
                  </a:txBody>
                  <a:tcPr marL="18973" marR="18973" marT="0" marB="0" anchor="ctr"/>
                </a:tc>
                <a:tc>
                  <a:txBody>
                    <a:bodyPr/>
                    <a:lstStyle/>
                    <a:p>
                      <a:pPr algn="ctr">
                        <a:lnSpc>
                          <a:spcPct val="115000"/>
                        </a:lnSpc>
                        <a:spcAft>
                          <a:spcPts val="0"/>
                        </a:spcAft>
                      </a:pPr>
                      <a:r>
                        <a:rPr lang="es-MX" sz="1050" dirty="0" smtClean="0">
                          <a:effectLst/>
                          <a:latin typeface="+mn-lt"/>
                          <a:ea typeface="Calibri"/>
                          <a:cs typeface="Times New Roman"/>
                        </a:rPr>
                        <a:t>Justificación</a:t>
                      </a:r>
                      <a:endParaRPr lang="es-MX" sz="1050" dirty="0">
                        <a:effectLst/>
                        <a:latin typeface="+mn-lt"/>
                        <a:ea typeface="Calibri"/>
                        <a:cs typeface="Times New Roman"/>
                      </a:endParaRPr>
                    </a:p>
                  </a:txBody>
                  <a:tcPr marL="18973" marR="18973" marT="0" marB="0" anchor="ctr"/>
                </a:tc>
                <a:tc>
                  <a:txBody>
                    <a:bodyPr/>
                    <a:lstStyle/>
                    <a:p>
                      <a:pPr algn="ctr">
                        <a:lnSpc>
                          <a:spcPct val="115000"/>
                        </a:lnSpc>
                        <a:spcAft>
                          <a:spcPts val="0"/>
                        </a:spcAft>
                      </a:pPr>
                      <a:r>
                        <a:rPr lang="es-MX" sz="1050" dirty="0" smtClean="0">
                          <a:effectLst/>
                          <a:latin typeface="+mn-lt"/>
                          <a:ea typeface="Calibri"/>
                          <a:cs typeface="Times New Roman"/>
                        </a:rPr>
                        <a:t>Marco</a:t>
                      </a:r>
                      <a:r>
                        <a:rPr lang="es-MX" sz="1050" baseline="0" dirty="0" smtClean="0">
                          <a:effectLst/>
                          <a:latin typeface="+mn-lt"/>
                          <a:ea typeface="Calibri"/>
                          <a:cs typeface="Times New Roman"/>
                        </a:rPr>
                        <a:t> Legal</a:t>
                      </a:r>
                      <a:endParaRPr lang="es-MX" sz="1050" dirty="0">
                        <a:effectLst/>
                        <a:latin typeface="+mn-lt"/>
                        <a:ea typeface="Calibri"/>
                        <a:cs typeface="Times New Roman"/>
                      </a:endParaRPr>
                    </a:p>
                  </a:txBody>
                  <a:tcPr marL="18973" marR="18973" marT="0" marB="0" anchor="ctr"/>
                </a:tc>
              </a:tr>
              <a:tr h="2129643">
                <a:tc>
                  <a:txBody>
                    <a:bodyPr/>
                    <a:lstStyle/>
                    <a:p>
                      <a:pPr>
                        <a:lnSpc>
                          <a:spcPct val="115000"/>
                        </a:lnSpc>
                        <a:spcAft>
                          <a:spcPts val="0"/>
                        </a:spcAft>
                      </a:pPr>
                      <a:r>
                        <a:rPr lang="es-MX" sz="1050">
                          <a:effectLst/>
                        </a:rPr>
                        <a:t>Información de servidores públicos</a:t>
                      </a:r>
                      <a:endParaRPr lang="es-MX" sz="1050">
                        <a:effectLst/>
                        <a:latin typeface="Calibri"/>
                        <a:ea typeface="Calibri"/>
                        <a:cs typeface="Times New Roman"/>
                      </a:endParaRPr>
                    </a:p>
                  </a:txBody>
                  <a:tcPr marL="39770" marR="39770" marT="0" marB="0" anchor="ctr"/>
                </a:tc>
                <a:tc>
                  <a:txBody>
                    <a:bodyPr/>
                    <a:lstStyle/>
                    <a:p>
                      <a:pPr algn="just">
                        <a:lnSpc>
                          <a:spcPct val="115000"/>
                        </a:lnSpc>
                        <a:spcAft>
                          <a:spcPts val="0"/>
                        </a:spcAft>
                      </a:pPr>
                      <a:r>
                        <a:rPr lang="es-MX" sz="1050" dirty="0">
                          <a:effectLst/>
                        </a:rPr>
                        <a:t>Solicito me informen en que hospital del seguro social labora el Dr. Noé Rivas pastrana y también quisiera saber cual es el </a:t>
                      </a:r>
                      <a:r>
                        <a:rPr lang="es-MX" sz="1050" dirty="0" err="1">
                          <a:effectLst/>
                        </a:rPr>
                        <a:t>curriculum</a:t>
                      </a:r>
                      <a:r>
                        <a:rPr lang="es-MX" sz="1050" dirty="0">
                          <a:effectLst/>
                        </a:rPr>
                        <a:t> del Dr. Carlos Alberto Sanjuán Martínez que labora en el h.g.z.30 de al cd. de México; Contrato colectivo de trabajo. Índice de ausentismo laboral en el 2002; contrato colectivo de trabajo de los trabajadores sindicalizados. Y el contrato de los trabajadores de confianza; Índice de ausentismo laboral en el 2002;  numero de plazas que se tienen autorizadas en las delegaciones 1y  2 del D.F. de las categorías de jefes y subjefes de conservación;</a:t>
                      </a:r>
                      <a:endParaRPr lang="es-MX" sz="1050" dirty="0">
                        <a:effectLst/>
                        <a:latin typeface="Calibri"/>
                        <a:ea typeface="Calibri"/>
                        <a:cs typeface="Times New Roman"/>
                      </a:endParaRPr>
                    </a:p>
                  </a:txBody>
                  <a:tcPr marL="39770" marR="39770" marT="0" marB="0" anchor="ctr"/>
                </a:tc>
                <a:tc>
                  <a:txBody>
                    <a:bodyPr/>
                    <a:lstStyle/>
                    <a:p>
                      <a:pPr algn="just">
                        <a:lnSpc>
                          <a:spcPct val="115000"/>
                        </a:lnSpc>
                        <a:spcAft>
                          <a:spcPts val="0"/>
                        </a:spcAft>
                      </a:pPr>
                      <a:r>
                        <a:rPr lang="es-MX" sz="1050">
                          <a:effectLst/>
                        </a:rPr>
                        <a:t>Se sugiere revisar el Portal de Obligaciones de Transparencia IMSS</a:t>
                      </a:r>
                      <a:endParaRPr lang="es-MX" sz="1050">
                        <a:effectLst/>
                        <a:latin typeface="Calibri"/>
                        <a:ea typeface="Calibri"/>
                        <a:cs typeface="Times New Roman"/>
                      </a:endParaRPr>
                    </a:p>
                  </a:txBody>
                  <a:tcPr marL="39770" marR="39770" marT="0" marB="0" anchor="ctr"/>
                </a:tc>
              </a:tr>
              <a:tr h="3200751">
                <a:tc>
                  <a:txBody>
                    <a:bodyPr/>
                    <a:lstStyle/>
                    <a:p>
                      <a:pPr>
                        <a:lnSpc>
                          <a:spcPct val="115000"/>
                        </a:lnSpc>
                        <a:spcAft>
                          <a:spcPts val="0"/>
                        </a:spcAft>
                      </a:pPr>
                      <a:r>
                        <a:rPr lang="es-MX" sz="1050" dirty="0">
                          <a:effectLst/>
                        </a:rPr>
                        <a:t>Trámite aclaración semanas cotizadas</a:t>
                      </a:r>
                      <a:endParaRPr lang="es-MX" sz="1050" dirty="0">
                        <a:effectLst/>
                        <a:latin typeface="Calibri"/>
                        <a:ea typeface="Calibri"/>
                        <a:cs typeface="Times New Roman"/>
                      </a:endParaRPr>
                    </a:p>
                  </a:txBody>
                  <a:tcPr marL="39770" marR="39770" marT="0" marB="0" anchor="ctr"/>
                </a:tc>
                <a:tc>
                  <a:txBody>
                    <a:bodyPr/>
                    <a:lstStyle/>
                    <a:p>
                      <a:pPr algn="just">
                        <a:lnSpc>
                          <a:spcPct val="115000"/>
                        </a:lnSpc>
                        <a:spcAft>
                          <a:spcPts val="0"/>
                        </a:spcAft>
                      </a:pPr>
                      <a:r>
                        <a:rPr lang="es-MX" sz="1050" dirty="0">
                          <a:effectLst/>
                        </a:rPr>
                        <a:t>solicito saber cuantas semanas llevo cotizadas en seguro social de 1999 al presente, mi numero de afiliación es 4899797065-1; Estuve afiliado en el IMSS con numero de afiliación 6563442440C de Diciembre de 1970 a Enero de 1993. Deseo saber cuantas cotizaciones tengo a mi favor. ¿Que debo hacer para que me reconozcan mi antigüedad y poder obtener una pensión?; Solicito me indiquen la fórmula o procedimiento que se utiliza para calcular el monto de las pensiones por cesantía según la Ley del IMSS de 1973, así como su fundamento legal. 2) En caso de ser posible ilustrar mediante un ejemplo; El numero de semanas que tengo cotizadas en el régimen obligatorio del Seguro Social, así como también la fecha que abarca mi conservación de derechos, y las fechas de alta y baja que tengo registradas en el régimen obligatorio del Seguro Social y la lista de patrones con los que e trabajado; entre otras.</a:t>
                      </a:r>
                      <a:endParaRPr lang="es-MX" sz="1050" dirty="0">
                        <a:effectLst/>
                        <a:latin typeface="Calibri"/>
                        <a:ea typeface="Calibri"/>
                        <a:cs typeface="Times New Roman"/>
                      </a:endParaRPr>
                    </a:p>
                  </a:txBody>
                  <a:tcPr marL="39770" marR="39770" marT="0" marB="0" anchor="ctr"/>
                </a:tc>
                <a:tc>
                  <a:txBody>
                    <a:bodyPr/>
                    <a:lstStyle/>
                    <a:p>
                      <a:pPr algn="just">
                        <a:lnSpc>
                          <a:spcPct val="115000"/>
                        </a:lnSpc>
                        <a:spcAft>
                          <a:spcPts val="0"/>
                        </a:spcAft>
                      </a:pPr>
                      <a:r>
                        <a:rPr lang="es-MX" sz="1050" dirty="0">
                          <a:effectLst/>
                        </a:rPr>
                        <a:t>Se sugiere revisar el sitio:</a:t>
                      </a:r>
                    </a:p>
                    <a:p>
                      <a:pPr algn="just">
                        <a:lnSpc>
                          <a:spcPct val="115000"/>
                        </a:lnSpc>
                        <a:spcAft>
                          <a:spcPts val="0"/>
                        </a:spcAft>
                      </a:pPr>
                      <a:r>
                        <a:rPr lang="es-MX" sz="1050" u="sng" dirty="0">
                          <a:effectLst/>
                          <a:hlinkClick r:id="rId2"/>
                        </a:rPr>
                        <a:t>http://207.248.177.30/buscadorTramites/fichasPDF/modificaciones/IMSS-02-056.pdf</a:t>
                      </a:r>
                      <a:endParaRPr lang="es-MX" sz="1050" dirty="0">
                        <a:effectLst/>
                        <a:latin typeface="Calibri"/>
                        <a:ea typeface="Calibri"/>
                        <a:cs typeface="Times New Roman"/>
                      </a:endParaRPr>
                    </a:p>
                  </a:txBody>
                  <a:tcPr marL="39770" marR="39770" marT="0" marB="0" anchor="ctr"/>
                </a:tc>
              </a:tr>
            </a:tbl>
          </a:graphicData>
        </a:graphic>
      </p:graphicFrame>
      <p:sp>
        <p:nvSpPr>
          <p:cNvPr id="4" name="3 CuadroTexto">
            <a:hlinkClick r:id="rId3" action="ppaction://hlinksldjump"/>
          </p:cNvPr>
          <p:cNvSpPr txBox="1"/>
          <p:nvPr/>
        </p:nvSpPr>
        <p:spPr>
          <a:xfrm>
            <a:off x="8068921" y="672951"/>
            <a:ext cx="823559" cy="307777"/>
          </a:xfrm>
          <a:prstGeom prst="rect">
            <a:avLst/>
          </a:prstGeom>
          <a:noFill/>
        </p:spPr>
        <p:txBody>
          <a:bodyPr wrap="none" rtlCol="0">
            <a:spAutoFit/>
          </a:bodyPr>
          <a:lstStyle/>
          <a:p>
            <a:r>
              <a:rPr lang="es-MX" sz="1400" dirty="0" smtClean="0">
                <a:solidFill>
                  <a:schemeClr val="accent4">
                    <a:lumMod val="75000"/>
                  </a:schemeClr>
                </a:solidFill>
              </a:rPr>
              <a:t>Regresar</a:t>
            </a:r>
            <a:endParaRPr lang="es-MX" sz="1400" dirty="0">
              <a:solidFill>
                <a:schemeClr val="accent4">
                  <a:lumMod val="75000"/>
                </a:schemeClr>
              </a:solidFill>
            </a:endParaRPr>
          </a:p>
        </p:txBody>
      </p:sp>
    </p:spTree>
    <p:extLst>
      <p:ext uri="{BB962C8B-B14F-4D97-AF65-F5344CB8AC3E}">
        <p14:creationId xmlns:p14="http://schemas.microsoft.com/office/powerpoint/2010/main" val="1925683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907704" y="274638"/>
            <a:ext cx="6779096" cy="865033"/>
          </a:xfrm>
          <a:prstGeom prst="rect">
            <a:avLst/>
          </a:prstGeom>
        </p:spPr>
        <p:txBody>
          <a:bodyP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Criterio de conceptos</a:t>
            </a:r>
          </a:p>
        </p:txBody>
      </p:sp>
      <p:graphicFrame>
        <p:nvGraphicFramePr>
          <p:cNvPr id="2" name="1 Tabla"/>
          <p:cNvGraphicFramePr>
            <a:graphicFrameLocks noGrp="1"/>
          </p:cNvGraphicFramePr>
          <p:nvPr>
            <p:extLst>
              <p:ext uri="{D42A27DB-BD31-4B8C-83A1-F6EECF244321}">
                <p14:modId xmlns:p14="http://schemas.microsoft.com/office/powerpoint/2010/main" val="3138284341"/>
              </p:ext>
            </p:extLst>
          </p:nvPr>
        </p:nvGraphicFramePr>
        <p:xfrm>
          <a:off x="251520" y="980728"/>
          <a:ext cx="8640959" cy="5544616"/>
        </p:xfrm>
        <a:graphic>
          <a:graphicData uri="http://schemas.openxmlformats.org/drawingml/2006/table">
            <a:tbl>
              <a:tblPr firstRow="1" firstCol="1" bandRow="1">
                <a:tableStyleId>{EB9631B5-78F2-41C9-869B-9F39066F8104}</a:tableStyleId>
              </a:tblPr>
              <a:tblGrid>
                <a:gridCol w="1531332"/>
                <a:gridCol w="3551234"/>
                <a:gridCol w="3558393"/>
              </a:tblGrid>
              <a:tr h="228835">
                <a:tc>
                  <a:txBody>
                    <a:bodyPr/>
                    <a:lstStyle/>
                    <a:p>
                      <a:pPr algn="ctr">
                        <a:lnSpc>
                          <a:spcPct val="115000"/>
                        </a:lnSpc>
                        <a:spcAft>
                          <a:spcPts val="0"/>
                        </a:spcAft>
                      </a:pPr>
                      <a:r>
                        <a:rPr lang="es-MX" sz="1050" dirty="0" smtClean="0">
                          <a:effectLst/>
                          <a:latin typeface="+mn-lt"/>
                          <a:ea typeface="Calibri"/>
                          <a:cs typeface="Times New Roman"/>
                        </a:rPr>
                        <a:t>Categoría</a:t>
                      </a:r>
                      <a:endParaRPr lang="es-MX" sz="1050" dirty="0">
                        <a:effectLst/>
                        <a:latin typeface="+mn-lt"/>
                        <a:ea typeface="Calibri"/>
                        <a:cs typeface="Times New Roman"/>
                      </a:endParaRPr>
                    </a:p>
                  </a:txBody>
                  <a:tcPr marL="18973" marR="18973" marT="0" marB="0" anchor="ctr"/>
                </a:tc>
                <a:tc>
                  <a:txBody>
                    <a:bodyPr/>
                    <a:lstStyle/>
                    <a:p>
                      <a:pPr algn="ctr">
                        <a:lnSpc>
                          <a:spcPct val="115000"/>
                        </a:lnSpc>
                        <a:spcAft>
                          <a:spcPts val="0"/>
                        </a:spcAft>
                      </a:pPr>
                      <a:r>
                        <a:rPr lang="es-MX" sz="1050" dirty="0" smtClean="0">
                          <a:effectLst/>
                          <a:latin typeface="+mn-lt"/>
                          <a:ea typeface="Calibri"/>
                          <a:cs typeface="Times New Roman"/>
                        </a:rPr>
                        <a:t>Justificación</a:t>
                      </a:r>
                      <a:endParaRPr lang="es-MX" sz="1050" dirty="0">
                        <a:effectLst/>
                        <a:latin typeface="+mn-lt"/>
                        <a:ea typeface="Calibri"/>
                        <a:cs typeface="Times New Roman"/>
                      </a:endParaRPr>
                    </a:p>
                  </a:txBody>
                  <a:tcPr marL="18973" marR="18973" marT="0" marB="0" anchor="ctr"/>
                </a:tc>
                <a:tc>
                  <a:txBody>
                    <a:bodyPr/>
                    <a:lstStyle/>
                    <a:p>
                      <a:pPr algn="ctr">
                        <a:lnSpc>
                          <a:spcPct val="115000"/>
                        </a:lnSpc>
                        <a:spcAft>
                          <a:spcPts val="0"/>
                        </a:spcAft>
                      </a:pPr>
                      <a:r>
                        <a:rPr lang="es-MX" sz="1050" dirty="0" smtClean="0">
                          <a:effectLst/>
                          <a:latin typeface="+mn-lt"/>
                          <a:ea typeface="Calibri"/>
                          <a:cs typeface="Times New Roman"/>
                        </a:rPr>
                        <a:t>Marco</a:t>
                      </a:r>
                      <a:r>
                        <a:rPr lang="es-MX" sz="1050" baseline="0" dirty="0" smtClean="0">
                          <a:effectLst/>
                          <a:latin typeface="+mn-lt"/>
                          <a:ea typeface="Calibri"/>
                          <a:cs typeface="Times New Roman"/>
                        </a:rPr>
                        <a:t> Legal</a:t>
                      </a:r>
                      <a:endParaRPr lang="es-MX" sz="1050" dirty="0">
                        <a:effectLst/>
                        <a:latin typeface="+mn-lt"/>
                        <a:ea typeface="Calibri"/>
                        <a:cs typeface="Times New Roman"/>
                      </a:endParaRPr>
                    </a:p>
                  </a:txBody>
                  <a:tcPr marL="18973" marR="18973" marT="0" marB="0" anchor="ctr"/>
                </a:tc>
              </a:tr>
              <a:tr h="2743629">
                <a:tc>
                  <a:txBody>
                    <a:bodyPr/>
                    <a:lstStyle/>
                    <a:p>
                      <a:pPr>
                        <a:lnSpc>
                          <a:spcPct val="115000"/>
                        </a:lnSpc>
                        <a:spcAft>
                          <a:spcPts val="0"/>
                        </a:spcAft>
                      </a:pPr>
                      <a:r>
                        <a:rPr lang="es-MX" sz="900">
                          <a:effectLst/>
                        </a:rPr>
                        <a:t>Trámite Atención y Orientación al Derechohabiente</a:t>
                      </a:r>
                      <a:endParaRPr lang="es-MX" sz="900">
                        <a:effectLst/>
                        <a:latin typeface="Calibri"/>
                        <a:ea typeface="Calibri"/>
                        <a:cs typeface="Times New Roman"/>
                      </a:endParaRPr>
                    </a:p>
                  </a:txBody>
                  <a:tcPr marL="34753" marR="34753" marT="0" marB="0" anchor="ctr"/>
                </a:tc>
                <a:tc>
                  <a:txBody>
                    <a:bodyPr/>
                    <a:lstStyle/>
                    <a:p>
                      <a:pPr algn="just">
                        <a:lnSpc>
                          <a:spcPct val="115000"/>
                        </a:lnSpc>
                        <a:spcAft>
                          <a:spcPts val="0"/>
                        </a:spcAft>
                      </a:pPr>
                      <a:r>
                        <a:rPr lang="es-MX" sz="900" dirty="0">
                          <a:effectLst/>
                        </a:rPr>
                        <a:t>Información sobre el sistema de salud de la dirección general de sanidad, cobertura, población, presupuesto, servicios, necesidades de salud de la población, recursos materiales y humanos, meta, visión, programas de salud, capacidad; información acerca de la maestría en educación con línea de actividades curriculares; Datos sobre el número de patrones que no cumplen con sus cuotas ante en IMSS, tanto en el ámbito nacional como en el particular del Estado de Jalisco. Porcentaje de los morosos con respecto a los totales. Monto de la cartera de deuda en ambos casos. Datos históricos en ambos casos. Preferentemente desde el 2000 a la fecha; Necesito conocer el numero total de patrones registrados ante el IMSS por entidades federativas de diciembre del 2004 a julio del 2005. En el caso del Estado de Sonora necesito que además se desglose la información por sectores económicos y subdelegaciones, incluyendo a la de San Luis Rio Colorado;</a:t>
                      </a:r>
                      <a:endParaRPr lang="es-MX" sz="900" dirty="0">
                        <a:effectLst/>
                        <a:latin typeface="Calibri"/>
                        <a:ea typeface="Calibri"/>
                        <a:cs typeface="Times New Roman"/>
                      </a:endParaRPr>
                    </a:p>
                  </a:txBody>
                  <a:tcPr marL="34753" marR="34753" marT="0" marB="0" anchor="ctr"/>
                </a:tc>
                <a:tc>
                  <a:txBody>
                    <a:bodyPr/>
                    <a:lstStyle/>
                    <a:p>
                      <a:pPr algn="just">
                        <a:lnSpc>
                          <a:spcPct val="115000"/>
                        </a:lnSpc>
                        <a:spcAft>
                          <a:spcPts val="0"/>
                        </a:spcAft>
                      </a:pPr>
                      <a:r>
                        <a:rPr lang="es-MX" sz="900">
                          <a:effectLst/>
                        </a:rPr>
                        <a:t>Se sugiere revisar los sitios:</a:t>
                      </a:r>
                    </a:p>
                    <a:p>
                      <a:pPr algn="just">
                        <a:lnSpc>
                          <a:spcPct val="115000"/>
                        </a:lnSpc>
                        <a:spcAft>
                          <a:spcPts val="0"/>
                        </a:spcAft>
                      </a:pPr>
                      <a:r>
                        <a:rPr lang="es-MX" sz="900" u="sng">
                          <a:effectLst/>
                          <a:hlinkClick r:id="rId2"/>
                        </a:rPr>
                        <a:t>http://www.imss.gob.mx/tramites/Pages/index_2.aspx</a:t>
                      </a:r>
                      <a:endParaRPr lang="es-MX" sz="900">
                        <a:effectLst/>
                      </a:endParaRPr>
                    </a:p>
                    <a:p>
                      <a:pPr algn="just">
                        <a:lnSpc>
                          <a:spcPct val="115000"/>
                        </a:lnSpc>
                        <a:spcAft>
                          <a:spcPts val="0"/>
                        </a:spcAft>
                      </a:pPr>
                      <a:r>
                        <a:rPr lang="es-MX" sz="900" u="sng">
                          <a:effectLst/>
                          <a:hlinkClick r:id="rId3"/>
                        </a:rPr>
                        <a:t>http://www.imss.gob.mx/patrones/Pages/index.aspx</a:t>
                      </a:r>
                      <a:endParaRPr lang="es-MX" sz="900">
                        <a:effectLst/>
                        <a:latin typeface="Calibri"/>
                        <a:ea typeface="Calibri"/>
                        <a:cs typeface="Times New Roman"/>
                      </a:endParaRPr>
                    </a:p>
                  </a:txBody>
                  <a:tcPr marL="34753" marR="34753" marT="0" marB="0" anchor="ctr"/>
                </a:tc>
              </a:tr>
              <a:tr h="514430">
                <a:tc>
                  <a:txBody>
                    <a:bodyPr/>
                    <a:lstStyle/>
                    <a:p>
                      <a:pPr>
                        <a:lnSpc>
                          <a:spcPct val="115000"/>
                        </a:lnSpc>
                        <a:spcAft>
                          <a:spcPts val="0"/>
                        </a:spcAft>
                      </a:pPr>
                      <a:r>
                        <a:rPr lang="es-MX" sz="900">
                          <a:effectLst/>
                        </a:rPr>
                        <a:t>Trámite datos personales</a:t>
                      </a:r>
                      <a:endParaRPr lang="es-MX" sz="900">
                        <a:effectLst/>
                        <a:latin typeface="Calibri"/>
                        <a:ea typeface="Calibri"/>
                        <a:cs typeface="Times New Roman"/>
                      </a:endParaRPr>
                    </a:p>
                  </a:txBody>
                  <a:tcPr marL="34753" marR="34753" marT="0" marB="0" anchor="ctr"/>
                </a:tc>
                <a:tc>
                  <a:txBody>
                    <a:bodyPr/>
                    <a:lstStyle/>
                    <a:p>
                      <a:pPr algn="just">
                        <a:lnSpc>
                          <a:spcPct val="115000"/>
                        </a:lnSpc>
                        <a:spcAft>
                          <a:spcPts val="0"/>
                        </a:spcAft>
                      </a:pPr>
                      <a:r>
                        <a:rPr lang="es-MX" sz="900">
                          <a:effectLst/>
                        </a:rPr>
                        <a:t>Copia certificada de todo el expediente clínico de la Sra. LETICIA MUÑOZ GARCIA; Historial laboral de la Sra. Ma. del Rosario Moreno Lozano, beneficiarios registrados.</a:t>
                      </a:r>
                      <a:endParaRPr lang="es-MX" sz="900">
                        <a:effectLst/>
                        <a:latin typeface="Calibri"/>
                        <a:ea typeface="Calibri"/>
                        <a:cs typeface="Times New Roman"/>
                      </a:endParaRPr>
                    </a:p>
                  </a:txBody>
                  <a:tcPr marL="34753" marR="34753" marT="0" marB="0" anchor="ctr"/>
                </a:tc>
                <a:tc>
                  <a:txBody>
                    <a:bodyPr/>
                    <a:lstStyle/>
                    <a:p>
                      <a:pPr>
                        <a:lnSpc>
                          <a:spcPct val="115000"/>
                        </a:lnSpc>
                      </a:pPr>
                      <a:endParaRPr lang="es-MX" sz="900">
                        <a:effectLst/>
                        <a:latin typeface="Calibri"/>
                        <a:cs typeface="Times New Roman"/>
                      </a:endParaRPr>
                    </a:p>
                  </a:txBody>
                  <a:tcPr marL="34753" marR="34753" marT="0" marB="0" anchor="ctr"/>
                </a:tc>
              </a:tr>
              <a:tr h="342954">
                <a:tc>
                  <a:txBody>
                    <a:bodyPr/>
                    <a:lstStyle/>
                    <a:p>
                      <a:pPr>
                        <a:lnSpc>
                          <a:spcPct val="115000"/>
                        </a:lnSpc>
                        <a:spcAft>
                          <a:spcPts val="0"/>
                        </a:spcAft>
                      </a:pPr>
                      <a:r>
                        <a:rPr lang="es-MX" sz="900">
                          <a:effectLst/>
                        </a:rPr>
                        <a:t>Trámite de jubilaciones y pensiones</a:t>
                      </a:r>
                      <a:endParaRPr lang="es-MX" sz="900">
                        <a:effectLst/>
                        <a:latin typeface="Calibri"/>
                        <a:ea typeface="Calibri"/>
                        <a:cs typeface="Times New Roman"/>
                      </a:endParaRPr>
                    </a:p>
                  </a:txBody>
                  <a:tcPr marL="34753" marR="34753" marT="0" marB="0" anchor="ctr"/>
                </a:tc>
                <a:tc>
                  <a:txBody>
                    <a:bodyPr/>
                    <a:lstStyle/>
                    <a:p>
                      <a:pPr algn="just">
                        <a:lnSpc>
                          <a:spcPct val="115000"/>
                        </a:lnSpc>
                        <a:spcAft>
                          <a:spcPts val="0"/>
                        </a:spcAft>
                      </a:pPr>
                      <a:r>
                        <a:rPr lang="es-MX" sz="900">
                          <a:effectLst/>
                        </a:rPr>
                        <a:t>Si tengo una cédula de información de datos en original de 1990 el por que el IMSS aplica una ley de 1988;</a:t>
                      </a:r>
                      <a:endParaRPr lang="es-MX" sz="900">
                        <a:effectLst/>
                        <a:latin typeface="Calibri"/>
                        <a:ea typeface="Calibri"/>
                        <a:cs typeface="Times New Roman"/>
                      </a:endParaRPr>
                    </a:p>
                  </a:txBody>
                  <a:tcPr marL="34753" marR="34753" marT="0" marB="0" anchor="ctr"/>
                </a:tc>
                <a:tc>
                  <a:txBody>
                    <a:bodyPr/>
                    <a:lstStyle/>
                    <a:p>
                      <a:pPr algn="just">
                        <a:lnSpc>
                          <a:spcPct val="115000"/>
                        </a:lnSpc>
                        <a:spcAft>
                          <a:spcPts val="0"/>
                        </a:spcAft>
                      </a:pPr>
                      <a:r>
                        <a:rPr lang="es-MX" sz="900" u="sng">
                          <a:effectLst/>
                          <a:hlinkClick r:id="rId4"/>
                        </a:rPr>
                        <a:t>http://www.imss.gob.mx/derechohabientes/derechos/Pages/pensionados_6.aspx   </a:t>
                      </a:r>
                      <a:endParaRPr lang="es-MX" sz="900">
                        <a:effectLst/>
                        <a:latin typeface="Calibri"/>
                        <a:ea typeface="Calibri"/>
                        <a:cs typeface="Times New Roman"/>
                      </a:endParaRPr>
                    </a:p>
                  </a:txBody>
                  <a:tcPr marL="34753" marR="34753" marT="0" marB="0" anchor="ctr"/>
                </a:tc>
              </a:tr>
              <a:tr h="857384">
                <a:tc>
                  <a:txBody>
                    <a:bodyPr/>
                    <a:lstStyle/>
                    <a:p>
                      <a:pPr>
                        <a:lnSpc>
                          <a:spcPct val="115000"/>
                        </a:lnSpc>
                        <a:spcAft>
                          <a:spcPts val="0"/>
                        </a:spcAft>
                      </a:pPr>
                      <a:r>
                        <a:rPr lang="es-MX" sz="900">
                          <a:effectLst/>
                        </a:rPr>
                        <a:t>Trámite en prestaciones económicas</a:t>
                      </a:r>
                      <a:endParaRPr lang="es-MX" sz="900">
                        <a:effectLst/>
                        <a:latin typeface="Calibri"/>
                        <a:ea typeface="Calibri"/>
                        <a:cs typeface="Times New Roman"/>
                      </a:endParaRPr>
                    </a:p>
                  </a:txBody>
                  <a:tcPr marL="34753" marR="34753" marT="0" marB="0" anchor="ctr"/>
                </a:tc>
                <a:tc>
                  <a:txBody>
                    <a:bodyPr/>
                    <a:lstStyle/>
                    <a:p>
                      <a:pPr algn="just">
                        <a:lnSpc>
                          <a:spcPct val="115000"/>
                        </a:lnSpc>
                        <a:spcAft>
                          <a:spcPts val="0"/>
                        </a:spcAft>
                      </a:pPr>
                      <a:r>
                        <a:rPr lang="es-MX" sz="900">
                          <a:effectLst/>
                        </a:rPr>
                        <a:t>Saber porque no se pagan los 5 primeros días en caso de Incapacidades de Enfermedad por parte del Patrón; información sobre los centros donde el IMSS da el servicio de preescolar en el DF, el número de niños que atienden y el perfil de sus maestras, entre otras.</a:t>
                      </a:r>
                      <a:endParaRPr lang="es-MX" sz="900">
                        <a:effectLst/>
                        <a:latin typeface="Calibri"/>
                        <a:ea typeface="Calibri"/>
                        <a:cs typeface="Times New Roman"/>
                      </a:endParaRPr>
                    </a:p>
                  </a:txBody>
                  <a:tcPr marL="34753" marR="34753" marT="0" marB="0" anchor="ctr"/>
                </a:tc>
                <a:tc>
                  <a:txBody>
                    <a:bodyPr/>
                    <a:lstStyle/>
                    <a:p>
                      <a:pPr algn="just">
                        <a:lnSpc>
                          <a:spcPct val="115000"/>
                        </a:lnSpc>
                        <a:spcAft>
                          <a:spcPts val="0"/>
                        </a:spcAft>
                      </a:pPr>
                      <a:r>
                        <a:rPr lang="es-MX" sz="900">
                          <a:effectLst/>
                        </a:rPr>
                        <a:t>Se sugiere revisar el sitio:</a:t>
                      </a:r>
                    </a:p>
                    <a:p>
                      <a:pPr algn="just">
                        <a:lnSpc>
                          <a:spcPct val="115000"/>
                        </a:lnSpc>
                        <a:spcAft>
                          <a:spcPts val="0"/>
                        </a:spcAft>
                      </a:pPr>
                      <a:r>
                        <a:rPr lang="es-MX" sz="900" u="sng">
                          <a:effectLst/>
                          <a:hlinkClick r:id="rId5"/>
                        </a:rPr>
                        <a:t>http://www.imss.gob.mx/instituto/normatividad/normas/Pages/dpes.aspx</a:t>
                      </a:r>
                      <a:endParaRPr lang="es-MX" sz="900">
                        <a:effectLst/>
                        <a:latin typeface="Calibri"/>
                        <a:ea typeface="Calibri"/>
                        <a:cs typeface="Times New Roman"/>
                      </a:endParaRPr>
                    </a:p>
                  </a:txBody>
                  <a:tcPr marL="34753" marR="34753" marT="0" marB="0" anchor="ctr"/>
                </a:tc>
              </a:tr>
              <a:tr h="857384">
                <a:tc>
                  <a:txBody>
                    <a:bodyPr/>
                    <a:lstStyle/>
                    <a:p>
                      <a:pPr>
                        <a:lnSpc>
                          <a:spcPct val="115000"/>
                        </a:lnSpc>
                        <a:spcAft>
                          <a:spcPts val="0"/>
                        </a:spcAft>
                      </a:pPr>
                      <a:r>
                        <a:rPr lang="es-MX" sz="900">
                          <a:effectLst/>
                        </a:rPr>
                        <a:t>Trámite prestaciones médicas</a:t>
                      </a:r>
                      <a:endParaRPr lang="es-MX" sz="900">
                        <a:effectLst/>
                        <a:latin typeface="Calibri"/>
                        <a:ea typeface="Calibri"/>
                        <a:cs typeface="Times New Roman"/>
                      </a:endParaRPr>
                    </a:p>
                  </a:txBody>
                  <a:tcPr marL="34753" marR="34753" marT="0" marB="0" anchor="ctr"/>
                </a:tc>
                <a:tc>
                  <a:txBody>
                    <a:bodyPr/>
                    <a:lstStyle/>
                    <a:p>
                      <a:pPr algn="just">
                        <a:lnSpc>
                          <a:spcPct val="115000"/>
                        </a:lnSpc>
                        <a:spcAft>
                          <a:spcPts val="0"/>
                        </a:spcAft>
                      </a:pPr>
                      <a:r>
                        <a:rPr lang="es-MX" sz="900">
                          <a:effectLst/>
                        </a:rPr>
                        <a:t>Solicito el o los documentos con el que el área usuaria (jefatura de prestaciones medicas) de la delegación Nayarit sustento su determinación de reducir en un 72% la demanda máxima anual de la clave 060 189 0015, pasando de 106,489 piezas en el 2004;</a:t>
                      </a:r>
                      <a:endParaRPr lang="es-MX" sz="900">
                        <a:effectLst/>
                        <a:latin typeface="Calibri"/>
                        <a:ea typeface="Calibri"/>
                        <a:cs typeface="Times New Roman"/>
                      </a:endParaRPr>
                    </a:p>
                  </a:txBody>
                  <a:tcPr marL="34753" marR="34753" marT="0" marB="0" anchor="ctr"/>
                </a:tc>
                <a:tc>
                  <a:txBody>
                    <a:bodyPr/>
                    <a:lstStyle/>
                    <a:p>
                      <a:pPr>
                        <a:lnSpc>
                          <a:spcPct val="115000"/>
                        </a:lnSpc>
                      </a:pPr>
                      <a:endParaRPr lang="es-MX" sz="900" dirty="0">
                        <a:effectLst/>
                        <a:latin typeface="Calibri"/>
                        <a:cs typeface="Times New Roman"/>
                      </a:endParaRPr>
                    </a:p>
                  </a:txBody>
                  <a:tcPr marL="34753" marR="34753" marT="0" marB="0" anchor="ctr"/>
                </a:tc>
              </a:tr>
            </a:tbl>
          </a:graphicData>
        </a:graphic>
      </p:graphicFrame>
      <p:sp>
        <p:nvSpPr>
          <p:cNvPr id="4" name="3 CuadroTexto">
            <a:hlinkClick r:id="rId6" action="ppaction://hlinksldjump"/>
          </p:cNvPr>
          <p:cNvSpPr txBox="1"/>
          <p:nvPr/>
        </p:nvSpPr>
        <p:spPr>
          <a:xfrm>
            <a:off x="8068921" y="672951"/>
            <a:ext cx="823559" cy="307777"/>
          </a:xfrm>
          <a:prstGeom prst="rect">
            <a:avLst/>
          </a:prstGeom>
          <a:noFill/>
        </p:spPr>
        <p:txBody>
          <a:bodyPr wrap="none" rtlCol="0">
            <a:spAutoFit/>
          </a:bodyPr>
          <a:lstStyle/>
          <a:p>
            <a:r>
              <a:rPr lang="es-MX" sz="1400" dirty="0" smtClean="0">
                <a:solidFill>
                  <a:schemeClr val="accent4">
                    <a:lumMod val="75000"/>
                  </a:schemeClr>
                </a:solidFill>
              </a:rPr>
              <a:t>Regresar</a:t>
            </a:r>
            <a:endParaRPr lang="es-MX" sz="1400" dirty="0">
              <a:solidFill>
                <a:schemeClr val="accent4">
                  <a:lumMod val="75000"/>
                </a:schemeClr>
              </a:solidFill>
            </a:endParaRPr>
          </a:p>
        </p:txBody>
      </p:sp>
    </p:spTree>
    <p:extLst>
      <p:ext uri="{BB962C8B-B14F-4D97-AF65-F5344CB8AC3E}">
        <p14:creationId xmlns:p14="http://schemas.microsoft.com/office/powerpoint/2010/main" val="1925683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907704" y="274638"/>
            <a:ext cx="6779096" cy="865033"/>
          </a:xfrm>
          <a:prstGeom prst="rect">
            <a:avLst/>
          </a:prstGeom>
        </p:spPr>
        <p:txBody>
          <a:bodyP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Criterio de conceptos</a:t>
            </a:r>
          </a:p>
        </p:txBody>
      </p:sp>
      <p:graphicFrame>
        <p:nvGraphicFramePr>
          <p:cNvPr id="2" name="1 Tabla"/>
          <p:cNvGraphicFramePr>
            <a:graphicFrameLocks noGrp="1"/>
          </p:cNvGraphicFramePr>
          <p:nvPr>
            <p:extLst>
              <p:ext uri="{D42A27DB-BD31-4B8C-83A1-F6EECF244321}">
                <p14:modId xmlns:p14="http://schemas.microsoft.com/office/powerpoint/2010/main" val="3244373523"/>
              </p:ext>
            </p:extLst>
          </p:nvPr>
        </p:nvGraphicFramePr>
        <p:xfrm>
          <a:off x="251520" y="980728"/>
          <a:ext cx="8640959" cy="5544616"/>
        </p:xfrm>
        <a:graphic>
          <a:graphicData uri="http://schemas.openxmlformats.org/drawingml/2006/table">
            <a:tbl>
              <a:tblPr firstRow="1" firstCol="1" bandRow="1">
                <a:tableStyleId>{EB9631B5-78F2-41C9-869B-9F39066F8104}</a:tableStyleId>
              </a:tblPr>
              <a:tblGrid>
                <a:gridCol w="1531332"/>
                <a:gridCol w="3551234"/>
                <a:gridCol w="3558393"/>
              </a:tblGrid>
              <a:tr h="272753">
                <a:tc>
                  <a:txBody>
                    <a:bodyPr/>
                    <a:lstStyle/>
                    <a:p>
                      <a:pPr algn="ctr">
                        <a:lnSpc>
                          <a:spcPct val="115000"/>
                        </a:lnSpc>
                        <a:spcAft>
                          <a:spcPts val="0"/>
                        </a:spcAft>
                      </a:pPr>
                      <a:r>
                        <a:rPr lang="es-MX" sz="1050" dirty="0" smtClean="0">
                          <a:effectLst/>
                          <a:latin typeface="+mn-lt"/>
                          <a:ea typeface="Calibri"/>
                          <a:cs typeface="Times New Roman"/>
                        </a:rPr>
                        <a:t>Categoría</a:t>
                      </a:r>
                      <a:endParaRPr lang="es-MX" sz="1050" dirty="0">
                        <a:effectLst/>
                        <a:latin typeface="+mn-lt"/>
                        <a:ea typeface="Calibri"/>
                        <a:cs typeface="Times New Roman"/>
                      </a:endParaRPr>
                    </a:p>
                  </a:txBody>
                  <a:tcPr marL="18973" marR="18973" marT="0" marB="0" anchor="ctr"/>
                </a:tc>
                <a:tc>
                  <a:txBody>
                    <a:bodyPr/>
                    <a:lstStyle/>
                    <a:p>
                      <a:pPr algn="ctr">
                        <a:lnSpc>
                          <a:spcPct val="115000"/>
                        </a:lnSpc>
                        <a:spcAft>
                          <a:spcPts val="0"/>
                        </a:spcAft>
                      </a:pPr>
                      <a:r>
                        <a:rPr lang="es-MX" sz="1050" dirty="0" smtClean="0">
                          <a:effectLst/>
                          <a:latin typeface="+mn-lt"/>
                          <a:ea typeface="Calibri"/>
                          <a:cs typeface="Times New Roman"/>
                        </a:rPr>
                        <a:t>Justificación</a:t>
                      </a:r>
                      <a:endParaRPr lang="es-MX" sz="1050" dirty="0">
                        <a:effectLst/>
                        <a:latin typeface="+mn-lt"/>
                        <a:ea typeface="Calibri"/>
                        <a:cs typeface="Times New Roman"/>
                      </a:endParaRPr>
                    </a:p>
                  </a:txBody>
                  <a:tcPr marL="18973" marR="18973" marT="0" marB="0" anchor="ctr"/>
                </a:tc>
                <a:tc>
                  <a:txBody>
                    <a:bodyPr/>
                    <a:lstStyle/>
                    <a:p>
                      <a:pPr algn="ctr">
                        <a:lnSpc>
                          <a:spcPct val="115000"/>
                        </a:lnSpc>
                        <a:spcAft>
                          <a:spcPts val="0"/>
                        </a:spcAft>
                      </a:pPr>
                      <a:r>
                        <a:rPr lang="es-MX" sz="1050" dirty="0" smtClean="0">
                          <a:effectLst/>
                          <a:latin typeface="+mn-lt"/>
                          <a:ea typeface="Calibri"/>
                          <a:cs typeface="Times New Roman"/>
                        </a:rPr>
                        <a:t>Marco</a:t>
                      </a:r>
                      <a:r>
                        <a:rPr lang="es-MX" sz="1050" baseline="0" dirty="0" smtClean="0">
                          <a:effectLst/>
                          <a:latin typeface="+mn-lt"/>
                          <a:ea typeface="Calibri"/>
                          <a:cs typeface="Times New Roman"/>
                        </a:rPr>
                        <a:t> Legal</a:t>
                      </a:r>
                      <a:endParaRPr lang="es-MX" sz="1050" dirty="0">
                        <a:effectLst/>
                        <a:latin typeface="+mn-lt"/>
                        <a:ea typeface="Calibri"/>
                        <a:cs typeface="Times New Roman"/>
                      </a:endParaRPr>
                    </a:p>
                  </a:txBody>
                  <a:tcPr marL="18973" marR="18973" marT="0" marB="0" anchor="ctr"/>
                </a:tc>
              </a:tr>
              <a:tr h="872150">
                <a:tc>
                  <a:txBody>
                    <a:bodyPr/>
                    <a:lstStyle/>
                    <a:p>
                      <a:pPr>
                        <a:lnSpc>
                          <a:spcPct val="115000"/>
                        </a:lnSpc>
                        <a:spcAft>
                          <a:spcPts val="0"/>
                        </a:spcAft>
                      </a:pPr>
                      <a:r>
                        <a:rPr lang="es-MX" sz="1000">
                          <a:effectLst/>
                        </a:rPr>
                        <a:t>Trámite recursos humanos</a:t>
                      </a:r>
                      <a:endParaRPr lang="es-MX" sz="1000">
                        <a:effectLst/>
                        <a:latin typeface="Calibri"/>
                        <a:ea typeface="Calibri"/>
                        <a:cs typeface="Times New Roman"/>
                      </a:endParaRPr>
                    </a:p>
                  </a:txBody>
                  <a:tcPr marL="39770" marR="39770" marT="0" marB="0" anchor="ctr"/>
                </a:tc>
                <a:tc>
                  <a:txBody>
                    <a:bodyPr/>
                    <a:lstStyle/>
                    <a:p>
                      <a:pPr algn="just">
                        <a:lnSpc>
                          <a:spcPct val="115000"/>
                        </a:lnSpc>
                        <a:spcAft>
                          <a:spcPts val="0"/>
                        </a:spcAft>
                      </a:pPr>
                      <a:r>
                        <a:rPr lang="es-MX" sz="1000" dirty="0">
                          <a:effectLst/>
                        </a:rPr>
                        <a:t>Saber a donde y cuando me pueden dar una propuesta del IMSS para entrar de base como trabajadora social, o CONQUIEN DIRIGIRME PARA QUE ME AYUDEN o saber si es verdad que solo siendo recomendada o conocida de alguien;</a:t>
                      </a:r>
                      <a:endParaRPr lang="es-MX" sz="1000" dirty="0">
                        <a:effectLst/>
                        <a:latin typeface="Calibri"/>
                        <a:ea typeface="Calibri"/>
                        <a:cs typeface="Times New Roman"/>
                      </a:endParaRPr>
                    </a:p>
                  </a:txBody>
                  <a:tcPr marL="39770" marR="39770" marT="0" marB="0" anchor="ctr"/>
                </a:tc>
                <a:tc>
                  <a:txBody>
                    <a:bodyPr/>
                    <a:lstStyle/>
                    <a:p>
                      <a:pPr algn="just">
                        <a:lnSpc>
                          <a:spcPct val="115000"/>
                        </a:lnSpc>
                        <a:spcAft>
                          <a:spcPts val="0"/>
                        </a:spcAft>
                      </a:pPr>
                      <a:r>
                        <a:rPr lang="es-MX" sz="1000">
                          <a:effectLst/>
                        </a:rPr>
                        <a:t>Se sugiere revisar el Portal de Obligaciones de Transparencia IMSS</a:t>
                      </a:r>
                      <a:endParaRPr lang="es-MX" sz="1000">
                        <a:effectLst/>
                        <a:latin typeface="Calibri"/>
                        <a:ea typeface="Calibri"/>
                        <a:cs typeface="Times New Roman"/>
                      </a:endParaRPr>
                    </a:p>
                  </a:txBody>
                  <a:tcPr marL="39770" marR="39770" marT="0" marB="0" anchor="ctr"/>
                </a:tc>
              </a:tr>
              <a:tr h="2421141">
                <a:tc>
                  <a:txBody>
                    <a:bodyPr/>
                    <a:lstStyle/>
                    <a:p>
                      <a:pPr>
                        <a:lnSpc>
                          <a:spcPct val="115000"/>
                        </a:lnSpc>
                        <a:spcAft>
                          <a:spcPts val="0"/>
                        </a:spcAft>
                      </a:pPr>
                      <a:r>
                        <a:rPr lang="es-MX" sz="1000">
                          <a:effectLst/>
                        </a:rPr>
                        <a:t>Trámite vigencia de derechos</a:t>
                      </a:r>
                      <a:endParaRPr lang="es-MX" sz="1000">
                        <a:effectLst/>
                        <a:latin typeface="Calibri"/>
                        <a:ea typeface="Calibri"/>
                        <a:cs typeface="Times New Roman"/>
                      </a:endParaRPr>
                    </a:p>
                  </a:txBody>
                  <a:tcPr marL="39770" marR="39770" marT="0" marB="0" anchor="ctr"/>
                </a:tc>
                <a:tc>
                  <a:txBody>
                    <a:bodyPr/>
                    <a:lstStyle/>
                    <a:p>
                      <a:pPr algn="just">
                        <a:lnSpc>
                          <a:spcPct val="115000"/>
                        </a:lnSpc>
                        <a:spcAft>
                          <a:spcPts val="0"/>
                        </a:spcAft>
                      </a:pPr>
                      <a:r>
                        <a:rPr lang="es-MX" sz="1000" dirty="0">
                          <a:effectLst/>
                        </a:rPr>
                        <a:t>Solicito dos constancias de NO Derechohabientes al Seguro Social de Sr. José Luis Soto Ramírez Sra. Evangelina Contreras </a:t>
                      </a:r>
                      <a:r>
                        <a:rPr lang="es-MX" sz="1000" dirty="0" err="1">
                          <a:effectLst/>
                        </a:rPr>
                        <a:t>Perucho</a:t>
                      </a:r>
                      <a:r>
                        <a:rPr lang="es-MX" sz="1000" dirty="0">
                          <a:effectLst/>
                        </a:rPr>
                        <a:t>; Bases para la integración de números de afiliación; Se solicita a la subdelegación Culiacán copia certificada del oficio mediante el cual la propia subdelegación Culiacán solicita "...la ratificación de la información que fue plasmada en oficio no. 39 16 62 1000/2600/2007 folio 15244,....", que refiere en el primer párrafo de su oficio no. 269101950100/</a:t>
                      </a:r>
                      <a:r>
                        <a:rPr lang="es-MX" sz="1000" dirty="0" err="1">
                          <a:effectLst/>
                        </a:rPr>
                        <a:t>dap</a:t>
                      </a:r>
                      <a:r>
                        <a:rPr lang="es-MX" sz="1000" dirty="0">
                          <a:effectLst/>
                        </a:rPr>
                        <a:t>/159/008 del 8 de septiembre de 2008 del cual se anexa copia para pronta referencia, así como copia certificada de la respuesta brindada a su solicitud;</a:t>
                      </a:r>
                      <a:endParaRPr lang="es-MX" sz="1000" dirty="0">
                        <a:effectLst/>
                        <a:latin typeface="Calibri"/>
                        <a:ea typeface="Calibri"/>
                        <a:cs typeface="Times New Roman"/>
                      </a:endParaRPr>
                    </a:p>
                  </a:txBody>
                  <a:tcPr marL="39770" marR="39770" marT="0" marB="0" anchor="ctr"/>
                </a:tc>
                <a:tc>
                  <a:txBody>
                    <a:bodyPr/>
                    <a:lstStyle/>
                    <a:p>
                      <a:pPr algn="just">
                        <a:lnSpc>
                          <a:spcPct val="115000"/>
                        </a:lnSpc>
                        <a:spcAft>
                          <a:spcPts val="0"/>
                        </a:spcAft>
                      </a:pPr>
                      <a:r>
                        <a:rPr lang="es-MX" sz="1000">
                          <a:effectLst/>
                        </a:rPr>
                        <a:t>Se sugiere consultar los sitios siguientes:</a:t>
                      </a:r>
                    </a:p>
                    <a:p>
                      <a:pPr algn="just">
                        <a:lnSpc>
                          <a:spcPct val="115000"/>
                        </a:lnSpc>
                        <a:spcAft>
                          <a:spcPts val="0"/>
                        </a:spcAft>
                      </a:pPr>
                      <a:r>
                        <a:rPr lang="es-MX" sz="1000" u="sng">
                          <a:effectLst/>
                          <a:hlinkClick r:id="rId2"/>
                        </a:rPr>
                        <a:t>http://siag.imss.gob.mx/instalacionsiag/Guarderias/Manual/Archivos/SIAG%20Interfaces%20SINDO.htmlhttp://207.248.177.30/rfts/formulario/tramite.asp?coNodes=1538580&amp;num_modalidad=0&amp;epe=0&amp;nv=0</a:t>
                      </a:r>
                      <a:endParaRPr lang="es-MX" sz="1000">
                        <a:effectLst/>
                        <a:latin typeface="Calibri"/>
                        <a:ea typeface="Calibri"/>
                        <a:cs typeface="Times New Roman"/>
                      </a:endParaRPr>
                    </a:p>
                  </a:txBody>
                  <a:tcPr marL="39770" marR="39770" marT="0" marB="0" anchor="ctr"/>
                </a:tc>
              </a:tr>
              <a:tr h="1978572">
                <a:tc>
                  <a:txBody>
                    <a:bodyPr/>
                    <a:lstStyle/>
                    <a:p>
                      <a:pPr>
                        <a:lnSpc>
                          <a:spcPct val="115000"/>
                        </a:lnSpc>
                        <a:spcAft>
                          <a:spcPts val="0"/>
                        </a:spcAft>
                      </a:pPr>
                      <a:r>
                        <a:rPr lang="es-MX" sz="1000">
                          <a:effectLst/>
                        </a:rPr>
                        <a:t>Contrataciones</a:t>
                      </a:r>
                      <a:endParaRPr lang="es-MX" sz="1000">
                        <a:effectLst/>
                        <a:latin typeface="Calibri"/>
                        <a:ea typeface="Calibri"/>
                        <a:cs typeface="Times New Roman"/>
                      </a:endParaRPr>
                    </a:p>
                  </a:txBody>
                  <a:tcPr marL="39770" marR="39770" marT="0" marB="0" anchor="ctr"/>
                </a:tc>
                <a:tc>
                  <a:txBody>
                    <a:bodyPr/>
                    <a:lstStyle/>
                    <a:p>
                      <a:pPr algn="just">
                        <a:lnSpc>
                          <a:spcPct val="115000"/>
                        </a:lnSpc>
                        <a:spcAft>
                          <a:spcPts val="0"/>
                        </a:spcAft>
                      </a:pPr>
                      <a:r>
                        <a:rPr lang="es-MX" sz="1000">
                          <a:effectLst/>
                        </a:rPr>
                        <a:t>Normas de Construcción de Inmuebles para la Atención a la salud del IMSS Normas de Diseño y Proyectos de Inmuebles para la Atención a la salud del IMSS; solicitarle se nos proporcione la investigación de mercado que realizó cada Delegación para determinar que no existe oferta de proveedores nacionales respecto a los bienes en cantidad o calidad requeridas o haya sido conveniente en términos de precio, de cada una de las partidas que fueron convocadas mediante este tipo de licitaciones</a:t>
                      </a:r>
                      <a:endParaRPr lang="es-MX" sz="1000">
                        <a:effectLst/>
                        <a:latin typeface="Calibri"/>
                        <a:ea typeface="Calibri"/>
                        <a:cs typeface="Times New Roman"/>
                      </a:endParaRPr>
                    </a:p>
                  </a:txBody>
                  <a:tcPr marL="39770" marR="39770" marT="0" marB="0" anchor="ctr"/>
                </a:tc>
                <a:tc>
                  <a:txBody>
                    <a:bodyPr/>
                    <a:lstStyle/>
                    <a:p>
                      <a:pPr algn="just">
                        <a:lnSpc>
                          <a:spcPct val="115000"/>
                        </a:lnSpc>
                        <a:spcAft>
                          <a:spcPts val="0"/>
                        </a:spcAft>
                      </a:pPr>
                      <a:r>
                        <a:rPr lang="es-MX" sz="1000" dirty="0">
                          <a:effectLst/>
                        </a:rPr>
                        <a:t>Se sugiere revisar los contenidos del sitio</a:t>
                      </a:r>
                      <a:r>
                        <a:rPr lang="es-MX" sz="1000" dirty="0" smtClean="0">
                          <a:effectLst/>
                        </a:rPr>
                        <a:t>:</a:t>
                      </a:r>
                      <a:endParaRPr lang="es-MX" sz="1000" dirty="0">
                        <a:effectLst/>
                      </a:endParaRPr>
                    </a:p>
                    <a:p>
                      <a:pPr algn="just">
                        <a:lnSpc>
                          <a:spcPct val="115000"/>
                        </a:lnSpc>
                        <a:spcAft>
                          <a:spcPts val="0"/>
                        </a:spcAft>
                      </a:pPr>
                      <a:r>
                        <a:rPr lang="es-MX" sz="1000" dirty="0">
                          <a:effectLst/>
                          <a:hlinkClick r:id="rId3"/>
                        </a:rPr>
                        <a:t>http://compras.imss.gob.mx</a:t>
                      </a:r>
                      <a:r>
                        <a:rPr lang="es-MX" sz="1000" dirty="0" smtClean="0">
                          <a:effectLst/>
                          <a:hlinkClick r:id="rId3"/>
                        </a:rPr>
                        <a:t>/</a:t>
                      </a:r>
                      <a:endParaRPr lang="es-MX" sz="1000" dirty="0" smtClean="0">
                        <a:effectLst/>
                      </a:endParaRPr>
                    </a:p>
                    <a:p>
                      <a:pPr algn="just">
                        <a:lnSpc>
                          <a:spcPct val="115000"/>
                        </a:lnSpc>
                        <a:spcAft>
                          <a:spcPts val="0"/>
                        </a:spcAft>
                      </a:pPr>
                      <a:endParaRPr lang="es-MX" sz="100" dirty="0">
                        <a:effectLst/>
                        <a:latin typeface="Calibri"/>
                        <a:ea typeface="Calibri"/>
                        <a:cs typeface="Times New Roman"/>
                      </a:endParaRPr>
                    </a:p>
                  </a:txBody>
                  <a:tcPr marL="39770" marR="39770" marT="0" marB="0" anchor="ctr"/>
                </a:tc>
              </a:tr>
            </a:tbl>
          </a:graphicData>
        </a:graphic>
      </p:graphicFrame>
      <p:sp>
        <p:nvSpPr>
          <p:cNvPr id="4" name="3 CuadroTexto">
            <a:hlinkClick r:id="rId4" action="ppaction://hlinksldjump"/>
          </p:cNvPr>
          <p:cNvSpPr txBox="1"/>
          <p:nvPr/>
        </p:nvSpPr>
        <p:spPr>
          <a:xfrm>
            <a:off x="8068921" y="672951"/>
            <a:ext cx="823559" cy="307777"/>
          </a:xfrm>
          <a:prstGeom prst="rect">
            <a:avLst/>
          </a:prstGeom>
          <a:noFill/>
        </p:spPr>
        <p:txBody>
          <a:bodyPr wrap="none" rtlCol="0">
            <a:spAutoFit/>
          </a:bodyPr>
          <a:lstStyle/>
          <a:p>
            <a:r>
              <a:rPr lang="es-MX" sz="1400" dirty="0" smtClean="0">
                <a:solidFill>
                  <a:schemeClr val="accent4">
                    <a:lumMod val="75000"/>
                  </a:schemeClr>
                </a:solidFill>
              </a:rPr>
              <a:t>Regresar</a:t>
            </a:r>
            <a:endParaRPr lang="es-MX" sz="1400" dirty="0">
              <a:solidFill>
                <a:schemeClr val="accent4">
                  <a:lumMod val="75000"/>
                </a:schemeClr>
              </a:solidFill>
            </a:endParaRPr>
          </a:p>
        </p:txBody>
      </p:sp>
    </p:spTree>
    <p:extLst>
      <p:ext uri="{BB962C8B-B14F-4D97-AF65-F5344CB8AC3E}">
        <p14:creationId xmlns:p14="http://schemas.microsoft.com/office/powerpoint/2010/main" val="1925683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000" dirty="0" smtClean="0"/>
              <a:t>Proceso de categorización</a:t>
            </a:r>
            <a:endParaRPr lang="es-MX" sz="3000" dirty="0"/>
          </a:p>
        </p:txBody>
      </p:sp>
      <p:grpSp>
        <p:nvGrpSpPr>
          <p:cNvPr id="23" name="22 Grupo"/>
          <p:cNvGrpSpPr/>
          <p:nvPr/>
        </p:nvGrpSpPr>
        <p:grpSpPr>
          <a:xfrm>
            <a:off x="457200" y="1600200"/>
            <a:ext cx="8291264" cy="4525963"/>
            <a:chOff x="457200" y="1600200"/>
            <a:chExt cx="8291264" cy="4525963"/>
          </a:xfrm>
        </p:grpSpPr>
        <p:grpSp>
          <p:nvGrpSpPr>
            <p:cNvPr id="24" name="23 Grupo"/>
            <p:cNvGrpSpPr/>
            <p:nvPr/>
          </p:nvGrpSpPr>
          <p:grpSpPr>
            <a:xfrm>
              <a:off x="457200" y="1600200"/>
              <a:ext cx="8229600" cy="4525963"/>
              <a:chOff x="457200" y="1600200"/>
              <a:chExt cx="8229600" cy="4525963"/>
            </a:xfrm>
          </p:grpSpPr>
          <p:graphicFrame>
            <p:nvGraphicFramePr>
              <p:cNvPr id="31" name="6 Marcador de contenido"/>
              <p:cNvGraphicFramePr>
                <a:graphicFrameLocks/>
              </p:cNvGraphicFramePr>
              <p:nvPr>
                <p:extLst>
                  <p:ext uri="{D42A27DB-BD31-4B8C-83A1-F6EECF244321}">
                    <p14:modId xmlns:p14="http://schemas.microsoft.com/office/powerpoint/2010/main" val="239576392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2" name="31 Grupo"/>
              <p:cNvGrpSpPr/>
              <p:nvPr/>
            </p:nvGrpSpPr>
            <p:grpSpPr>
              <a:xfrm>
                <a:off x="1619672" y="3068960"/>
                <a:ext cx="5904656" cy="2215665"/>
                <a:chOff x="1619672" y="3068960"/>
                <a:chExt cx="5904656" cy="2215665"/>
              </a:xfrm>
            </p:grpSpPr>
            <p:grpSp>
              <p:nvGrpSpPr>
                <p:cNvPr id="35" name="34 Grupo"/>
                <p:cNvGrpSpPr/>
                <p:nvPr/>
              </p:nvGrpSpPr>
              <p:grpSpPr>
                <a:xfrm>
                  <a:off x="3611182" y="4151448"/>
                  <a:ext cx="113317" cy="1133177"/>
                  <a:chOff x="4515341" y="2862411"/>
                  <a:chExt cx="113317" cy="1133177"/>
                </a:xfrm>
              </p:grpSpPr>
              <p:sp>
                <p:nvSpPr>
                  <p:cNvPr id="41" name="Conector recto 3"/>
                  <p:cNvSpPr/>
                  <p:nvPr/>
                </p:nvSpPr>
                <p:spPr>
                  <a:xfrm>
                    <a:off x="4515341" y="2862411"/>
                    <a:ext cx="113317" cy="424941"/>
                  </a:xfrm>
                  <a:custGeom>
                    <a:avLst/>
                    <a:gdLst/>
                    <a:ahLst/>
                    <a:cxnLst/>
                    <a:rect l="0" t="0" r="0" b="0"/>
                    <a:pathLst>
                      <a:path>
                        <a:moveTo>
                          <a:pt x="0" y="0"/>
                        </a:moveTo>
                        <a:lnTo>
                          <a:pt x="0" y="424941"/>
                        </a:lnTo>
                        <a:lnTo>
                          <a:pt x="113317" y="424941"/>
                        </a:lnTo>
                      </a:path>
                    </a:pathLst>
                  </a:custGeom>
                  <a:noFill/>
                </p:spPr>
                <p:style>
                  <a:lnRef idx="1">
                    <a:schemeClr val="accent3">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42" name="Conector recto 4"/>
                  <p:cNvSpPr/>
                  <p:nvPr/>
                </p:nvSpPr>
                <p:spPr>
                  <a:xfrm>
                    <a:off x="4515341" y="2862411"/>
                    <a:ext cx="113317" cy="1133177"/>
                  </a:xfrm>
                  <a:custGeom>
                    <a:avLst/>
                    <a:gdLst/>
                    <a:ahLst/>
                    <a:cxnLst/>
                    <a:rect l="0" t="0" r="0" b="0"/>
                    <a:pathLst>
                      <a:path>
                        <a:moveTo>
                          <a:pt x="0" y="0"/>
                        </a:moveTo>
                        <a:lnTo>
                          <a:pt x="0" y="1133177"/>
                        </a:lnTo>
                        <a:lnTo>
                          <a:pt x="113317" y="1133177"/>
                        </a:lnTo>
                      </a:path>
                    </a:pathLst>
                  </a:custGeom>
                  <a:noFill/>
                </p:spPr>
                <p:style>
                  <a:lnRef idx="1">
                    <a:schemeClr val="accent3">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36" name="35 Flecha derecha"/>
                <p:cNvSpPr/>
                <p:nvPr/>
              </p:nvSpPr>
              <p:spPr>
                <a:xfrm>
                  <a:off x="1619672" y="3068960"/>
                  <a:ext cx="216024" cy="21602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37" name="36 Flecha derecha"/>
                <p:cNvSpPr/>
                <p:nvPr/>
              </p:nvSpPr>
              <p:spPr>
                <a:xfrm>
                  <a:off x="3059832" y="3068960"/>
                  <a:ext cx="216024" cy="21602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MX"/>
                </a:p>
              </p:txBody>
            </p:sp>
            <p:sp>
              <p:nvSpPr>
                <p:cNvPr id="38" name="37 Flecha derecha"/>
                <p:cNvSpPr/>
                <p:nvPr/>
              </p:nvSpPr>
              <p:spPr>
                <a:xfrm>
                  <a:off x="4499992" y="3068960"/>
                  <a:ext cx="216024" cy="216024"/>
                </a:xfrm>
                <a:prstGeom prst="rightArrow">
                  <a:avLst/>
                </a:prstGeom>
                <a:solidFill>
                  <a:schemeClr val="accent3">
                    <a:lumMod val="60000"/>
                    <a:lumOff val="40000"/>
                  </a:schemeClr>
                </a:solidFill>
                <a:ln>
                  <a:solidFill>
                    <a:schemeClr val="accent3">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MX"/>
                </a:p>
              </p:txBody>
            </p:sp>
            <p:sp>
              <p:nvSpPr>
                <p:cNvPr id="39" name="38 Flecha derecha"/>
                <p:cNvSpPr/>
                <p:nvPr/>
              </p:nvSpPr>
              <p:spPr>
                <a:xfrm>
                  <a:off x="5868144" y="3068960"/>
                  <a:ext cx="216024" cy="216024"/>
                </a:xfrm>
                <a:prstGeom prst="rightArrow">
                  <a:avLst/>
                </a:prstGeom>
                <a:solidFill>
                  <a:srgbClr val="92D050"/>
                </a:solidFill>
                <a:ln>
                  <a:solidFill>
                    <a:schemeClr val="accent3">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MX"/>
                </a:p>
              </p:txBody>
            </p:sp>
            <p:sp>
              <p:nvSpPr>
                <p:cNvPr id="40" name="39 Flecha derecha"/>
                <p:cNvSpPr/>
                <p:nvPr/>
              </p:nvSpPr>
              <p:spPr>
                <a:xfrm>
                  <a:off x="7308304" y="3068960"/>
                  <a:ext cx="216024" cy="216024"/>
                </a:xfrm>
                <a:prstGeom prst="rightArrow">
                  <a:avLst/>
                </a:prstGeom>
                <a:solidFill>
                  <a:schemeClr val="accent3">
                    <a:lumMod val="75000"/>
                  </a:schemeClr>
                </a:solidFill>
                <a:ln>
                  <a:solidFill>
                    <a:schemeClr val="accent3">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MX"/>
                </a:p>
              </p:txBody>
            </p:sp>
          </p:grpSp>
        </p:grpSp>
        <p:sp>
          <p:nvSpPr>
            <p:cNvPr id="25" name="24 Elipse"/>
            <p:cNvSpPr/>
            <p:nvPr/>
          </p:nvSpPr>
          <p:spPr>
            <a:xfrm>
              <a:off x="2362002" y="2319130"/>
              <a:ext cx="747002" cy="677822"/>
            </a:xfrm>
            <a:prstGeom prst="ellipse">
              <a:avLst/>
            </a:prstGeom>
            <a:blipFill>
              <a:blip r:embed="rId7" cstate="print">
                <a:extLst>
                  <a:ext uri="{28A0092B-C50C-407E-A947-70E740481C1C}">
                    <a14:useLocalDpi xmlns:a14="http://schemas.microsoft.com/office/drawing/2010/main" val="0"/>
                  </a:ext>
                </a:extLst>
              </a:blip>
              <a:srcRect/>
              <a:stretch>
                <a:fillRect l="-17000" r="-17000"/>
              </a:stretch>
            </a:blipFill>
          </p:spPr>
          <p:style>
            <a:lnRef idx="3">
              <a:schemeClr val="lt1">
                <a:hueOff val="0"/>
                <a:satOff val="0"/>
                <a:lumOff val="0"/>
                <a:alphaOff val="0"/>
              </a:schemeClr>
            </a:lnRef>
            <a:fillRef idx="1">
              <a:scrgbClr r="0" g="0" b="0"/>
            </a:fillRef>
            <a:effectRef idx="1">
              <a:schemeClr val="accent3">
                <a:tint val="50000"/>
                <a:hueOff val="0"/>
                <a:satOff val="0"/>
                <a:lumOff val="0"/>
                <a:alphaOff val="0"/>
              </a:schemeClr>
            </a:effectRef>
            <a:fontRef idx="minor">
              <a:schemeClr val="lt1">
                <a:hueOff val="0"/>
                <a:satOff val="0"/>
                <a:lumOff val="0"/>
                <a:alphaOff val="0"/>
              </a:schemeClr>
            </a:fontRef>
          </p:style>
        </p:sp>
        <p:sp>
          <p:nvSpPr>
            <p:cNvPr id="26" name="25 Elipse"/>
            <p:cNvSpPr/>
            <p:nvPr/>
          </p:nvSpPr>
          <p:spPr>
            <a:xfrm>
              <a:off x="3916471" y="2340545"/>
              <a:ext cx="635060" cy="634992"/>
            </a:xfrm>
            <a:prstGeom prst="ellipse">
              <a:avLst/>
            </a:prstGeom>
            <a:blipFill>
              <a:blip r:embed="rId8" cstate="print">
                <a:extLst>
                  <a:ext uri="{28A0092B-C50C-407E-A947-70E740481C1C}">
                    <a14:useLocalDpi xmlns:a14="http://schemas.microsoft.com/office/drawing/2010/main" val="0"/>
                  </a:ext>
                </a:extLst>
              </a:blip>
              <a:srcRect/>
              <a:stretch>
                <a:fillRect/>
              </a:stretch>
            </a:blipFill>
          </p:spPr>
          <p:style>
            <a:lnRef idx="3">
              <a:schemeClr val="lt1">
                <a:hueOff val="0"/>
                <a:satOff val="0"/>
                <a:lumOff val="0"/>
                <a:alphaOff val="0"/>
              </a:schemeClr>
            </a:lnRef>
            <a:fillRef idx="1">
              <a:scrgbClr r="0" g="0" b="0"/>
            </a:fillRef>
            <a:effectRef idx="1">
              <a:schemeClr val="accent4">
                <a:tint val="50000"/>
                <a:hueOff val="0"/>
                <a:satOff val="0"/>
                <a:lumOff val="0"/>
                <a:alphaOff val="0"/>
              </a:schemeClr>
            </a:effectRef>
            <a:fontRef idx="minor">
              <a:schemeClr val="lt1">
                <a:hueOff val="0"/>
                <a:satOff val="0"/>
                <a:lumOff val="0"/>
                <a:alphaOff val="0"/>
              </a:schemeClr>
            </a:fontRef>
          </p:style>
        </p:sp>
        <p:sp>
          <p:nvSpPr>
            <p:cNvPr id="27" name="26 Elipse"/>
            <p:cNvSpPr/>
            <p:nvPr/>
          </p:nvSpPr>
          <p:spPr>
            <a:xfrm>
              <a:off x="5284623" y="2340545"/>
              <a:ext cx="635060" cy="634992"/>
            </a:xfrm>
            <a:prstGeom prst="ellipse">
              <a:avLst/>
            </a:prstGeom>
            <a:blipFill>
              <a:blip r:embed="rId9" cstate="print">
                <a:extLst>
                  <a:ext uri="{28A0092B-C50C-407E-A947-70E740481C1C}">
                    <a14:useLocalDpi xmlns:a14="http://schemas.microsoft.com/office/drawing/2010/main" val="0"/>
                  </a:ext>
                </a:extLst>
              </a:blip>
              <a:srcRect/>
              <a:stretch>
                <a:fillRect l="-29000" r="-29000"/>
              </a:stretch>
            </a:blipFill>
          </p:spPr>
          <p:style>
            <a:lnRef idx="3">
              <a:schemeClr val="lt1">
                <a:hueOff val="0"/>
                <a:satOff val="0"/>
                <a:lumOff val="0"/>
                <a:alphaOff val="0"/>
              </a:schemeClr>
            </a:lnRef>
            <a:fillRef idx="1">
              <a:scrgbClr r="0" g="0" b="0"/>
            </a:fillRef>
            <a:effectRef idx="1">
              <a:schemeClr val="accent5">
                <a:tint val="50000"/>
                <a:hueOff val="0"/>
                <a:satOff val="0"/>
                <a:lumOff val="0"/>
                <a:alphaOff val="0"/>
              </a:schemeClr>
            </a:effectRef>
            <a:fontRef idx="minor">
              <a:schemeClr val="lt1">
                <a:hueOff val="0"/>
                <a:satOff val="0"/>
                <a:lumOff val="0"/>
                <a:alphaOff val="0"/>
              </a:schemeClr>
            </a:fontRef>
          </p:style>
        </p:sp>
        <p:sp>
          <p:nvSpPr>
            <p:cNvPr id="28" name="27 Elipse"/>
            <p:cNvSpPr/>
            <p:nvPr/>
          </p:nvSpPr>
          <p:spPr>
            <a:xfrm>
              <a:off x="6724783" y="2340545"/>
              <a:ext cx="635060" cy="634992"/>
            </a:xfrm>
            <a:prstGeom prst="ellipse">
              <a:avLst/>
            </a:prstGeom>
            <a:blipFill>
              <a:blip r:embed="rId10" cstate="print">
                <a:extLst>
                  <a:ext uri="{28A0092B-C50C-407E-A947-70E740481C1C}">
                    <a14:useLocalDpi xmlns:a14="http://schemas.microsoft.com/office/drawing/2010/main" val="0"/>
                  </a:ext>
                </a:extLst>
              </a:blip>
              <a:srcRect/>
              <a:stretch>
                <a:fillRect/>
              </a:stretch>
            </a:blipFill>
          </p:spPr>
          <p:style>
            <a:lnRef idx="3">
              <a:schemeClr val="lt1">
                <a:hueOff val="0"/>
                <a:satOff val="0"/>
                <a:lumOff val="0"/>
                <a:alphaOff val="0"/>
              </a:schemeClr>
            </a:lnRef>
            <a:fillRef idx="1">
              <a:scrgbClr r="0" g="0" b="0"/>
            </a:fillRef>
            <a:effectRef idx="1">
              <a:schemeClr val="accent6">
                <a:tint val="50000"/>
                <a:hueOff val="0"/>
                <a:satOff val="0"/>
                <a:lumOff val="0"/>
                <a:alphaOff val="0"/>
              </a:schemeClr>
            </a:effectRef>
            <a:fontRef idx="minor">
              <a:schemeClr val="lt1">
                <a:hueOff val="0"/>
                <a:satOff val="0"/>
                <a:lumOff val="0"/>
                <a:alphaOff val="0"/>
              </a:schemeClr>
            </a:fontRef>
          </p:style>
        </p:sp>
        <p:sp>
          <p:nvSpPr>
            <p:cNvPr id="29" name="28 Elipse"/>
            <p:cNvSpPr/>
            <p:nvPr/>
          </p:nvSpPr>
          <p:spPr>
            <a:xfrm>
              <a:off x="8113404" y="2340545"/>
              <a:ext cx="635060" cy="634992"/>
            </a:xfrm>
            <a:prstGeom prst="ellipse">
              <a:avLst/>
            </a:prstGeom>
            <a:blipFill>
              <a:blip r:embed="rId11" cstate="print">
                <a:extLst>
                  <a:ext uri="{28A0092B-C50C-407E-A947-70E740481C1C}">
                    <a14:useLocalDpi xmlns:a14="http://schemas.microsoft.com/office/drawing/2010/main" val="0"/>
                  </a:ext>
                </a:extLst>
              </a:blip>
              <a:srcRect/>
              <a:stretch>
                <a:fillRect l="-17000" r="-17000"/>
              </a:stretch>
            </a:blipFill>
          </p:spPr>
          <p:style>
            <a:lnRef idx="3">
              <a:schemeClr val="lt1">
                <a:hueOff val="0"/>
                <a:satOff val="0"/>
                <a:lumOff val="0"/>
                <a:alphaOff val="0"/>
              </a:schemeClr>
            </a:lnRef>
            <a:fillRef idx="1">
              <a:scrgbClr r="0" g="0" b="0"/>
            </a:fillRef>
            <a:effectRef idx="1">
              <a:schemeClr val="accent2">
                <a:tint val="50000"/>
                <a:hueOff val="0"/>
                <a:satOff val="0"/>
                <a:lumOff val="0"/>
                <a:alphaOff val="0"/>
              </a:schemeClr>
            </a:effectRef>
            <a:fontRef idx="minor">
              <a:schemeClr val="lt1">
                <a:hueOff val="0"/>
                <a:satOff val="0"/>
                <a:lumOff val="0"/>
                <a:alphaOff val="0"/>
              </a:schemeClr>
            </a:fontRef>
          </p:style>
        </p:sp>
        <p:sp>
          <p:nvSpPr>
            <p:cNvPr id="30" name="29 Elipse"/>
            <p:cNvSpPr/>
            <p:nvPr/>
          </p:nvSpPr>
          <p:spPr>
            <a:xfrm>
              <a:off x="984612" y="2340545"/>
              <a:ext cx="635060" cy="634992"/>
            </a:xfrm>
            <a:prstGeom prst="ellipse">
              <a:avLst/>
            </a:prstGeom>
            <a:blipFill dpi="0" rotWithShape="1">
              <a:blip r:embed="rId12" cstate="print">
                <a:extLst>
                  <a:ext uri="{28A0092B-C50C-407E-A947-70E740481C1C}">
                    <a14:useLocalDpi xmlns:a14="http://schemas.microsoft.com/office/drawing/2010/main" val="0"/>
                  </a:ext>
                </a:extLst>
              </a:blip>
              <a:srcRect/>
              <a:stretch>
                <a:fillRect/>
              </a:stretch>
            </a:blipFill>
          </p:spPr>
          <p:style>
            <a:lnRef idx="3">
              <a:schemeClr val="lt1">
                <a:hueOff val="0"/>
                <a:satOff val="0"/>
                <a:lumOff val="0"/>
                <a:alphaOff val="0"/>
              </a:schemeClr>
            </a:lnRef>
            <a:fillRef idx="1">
              <a:schemeClr val="accent2">
                <a:tint val="50000"/>
                <a:hueOff val="0"/>
                <a:satOff val="0"/>
                <a:lumOff val="0"/>
                <a:alphaOff val="0"/>
              </a:schemeClr>
            </a:fillRef>
            <a:effectRef idx="1">
              <a:schemeClr val="accent2">
                <a:tint val="50000"/>
                <a:hueOff val="0"/>
                <a:satOff val="0"/>
                <a:lumOff val="0"/>
                <a:alphaOff val="0"/>
              </a:schemeClr>
            </a:effectRef>
            <a:fontRef idx="minor">
              <a:schemeClr val="lt1">
                <a:hueOff val="0"/>
                <a:satOff val="0"/>
                <a:lumOff val="0"/>
                <a:alphaOff val="0"/>
              </a:schemeClr>
            </a:fontRef>
          </p:style>
        </p:sp>
      </p:grpSp>
      <p:grpSp>
        <p:nvGrpSpPr>
          <p:cNvPr id="47" name="46 Grupo"/>
          <p:cNvGrpSpPr/>
          <p:nvPr/>
        </p:nvGrpSpPr>
        <p:grpSpPr>
          <a:xfrm>
            <a:off x="3707904" y="4314416"/>
            <a:ext cx="906541" cy="566588"/>
            <a:chOff x="5899554" y="1979687"/>
            <a:chExt cx="906541" cy="566588"/>
          </a:xfrm>
        </p:grpSpPr>
        <p:sp>
          <p:nvSpPr>
            <p:cNvPr id="51" name="50 Rectángulo redondeado"/>
            <p:cNvSpPr/>
            <p:nvPr/>
          </p:nvSpPr>
          <p:spPr>
            <a:xfrm>
              <a:off x="5899554" y="1979687"/>
              <a:ext cx="906541" cy="566588"/>
            </a:xfrm>
            <a:prstGeom prst="roundRect">
              <a:avLst>
                <a:gd name="adj" fmla="val 10000"/>
              </a:avLst>
            </a:prstGeom>
          </p:spPr>
          <p:style>
            <a:lnRef idx="1">
              <a:schemeClr val="accent2">
                <a:hueOff val="2925949"/>
                <a:satOff val="-3649"/>
                <a:lumOff val="85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2" name="51 Rectángulo"/>
            <p:cNvSpPr/>
            <p:nvPr/>
          </p:nvSpPr>
          <p:spPr>
            <a:xfrm>
              <a:off x="5916149" y="1996282"/>
              <a:ext cx="873351" cy="53339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Particulares de información</a:t>
              </a:r>
            </a:p>
            <a:p>
              <a:pPr lvl="0" algn="ctr" defTabSz="466725">
                <a:lnSpc>
                  <a:spcPct val="90000"/>
                </a:lnSpc>
                <a:spcBef>
                  <a:spcPct val="0"/>
                </a:spcBef>
                <a:spcAft>
                  <a:spcPct val="35000"/>
                </a:spcAft>
              </a:pPr>
              <a:r>
                <a:rPr lang="es-MX" sz="1050" kern="1200" dirty="0" smtClean="0">
                  <a:latin typeface="Arial" pitchFamily="34" charset="0"/>
                  <a:cs typeface="Arial" pitchFamily="34" charset="0"/>
                </a:rPr>
                <a:t>(163)</a:t>
              </a:r>
              <a:endParaRPr lang="es-MX" sz="1050" kern="1200" dirty="0">
                <a:latin typeface="Arial" pitchFamily="34" charset="0"/>
                <a:cs typeface="Arial" pitchFamily="34" charset="0"/>
              </a:endParaRPr>
            </a:p>
          </p:txBody>
        </p:sp>
      </p:grpSp>
      <p:grpSp>
        <p:nvGrpSpPr>
          <p:cNvPr id="48" name="47 Grupo"/>
          <p:cNvGrpSpPr/>
          <p:nvPr/>
        </p:nvGrpSpPr>
        <p:grpSpPr>
          <a:xfrm>
            <a:off x="3707904" y="5022652"/>
            <a:ext cx="906541" cy="566588"/>
            <a:chOff x="5899554" y="2687923"/>
            <a:chExt cx="906541" cy="566588"/>
          </a:xfrm>
        </p:grpSpPr>
        <p:sp>
          <p:nvSpPr>
            <p:cNvPr id="49" name="48 Rectángulo redondeado"/>
            <p:cNvSpPr/>
            <p:nvPr/>
          </p:nvSpPr>
          <p:spPr>
            <a:xfrm>
              <a:off x="5899554" y="2687923"/>
              <a:ext cx="906541" cy="566588"/>
            </a:xfrm>
            <a:prstGeom prst="roundRect">
              <a:avLst>
                <a:gd name="adj" fmla="val 10000"/>
              </a:avLst>
            </a:prstGeom>
          </p:spPr>
          <p:style>
            <a:lnRef idx="1">
              <a:schemeClr val="accent2">
                <a:hueOff val="3511139"/>
                <a:satOff val="-4379"/>
                <a:lumOff val="103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0" name="49 Rectángulo"/>
            <p:cNvSpPr/>
            <p:nvPr/>
          </p:nvSpPr>
          <p:spPr>
            <a:xfrm>
              <a:off x="5916149" y="2704518"/>
              <a:ext cx="873351" cy="53339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Trámites</a:t>
              </a:r>
            </a:p>
            <a:p>
              <a:pPr lvl="0" algn="ctr" defTabSz="466725">
                <a:lnSpc>
                  <a:spcPct val="90000"/>
                </a:lnSpc>
                <a:spcBef>
                  <a:spcPct val="0"/>
                </a:spcBef>
                <a:spcAft>
                  <a:spcPct val="35000"/>
                </a:spcAft>
              </a:pPr>
              <a:r>
                <a:rPr lang="es-MX" sz="1050" kern="1200" dirty="0" smtClean="0">
                  <a:latin typeface="Arial" pitchFamily="34" charset="0"/>
                  <a:cs typeface="Arial" pitchFamily="34" charset="0"/>
                </a:rPr>
                <a:t>(75)</a:t>
              </a:r>
              <a:endParaRPr lang="es-MX" sz="1050" kern="1200" dirty="0">
                <a:latin typeface="Arial" pitchFamily="34" charset="0"/>
                <a:cs typeface="Arial" pitchFamily="34" charset="0"/>
              </a:endParaRPr>
            </a:p>
          </p:txBody>
        </p:sp>
      </p:grpSp>
    </p:spTree>
    <p:extLst>
      <p:ext uri="{BB962C8B-B14F-4D97-AF65-F5344CB8AC3E}">
        <p14:creationId xmlns:p14="http://schemas.microsoft.com/office/powerpoint/2010/main" val="3701026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457200" indent="-457200">
              <a:buFont typeface="Arial" pitchFamily="34" charset="0"/>
              <a:buChar char="•"/>
            </a:pPr>
            <a:r>
              <a:rPr lang="es-MX" sz="2800" dirty="0"/>
              <a:t>Para identificar la cantidad de solicitudes de información </a:t>
            </a:r>
            <a:r>
              <a:rPr lang="es-MX" sz="2800" dirty="0" smtClean="0"/>
              <a:t>se </a:t>
            </a:r>
            <a:r>
              <a:rPr lang="es-MX" sz="2800" dirty="0"/>
              <a:t>estudia a la </a:t>
            </a:r>
            <a:r>
              <a:rPr lang="es-MX" sz="2800" b="1" dirty="0"/>
              <a:t>población</a:t>
            </a:r>
            <a:r>
              <a:rPr lang="es-MX" sz="2800" dirty="0"/>
              <a:t> por sujeto obligado </a:t>
            </a:r>
            <a:r>
              <a:rPr lang="es-MX" sz="2800" dirty="0" smtClean="0"/>
              <a:t>partiendo </a:t>
            </a:r>
            <a:r>
              <a:rPr lang="es-MX" sz="2800" dirty="0"/>
              <a:t>de la base de datos de solicitudes de cada uno </a:t>
            </a:r>
            <a:r>
              <a:rPr lang="es-MX" sz="2800" dirty="0" smtClean="0"/>
              <a:t>de ellos, </a:t>
            </a:r>
            <a:r>
              <a:rPr lang="es-MX" sz="2800" dirty="0"/>
              <a:t>en este caso </a:t>
            </a:r>
            <a:r>
              <a:rPr lang="es-MX" sz="2800" dirty="0" smtClean="0"/>
              <a:t>el IMSS. </a:t>
            </a:r>
          </a:p>
          <a:p>
            <a:pPr marL="457200" indent="-457200">
              <a:buFont typeface="Arial" pitchFamily="34" charset="0"/>
              <a:buChar char="•"/>
            </a:pPr>
            <a:r>
              <a:rPr lang="es-MX" sz="2800" dirty="0"/>
              <a:t>La población se compone de </a:t>
            </a:r>
            <a:r>
              <a:rPr lang="es-MX" sz="2800" dirty="0" smtClean="0"/>
              <a:t>132,571 solicitudes de información.</a:t>
            </a:r>
          </a:p>
          <a:p>
            <a:pPr marL="457200" indent="-457200">
              <a:buFont typeface="Arial" pitchFamily="34" charset="0"/>
              <a:buChar char="•"/>
            </a:pPr>
            <a:r>
              <a:rPr lang="es-MX" sz="2800" dirty="0" smtClean="0"/>
              <a:t>Correspondiente al periodo de junio de 2003 a abril de 2012.</a:t>
            </a:r>
            <a:endParaRPr lang="es-MX" sz="2800" dirty="0"/>
          </a:p>
        </p:txBody>
      </p:sp>
      <p:sp>
        <p:nvSpPr>
          <p:cNvPr id="3" name="1 Título"/>
          <p:cNvSpPr txBox="1">
            <a:spLocks/>
          </p:cNvSpPr>
          <p:nvPr/>
        </p:nvSpPr>
        <p:spPr>
          <a:xfrm>
            <a:off x="1907704" y="274638"/>
            <a:ext cx="6779096" cy="865033"/>
          </a:xfrm>
          <a:prstGeom prst="rect">
            <a:avLst/>
          </a:prstGeom>
        </p:spPr>
        <p:txBody>
          <a:bodyP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Población</a:t>
            </a:r>
            <a:endParaRPr lang="es-MX" sz="3000" dirty="0"/>
          </a:p>
        </p:txBody>
      </p:sp>
    </p:spTree>
    <p:extLst>
      <p:ext uri="{BB962C8B-B14F-4D97-AF65-F5344CB8AC3E}">
        <p14:creationId xmlns:p14="http://schemas.microsoft.com/office/powerpoint/2010/main" val="4077613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457200" indent="-457200">
              <a:buFont typeface="Arial" pitchFamily="34" charset="0"/>
              <a:buChar char="•"/>
            </a:pPr>
            <a:r>
              <a:rPr lang="es-MX" sz="2800" dirty="0"/>
              <a:t>El </a:t>
            </a:r>
            <a:r>
              <a:rPr lang="es-MX" sz="2800" b="1" dirty="0"/>
              <a:t>tamaño</a:t>
            </a:r>
            <a:r>
              <a:rPr lang="es-MX" sz="2800" dirty="0"/>
              <a:t> de la muestra se realiza utilizando la </a:t>
            </a:r>
            <a:r>
              <a:rPr lang="es-MX" sz="2800" dirty="0" smtClean="0"/>
              <a:t>fórmula para el tamaño muestral, </a:t>
            </a:r>
            <a:r>
              <a:rPr lang="es-MX" sz="2800" dirty="0"/>
              <a:t>una vez obtenido </a:t>
            </a:r>
            <a:r>
              <a:rPr lang="es-MX" sz="2800" dirty="0" smtClean="0"/>
              <a:t>se </a:t>
            </a:r>
            <a:r>
              <a:rPr lang="es-MX" sz="2800" dirty="0"/>
              <a:t>realiza la selección aleatoria de las </a:t>
            </a:r>
            <a:r>
              <a:rPr lang="es-MX" sz="2800" dirty="0" smtClean="0"/>
              <a:t>solicitudes.</a:t>
            </a:r>
            <a:endParaRPr lang="es-MX" sz="2800" dirty="0"/>
          </a:p>
        </p:txBody>
      </p:sp>
      <p:sp>
        <p:nvSpPr>
          <p:cNvPr id="3" name="1 Título"/>
          <p:cNvSpPr txBox="1">
            <a:spLocks/>
          </p:cNvSpPr>
          <p:nvPr/>
        </p:nvSpPr>
        <p:spPr>
          <a:xfrm>
            <a:off x="1907704" y="274638"/>
            <a:ext cx="6779096" cy="865033"/>
          </a:xfrm>
          <a:prstGeom prst="rect">
            <a:avLst/>
          </a:prstGeom>
        </p:spPr>
        <p:txBody>
          <a:bodyP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Muestra</a:t>
            </a:r>
            <a:endParaRPr lang="es-MX" sz="3000" dirty="0"/>
          </a:p>
        </p:txBody>
      </p:sp>
      <mc:AlternateContent xmlns:mc="http://schemas.openxmlformats.org/markup-compatibility/2006" xmlns:a14="http://schemas.microsoft.com/office/drawing/2010/main">
        <mc:Choice Requires="a14">
          <p:sp>
            <p:nvSpPr>
              <p:cNvPr id="4" name="3 Rectángulo"/>
              <p:cNvSpPr/>
              <p:nvPr/>
            </p:nvSpPr>
            <p:spPr>
              <a:xfrm>
                <a:off x="2843808" y="3717032"/>
                <a:ext cx="3966322" cy="25076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s-MX" sz="1400" i="1" dirty="0" smtClean="0"/>
                  <a:t>Tamaño Muestral</a:t>
                </a:r>
              </a:p>
              <a:p>
                <a:pPr algn="ctr"/>
                <a:endParaRPr lang="es-MX" sz="1400" i="1" dirty="0" smtClean="0"/>
              </a:p>
              <a:p>
                <a:pPr/>
                <a14:m>
                  <m:oMathPara xmlns:m="http://schemas.openxmlformats.org/officeDocument/2006/math">
                    <m:oMathParaPr>
                      <m:jc m:val="centerGroup"/>
                    </m:oMathParaPr>
                    <m:oMath xmlns:m="http://schemas.openxmlformats.org/officeDocument/2006/math">
                      <m:r>
                        <a:rPr lang="es-MX" sz="1400" i="1">
                          <a:latin typeface="Cambria Math"/>
                        </a:rPr>
                        <m:t>𝑛</m:t>
                      </m:r>
                      <m:r>
                        <a:rPr lang="es-MX" sz="1400" i="1">
                          <a:latin typeface="Cambria Math"/>
                        </a:rPr>
                        <m:t>=</m:t>
                      </m:r>
                      <m:f>
                        <m:fPr>
                          <m:ctrlPr>
                            <a:rPr lang="es-MX" sz="1400" i="1">
                              <a:latin typeface="Cambria Math"/>
                            </a:rPr>
                          </m:ctrlPr>
                        </m:fPr>
                        <m:num>
                          <m:sSubSup>
                            <m:sSubSupPr>
                              <m:ctrlPr>
                                <a:rPr lang="es-MX" sz="1400" i="1">
                                  <a:latin typeface="Cambria Math"/>
                                </a:rPr>
                              </m:ctrlPr>
                            </m:sSubSupPr>
                            <m:e>
                              <m:r>
                                <a:rPr lang="es-MX" sz="1400" i="1">
                                  <a:latin typeface="Cambria Math"/>
                                </a:rPr>
                                <m:t>𝑁𝑍</m:t>
                              </m:r>
                            </m:e>
                            <m:sub>
                              <m:r>
                                <a:rPr lang="es-MX" sz="1400" i="1">
                                  <a:latin typeface="Cambria Math"/>
                                </a:rPr>
                                <m:t>𝛼</m:t>
                              </m:r>
                            </m:sub>
                            <m:sup>
                              <m:r>
                                <a:rPr lang="es-MX" sz="1400" i="1">
                                  <a:latin typeface="Cambria Math"/>
                                </a:rPr>
                                <m:t>2</m:t>
                              </m:r>
                            </m:sup>
                          </m:sSubSup>
                          <m:r>
                            <a:rPr lang="es-MX" sz="1400" i="1">
                              <a:latin typeface="Cambria Math"/>
                            </a:rPr>
                            <m:t>𝑝𝑞</m:t>
                          </m:r>
                        </m:num>
                        <m:den>
                          <m:sSup>
                            <m:sSupPr>
                              <m:ctrlPr>
                                <a:rPr lang="es-MX" sz="1400" i="1">
                                  <a:latin typeface="Cambria Math"/>
                                </a:rPr>
                              </m:ctrlPr>
                            </m:sSupPr>
                            <m:e>
                              <m:r>
                                <a:rPr lang="es-MX" sz="1400" i="1">
                                  <a:latin typeface="Cambria Math"/>
                                </a:rPr>
                                <m:t>𝑑</m:t>
                              </m:r>
                            </m:e>
                            <m:sup>
                              <m:r>
                                <a:rPr lang="es-MX" sz="1400" i="1">
                                  <a:latin typeface="Cambria Math"/>
                                </a:rPr>
                                <m:t>2</m:t>
                              </m:r>
                            </m:sup>
                          </m:sSup>
                          <m:d>
                            <m:dPr>
                              <m:ctrlPr>
                                <a:rPr lang="es-MX" sz="1400" i="1">
                                  <a:latin typeface="Cambria Math"/>
                                </a:rPr>
                              </m:ctrlPr>
                            </m:dPr>
                            <m:e>
                              <m:r>
                                <a:rPr lang="es-MX" sz="1400" i="1">
                                  <a:latin typeface="Cambria Math"/>
                                </a:rPr>
                                <m:t>𝑁</m:t>
                              </m:r>
                              <m:r>
                                <a:rPr lang="es-MX" sz="1400" i="1">
                                  <a:latin typeface="Cambria Math"/>
                                </a:rPr>
                                <m:t>−1</m:t>
                              </m:r>
                            </m:e>
                          </m:d>
                          <m:r>
                            <a:rPr lang="es-MX" sz="1400" i="1">
                              <a:latin typeface="Cambria Math"/>
                            </a:rPr>
                            <m:t>+</m:t>
                          </m:r>
                          <m:sSubSup>
                            <m:sSubSupPr>
                              <m:ctrlPr>
                                <a:rPr lang="es-MX" sz="1400" i="1">
                                  <a:latin typeface="Cambria Math"/>
                                </a:rPr>
                              </m:ctrlPr>
                            </m:sSubSupPr>
                            <m:e>
                              <m:r>
                                <a:rPr lang="es-MX" sz="1400" i="1">
                                  <a:latin typeface="Cambria Math"/>
                                </a:rPr>
                                <m:t>𝑍</m:t>
                              </m:r>
                            </m:e>
                            <m:sub>
                              <m:r>
                                <a:rPr lang="es-MX" sz="1400" i="1">
                                  <a:latin typeface="Cambria Math"/>
                                </a:rPr>
                                <m:t>𝛼</m:t>
                              </m:r>
                            </m:sub>
                            <m:sup>
                              <m:r>
                                <a:rPr lang="es-MX" sz="1400" i="1">
                                  <a:latin typeface="Cambria Math"/>
                                </a:rPr>
                                <m:t>2</m:t>
                              </m:r>
                            </m:sup>
                          </m:sSubSup>
                          <m:r>
                            <a:rPr lang="es-MX" sz="1400" i="1">
                              <a:latin typeface="Cambria Math"/>
                            </a:rPr>
                            <m:t>𝑝𝑞</m:t>
                          </m:r>
                        </m:den>
                      </m:f>
                      <m:r>
                        <a:rPr lang="es-MX" sz="1400" b="0" i="1" smtClean="0">
                          <a:latin typeface="Cambria Math"/>
                        </a:rPr>
                        <m:t>=238 (36 </m:t>
                      </m:r>
                      <m:r>
                        <a:rPr lang="es-MX" sz="1400" b="0" i="1" smtClean="0">
                          <a:latin typeface="Cambria Math"/>
                        </a:rPr>
                        <m:t>𝑒𝑛</m:t>
                      </m:r>
                      <m:r>
                        <a:rPr lang="es-MX" sz="1400" b="0" i="1" smtClean="0">
                          <a:latin typeface="Cambria Math"/>
                        </a:rPr>
                        <m:t> </m:t>
                      </m:r>
                      <m:r>
                        <a:rPr lang="es-MX" sz="1400" b="0" i="1" smtClean="0">
                          <a:latin typeface="Cambria Math"/>
                        </a:rPr>
                        <m:t>𝑝</m:t>
                      </m:r>
                      <m:r>
                        <a:rPr lang="es-MX" sz="1400" b="0" i="1" smtClean="0">
                          <a:latin typeface="Cambria Math"/>
                        </a:rPr>
                        <m:t>é</m:t>
                      </m:r>
                      <m:r>
                        <a:rPr lang="es-MX" sz="1400" b="0" i="1" smtClean="0">
                          <a:latin typeface="Cambria Math"/>
                        </a:rPr>
                        <m:t>𝑟𝑑𝑖𝑑𝑎𝑠</m:t>
                      </m:r>
                      <m:r>
                        <a:rPr lang="es-MX" sz="1400" b="0" i="1" smtClean="0">
                          <a:latin typeface="Cambria Math"/>
                        </a:rPr>
                        <m:t>)</m:t>
                      </m:r>
                    </m:oMath>
                  </m:oMathPara>
                </a14:m>
                <a:endParaRPr lang="es-MX" sz="1400" dirty="0"/>
              </a:p>
              <a:p>
                <a:endParaRPr lang="es-MX" sz="1400" dirty="0" smtClean="0"/>
              </a:p>
              <a:p>
                <a:r>
                  <a:rPr lang="es-MX" sz="1400" dirty="0" smtClean="0"/>
                  <a:t>Donde</a:t>
                </a:r>
                <a:r>
                  <a:rPr lang="es-MX" sz="1400" dirty="0"/>
                  <a:t>:</a:t>
                </a:r>
              </a:p>
              <a:p>
                <a:r>
                  <a:rPr lang="es-MX" sz="1400" dirty="0"/>
                  <a:t>N = Total de la </a:t>
                </a:r>
                <a:r>
                  <a:rPr lang="es-MX" sz="1400" dirty="0" smtClean="0"/>
                  <a:t>población </a:t>
                </a:r>
                <a:r>
                  <a:rPr lang="es-MX" sz="1400" dirty="0"/>
                  <a:t>(</a:t>
                </a:r>
                <a:r>
                  <a:rPr lang="es-MX" sz="1400" dirty="0" smtClean="0"/>
                  <a:t>132,571)</a:t>
                </a:r>
                <a:endParaRPr lang="es-MX" sz="1400" dirty="0"/>
              </a:p>
              <a:p>
                <a14:m>
                  <m:oMath xmlns:m="http://schemas.openxmlformats.org/officeDocument/2006/math">
                    <m:sSubSup>
                      <m:sSubSupPr>
                        <m:ctrlPr>
                          <a:rPr lang="es-MX" sz="1400" i="1">
                            <a:latin typeface="Cambria Math"/>
                          </a:rPr>
                        </m:ctrlPr>
                      </m:sSubSupPr>
                      <m:e>
                        <m:r>
                          <a:rPr lang="es-MX" sz="1400" i="1">
                            <a:latin typeface="Cambria Math"/>
                          </a:rPr>
                          <m:t>𝑍</m:t>
                        </m:r>
                      </m:e>
                      <m:sub>
                        <m:r>
                          <a:rPr lang="es-MX" sz="1400" i="1">
                            <a:latin typeface="Cambria Math"/>
                          </a:rPr>
                          <m:t>𝛼</m:t>
                        </m:r>
                      </m:sub>
                      <m:sup>
                        <m:r>
                          <a:rPr lang="es-MX" sz="1400" i="1">
                            <a:latin typeface="Cambria Math"/>
                          </a:rPr>
                          <m:t>2</m:t>
                        </m:r>
                      </m:sup>
                    </m:sSubSup>
                  </m:oMath>
                </a14:m>
                <a:r>
                  <a:rPr lang="es-MX" sz="1400" dirty="0"/>
                  <a:t> = 1.96</a:t>
                </a:r>
                <a:r>
                  <a:rPr lang="es-MX" sz="1400" baseline="30000" dirty="0"/>
                  <a:t>2</a:t>
                </a:r>
                <a:r>
                  <a:rPr lang="es-MX" sz="1400" dirty="0"/>
                  <a:t> (con un nivel de significancia del 95%) </a:t>
                </a:r>
              </a:p>
              <a:p>
                <a:r>
                  <a:rPr lang="es-MX" sz="1400" dirty="0"/>
                  <a:t>p = proporción esperada (en este caso 5% = 0.05) </a:t>
                </a:r>
              </a:p>
              <a:p>
                <a:r>
                  <a:rPr lang="es-MX" sz="1400" dirty="0"/>
                  <a:t>q = 1 – p (en este caso 1 – 0.05 = 0.95) </a:t>
                </a:r>
              </a:p>
              <a:p>
                <a:r>
                  <a:rPr lang="es-MX" sz="1400" dirty="0"/>
                  <a:t>d = precisión (en este caso deseamos un </a:t>
                </a:r>
                <a:r>
                  <a:rPr lang="es-MX" sz="1400" dirty="0" smtClean="0"/>
                  <a:t>3%) </a:t>
                </a:r>
                <a:endParaRPr lang="es-MX" sz="1400" dirty="0"/>
              </a:p>
            </p:txBody>
          </p:sp>
        </mc:Choice>
        <mc:Fallback xmlns="">
          <p:sp>
            <p:nvSpPr>
              <p:cNvPr id="4" name="3 Rectángulo"/>
              <p:cNvSpPr>
                <a:spLocks noRot="1" noChangeAspect="1" noMove="1" noResize="1" noEditPoints="1" noAdjustHandles="1" noChangeArrowheads="1" noChangeShapeType="1" noTextEdit="1"/>
              </p:cNvSpPr>
              <p:nvPr/>
            </p:nvSpPr>
            <p:spPr>
              <a:xfrm>
                <a:off x="2843808" y="3717032"/>
                <a:ext cx="3966322" cy="2507610"/>
              </a:xfrm>
              <a:prstGeom prst="rect">
                <a:avLst/>
              </a:prstGeom>
              <a:blipFill rotWithShape="1">
                <a:blip r:embed="rId2" cstate="print"/>
                <a:stretch>
                  <a:fillRect l="-153" b="-1205"/>
                </a:stretch>
              </a:blipFill>
            </p:spPr>
            <p:txBody>
              <a:bodyPr/>
              <a:lstStyle/>
              <a:p>
                <a:r>
                  <a:rPr lang="es-MX">
                    <a:noFill/>
                  </a:rPr>
                  <a:t> </a:t>
                </a:r>
              </a:p>
            </p:txBody>
          </p:sp>
        </mc:Fallback>
      </mc:AlternateContent>
    </p:spTree>
    <p:extLst>
      <p:ext uri="{BB962C8B-B14F-4D97-AF65-F5344CB8AC3E}">
        <p14:creationId xmlns:p14="http://schemas.microsoft.com/office/powerpoint/2010/main" val="206897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139671"/>
            <a:ext cx="8229600" cy="1065193"/>
          </a:xfrm>
        </p:spPr>
        <p:txBody>
          <a:bodyPr>
            <a:noAutofit/>
          </a:bodyPr>
          <a:lstStyle/>
          <a:p>
            <a:r>
              <a:rPr lang="es-MX" sz="2800" dirty="0" smtClean="0"/>
              <a:t>A partir del análisis detallado de las solicitudes con que cuenta la muestra, se definen </a:t>
            </a:r>
            <a:r>
              <a:rPr lang="es-MX" sz="2800" b="1" dirty="0" smtClean="0"/>
              <a:t>conceptos</a:t>
            </a:r>
            <a:r>
              <a:rPr lang="es-MX" sz="2800" dirty="0" smtClean="0"/>
              <a:t> que permiten establecer las </a:t>
            </a:r>
            <a:r>
              <a:rPr lang="es-MX" sz="2800" b="1" dirty="0" smtClean="0"/>
              <a:t>categorías</a:t>
            </a:r>
            <a:r>
              <a:rPr lang="es-MX" sz="2800" dirty="0" smtClean="0"/>
              <a:t>.</a:t>
            </a:r>
          </a:p>
          <a:p>
            <a:r>
              <a:rPr lang="es-MX" sz="2800" dirty="0" smtClean="0"/>
              <a:t>Las categorías encontradas para el IMSS son: </a:t>
            </a:r>
          </a:p>
        </p:txBody>
      </p:sp>
      <p:sp>
        <p:nvSpPr>
          <p:cNvPr id="3" name="1 Título"/>
          <p:cNvSpPr txBox="1">
            <a:spLocks/>
          </p:cNvSpPr>
          <p:nvPr/>
        </p:nvSpPr>
        <p:spPr>
          <a:xfrm>
            <a:off x="1907704" y="274638"/>
            <a:ext cx="6779096" cy="865033"/>
          </a:xfrm>
          <a:prstGeom prst="rect">
            <a:avLst/>
          </a:prstGeom>
        </p:spPr>
        <p:txBody>
          <a:bodyP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Conceptos y categorías</a:t>
            </a:r>
            <a:endParaRPr lang="es-MX" sz="3000" dirty="0"/>
          </a:p>
        </p:txBody>
      </p:sp>
      <p:sp>
        <p:nvSpPr>
          <p:cNvPr id="6" name="5 Rectángulo"/>
          <p:cNvSpPr/>
          <p:nvPr/>
        </p:nvSpPr>
        <p:spPr>
          <a:xfrm>
            <a:off x="1835696" y="3363957"/>
            <a:ext cx="5184576" cy="2585323"/>
          </a:xfrm>
          <a:prstGeom prst="rect">
            <a:avLst/>
          </a:prstGeom>
        </p:spPr>
        <p:txBody>
          <a:bodyPr wrap="square">
            <a:spAutoFit/>
          </a:bodyPr>
          <a:lstStyle/>
          <a:p>
            <a:pPr marL="285750" indent="-285750">
              <a:buFont typeface="Arial" pitchFamily="34" charset="0"/>
              <a:buChar char="•"/>
            </a:pPr>
            <a:r>
              <a:rPr lang="es-MX" dirty="0"/>
              <a:t>Consulta base club información interactiva</a:t>
            </a:r>
          </a:p>
          <a:p>
            <a:pPr marL="285750" indent="-285750">
              <a:buFont typeface="Arial" pitchFamily="34" charset="0"/>
              <a:buChar char="•"/>
            </a:pPr>
            <a:r>
              <a:rPr lang="es-MX" dirty="0"/>
              <a:t>Consulta base de acuerdos del Consejo Técnico</a:t>
            </a:r>
          </a:p>
          <a:p>
            <a:pPr marL="285750" indent="-285750">
              <a:buFont typeface="Arial" pitchFamily="34" charset="0"/>
              <a:buChar char="•"/>
            </a:pPr>
            <a:r>
              <a:rPr lang="es-MX" dirty="0"/>
              <a:t>Consulta base salario de cotización</a:t>
            </a:r>
          </a:p>
          <a:p>
            <a:pPr marL="285750" indent="-285750">
              <a:buFont typeface="Arial" pitchFamily="34" charset="0"/>
              <a:buChar char="•"/>
            </a:pPr>
            <a:r>
              <a:rPr lang="es-MX" dirty="0"/>
              <a:t>Consulta informes institucionales</a:t>
            </a:r>
          </a:p>
          <a:p>
            <a:pPr marL="285750" indent="-285750">
              <a:buFont typeface="Arial" pitchFamily="34" charset="0"/>
              <a:buChar char="•"/>
            </a:pPr>
            <a:r>
              <a:rPr lang="es-MX" dirty="0"/>
              <a:t>Contrataciones</a:t>
            </a:r>
          </a:p>
          <a:p>
            <a:pPr marL="285750" indent="-285750">
              <a:buFont typeface="Arial" pitchFamily="34" charset="0"/>
              <a:buChar char="•"/>
            </a:pPr>
            <a:r>
              <a:rPr lang="es-MX" dirty="0"/>
              <a:t>Información de servidores públicos</a:t>
            </a:r>
          </a:p>
          <a:p>
            <a:pPr marL="285750" indent="-285750">
              <a:buFont typeface="Arial" pitchFamily="34" charset="0"/>
              <a:buChar char="•"/>
            </a:pPr>
            <a:r>
              <a:rPr lang="es-MX" dirty="0"/>
              <a:t>Marco Normativo en materia de Seguridad Social</a:t>
            </a:r>
          </a:p>
          <a:p>
            <a:pPr marL="285750" indent="-285750">
              <a:buFont typeface="Arial" pitchFamily="34" charset="0"/>
              <a:buChar char="•"/>
            </a:pPr>
            <a:r>
              <a:rPr lang="es-MX" dirty="0"/>
              <a:t>Presupuesto</a:t>
            </a:r>
          </a:p>
          <a:p>
            <a:pPr marL="285750" indent="-285750">
              <a:buFont typeface="Arial" pitchFamily="34" charset="0"/>
              <a:buChar char="•"/>
            </a:pPr>
            <a:r>
              <a:rPr lang="es-MX" dirty="0"/>
              <a:t>Trámite</a:t>
            </a:r>
          </a:p>
        </p:txBody>
      </p:sp>
    </p:spTree>
    <p:extLst>
      <p:ext uri="{BB962C8B-B14F-4D97-AF65-F5344CB8AC3E}">
        <p14:creationId xmlns:p14="http://schemas.microsoft.com/office/powerpoint/2010/main" val="2068972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1907704" y="274638"/>
            <a:ext cx="6779096" cy="865033"/>
          </a:xfrm>
          <a:prstGeom prst="rect">
            <a:avLst/>
          </a:prstGeom>
        </p:spPr>
        <p:txBody>
          <a:bodyP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Resultados</a:t>
            </a:r>
          </a:p>
          <a:p>
            <a:r>
              <a:rPr lang="es-MX" sz="3000" dirty="0" smtClean="0"/>
              <a:t>Categorías</a:t>
            </a:r>
            <a:endParaRPr lang="es-MX" sz="3000" dirty="0"/>
          </a:p>
        </p:txBody>
      </p:sp>
      <p:sp>
        <p:nvSpPr>
          <p:cNvPr id="7" name="6 CuadroTexto"/>
          <p:cNvSpPr txBox="1"/>
          <p:nvPr/>
        </p:nvSpPr>
        <p:spPr>
          <a:xfrm>
            <a:off x="323528" y="6453335"/>
            <a:ext cx="2876172" cy="307777"/>
          </a:xfrm>
          <a:prstGeom prst="rect">
            <a:avLst/>
          </a:prstGeom>
          <a:noFill/>
        </p:spPr>
        <p:txBody>
          <a:bodyPr wrap="none" rtlCol="0">
            <a:spAutoFit/>
          </a:bodyPr>
          <a:lstStyle/>
          <a:p>
            <a:r>
              <a:rPr lang="es-MX" sz="1400" dirty="0" smtClean="0">
                <a:solidFill>
                  <a:schemeClr val="accent4">
                    <a:lumMod val="60000"/>
                    <a:lumOff val="40000"/>
                  </a:schemeClr>
                </a:solidFill>
                <a:hlinkClick r:id="rId2" action="ppaction://hlinksldjump"/>
              </a:rPr>
              <a:t>Ir a consulta de criterio de conceptos</a:t>
            </a:r>
            <a:endParaRPr lang="es-MX" sz="1400" dirty="0">
              <a:solidFill>
                <a:schemeClr val="accent4">
                  <a:lumMod val="60000"/>
                  <a:lumOff val="40000"/>
                </a:schemeClr>
              </a:solidFill>
            </a:endParaRPr>
          </a:p>
        </p:txBody>
      </p:sp>
      <p:graphicFrame>
        <p:nvGraphicFramePr>
          <p:cNvPr id="6" name="1 Gráfico"/>
          <p:cNvGraphicFramePr>
            <a:graphicFrameLocks noGrp="1"/>
          </p:cNvGraphicFramePr>
          <p:nvPr>
            <p:extLst>
              <p:ext uri="{D42A27DB-BD31-4B8C-83A1-F6EECF244321}">
                <p14:modId xmlns:p14="http://schemas.microsoft.com/office/powerpoint/2010/main" val="1535693469"/>
              </p:ext>
            </p:extLst>
          </p:nvPr>
        </p:nvGraphicFramePr>
        <p:xfrm>
          <a:off x="3995936" y="1268760"/>
          <a:ext cx="4895651" cy="5308252"/>
        </p:xfrm>
        <a:graphic>
          <a:graphicData uri="http://schemas.openxmlformats.org/drawingml/2006/chart">
            <c:chart xmlns:c="http://schemas.openxmlformats.org/drawingml/2006/chart" xmlns:r="http://schemas.openxmlformats.org/officeDocument/2006/relationships" r:id="rId3"/>
          </a:graphicData>
        </a:graphic>
      </p:graphicFrame>
      <p:sp>
        <p:nvSpPr>
          <p:cNvPr id="2" name="1 CuadroTexto"/>
          <p:cNvSpPr txBox="1"/>
          <p:nvPr/>
        </p:nvSpPr>
        <p:spPr>
          <a:xfrm>
            <a:off x="323528" y="1916832"/>
            <a:ext cx="3888432" cy="4224233"/>
          </a:xfrm>
          <a:prstGeom prst="rect">
            <a:avLst/>
          </a:prstGeom>
          <a:noFill/>
        </p:spPr>
        <p:txBody>
          <a:bodyPr wrap="square" rtlCol="0">
            <a:spAutoFit/>
          </a:bodyPr>
          <a:lstStyle/>
          <a:p>
            <a:pPr algn="r"/>
            <a:r>
              <a:rPr lang="es-MX" sz="1200" dirty="0" smtClean="0">
                <a:latin typeface="Arial" pitchFamily="34" charset="0"/>
                <a:cs typeface="Arial" pitchFamily="34" charset="0"/>
                <a:hlinkClick r:id="rId2" action="ppaction://hlinksldjump"/>
              </a:rPr>
              <a:t>Consulta </a:t>
            </a:r>
            <a:r>
              <a:rPr lang="es-MX" sz="1200" dirty="0">
                <a:latin typeface="Arial" pitchFamily="34" charset="0"/>
                <a:cs typeface="Arial" pitchFamily="34" charset="0"/>
                <a:hlinkClick r:id="rId2" action="ppaction://hlinksldjump"/>
              </a:rPr>
              <a:t>base salario de </a:t>
            </a:r>
            <a:r>
              <a:rPr lang="es-MX" sz="1200" dirty="0" smtClean="0">
                <a:latin typeface="Arial" pitchFamily="34" charset="0"/>
                <a:cs typeface="Arial" pitchFamily="34" charset="0"/>
                <a:hlinkClick r:id="rId2" action="ppaction://hlinksldjump"/>
              </a:rPr>
              <a:t>cotización</a:t>
            </a:r>
          </a:p>
          <a:p>
            <a:pPr algn="r"/>
            <a:endParaRPr lang="es-MX" sz="1200" dirty="0" smtClean="0">
              <a:latin typeface="Arial" pitchFamily="34" charset="0"/>
              <a:cs typeface="Arial" pitchFamily="34" charset="0"/>
              <a:hlinkClick r:id="rId2" action="ppaction://hlinksldjump"/>
            </a:endParaRPr>
          </a:p>
          <a:p>
            <a:pPr algn="r"/>
            <a:endParaRPr lang="es-MX" sz="1050" dirty="0">
              <a:latin typeface="Arial" pitchFamily="34" charset="0"/>
              <a:cs typeface="Arial" pitchFamily="34" charset="0"/>
              <a:hlinkClick r:id="rId2" action="ppaction://hlinksldjump"/>
            </a:endParaRPr>
          </a:p>
          <a:p>
            <a:pPr algn="r"/>
            <a:r>
              <a:rPr lang="es-MX" sz="1200" dirty="0">
                <a:latin typeface="Arial" pitchFamily="34" charset="0"/>
                <a:cs typeface="Arial" pitchFamily="34" charset="0"/>
                <a:hlinkClick r:id="rId2" action="ppaction://hlinksldjump"/>
              </a:rPr>
              <a:t>Consulta informes </a:t>
            </a:r>
            <a:r>
              <a:rPr lang="es-MX" sz="1200" dirty="0" smtClean="0">
                <a:latin typeface="Arial" pitchFamily="34" charset="0"/>
                <a:cs typeface="Arial" pitchFamily="34" charset="0"/>
                <a:hlinkClick r:id="rId2" action="ppaction://hlinksldjump"/>
              </a:rPr>
              <a:t>institucionales</a:t>
            </a:r>
          </a:p>
          <a:p>
            <a:pPr algn="r"/>
            <a:endParaRPr lang="es-MX" sz="1200" dirty="0" smtClean="0">
              <a:latin typeface="Arial" pitchFamily="34" charset="0"/>
              <a:cs typeface="Arial" pitchFamily="34" charset="0"/>
              <a:hlinkClick r:id="rId2" action="ppaction://hlinksldjump"/>
            </a:endParaRPr>
          </a:p>
          <a:p>
            <a:pPr algn="r"/>
            <a:endParaRPr lang="es-MX" sz="700" dirty="0">
              <a:latin typeface="Arial" pitchFamily="34" charset="0"/>
              <a:cs typeface="Arial" pitchFamily="34" charset="0"/>
              <a:hlinkClick r:id="rId2" action="ppaction://hlinksldjump"/>
            </a:endParaRPr>
          </a:p>
          <a:p>
            <a:pPr algn="r"/>
            <a:r>
              <a:rPr lang="es-MX" sz="1200" dirty="0" smtClean="0">
                <a:latin typeface="Arial" pitchFamily="34" charset="0"/>
                <a:cs typeface="Arial" pitchFamily="34" charset="0"/>
                <a:hlinkClick r:id="rId2" action="ppaction://hlinksldjump"/>
              </a:rPr>
              <a:t>Presupuesto</a:t>
            </a:r>
          </a:p>
          <a:p>
            <a:pPr algn="r"/>
            <a:endParaRPr lang="es-MX" sz="1200" dirty="0" smtClean="0">
              <a:latin typeface="Arial" pitchFamily="34" charset="0"/>
              <a:cs typeface="Arial" pitchFamily="34" charset="0"/>
              <a:hlinkClick r:id="rId2" action="ppaction://hlinksldjump"/>
            </a:endParaRPr>
          </a:p>
          <a:p>
            <a:pPr algn="r"/>
            <a:endParaRPr lang="es-MX" sz="700" dirty="0">
              <a:latin typeface="Arial" pitchFamily="34" charset="0"/>
              <a:cs typeface="Arial" pitchFamily="34" charset="0"/>
              <a:hlinkClick r:id="rId2" action="ppaction://hlinksldjump"/>
            </a:endParaRPr>
          </a:p>
          <a:p>
            <a:pPr algn="r"/>
            <a:r>
              <a:rPr lang="es-MX" sz="1200" dirty="0">
                <a:latin typeface="Arial" pitchFamily="34" charset="0"/>
                <a:cs typeface="Arial" pitchFamily="34" charset="0"/>
                <a:hlinkClick r:id="rId2" action="ppaction://hlinksldjump"/>
              </a:rPr>
              <a:t>Consulta base de acuerdos del Consejo </a:t>
            </a:r>
            <a:r>
              <a:rPr lang="es-MX" sz="1200" dirty="0" smtClean="0">
                <a:latin typeface="Arial" pitchFamily="34" charset="0"/>
                <a:cs typeface="Arial" pitchFamily="34" charset="0"/>
                <a:hlinkClick r:id="rId2" action="ppaction://hlinksldjump"/>
              </a:rPr>
              <a:t>Técnico</a:t>
            </a:r>
            <a:endParaRPr lang="es-MX" sz="1200" dirty="0" smtClean="0">
              <a:latin typeface="Arial" pitchFamily="34" charset="0"/>
              <a:cs typeface="Arial" pitchFamily="34" charset="0"/>
            </a:endParaRPr>
          </a:p>
          <a:p>
            <a:pPr algn="r"/>
            <a:endParaRPr lang="es-MX" sz="1200" dirty="0" smtClean="0">
              <a:latin typeface="Arial" pitchFamily="34" charset="0"/>
              <a:cs typeface="Arial" pitchFamily="34" charset="0"/>
            </a:endParaRPr>
          </a:p>
          <a:p>
            <a:pPr algn="r"/>
            <a:endParaRPr lang="es-MX" sz="600" dirty="0">
              <a:latin typeface="Arial" pitchFamily="34" charset="0"/>
              <a:cs typeface="Arial" pitchFamily="34" charset="0"/>
            </a:endParaRPr>
          </a:p>
          <a:p>
            <a:pPr algn="r"/>
            <a:r>
              <a:rPr lang="es-MX" sz="1200" dirty="0">
                <a:latin typeface="Arial" pitchFamily="34" charset="0"/>
                <a:cs typeface="Arial" pitchFamily="34" charset="0"/>
                <a:hlinkClick r:id="rId4" action="ppaction://hlinksldjump"/>
              </a:rPr>
              <a:t>Consulta base club información </a:t>
            </a:r>
            <a:r>
              <a:rPr lang="es-MX" sz="1200" dirty="0" smtClean="0">
                <a:latin typeface="Arial" pitchFamily="34" charset="0"/>
                <a:cs typeface="Arial" pitchFamily="34" charset="0"/>
                <a:hlinkClick r:id="rId4" action="ppaction://hlinksldjump"/>
              </a:rPr>
              <a:t>interactiva</a:t>
            </a:r>
          </a:p>
          <a:p>
            <a:pPr algn="r"/>
            <a:endParaRPr lang="es-MX" sz="1200" dirty="0" smtClean="0">
              <a:latin typeface="Arial" pitchFamily="34" charset="0"/>
              <a:cs typeface="Arial" pitchFamily="34" charset="0"/>
              <a:hlinkClick r:id="rId4" action="ppaction://hlinksldjump"/>
            </a:endParaRPr>
          </a:p>
          <a:p>
            <a:pPr algn="r"/>
            <a:endParaRPr lang="es-MX" sz="800" dirty="0">
              <a:latin typeface="Arial" pitchFamily="34" charset="0"/>
              <a:cs typeface="Arial" pitchFamily="34" charset="0"/>
              <a:hlinkClick r:id="rId4" action="ppaction://hlinksldjump"/>
            </a:endParaRPr>
          </a:p>
          <a:p>
            <a:pPr algn="r"/>
            <a:r>
              <a:rPr lang="es-MX" sz="1200" dirty="0">
                <a:latin typeface="Arial" pitchFamily="34" charset="0"/>
                <a:cs typeface="Arial" pitchFamily="34" charset="0"/>
                <a:hlinkClick r:id="rId4" action="ppaction://hlinksldjump"/>
              </a:rPr>
              <a:t>Marco Normativo en materia de Seguridad </a:t>
            </a:r>
            <a:r>
              <a:rPr lang="es-MX" sz="1200" dirty="0" smtClean="0">
                <a:latin typeface="Arial" pitchFamily="34" charset="0"/>
                <a:cs typeface="Arial" pitchFamily="34" charset="0"/>
                <a:hlinkClick r:id="rId4" action="ppaction://hlinksldjump"/>
              </a:rPr>
              <a:t>Social</a:t>
            </a:r>
            <a:endParaRPr lang="es-MX" sz="1200" dirty="0" smtClean="0">
              <a:latin typeface="Arial" pitchFamily="34" charset="0"/>
              <a:cs typeface="Arial" pitchFamily="34" charset="0"/>
            </a:endParaRPr>
          </a:p>
          <a:p>
            <a:pPr algn="r"/>
            <a:endParaRPr lang="es-MX" sz="1200" dirty="0" smtClean="0">
              <a:latin typeface="Arial" pitchFamily="34" charset="0"/>
              <a:cs typeface="Arial" pitchFamily="34" charset="0"/>
            </a:endParaRPr>
          </a:p>
          <a:p>
            <a:pPr algn="r"/>
            <a:endParaRPr lang="es-MX" sz="600" dirty="0">
              <a:latin typeface="Arial" pitchFamily="34" charset="0"/>
              <a:cs typeface="Arial" pitchFamily="34" charset="0"/>
            </a:endParaRPr>
          </a:p>
          <a:p>
            <a:pPr algn="r"/>
            <a:r>
              <a:rPr lang="es-MX" sz="1200" dirty="0">
                <a:latin typeface="Arial" pitchFamily="34" charset="0"/>
                <a:cs typeface="Arial" pitchFamily="34" charset="0"/>
                <a:hlinkClick r:id="rId5" action="ppaction://hlinksldjump"/>
              </a:rPr>
              <a:t>Información de servidores </a:t>
            </a:r>
            <a:r>
              <a:rPr lang="es-MX" sz="1200" dirty="0" smtClean="0">
                <a:latin typeface="Arial" pitchFamily="34" charset="0"/>
                <a:cs typeface="Arial" pitchFamily="34" charset="0"/>
                <a:hlinkClick r:id="rId5" action="ppaction://hlinksldjump"/>
              </a:rPr>
              <a:t>públicos</a:t>
            </a:r>
          </a:p>
          <a:p>
            <a:pPr algn="r"/>
            <a:endParaRPr lang="es-MX" sz="1200" dirty="0" smtClean="0">
              <a:latin typeface="Arial" pitchFamily="34" charset="0"/>
              <a:cs typeface="Arial" pitchFamily="34" charset="0"/>
              <a:hlinkClick r:id="rId5" action="ppaction://hlinksldjump"/>
            </a:endParaRPr>
          </a:p>
          <a:p>
            <a:pPr algn="r"/>
            <a:endParaRPr lang="es-MX" sz="800" dirty="0">
              <a:latin typeface="Arial" pitchFamily="34" charset="0"/>
              <a:cs typeface="Arial" pitchFamily="34" charset="0"/>
              <a:hlinkClick r:id="rId5" action="ppaction://hlinksldjump"/>
            </a:endParaRPr>
          </a:p>
          <a:p>
            <a:pPr algn="r"/>
            <a:r>
              <a:rPr lang="es-MX" sz="1200" dirty="0" smtClean="0">
                <a:latin typeface="Arial" pitchFamily="34" charset="0"/>
                <a:cs typeface="Arial" pitchFamily="34" charset="0"/>
                <a:hlinkClick r:id="rId5" action="ppaction://hlinksldjump"/>
              </a:rPr>
              <a:t>Trámite</a:t>
            </a:r>
            <a:endParaRPr lang="es-MX" sz="1200" dirty="0" smtClean="0">
              <a:latin typeface="Arial" pitchFamily="34" charset="0"/>
              <a:cs typeface="Arial" pitchFamily="34" charset="0"/>
            </a:endParaRPr>
          </a:p>
          <a:p>
            <a:pPr algn="r"/>
            <a:endParaRPr lang="es-MX" sz="1200" dirty="0" smtClean="0">
              <a:latin typeface="Arial" pitchFamily="34" charset="0"/>
              <a:cs typeface="Arial" pitchFamily="34" charset="0"/>
            </a:endParaRPr>
          </a:p>
          <a:p>
            <a:pPr algn="r"/>
            <a:endParaRPr lang="es-MX" sz="700" dirty="0">
              <a:latin typeface="Arial" pitchFamily="34" charset="0"/>
              <a:cs typeface="Arial" pitchFamily="34" charset="0"/>
            </a:endParaRPr>
          </a:p>
          <a:p>
            <a:pPr algn="r"/>
            <a:r>
              <a:rPr lang="es-MX" sz="1200" dirty="0" smtClean="0">
                <a:latin typeface="Arial" pitchFamily="34" charset="0"/>
                <a:cs typeface="Arial" pitchFamily="34" charset="0"/>
                <a:hlinkClick r:id="rId6" action="ppaction://hlinksldjump"/>
              </a:rPr>
              <a:t>Contrataciones</a:t>
            </a:r>
            <a:endParaRPr lang="es-MX" sz="1200" dirty="0" smtClean="0">
              <a:latin typeface="Arial" pitchFamily="34" charset="0"/>
              <a:cs typeface="Arial" pitchFamily="34" charset="0"/>
            </a:endParaRPr>
          </a:p>
        </p:txBody>
      </p:sp>
    </p:spTree>
    <p:extLst>
      <p:ext uri="{BB962C8B-B14F-4D97-AF65-F5344CB8AC3E}">
        <p14:creationId xmlns:p14="http://schemas.microsoft.com/office/powerpoint/2010/main" val="4168735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907704" y="274638"/>
            <a:ext cx="6779096" cy="865033"/>
          </a:xfrm>
          <a:prstGeom prst="rect">
            <a:avLst/>
          </a:prstGeom>
        </p:spPr>
        <p:txBody>
          <a:bodyP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Resultados</a:t>
            </a:r>
          </a:p>
          <a:p>
            <a:r>
              <a:rPr lang="es-MX" sz="3000" dirty="0" smtClean="0"/>
              <a:t>Componentes principales (80-20)</a:t>
            </a:r>
            <a:endParaRPr lang="es-MX" sz="3000" dirty="0"/>
          </a:p>
        </p:txBody>
      </p:sp>
      <p:graphicFrame>
        <p:nvGraphicFramePr>
          <p:cNvPr id="6" name="1 Gráfico"/>
          <p:cNvGraphicFramePr>
            <a:graphicFrameLocks noGrp="1"/>
          </p:cNvGraphicFramePr>
          <p:nvPr>
            <p:extLst>
              <p:ext uri="{D42A27DB-BD31-4B8C-83A1-F6EECF244321}">
                <p14:modId xmlns:p14="http://schemas.microsoft.com/office/powerpoint/2010/main" val="122781734"/>
              </p:ext>
            </p:extLst>
          </p:nvPr>
        </p:nvGraphicFramePr>
        <p:xfrm>
          <a:off x="252412" y="1268760"/>
          <a:ext cx="8639175" cy="5308252"/>
        </p:xfrm>
        <a:graphic>
          <a:graphicData uri="http://schemas.openxmlformats.org/drawingml/2006/chart">
            <c:chart xmlns:c="http://schemas.openxmlformats.org/drawingml/2006/chart" xmlns:r="http://schemas.openxmlformats.org/officeDocument/2006/relationships" r:id="rId2"/>
          </a:graphicData>
        </a:graphic>
      </p:graphicFrame>
      <p:sp>
        <p:nvSpPr>
          <p:cNvPr id="5" name="4 CuadroTexto"/>
          <p:cNvSpPr txBox="1"/>
          <p:nvPr/>
        </p:nvSpPr>
        <p:spPr>
          <a:xfrm>
            <a:off x="323528" y="6453335"/>
            <a:ext cx="2876172" cy="307777"/>
          </a:xfrm>
          <a:prstGeom prst="rect">
            <a:avLst/>
          </a:prstGeom>
          <a:noFill/>
        </p:spPr>
        <p:txBody>
          <a:bodyPr wrap="none" rtlCol="0">
            <a:spAutoFit/>
          </a:bodyPr>
          <a:lstStyle/>
          <a:p>
            <a:r>
              <a:rPr lang="es-MX" sz="1400" dirty="0" smtClean="0">
                <a:solidFill>
                  <a:schemeClr val="accent4">
                    <a:lumMod val="60000"/>
                    <a:lumOff val="40000"/>
                  </a:schemeClr>
                </a:solidFill>
                <a:hlinkClick r:id="rId3" action="ppaction://hlinksldjump"/>
              </a:rPr>
              <a:t>Ir a consulta de criterio de conceptos</a:t>
            </a:r>
            <a:endParaRPr lang="es-MX" sz="1400" dirty="0">
              <a:solidFill>
                <a:schemeClr val="accent4">
                  <a:lumMod val="60000"/>
                  <a:lumOff val="40000"/>
                </a:schemeClr>
              </a:solidFill>
            </a:endParaRPr>
          </a:p>
        </p:txBody>
      </p:sp>
    </p:spTree>
    <p:extLst>
      <p:ext uri="{BB962C8B-B14F-4D97-AF65-F5344CB8AC3E}">
        <p14:creationId xmlns:p14="http://schemas.microsoft.com/office/powerpoint/2010/main" val="1539750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907704" y="274638"/>
            <a:ext cx="6779096" cy="865033"/>
          </a:xfrm>
          <a:prstGeom prst="rect">
            <a:avLst/>
          </a:prstGeom>
        </p:spPr>
        <p:txBody>
          <a:bodyP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Resultados</a:t>
            </a:r>
          </a:p>
          <a:p>
            <a:r>
              <a:rPr lang="es-MX" sz="3000" dirty="0" smtClean="0"/>
              <a:t>Trámites</a:t>
            </a:r>
            <a:endParaRPr lang="es-MX" sz="3000" dirty="0"/>
          </a:p>
        </p:txBody>
      </p:sp>
      <p:graphicFrame>
        <p:nvGraphicFramePr>
          <p:cNvPr id="5" name="3 Gráfico"/>
          <p:cNvGraphicFramePr>
            <a:graphicFrameLocks/>
          </p:cNvGraphicFramePr>
          <p:nvPr>
            <p:extLst>
              <p:ext uri="{D42A27DB-BD31-4B8C-83A1-F6EECF244321}">
                <p14:modId xmlns:p14="http://schemas.microsoft.com/office/powerpoint/2010/main" val="1265173792"/>
              </p:ext>
            </p:extLst>
          </p:nvPr>
        </p:nvGraphicFramePr>
        <p:xfrm>
          <a:off x="384750" y="1196751"/>
          <a:ext cx="8507729" cy="5256583"/>
        </p:xfrm>
        <a:graphic>
          <a:graphicData uri="http://schemas.openxmlformats.org/drawingml/2006/chart">
            <c:chart xmlns:c="http://schemas.openxmlformats.org/drawingml/2006/chart" xmlns:r="http://schemas.openxmlformats.org/officeDocument/2006/relationships" r:id="rId2"/>
          </a:graphicData>
        </a:graphic>
      </p:graphicFrame>
      <p:sp>
        <p:nvSpPr>
          <p:cNvPr id="6" name="5 CuadroTexto"/>
          <p:cNvSpPr txBox="1"/>
          <p:nvPr/>
        </p:nvSpPr>
        <p:spPr>
          <a:xfrm>
            <a:off x="323528" y="6453335"/>
            <a:ext cx="2876172" cy="307777"/>
          </a:xfrm>
          <a:prstGeom prst="rect">
            <a:avLst/>
          </a:prstGeom>
          <a:noFill/>
        </p:spPr>
        <p:txBody>
          <a:bodyPr wrap="none" rtlCol="0">
            <a:spAutoFit/>
          </a:bodyPr>
          <a:lstStyle/>
          <a:p>
            <a:r>
              <a:rPr lang="es-MX" sz="1400" dirty="0" smtClean="0">
                <a:solidFill>
                  <a:schemeClr val="accent4">
                    <a:lumMod val="60000"/>
                    <a:lumOff val="40000"/>
                  </a:schemeClr>
                </a:solidFill>
                <a:hlinkClick r:id="rId3" action="ppaction://hlinksldjump"/>
              </a:rPr>
              <a:t>Ir a consulta de criterio de conceptos</a:t>
            </a:r>
            <a:endParaRPr lang="es-MX" sz="1400" dirty="0">
              <a:solidFill>
                <a:schemeClr val="accent4">
                  <a:lumMod val="60000"/>
                  <a:lumOff val="40000"/>
                </a:schemeClr>
              </a:solidFill>
            </a:endParaRPr>
          </a:p>
        </p:txBody>
      </p:sp>
    </p:spTree>
    <p:extLst>
      <p:ext uri="{BB962C8B-B14F-4D97-AF65-F5344CB8AC3E}">
        <p14:creationId xmlns:p14="http://schemas.microsoft.com/office/powerpoint/2010/main" val="3160162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txBox="1">
            <a:spLocks/>
          </p:cNvSpPr>
          <p:nvPr/>
        </p:nvSpPr>
        <p:spPr>
          <a:xfrm>
            <a:off x="1907704" y="274638"/>
            <a:ext cx="6779096" cy="865033"/>
          </a:xfrm>
          <a:prstGeom prst="rect">
            <a:avLst/>
          </a:prstGeom>
        </p:spPr>
        <p:txBody>
          <a:bodyPr/>
          <a:lstStyle>
            <a:lvl1pPr algn="ctr" defTabSz="914400" rtl="0" eaLnBrk="1" latinLnBrk="0" hangingPunct="1">
              <a:spcBef>
                <a:spcPct val="0"/>
              </a:spcBef>
              <a:buNone/>
              <a:defRPr sz="2800" kern="1200">
                <a:solidFill>
                  <a:schemeClr val="tx1"/>
                </a:solidFill>
                <a:latin typeface="Trebuchet MS" pitchFamily="34" charset="0"/>
                <a:ea typeface="+mj-ea"/>
                <a:cs typeface="+mj-cs"/>
              </a:defRPr>
            </a:lvl1pPr>
          </a:lstStyle>
          <a:p>
            <a:r>
              <a:rPr lang="es-MX" sz="3000" dirty="0" smtClean="0"/>
              <a:t>Resultados</a:t>
            </a:r>
            <a:endParaRPr lang="es-MX" sz="3000" dirty="0"/>
          </a:p>
        </p:txBody>
      </p:sp>
      <p:sp>
        <p:nvSpPr>
          <p:cNvPr id="7" name="2 Marcador de contenido"/>
          <p:cNvSpPr>
            <a:spLocks noGrp="1"/>
          </p:cNvSpPr>
          <p:nvPr>
            <p:ph idx="11"/>
          </p:nvPr>
        </p:nvSpPr>
        <p:spPr>
          <a:xfrm>
            <a:off x="4427984" y="1063277"/>
            <a:ext cx="4176464" cy="5534075"/>
          </a:xfrm>
        </p:spPr>
        <p:txBody>
          <a:bodyPr>
            <a:normAutofit lnSpcReduction="10000"/>
          </a:bodyPr>
          <a:lstStyle/>
          <a:p>
            <a:r>
              <a:rPr lang="es-MX" sz="2000" dirty="0" smtClean="0"/>
              <a:t>El análisis geográfico nos permite identificar  los estados más demandantes que son:</a:t>
            </a:r>
            <a:endParaRPr lang="es-MX" sz="2400" dirty="0"/>
          </a:p>
          <a:p>
            <a:pPr marL="457200" indent="-457200">
              <a:buFont typeface="+mj-lt"/>
              <a:buAutoNum type="arabicPeriod"/>
            </a:pPr>
            <a:r>
              <a:rPr lang="es-MX" sz="2000" dirty="0" smtClean="0"/>
              <a:t>D.F.</a:t>
            </a:r>
          </a:p>
          <a:p>
            <a:pPr marL="457200" indent="-457200">
              <a:buFont typeface="+mj-lt"/>
              <a:buAutoNum type="arabicPeriod"/>
            </a:pPr>
            <a:r>
              <a:rPr lang="es-MX" sz="2000" dirty="0" smtClean="0"/>
              <a:t>México</a:t>
            </a:r>
          </a:p>
          <a:p>
            <a:pPr marL="457200" indent="-457200">
              <a:buFont typeface="+mj-lt"/>
              <a:buAutoNum type="arabicPeriod"/>
            </a:pPr>
            <a:r>
              <a:rPr lang="es-MX" sz="2000" dirty="0" smtClean="0"/>
              <a:t>Morelos</a:t>
            </a:r>
          </a:p>
          <a:p>
            <a:pPr marL="457200" indent="-457200">
              <a:buFont typeface="+mj-lt"/>
              <a:buAutoNum type="arabicPeriod"/>
            </a:pPr>
            <a:r>
              <a:rPr lang="es-MX" sz="2000" dirty="0" smtClean="0"/>
              <a:t>Jalisco</a:t>
            </a:r>
          </a:p>
          <a:p>
            <a:pPr marL="457200" indent="-457200">
              <a:buFont typeface="+mj-lt"/>
              <a:buAutoNum type="arabicPeriod"/>
            </a:pPr>
            <a:r>
              <a:rPr lang="es-MX" sz="2000" dirty="0" smtClean="0"/>
              <a:t>Baja California</a:t>
            </a:r>
          </a:p>
          <a:p>
            <a:endParaRPr lang="es-MX" sz="2000" dirty="0"/>
          </a:p>
          <a:p>
            <a:r>
              <a:rPr lang="es-MX" sz="2000" dirty="0" smtClean="0"/>
              <a:t>Para los cuales los ámbitos más demandantes son:</a:t>
            </a:r>
          </a:p>
          <a:p>
            <a:pPr marL="457200" indent="-457200">
              <a:buFont typeface="+mj-lt"/>
              <a:buAutoNum type="arabicPeriod"/>
            </a:pPr>
            <a:r>
              <a:rPr lang="es-MX" sz="2000" dirty="0" smtClean="0"/>
              <a:t>Otros</a:t>
            </a:r>
          </a:p>
          <a:p>
            <a:pPr marL="457200" indent="-457200">
              <a:buFont typeface="+mj-lt"/>
              <a:buAutoNum type="arabicPeriod"/>
            </a:pPr>
            <a:r>
              <a:rPr lang="es-MX" sz="2000" dirty="0" smtClean="0"/>
              <a:t>Empresarial</a:t>
            </a:r>
          </a:p>
          <a:p>
            <a:pPr marL="457200" indent="-457200">
              <a:buFont typeface="+mj-lt"/>
              <a:buAutoNum type="arabicPeriod"/>
            </a:pPr>
            <a:r>
              <a:rPr lang="es-MX" sz="2000" dirty="0" smtClean="0"/>
              <a:t>Gubernamental</a:t>
            </a:r>
          </a:p>
          <a:p>
            <a:endParaRPr lang="es-MX" sz="2000" dirty="0" smtClean="0"/>
          </a:p>
          <a:p>
            <a:r>
              <a:rPr lang="es-MX" sz="1600" dirty="0" smtClean="0"/>
              <a:t>Otros incluye: amas </a:t>
            </a:r>
            <a:r>
              <a:rPr lang="es-MX" sz="1600" dirty="0"/>
              <a:t>de casa, asociaciones civiles, de colonos, cooperativas, ONG`s</a:t>
            </a:r>
            <a:r>
              <a:rPr lang="es-MX" sz="1600" dirty="0" smtClean="0"/>
              <a:t> </a:t>
            </a:r>
          </a:p>
          <a:p>
            <a:endParaRPr lang="es-MX" sz="2000" dirty="0"/>
          </a:p>
          <a:p>
            <a:endParaRPr lang="es-MX" sz="2000" dirty="0"/>
          </a:p>
        </p:txBody>
      </p:sp>
      <p:pic>
        <p:nvPicPr>
          <p:cNvPr id="6" name="Picture 2" descr="C:\Users\alejandro.noguez\Desktop\Mapas imss\Estatales\solic_entida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936104"/>
            <a:ext cx="3868991" cy="298800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alejandro.noguez\Desktop\Mapas imss\Estatales\solic_entidad_ocup_pi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910" y="3825376"/>
            <a:ext cx="3868991" cy="298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9526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ullets hasta quinto niv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BCB532DC3C6FEC498025A523A44873D1" ma:contentTypeVersion="0" ma:contentTypeDescription="Crear nuevo documento." ma:contentTypeScope="" ma:versionID="9f13d8c21be8ed2e1bba7fc084cce6aa">
  <xsd:schema xmlns:xsd="http://www.w3.org/2001/XMLSchema" xmlns:xs="http://www.w3.org/2001/XMLSchema" xmlns:p="http://schemas.microsoft.com/office/2006/metadata/properties" targetNamespace="http://schemas.microsoft.com/office/2006/metadata/properties" ma:root="true" ma:fieldsID="ebba8a198e9bb40c3eeca6d0bd41257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18E19D8-DA40-491F-8376-40CAF5C312D4}"/>
</file>

<file path=customXml/itemProps2.xml><?xml version="1.0" encoding="utf-8"?>
<ds:datastoreItem xmlns:ds="http://schemas.openxmlformats.org/officeDocument/2006/customXml" ds:itemID="{67EAA3BA-56D2-4842-950E-661313C0D9F1}"/>
</file>

<file path=customXml/itemProps3.xml><?xml version="1.0" encoding="utf-8"?>
<ds:datastoreItem xmlns:ds="http://schemas.openxmlformats.org/officeDocument/2006/customXml" ds:itemID="{D8DEA392-6E53-4438-A909-D9CE49900668}"/>
</file>

<file path=docProps/app.xml><?xml version="1.0" encoding="utf-8"?>
<Properties xmlns="http://schemas.openxmlformats.org/officeDocument/2006/extended-properties" xmlns:vt="http://schemas.openxmlformats.org/officeDocument/2006/docPropsVTypes">
  <TotalTime>1959</TotalTime>
  <Words>2154</Words>
  <Application>Microsoft Office PowerPoint</Application>
  <PresentationFormat>Presentación en pantalla (4:3)</PresentationFormat>
  <Paragraphs>215</Paragraphs>
  <Slides>16</Slides>
  <Notes>0</Notes>
  <HiddenSlides>0</HiddenSlides>
  <MMClips>0</MMClips>
  <ScaleCrop>false</ScaleCrop>
  <HeadingPairs>
    <vt:vector size="4" baseType="variant">
      <vt:variant>
        <vt:lpstr>Tema</vt:lpstr>
      </vt:variant>
      <vt:variant>
        <vt:i4>2</vt:i4>
      </vt:variant>
      <vt:variant>
        <vt:lpstr>Títulos de diapositiva</vt:lpstr>
      </vt:variant>
      <vt:variant>
        <vt:i4>16</vt:i4>
      </vt:variant>
    </vt:vector>
  </HeadingPairs>
  <TitlesOfParts>
    <vt:vector size="18" baseType="lpstr">
      <vt:lpstr>Tema de Office</vt:lpstr>
      <vt:lpstr>Bullets hasta quinto nivel</vt:lpstr>
      <vt:lpstr>Análisis de Demanda IMSS </vt:lpstr>
      <vt:lpstr>Proceso de categorización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 por su atención!</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Manuel García Álvarez</dc:creator>
  <dc:description>Análisis de Demanda IMSS</dc:description>
  <cp:lastModifiedBy>ana.vinas</cp:lastModifiedBy>
  <cp:revision>117</cp:revision>
  <dcterms:created xsi:type="dcterms:W3CDTF">2012-05-16T23:53:03Z</dcterms:created>
  <dcterms:modified xsi:type="dcterms:W3CDTF">2012-09-04T23:01:03Z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0x010100BCB532DC3C6FEC498025A523A44873D1</vt:lpwstr>
  </property>
</Properties>
</file>