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15" r:id="rId5"/>
    <p:sldMasterId id="2147483668" r:id="rId6"/>
    <p:sldMasterId id="2147483704" r:id="rId7"/>
    <p:sldMasterId id="2147483712" r:id="rId8"/>
    <p:sldMasterId id="2147483719" r:id="rId9"/>
    <p:sldMasterId id="2147483735" r:id="rId10"/>
    <p:sldMasterId id="2147483728" r:id="rId11"/>
    <p:sldMasterId id="2147483732" r:id="rId12"/>
    <p:sldMasterId id="2147483742" r:id="rId13"/>
  </p:sldMasterIdLst>
  <p:notesMasterIdLst>
    <p:notesMasterId r:id="rId54"/>
  </p:notesMasterIdLst>
  <p:handoutMasterIdLst>
    <p:handoutMasterId r:id="rId55"/>
  </p:handoutMasterIdLst>
  <p:sldIdLst>
    <p:sldId id="257" r:id="rId14"/>
    <p:sldId id="308" r:id="rId15"/>
    <p:sldId id="258"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59" r:id="rId29"/>
    <p:sldId id="286" r:id="rId30"/>
    <p:sldId id="260"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7" r:id="rId51"/>
    <p:sldId id="270" r:id="rId52"/>
    <p:sldId id="271" r:id="rId5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E4C"/>
    <a:srgbClr val="008080"/>
    <a:srgbClr val="6600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18" autoAdjust="0"/>
    <p:restoredTop sz="94671" autoAdjust="0"/>
  </p:normalViewPr>
  <p:slideViewPr>
    <p:cSldViewPr>
      <p:cViewPr varScale="1">
        <p:scale>
          <a:sx n="84" d="100"/>
          <a:sy n="84" d="100"/>
        </p:scale>
        <p:origin x="-177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Gr&#225;ficas%20generales%20APF.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lejandro\Desktop\Demanda%20General\Consultas\Recurrentes\General\recurr_eda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lejandro.noguez\Documents\An&#225;lisis%20de%20demanda\Demanda%20General\Procedimiento\Concentraci&#243;n%20de%20perfiles%20de%20demand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Concentraci&#243;n%20de%20perfiles%20de%20demand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Concentraci&#243;n%20de%20perfiles%20de%20demand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Concentraci&#243;n%20de%20perfiles%20de%20demand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lejandro.noguez\Documents\An&#225;lisis%20de%20demanda\Demanda%20General\An&#225;lisis%20de%20Demanda%20APF\Categor&#237;as\Muestra1_APF_V1_14Mar2013_APF%2006Ene13_FINAL.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Solicitante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Solicitante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Solicitan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Gr&#225;ficas%20generales%20APF.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manuel.garcia\Documents\UsuariosAn&#225;lisis\DGCPA_SolicitudesUsuariosTOP_08May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Gr&#225;ficas%20generales%20AP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Gr&#225;ficas%20generales%20APF.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lejandro\Desktop\Demanda%20General\Consultas\General\solic_eda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Concentraci&#243;n%20de%20perfiles%20de%20demand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Concentraci&#243;n%20de%20perfiles%20de%20demand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Concentraci&#243;n%20de%20perfiles%20de%20demand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nuel.garcia\AppData\Local\Microsoft\Windows\Temporary%20Internet%20Files\Content.Outlook\36F8WCGR\Concentraci&#243;n%20de%20perfiles%20de%20deman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view3D>
      <c:rotX val="10"/>
      <c:rotY val="220"/>
      <c:rAngAx val="0"/>
      <c:perspective val="50"/>
    </c:view3D>
    <c:floor>
      <c:thickness val="0"/>
    </c:floor>
    <c:sideWall>
      <c:thickness val="0"/>
    </c:sideWall>
    <c:backWall>
      <c:thickness val="0"/>
    </c:backWall>
    <c:plotArea>
      <c:layout>
        <c:manualLayout>
          <c:layoutTarget val="inner"/>
          <c:xMode val="edge"/>
          <c:yMode val="edge"/>
          <c:x val="7.0389107611548554E-2"/>
          <c:y val="4.1592481352202101E-2"/>
          <c:w val="0.90804133858267722"/>
          <c:h val="0.79391797674775189"/>
        </c:manualLayout>
      </c:layout>
      <c:area3DChart>
        <c:grouping val="standard"/>
        <c:varyColors val="0"/>
        <c:ser>
          <c:idx val="0"/>
          <c:order val="0"/>
          <c:tx>
            <c:strRef>
              <c:f>Hoja1!$C$2</c:f>
              <c:strCache>
                <c:ptCount val="1"/>
                <c:pt idx="0">
                  <c:v>Solicitudes</c:v>
                </c:pt>
              </c:strCache>
            </c:strRef>
          </c:tx>
          <c:val>
            <c:numRef>
              <c:f>Hoja1!$C$3:$C$12</c:f>
              <c:numCache>
                <c:formatCode>#,##0</c:formatCode>
                <c:ptCount val="10"/>
                <c:pt idx="0">
                  <c:v>24108</c:v>
                </c:pt>
                <c:pt idx="1">
                  <c:v>37732</c:v>
                </c:pt>
                <c:pt idx="2">
                  <c:v>50127</c:v>
                </c:pt>
                <c:pt idx="3">
                  <c:v>60563</c:v>
                </c:pt>
                <c:pt idx="4">
                  <c:v>95538</c:v>
                </c:pt>
                <c:pt idx="5">
                  <c:v>105968</c:v>
                </c:pt>
                <c:pt idx="6">
                  <c:v>118438</c:v>
                </c:pt>
                <c:pt idx="7">
                  <c:v>122757</c:v>
                </c:pt>
                <c:pt idx="8">
                  <c:v>123892</c:v>
                </c:pt>
                <c:pt idx="9">
                  <c:v>132955</c:v>
                </c:pt>
              </c:numCache>
            </c:numRef>
          </c:val>
        </c:ser>
        <c:ser>
          <c:idx val="1"/>
          <c:order val="1"/>
          <c:tx>
            <c:strRef>
              <c:f>Hoja1!$E$2</c:f>
              <c:strCache>
                <c:ptCount val="1"/>
                <c:pt idx="0">
                  <c:v>Acceso</c:v>
                </c:pt>
              </c:strCache>
            </c:strRef>
          </c:tx>
          <c:cat>
            <c:numRef>
              <c:f>Hoja1!$B$3:$B$12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Hoja1!$E$3:$E$12</c:f>
              <c:numCache>
                <c:formatCode>#,##0</c:formatCode>
                <c:ptCount val="10"/>
                <c:pt idx="0">
                  <c:v>22896</c:v>
                </c:pt>
                <c:pt idx="1">
                  <c:v>34793</c:v>
                </c:pt>
                <c:pt idx="2">
                  <c:v>44690</c:v>
                </c:pt>
                <c:pt idx="3">
                  <c:v>52269</c:v>
                </c:pt>
                <c:pt idx="4">
                  <c:v>81056</c:v>
                </c:pt>
                <c:pt idx="5">
                  <c:v>87696</c:v>
                </c:pt>
                <c:pt idx="6">
                  <c:v>98539</c:v>
                </c:pt>
                <c:pt idx="7">
                  <c:v>100707</c:v>
                </c:pt>
                <c:pt idx="8">
                  <c:v>96864</c:v>
                </c:pt>
                <c:pt idx="9">
                  <c:v>92673</c:v>
                </c:pt>
              </c:numCache>
            </c:numRef>
          </c:val>
        </c:ser>
        <c:ser>
          <c:idx val="2"/>
          <c:order val="2"/>
          <c:tx>
            <c:strRef>
              <c:f>Hoja1!$D$2</c:f>
              <c:strCache>
                <c:ptCount val="1"/>
                <c:pt idx="0">
                  <c:v>Datos Personales</c:v>
                </c:pt>
              </c:strCache>
            </c:strRef>
          </c:tx>
          <c:val>
            <c:numRef>
              <c:f>Hoja1!$D$3:$D$12</c:f>
              <c:numCache>
                <c:formatCode>#,##0</c:formatCode>
                <c:ptCount val="10"/>
                <c:pt idx="0">
                  <c:v>1212</c:v>
                </c:pt>
                <c:pt idx="1">
                  <c:v>2939</c:v>
                </c:pt>
                <c:pt idx="2">
                  <c:v>5437</c:v>
                </c:pt>
                <c:pt idx="3">
                  <c:v>8294</c:v>
                </c:pt>
                <c:pt idx="4">
                  <c:v>14482</c:v>
                </c:pt>
                <c:pt idx="5">
                  <c:v>18272</c:v>
                </c:pt>
                <c:pt idx="6">
                  <c:v>19899</c:v>
                </c:pt>
                <c:pt idx="7">
                  <c:v>22050</c:v>
                </c:pt>
                <c:pt idx="8">
                  <c:v>27028</c:v>
                </c:pt>
                <c:pt idx="9">
                  <c:v>40282</c:v>
                </c:pt>
              </c:numCache>
            </c:numRef>
          </c:val>
        </c:ser>
        <c:dLbls>
          <c:showLegendKey val="0"/>
          <c:showVal val="0"/>
          <c:showCatName val="0"/>
          <c:showSerName val="0"/>
          <c:showPercent val="0"/>
          <c:showBubbleSize val="0"/>
        </c:dLbls>
        <c:dropLines/>
        <c:axId val="236674048"/>
        <c:axId val="237765376"/>
        <c:axId val="244754176"/>
      </c:area3DChart>
      <c:catAx>
        <c:axId val="236674048"/>
        <c:scaling>
          <c:orientation val="minMax"/>
        </c:scaling>
        <c:delete val="0"/>
        <c:axPos val="b"/>
        <c:numFmt formatCode="General" sourceLinked="1"/>
        <c:majorTickMark val="none"/>
        <c:minorTickMark val="none"/>
        <c:tickLblPos val="nextTo"/>
        <c:txPr>
          <a:bodyPr rot="-5400000" vert="horz"/>
          <a:lstStyle/>
          <a:p>
            <a:pPr>
              <a:defRPr/>
            </a:pPr>
            <a:endParaRPr lang="es-MX"/>
          </a:p>
        </c:txPr>
        <c:crossAx val="237765376"/>
        <c:crosses val="autoZero"/>
        <c:auto val="1"/>
        <c:lblAlgn val="ctr"/>
        <c:lblOffset val="100"/>
        <c:noMultiLvlLbl val="0"/>
      </c:catAx>
      <c:valAx>
        <c:axId val="237765376"/>
        <c:scaling>
          <c:orientation val="minMax"/>
        </c:scaling>
        <c:delete val="0"/>
        <c:axPos val="r"/>
        <c:majorGridlines/>
        <c:numFmt formatCode="#,##0" sourceLinked="1"/>
        <c:majorTickMark val="none"/>
        <c:minorTickMark val="none"/>
        <c:tickLblPos val="nextTo"/>
        <c:crossAx val="236674048"/>
        <c:crosses val="autoZero"/>
        <c:crossBetween val="midCat"/>
        <c:dispUnits>
          <c:builtInUnit val="thousands"/>
          <c:dispUnitsLbl>
            <c:layout>
              <c:manualLayout>
                <c:xMode val="edge"/>
                <c:yMode val="edge"/>
                <c:x val="3.0758748906386694E-2"/>
                <c:y val="0.13442433097924614"/>
              </c:manualLayout>
            </c:layout>
            <c:tx>
              <c:rich>
                <a:bodyPr/>
                <a:lstStyle/>
                <a:p>
                  <a:pPr>
                    <a:defRPr/>
                  </a:pPr>
                  <a:r>
                    <a:rPr lang="es-MX"/>
                    <a:t>Miles de solicitudes</a:t>
                  </a:r>
                </a:p>
              </c:rich>
            </c:tx>
          </c:dispUnitsLbl>
        </c:dispUnits>
      </c:valAx>
      <c:serAx>
        <c:axId val="244754176"/>
        <c:scaling>
          <c:orientation val="minMax"/>
        </c:scaling>
        <c:delete val="1"/>
        <c:axPos val="b"/>
        <c:majorTickMark val="none"/>
        <c:minorTickMark val="none"/>
        <c:tickLblPos val="nextTo"/>
        <c:crossAx val="237765376"/>
        <c:crosses val="autoZero"/>
      </c:serAx>
      <c:spPr>
        <a:ln w="12700"/>
      </c:spPr>
    </c:plotArea>
    <c:legend>
      <c:legendPos val="b"/>
      <c:layout>
        <c:manualLayout>
          <c:xMode val="edge"/>
          <c:yMode val="edge"/>
          <c:x val="0.20856802274715661"/>
          <c:y val="0.91256397074077078"/>
          <c:w val="0.58286395450568684"/>
          <c:h val="8.2854127770111211E-2"/>
        </c:manualLayout>
      </c:layout>
      <c:overlay val="0"/>
    </c:legend>
    <c:plotVisOnly val="1"/>
    <c:dispBlanksAs val="gap"/>
    <c:showDLblsOverMax val="0"/>
  </c:chart>
  <c:spPr>
    <a:solidFill>
      <a:schemeClr val="lt1"/>
    </a:solidFill>
    <a:ln w="12700" cap="flat" cmpd="sng" algn="ctr">
      <a:solidFill>
        <a:schemeClr val="accent4">
          <a:lumMod val="20000"/>
          <a:lumOff val="80000"/>
        </a:schemeClr>
      </a:solidFill>
      <a:prstDash val="solid"/>
    </a:ln>
    <a:effectLst/>
  </c:spPr>
  <c:txPr>
    <a:bodyPr/>
    <a:lstStyle/>
    <a:p>
      <a:pPr>
        <a:defRPr sz="800">
          <a:solidFill>
            <a:schemeClr val="dk1"/>
          </a:solidFill>
          <a:latin typeface="Century Gothic" pitchFamily="34" charset="0"/>
          <a:ea typeface="+mn-ea"/>
          <a:cs typeface="+mn-cs"/>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bar"/>
        <c:grouping val="stacked"/>
        <c:varyColors val="0"/>
        <c:ser>
          <c:idx val="0"/>
          <c:order val="0"/>
          <c:tx>
            <c:strRef>
              <c:f>solic_edad!$H$2</c:f>
              <c:strCache>
                <c:ptCount val="1"/>
                <c:pt idx="0">
                  <c:v>Masculino</c:v>
                </c:pt>
              </c:strCache>
            </c:strRef>
          </c:tx>
          <c:invertIfNegative val="0"/>
          <c:cat>
            <c:strRef>
              <c:f>solic_edad!$G$3:$G$17</c:f>
              <c:strCache>
                <c:ptCount val="15"/>
                <c:pt idx="0">
                  <c:v>menor a 20</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mayor a 85</c:v>
                </c:pt>
              </c:strCache>
            </c:strRef>
          </c:cat>
          <c:val>
            <c:numRef>
              <c:f>solic_edad!$H$3:$H$17</c:f>
              <c:numCache>
                <c:formatCode>0;0</c:formatCode>
                <c:ptCount val="15"/>
                <c:pt idx="0">
                  <c:v>-6</c:v>
                </c:pt>
                <c:pt idx="1">
                  <c:v>-162</c:v>
                </c:pt>
                <c:pt idx="2">
                  <c:v>-1001</c:v>
                </c:pt>
                <c:pt idx="3">
                  <c:v>-1752</c:v>
                </c:pt>
                <c:pt idx="4">
                  <c:v>-2770</c:v>
                </c:pt>
                <c:pt idx="5">
                  <c:v>-1542</c:v>
                </c:pt>
                <c:pt idx="6">
                  <c:v>-1521</c:v>
                </c:pt>
                <c:pt idx="7">
                  <c:v>-1000</c:v>
                </c:pt>
                <c:pt idx="8">
                  <c:v>-1006</c:v>
                </c:pt>
                <c:pt idx="9">
                  <c:v>-654</c:v>
                </c:pt>
                <c:pt idx="10">
                  <c:v>-308</c:v>
                </c:pt>
                <c:pt idx="11">
                  <c:v>-140</c:v>
                </c:pt>
                <c:pt idx="12">
                  <c:v>-79</c:v>
                </c:pt>
                <c:pt idx="13">
                  <c:v>-28</c:v>
                </c:pt>
                <c:pt idx="14">
                  <c:v>-27</c:v>
                </c:pt>
              </c:numCache>
            </c:numRef>
          </c:val>
        </c:ser>
        <c:ser>
          <c:idx val="1"/>
          <c:order val="1"/>
          <c:tx>
            <c:strRef>
              <c:f>solic_edad!$I$2</c:f>
              <c:strCache>
                <c:ptCount val="1"/>
                <c:pt idx="0">
                  <c:v>Femenino</c:v>
                </c:pt>
              </c:strCache>
            </c:strRef>
          </c:tx>
          <c:invertIfNegative val="0"/>
          <c:cat>
            <c:strRef>
              <c:f>solic_edad!$G$3:$G$17</c:f>
              <c:strCache>
                <c:ptCount val="15"/>
                <c:pt idx="0">
                  <c:v>menor a 20</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mayor a 85</c:v>
                </c:pt>
              </c:strCache>
            </c:strRef>
          </c:cat>
          <c:val>
            <c:numRef>
              <c:f>solic_edad!$I$3:$I$17</c:f>
              <c:numCache>
                <c:formatCode>0;0</c:formatCode>
                <c:ptCount val="15"/>
                <c:pt idx="0">
                  <c:v>4</c:v>
                </c:pt>
                <c:pt idx="1">
                  <c:v>153</c:v>
                </c:pt>
                <c:pt idx="2">
                  <c:v>503</c:v>
                </c:pt>
                <c:pt idx="3">
                  <c:v>747</c:v>
                </c:pt>
                <c:pt idx="4">
                  <c:v>575</c:v>
                </c:pt>
                <c:pt idx="5">
                  <c:v>556</c:v>
                </c:pt>
                <c:pt idx="6">
                  <c:v>287</c:v>
                </c:pt>
                <c:pt idx="7">
                  <c:v>243</c:v>
                </c:pt>
                <c:pt idx="8">
                  <c:v>111</c:v>
                </c:pt>
                <c:pt idx="9">
                  <c:v>142</c:v>
                </c:pt>
                <c:pt idx="10">
                  <c:v>33</c:v>
                </c:pt>
                <c:pt idx="11">
                  <c:v>14</c:v>
                </c:pt>
                <c:pt idx="12">
                  <c:v>10</c:v>
                </c:pt>
                <c:pt idx="13">
                  <c:v>4</c:v>
                </c:pt>
                <c:pt idx="14">
                  <c:v>2</c:v>
                </c:pt>
              </c:numCache>
            </c:numRef>
          </c:val>
        </c:ser>
        <c:dLbls>
          <c:showLegendKey val="0"/>
          <c:showVal val="0"/>
          <c:showCatName val="0"/>
          <c:showSerName val="0"/>
          <c:showPercent val="0"/>
          <c:showBubbleSize val="0"/>
        </c:dLbls>
        <c:gapWidth val="10"/>
        <c:overlap val="100"/>
        <c:axId val="241155456"/>
        <c:axId val="241157632"/>
      </c:barChart>
      <c:catAx>
        <c:axId val="241155456"/>
        <c:scaling>
          <c:orientation val="minMax"/>
        </c:scaling>
        <c:delete val="0"/>
        <c:axPos val="l"/>
        <c:title>
          <c:tx>
            <c:rich>
              <a:bodyPr rot="-5400000" vert="horz"/>
              <a:lstStyle/>
              <a:p>
                <a:pPr>
                  <a:defRPr/>
                </a:pPr>
                <a:r>
                  <a:rPr lang="en-US"/>
                  <a:t>Rango de Edades</a:t>
                </a:r>
              </a:p>
            </c:rich>
          </c:tx>
          <c:layout/>
          <c:overlay val="0"/>
        </c:title>
        <c:majorTickMark val="out"/>
        <c:minorTickMark val="none"/>
        <c:tickLblPos val="low"/>
        <c:crossAx val="241157632"/>
        <c:crosses val="autoZero"/>
        <c:auto val="1"/>
        <c:lblAlgn val="ctr"/>
        <c:lblOffset val="100"/>
        <c:noMultiLvlLbl val="0"/>
      </c:catAx>
      <c:valAx>
        <c:axId val="241157632"/>
        <c:scaling>
          <c:orientation val="minMax"/>
        </c:scaling>
        <c:delete val="0"/>
        <c:axPos val="b"/>
        <c:majorGridlines/>
        <c:title>
          <c:tx>
            <c:rich>
              <a:bodyPr/>
              <a:lstStyle/>
              <a:p>
                <a:pPr>
                  <a:defRPr/>
                </a:pPr>
                <a:r>
                  <a:rPr lang="en-US"/>
                  <a:t>Núm. de personas</a:t>
                </a:r>
              </a:p>
            </c:rich>
          </c:tx>
          <c:layout/>
          <c:overlay val="0"/>
        </c:title>
        <c:numFmt formatCode="0;0" sourceLinked="1"/>
        <c:majorTickMark val="out"/>
        <c:minorTickMark val="none"/>
        <c:tickLblPos val="nextTo"/>
        <c:crossAx val="241155456"/>
        <c:crosses val="autoZero"/>
        <c:crossBetween val="between"/>
      </c:valAx>
    </c:plotArea>
    <c:legend>
      <c:legendPos val="b"/>
      <c:layout/>
      <c:overlay val="0"/>
    </c:legend>
    <c:plotVisOnly val="1"/>
    <c:dispBlanksAs val="gap"/>
    <c:showDLblsOverMax val="0"/>
  </c:chart>
  <c:spPr>
    <a:ln>
      <a:solidFill>
        <a:schemeClr val="accent4">
          <a:lumMod val="20000"/>
          <a:lumOff val="80000"/>
        </a:schemeClr>
      </a:solidFill>
    </a:ln>
  </c:spPr>
  <c:txPr>
    <a:bodyPr/>
    <a:lstStyle/>
    <a:p>
      <a:pPr algn="just">
        <a:defRPr sz="700">
          <a:latin typeface="Century Gothic" pitchFamily="34" charset="0"/>
          <a:cs typeface="Arial" pitchFamily="34" charset="0"/>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a:t>Recursos de Revisión vs Edad Promedio</a:t>
            </a:r>
          </a:p>
        </c:rich>
      </c:tx>
      <c:layout/>
      <c:overlay val="0"/>
    </c:title>
    <c:autoTitleDeleted val="0"/>
    <c:plotArea>
      <c:layout/>
      <c:barChart>
        <c:barDir val="col"/>
        <c:grouping val="clustered"/>
        <c:varyColors val="0"/>
        <c:ser>
          <c:idx val="2"/>
          <c:order val="2"/>
          <c:tx>
            <c:strRef>
              <c:f>RR!$B$6</c:f>
              <c:strCache>
                <c:ptCount val="1"/>
                <c:pt idx="0">
                  <c:v>E. Prom. H</c:v>
                </c:pt>
              </c:strCache>
            </c:strRef>
          </c:tx>
          <c:spPr>
            <a:solidFill>
              <a:srgbClr val="0070C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b="1">
                    <a:solidFill>
                      <a:schemeClr val="tx2">
                        <a:lumMod val="60000"/>
                        <a:lumOff val="40000"/>
                      </a:schemeClr>
                    </a:solidFill>
                  </a:defRPr>
                </a:pPr>
                <a:endParaRPr lang="es-MX"/>
              </a:p>
            </c:txPr>
            <c:dLblPos val="outEnd"/>
            <c:showLegendKey val="0"/>
            <c:showVal val="1"/>
            <c:showCatName val="0"/>
            <c:showSerName val="0"/>
            <c:showPercent val="0"/>
            <c:showBubbleSize val="0"/>
            <c:showLeaderLines val="0"/>
          </c:dLbls>
          <c:val>
            <c:numRef>
              <c:f>RR!$D$6:$H$6</c:f>
              <c:numCache>
                <c:formatCode>General</c:formatCode>
                <c:ptCount val="5"/>
                <c:pt idx="0">
                  <c:v>40</c:v>
                </c:pt>
                <c:pt idx="1">
                  <c:v>34</c:v>
                </c:pt>
                <c:pt idx="2">
                  <c:v>33</c:v>
                </c:pt>
                <c:pt idx="3">
                  <c:v>31</c:v>
                </c:pt>
                <c:pt idx="4">
                  <c:v>32</c:v>
                </c:pt>
              </c:numCache>
            </c:numRef>
          </c:val>
        </c:ser>
        <c:ser>
          <c:idx val="3"/>
          <c:order val="3"/>
          <c:tx>
            <c:strRef>
              <c:f>RR!$K$6</c:f>
              <c:strCache>
                <c:ptCount val="1"/>
                <c:pt idx="0">
                  <c:v>E. Prom. M</c:v>
                </c:pt>
              </c:strCache>
            </c:strRef>
          </c:tx>
          <c:spPr>
            <a:solidFill>
              <a:schemeClr val="accent4">
                <a:lumMod val="75000"/>
              </a:schemeClr>
            </a:solidFill>
            <a:ln w="9525" cap="flat" cmpd="sng" algn="ctr">
              <a:solidFill>
                <a:schemeClr val="accent4">
                  <a:lumMod val="75000"/>
                </a:schemeClr>
              </a:solidFill>
              <a:prstDash val="solid"/>
            </a:ln>
            <a:effectLst>
              <a:outerShdw blurRad="40000" dist="23000" dir="5400000" rotWithShape="0">
                <a:srgbClr val="000000">
                  <a:alpha val="35000"/>
                </a:srgbClr>
              </a:outerShdw>
            </a:effectLst>
          </c:spPr>
          <c:invertIfNegative val="0"/>
          <c:dLbls>
            <c:txPr>
              <a:bodyPr/>
              <a:lstStyle/>
              <a:p>
                <a:pPr>
                  <a:defRPr b="1">
                    <a:solidFill>
                      <a:schemeClr val="accent4">
                        <a:lumMod val="75000"/>
                      </a:schemeClr>
                    </a:solidFill>
                  </a:defRPr>
                </a:pPr>
                <a:endParaRPr lang="es-MX"/>
              </a:p>
            </c:txPr>
            <c:dLblPos val="outEnd"/>
            <c:showLegendKey val="0"/>
            <c:showVal val="1"/>
            <c:showCatName val="0"/>
            <c:showSerName val="0"/>
            <c:showPercent val="0"/>
            <c:showBubbleSize val="0"/>
            <c:showLeaderLines val="0"/>
          </c:dLbls>
          <c:val>
            <c:numRef>
              <c:f>RR!$M$6:$Q$6</c:f>
              <c:numCache>
                <c:formatCode>General</c:formatCode>
                <c:ptCount val="5"/>
                <c:pt idx="0">
                  <c:v>25</c:v>
                </c:pt>
                <c:pt idx="1">
                  <c:v>29</c:v>
                </c:pt>
                <c:pt idx="2">
                  <c:v>28</c:v>
                </c:pt>
                <c:pt idx="3">
                  <c:v>25</c:v>
                </c:pt>
                <c:pt idx="4">
                  <c:v>26</c:v>
                </c:pt>
              </c:numCache>
            </c:numRef>
          </c:val>
        </c:ser>
        <c:dLbls>
          <c:showLegendKey val="0"/>
          <c:showVal val="0"/>
          <c:showCatName val="0"/>
          <c:showSerName val="0"/>
          <c:showPercent val="0"/>
          <c:showBubbleSize val="0"/>
        </c:dLbls>
        <c:gapWidth val="150"/>
        <c:axId val="241292800"/>
        <c:axId val="241286528"/>
      </c:barChart>
      <c:lineChart>
        <c:grouping val="standard"/>
        <c:varyColors val="0"/>
        <c:ser>
          <c:idx val="0"/>
          <c:order val="0"/>
          <c:tx>
            <c:strRef>
              <c:f>RR!$B$5</c:f>
              <c:strCache>
                <c:ptCount val="1"/>
                <c:pt idx="0">
                  <c:v>Recursos H</c:v>
                </c:pt>
              </c:strCache>
            </c:strRef>
          </c:tx>
          <c:spPr>
            <a:ln w="38100"/>
          </c:spPr>
          <c:marker>
            <c:symbol val="circle"/>
            <c:size val="5"/>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c:spPr>
          </c:marker>
          <c:dLbls>
            <c:spPr>
              <a:effectLst>
                <a:outerShdw blurRad="50800" dist="38100" dir="2700000" algn="tl" rotWithShape="0">
                  <a:prstClr val="black">
                    <a:alpha val="40000"/>
                  </a:prstClr>
                </a:outerShdw>
              </a:effectLst>
            </c:spPr>
            <c:txPr>
              <a:bodyPr/>
              <a:lstStyle/>
              <a:p>
                <a:pPr>
                  <a:defRPr b="1">
                    <a:solidFill>
                      <a:schemeClr val="tx2">
                        <a:lumMod val="20000"/>
                        <a:lumOff val="80000"/>
                      </a:schemeClr>
                    </a:solidFill>
                  </a:defRPr>
                </a:pPr>
                <a:endParaRPr lang="es-MX"/>
              </a:p>
            </c:txPr>
            <c:dLblPos val="t"/>
            <c:showLegendKey val="0"/>
            <c:showVal val="1"/>
            <c:showCatName val="0"/>
            <c:showSerName val="0"/>
            <c:showPercent val="0"/>
            <c:showBubbleSize val="0"/>
            <c:showLeaderLines val="0"/>
          </c:dLbls>
          <c:cat>
            <c:numRef>
              <c:f>RR!$M$4:$Q$4</c:f>
              <c:numCache>
                <c:formatCode>General</c:formatCode>
                <c:ptCount val="5"/>
                <c:pt idx="0">
                  <c:v>2004</c:v>
                </c:pt>
                <c:pt idx="1">
                  <c:v>2006</c:v>
                </c:pt>
                <c:pt idx="2">
                  <c:v>2008</c:v>
                </c:pt>
                <c:pt idx="3">
                  <c:v>2010</c:v>
                </c:pt>
                <c:pt idx="4">
                  <c:v>2012</c:v>
                </c:pt>
              </c:numCache>
            </c:numRef>
          </c:cat>
          <c:val>
            <c:numRef>
              <c:f>RR!$D$5:$H$5</c:f>
              <c:numCache>
                <c:formatCode>#,##0</c:formatCode>
                <c:ptCount val="5"/>
                <c:pt idx="0">
                  <c:v>589</c:v>
                </c:pt>
                <c:pt idx="1">
                  <c:v>1034</c:v>
                </c:pt>
                <c:pt idx="2">
                  <c:v>1566</c:v>
                </c:pt>
                <c:pt idx="3">
                  <c:v>3009</c:v>
                </c:pt>
                <c:pt idx="4">
                  <c:v>1534</c:v>
                </c:pt>
              </c:numCache>
            </c:numRef>
          </c:val>
          <c:smooth val="1"/>
        </c:ser>
        <c:ser>
          <c:idx val="1"/>
          <c:order val="1"/>
          <c:tx>
            <c:strRef>
              <c:f>RR!$K$5</c:f>
              <c:strCache>
                <c:ptCount val="1"/>
                <c:pt idx="0">
                  <c:v>Recursos M</c:v>
                </c:pt>
              </c:strCache>
            </c:strRef>
          </c:tx>
          <c:spPr>
            <a:ln w="38100">
              <a:solidFill>
                <a:schemeClr val="accent4">
                  <a:lumMod val="50000"/>
                </a:schemeClr>
              </a:solidFill>
            </a:ln>
          </c:spPr>
          <c:marker>
            <c:symbol val="circle"/>
            <c:size val="5"/>
            <c:spPr>
              <a:gradFill>
                <a:gsLst>
                  <a:gs pos="0">
                    <a:schemeClr val="accent4">
                      <a:lumMod val="75000"/>
                    </a:schemeClr>
                  </a:gs>
                  <a:gs pos="50000">
                    <a:schemeClr val="accent4">
                      <a:lumMod val="60000"/>
                      <a:lumOff val="40000"/>
                    </a:schemeClr>
                  </a:gs>
                  <a:gs pos="100000">
                    <a:schemeClr val="accent4">
                      <a:lumMod val="20000"/>
                      <a:lumOff val="80000"/>
                    </a:schemeClr>
                  </a:gs>
                </a:gsLst>
                <a:lin ang="5400000" scaled="0"/>
              </a:gradFill>
              <a:ln w="38100">
                <a:solidFill>
                  <a:schemeClr val="accent4">
                    <a:lumMod val="50000"/>
                  </a:schemeClr>
                </a:solidFill>
              </a:ln>
            </c:spPr>
          </c:marker>
          <c:dLbls>
            <c:spPr>
              <a:effectLst>
                <a:outerShdw blurRad="50800" dist="38100" dir="2700000" algn="tl" rotWithShape="0">
                  <a:prstClr val="black">
                    <a:alpha val="40000"/>
                  </a:prstClr>
                </a:outerShdw>
              </a:effectLst>
            </c:spPr>
            <c:txPr>
              <a:bodyPr/>
              <a:lstStyle/>
              <a:p>
                <a:pPr>
                  <a:defRPr b="1">
                    <a:solidFill>
                      <a:schemeClr val="accent1">
                        <a:lumMod val="40000"/>
                        <a:lumOff val="60000"/>
                      </a:schemeClr>
                    </a:solidFill>
                  </a:defRPr>
                </a:pPr>
                <a:endParaRPr lang="es-MX"/>
              </a:p>
            </c:txPr>
            <c:dLblPos val="t"/>
            <c:showLegendKey val="0"/>
            <c:showVal val="1"/>
            <c:showCatName val="0"/>
            <c:showSerName val="0"/>
            <c:showPercent val="0"/>
            <c:showBubbleSize val="0"/>
            <c:showLeaderLines val="0"/>
          </c:dLbls>
          <c:cat>
            <c:numRef>
              <c:f>RR!$M$4:$Q$4</c:f>
              <c:numCache>
                <c:formatCode>General</c:formatCode>
                <c:ptCount val="5"/>
                <c:pt idx="0">
                  <c:v>2004</c:v>
                </c:pt>
                <c:pt idx="1">
                  <c:v>2006</c:v>
                </c:pt>
                <c:pt idx="2">
                  <c:v>2008</c:v>
                </c:pt>
                <c:pt idx="3">
                  <c:v>2010</c:v>
                </c:pt>
                <c:pt idx="4">
                  <c:v>2012</c:v>
                </c:pt>
              </c:numCache>
            </c:numRef>
          </c:cat>
          <c:val>
            <c:numRef>
              <c:f>RR!$M$5:$Q$5</c:f>
              <c:numCache>
                <c:formatCode>#,##0</c:formatCode>
                <c:ptCount val="5"/>
                <c:pt idx="0">
                  <c:v>150</c:v>
                </c:pt>
                <c:pt idx="1">
                  <c:v>328</c:v>
                </c:pt>
                <c:pt idx="2">
                  <c:v>418</c:v>
                </c:pt>
                <c:pt idx="3">
                  <c:v>892</c:v>
                </c:pt>
                <c:pt idx="4">
                  <c:v>728</c:v>
                </c:pt>
              </c:numCache>
            </c:numRef>
          </c:val>
          <c:smooth val="1"/>
        </c:ser>
        <c:dLbls>
          <c:showLegendKey val="0"/>
          <c:showVal val="0"/>
          <c:showCatName val="0"/>
          <c:showSerName val="0"/>
          <c:showPercent val="0"/>
          <c:showBubbleSize val="0"/>
        </c:dLbls>
        <c:marker val="1"/>
        <c:smooth val="0"/>
        <c:axId val="241283072"/>
        <c:axId val="241284608"/>
      </c:lineChart>
      <c:catAx>
        <c:axId val="241283072"/>
        <c:scaling>
          <c:orientation val="minMax"/>
        </c:scaling>
        <c:delete val="0"/>
        <c:axPos val="b"/>
        <c:numFmt formatCode="General" sourceLinked="1"/>
        <c:majorTickMark val="out"/>
        <c:minorTickMark val="none"/>
        <c:tickLblPos val="nextTo"/>
        <c:crossAx val="241284608"/>
        <c:crosses val="autoZero"/>
        <c:auto val="1"/>
        <c:lblAlgn val="ctr"/>
        <c:lblOffset val="100"/>
        <c:noMultiLvlLbl val="0"/>
      </c:catAx>
      <c:valAx>
        <c:axId val="241284608"/>
        <c:scaling>
          <c:orientation val="minMax"/>
        </c:scaling>
        <c:delete val="0"/>
        <c:axPos val="l"/>
        <c:majorGridlines/>
        <c:numFmt formatCode="#,##0" sourceLinked="1"/>
        <c:majorTickMark val="out"/>
        <c:minorTickMark val="none"/>
        <c:tickLblPos val="nextTo"/>
        <c:crossAx val="241283072"/>
        <c:crosses val="autoZero"/>
        <c:crossBetween val="between"/>
        <c:dispUnits>
          <c:builtInUnit val="thousands"/>
          <c:dispUnitsLbl>
            <c:layout/>
            <c:tx>
              <c:rich>
                <a:bodyPr/>
                <a:lstStyle/>
                <a:p>
                  <a:pPr>
                    <a:defRPr/>
                  </a:pPr>
                  <a:r>
                    <a:rPr lang="es-MX"/>
                    <a:t>Miles de recursos</a:t>
                  </a:r>
                </a:p>
              </c:rich>
            </c:tx>
          </c:dispUnitsLbl>
        </c:dispUnits>
      </c:valAx>
      <c:valAx>
        <c:axId val="241286528"/>
        <c:scaling>
          <c:orientation val="minMax"/>
        </c:scaling>
        <c:delete val="0"/>
        <c:axPos val="r"/>
        <c:title>
          <c:tx>
            <c:rich>
              <a:bodyPr rot="5400000" vert="horz"/>
              <a:lstStyle/>
              <a:p>
                <a:pPr>
                  <a:defRPr/>
                </a:pPr>
                <a:r>
                  <a:rPr lang="es-MX"/>
                  <a:t>Edad</a:t>
                </a:r>
              </a:p>
            </c:rich>
          </c:tx>
          <c:layout/>
          <c:overlay val="0"/>
        </c:title>
        <c:numFmt formatCode="General" sourceLinked="1"/>
        <c:majorTickMark val="out"/>
        <c:minorTickMark val="none"/>
        <c:tickLblPos val="nextTo"/>
        <c:crossAx val="241292800"/>
        <c:crosses val="max"/>
        <c:crossBetween val="between"/>
      </c:valAx>
      <c:catAx>
        <c:axId val="241292800"/>
        <c:scaling>
          <c:orientation val="minMax"/>
        </c:scaling>
        <c:delete val="1"/>
        <c:axPos val="b"/>
        <c:majorTickMark val="out"/>
        <c:minorTickMark val="none"/>
        <c:tickLblPos val="nextTo"/>
        <c:crossAx val="241286528"/>
        <c:crosses val="autoZero"/>
        <c:auto val="1"/>
        <c:lblAlgn val="ctr"/>
        <c:lblOffset val="100"/>
        <c:noMultiLvlLbl val="0"/>
      </c:catAx>
    </c:plotArea>
    <c:legend>
      <c:legendPos val="b"/>
      <c:layout/>
      <c:overlay val="0"/>
      <c:txPr>
        <a:bodyPr/>
        <a:lstStyle/>
        <a:p>
          <a:pPr rtl="0">
            <a:defRPr/>
          </a:pPr>
          <a:endParaRPr lang="es-MX"/>
        </a:p>
      </c:txPr>
    </c:legend>
    <c:plotVisOnly val="1"/>
    <c:dispBlanksAs val="gap"/>
    <c:showDLblsOverMax val="0"/>
  </c:chart>
  <c:txPr>
    <a:bodyPr/>
    <a:lstStyle/>
    <a:p>
      <a:pPr>
        <a:defRPr sz="900">
          <a:latin typeface="Century Gothic" pitchFamily="34" charset="0"/>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5"/>
      <c:rotY val="10"/>
      <c:rAngAx val="0"/>
      <c:perspective val="50"/>
    </c:view3D>
    <c:floor>
      <c:thickness val="0"/>
    </c:floor>
    <c:sideWall>
      <c:thickness val="0"/>
      <c:spPr>
        <a:gradFill>
          <a:gsLst>
            <a:gs pos="97000">
              <a:schemeClr val="accent1">
                <a:lumMod val="50000"/>
              </a:schemeClr>
            </a:gs>
            <a:gs pos="0">
              <a:schemeClr val="bg1"/>
            </a:gs>
          </a:gsLst>
          <a:lin ang="16200000" scaled="0"/>
        </a:gradFill>
      </c:spPr>
    </c:sideWall>
    <c:backWall>
      <c:thickness val="0"/>
      <c:spPr>
        <a:gradFill>
          <a:gsLst>
            <a:gs pos="97000">
              <a:schemeClr val="accent1">
                <a:lumMod val="50000"/>
              </a:schemeClr>
            </a:gs>
            <a:gs pos="0">
              <a:schemeClr val="bg1"/>
            </a:gs>
          </a:gsLst>
          <a:lin ang="16200000" scaled="0"/>
        </a:gradFill>
      </c:spPr>
    </c:backWall>
    <c:plotArea>
      <c:layout/>
      <c:bar3DChart>
        <c:barDir val="col"/>
        <c:grouping val="standard"/>
        <c:varyColors val="0"/>
        <c:ser>
          <c:idx val="0"/>
          <c:order val="0"/>
          <c:tx>
            <c:strRef>
              <c:f>RR!$M$63</c:f>
              <c:strCache>
                <c:ptCount val="1"/>
                <c:pt idx="0">
                  <c:v>2010</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c:spPr>
          <c:invertIfNegative val="0"/>
          <c:dPt>
            <c:idx val="0"/>
            <c:invertIfNegative val="0"/>
            <c:bubble3D val="0"/>
            <c:spPr>
              <a:solidFill>
                <a:srgbClr val="0070C0"/>
              </a:solidFill>
              <a:ln w="9525" cap="flat" cmpd="sng" algn="ctr">
                <a:noFill/>
                <a:prstDash val="solid"/>
              </a:ln>
              <a:effectLst>
                <a:outerShdw blurRad="40000" dist="23000" dir="5400000" rotWithShape="0">
                  <a:srgbClr val="000000">
                    <a:alpha val="35000"/>
                  </a:srgbClr>
                </a:outerShdw>
              </a:effectLst>
            </c:spPr>
          </c:dPt>
          <c:dPt>
            <c:idx val="1"/>
            <c:invertIfNegative val="0"/>
            <c:bubble3D val="0"/>
            <c:spPr>
              <a:solidFill>
                <a:srgbClr val="0070C0"/>
              </a:solidFill>
              <a:ln w="9525" cap="flat" cmpd="sng" algn="ctr">
                <a:noFill/>
                <a:prstDash val="solid"/>
              </a:ln>
              <a:effectLst>
                <a:outerShdw blurRad="40000" dist="23000" dir="5400000" rotWithShape="0">
                  <a:srgbClr val="000000">
                    <a:alpha val="35000"/>
                  </a:srgbClr>
                </a:outerShdw>
              </a:effectLst>
            </c:spPr>
          </c:dPt>
          <c:dPt>
            <c:idx val="2"/>
            <c:invertIfNegative val="0"/>
            <c:bubble3D val="0"/>
            <c:spPr>
              <a:solidFill>
                <a:srgbClr val="0070C0"/>
              </a:solidFill>
              <a:ln w="9525" cap="flat" cmpd="sng" algn="ctr">
                <a:noFill/>
                <a:prstDash val="solid"/>
              </a:ln>
              <a:effectLst>
                <a:outerShdw blurRad="40000" dist="23000" dir="5400000" rotWithShape="0">
                  <a:srgbClr val="000000">
                    <a:alpha val="35000"/>
                  </a:srgbClr>
                </a:outerShdw>
              </a:effectLst>
            </c:spPr>
          </c:dPt>
          <c:dPt>
            <c:idx val="3"/>
            <c:invertIfNegative val="0"/>
            <c:bubble3D val="1"/>
            <c:spPr>
              <a:solidFill>
                <a:srgbClr val="0070C0"/>
              </a:solidFill>
              <a:ln w="9525" cap="flat" cmpd="sng" algn="ctr">
                <a:noFill/>
                <a:prstDash val="solid"/>
              </a:ln>
              <a:effectLst>
                <a:outerShdw blurRad="40000" dist="23000" dir="5400000" rotWithShape="0">
                  <a:srgbClr val="000000">
                    <a:alpha val="35000"/>
                  </a:srgbClr>
                </a:outerShdw>
              </a:effectLst>
            </c:spPr>
          </c:dPt>
          <c:dPt>
            <c:idx val="4"/>
            <c:invertIfNegative val="0"/>
            <c:bubble3D val="1"/>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5"/>
            <c:invertIfNegative val="0"/>
            <c:bubble3D val="1"/>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7"/>
            <c:invertIfNegative val="0"/>
            <c:bubble3D val="0"/>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9"/>
            <c:invertIfNegative val="0"/>
            <c:bubble3D val="0"/>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Lbls>
            <c:dLbl>
              <c:idx val="0"/>
              <c:layout>
                <c:manualLayout>
                  <c:x val="8.3333333333333332E-3"/>
                  <c:y val="8.7962962962962965E-2"/>
                </c:manualLayout>
              </c:layout>
              <c:showLegendKey val="0"/>
              <c:showVal val="1"/>
              <c:showCatName val="0"/>
              <c:showSerName val="0"/>
              <c:showPercent val="0"/>
              <c:showBubbleSize val="0"/>
            </c:dLbl>
            <c:dLbl>
              <c:idx val="1"/>
              <c:layout>
                <c:manualLayout>
                  <c:x val="1.1111111111111112E-2"/>
                  <c:y val="7.8703703703703706E-2"/>
                </c:manualLayout>
              </c:layout>
              <c:showLegendKey val="0"/>
              <c:showVal val="1"/>
              <c:showCatName val="0"/>
              <c:showSerName val="0"/>
              <c:showPercent val="0"/>
              <c:showBubbleSize val="0"/>
            </c:dLbl>
            <c:dLbl>
              <c:idx val="2"/>
              <c:layout>
                <c:manualLayout>
                  <c:x val="1.3888888888888888E-2"/>
                  <c:y val="8.3333333333333287E-2"/>
                </c:manualLayout>
              </c:layout>
              <c:showLegendKey val="0"/>
              <c:showVal val="1"/>
              <c:showCatName val="0"/>
              <c:showSerName val="0"/>
              <c:showPercent val="0"/>
              <c:showBubbleSize val="0"/>
            </c:dLbl>
            <c:dLbl>
              <c:idx val="3"/>
              <c:layout>
                <c:manualLayout>
                  <c:x val="8.3333333333333332E-3"/>
                  <c:y val="8.3332968795567217E-2"/>
                </c:manualLayout>
              </c:layout>
              <c:showLegendKey val="0"/>
              <c:showVal val="1"/>
              <c:showCatName val="0"/>
              <c:showSerName val="0"/>
              <c:showPercent val="0"/>
              <c:showBubbleSize val="0"/>
            </c:dLbl>
            <c:dLbl>
              <c:idx val="4"/>
              <c:layout>
                <c:manualLayout>
                  <c:x val="8.3333333333333332E-3"/>
                  <c:y val="9.7222222222222224E-2"/>
                </c:manualLayout>
              </c:layout>
              <c:showLegendKey val="0"/>
              <c:showVal val="1"/>
              <c:showCatName val="0"/>
              <c:showSerName val="0"/>
              <c:showPercent val="0"/>
              <c:showBubbleSize val="0"/>
            </c:dLbl>
            <c:dLbl>
              <c:idx val="5"/>
              <c:layout>
                <c:manualLayout>
                  <c:x val="8.3333333333333332E-3"/>
                  <c:y val="0.11574074074074074"/>
                </c:manualLayout>
              </c:layout>
              <c:showLegendKey val="0"/>
              <c:showVal val="1"/>
              <c:showCatName val="0"/>
              <c:showSerName val="0"/>
              <c:showPercent val="0"/>
              <c:showBubbleSize val="0"/>
            </c:dLbl>
            <c:dLbl>
              <c:idx val="7"/>
              <c:layout>
                <c:manualLayout>
                  <c:x val="5.3329973964894601E-3"/>
                  <c:y val="6.9444444444444448E-2"/>
                </c:manualLayout>
              </c:layout>
              <c:showLegendKey val="0"/>
              <c:showVal val="1"/>
              <c:showCatName val="0"/>
              <c:showSerName val="0"/>
              <c:showPercent val="0"/>
              <c:showBubbleSize val="0"/>
            </c:dLbl>
            <c:dLbl>
              <c:idx val="9"/>
              <c:layout>
                <c:manualLayout>
                  <c:x val="0"/>
                  <c:y val="4.6296296296296294E-2"/>
                </c:manualLayout>
              </c:layout>
              <c:showLegendKey val="0"/>
              <c:showVal val="1"/>
              <c:showCatName val="0"/>
              <c:showSerName val="0"/>
              <c:showPercent val="0"/>
              <c:showBubbleSize val="0"/>
            </c:dLbl>
            <c:txPr>
              <a:bodyPr/>
              <a:lstStyle/>
              <a:p>
                <a:pPr>
                  <a:defRPr b="1">
                    <a:solidFill>
                      <a:schemeClr val="bg1"/>
                    </a:solidFill>
                  </a:defRPr>
                </a:pPr>
                <a:endParaRPr lang="es-MX"/>
              </a:p>
            </c:txPr>
            <c:showLegendKey val="0"/>
            <c:showVal val="1"/>
            <c:showCatName val="0"/>
            <c:showSerName val="0"/>
            <c:showPercent val="0"/>
            <c:showBubbleSize val="0"/>
            <c:showLeaderLines val="0"/>
          </c:dLbls>
          <c:cat>
            <c:multiLvlStrRef>
              <c:f>RR!$K$64:$L$73</c:f>
              <c:multiLvlStrCache>
                <c:ptCount val="10"/>
                <c:lvl>
                  <c:pt idx="0">
                    <c:v>Licenciatura</c:v>
                  </c:pt>
                  <c:pt idx="1">
                    <c:v>Lic. Incompleta</c:v>
                  </c:pt>
                  <c:pt idx="2">
                    <c:v>Maestría</c:v>
                  </c:pt>
                  <c:pt idx="3">
                    <c:v>Primaria incompleta</c:v>
                  </c:pt>
                  <c:pt idx="4">
                    <c:v>S. Intrucción Formal</c:v>
                  </c:pt>
                  <c:pt idx="5">
                    <c:v>Licenciatura</c:v>
                  </c:pt>
                  <c:pt idx="6">
                    <c:v>Lic. Incompleta</c:v>
                  </c:pt>
                  <c:pt idx="7">
                    <c:v>Maestría</c:v>
                  </c:pt>
                  <c:pt idx="8">
                    <c:v>Primaria incompleta</c:v>
                  </c:pt>
                  <c:pt idx="9">
                    <c:v>S. Intrucción Formal</c:v>
                  </c:pt>
                </c:lvl>
                <c:lvl>
                  <c:pt idx="0">
                    <c:v>Hombres</c:v>
                  </c:pt>
                  <c:pt idx="5">
                    <c:v>Mujeres</c:v>
                  </c:pt>
                </c:lvl>
              </c:multiLvlStrCache>
            </c:multiLvlStrRef>
          </c:cat>
          <c:val>
            <c:numRef>
              <c:f>RR!$M$64:$M$73</c:f>
              <c:numCache>
                <c:formatCode>General</c:formatCode>
                <c:ptCount val="10"/>
                <c:pt idx="0" formatCode="0%">
                  <c:v>0.39</c:v>
                </c:pt>
                <c:pt idx="2" formatCode="0%">
                  <c:v>0.15</c:v>
                </c:pt>
                <c:pt idx="3" formatCode="0%">
                  <c:v>0.17</c:v>
                </c:pt>
                <c:pt idx="5" formatCode="0%">
                  <c:v>0.45</c:v>
                </c:pt>
                <c:pt idx="7" formatCode="0%">
                  <c:v>0.19</c:v>
                </c:pt>
                <c:pt idx="9" formatCode="0%">
                  <c:v>0.08</c:v>
                </c:pt>
              </c:numCache>
            </c:numRef>
          </c:val>
        </c:ser>
        <c:ser>
          <c:idx val="1"/>
          <c:order val="1"/>
          <c:tx>
            <c:strRef>
              <c:f>RR!$N$63</c:f>
              <c:strCache>
                <c:ptCount val="1"/>
                <c:pt idx="0">
                  <c:v>2012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c:spPr>
          <c:invertIfNegative val="0"/>
          <c:dPt>
            <c:idx val="0"/>
            <c:invertIfNegative val="0"/>
            <c:bubble3D val="1"/>
            <c:spPr>
              <a:solidFill>
                <a:srgbClr val="0070C0"/>
              </a:solidFill>
              <a:ln w="9525" cap="flat" cmpd="sng" algn="ctr">
                <a:noFill/>
                <a:prstDash val="solid"/>
              </a:ln>
              <a:effectLst>
                <a:outerShdw blurRad="40000" dist="23000" dir="5400000" rotWithShape="0">
                  <a:srgbClr val="000000">
                    <a:alpha val="35000"/>
                  </a:srgbClr>
                </a:outerShdw>
              </a:effectLst>
            </c:spPr>
          </c:dPt>
          <c:dPt>
            <c:idx val="1"/>
            <c:invertIfNegative val="0"/>
            <c:bubble3D val="1"/>
            <c:spPr>
              <a:solidFill>
                <a:srgbClr val="0070C0"/>
              </a:solidFill>
              <a:ln w="9525" cap="flat" cmpd="sng" algn="ctr">
                <a:noFill/>
                <a:prstDash val="solid"/>
              </a:ln>
              <a:effectLst>
                <a:outerShdw blurRad="40000" dist="23000" dir="5400000" rotWithShape="0">
                  <a:srgbClr val="000000">
                    <a:alpha val="35000"/>
                  </a:srgbClr>
                </a:outerShdw>
              </a:effectLst>
            </c:spPr>
          </c:dPt>
          <c:dPt>
            <c:idx val="2"/>
            <c:invertIfNegative val="0"/>
            <c:bubble3D val="1"/>
            <c:spPr>
              <a:solidFill>
                <a:srgbClr val="0070C0"/>
              </a:solidFill>
              <a:ln w="9525" cap="flat" cmpd="sng" algn="ctr">
                <a:noFill/>
                <a:prstDash val="solid"/>
              </a:ln>
              <a:effectLst>
                <a:outerShdw blurRad="40000" dist="23000" dir="5400000" rotWithShape="0">
                  <a:srgbClr val="000000">
                    <a:alpha val="35000"/>
                  </a:srgbClr>
                </a:outerShdw>
              </a:effectLst>
            </c:spPr>
          </c:dPt>
          <c:dPt>
            <c:idx val="3"/>
            <c:invertIfNegative val="0"/>
            <c:bubble3D val="0"/>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4"/>
            <c:invertIfNegative val="0"/>
            <c:bubble3D val="0"/>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5"/>
            <c:invertIfNegative val="0"/>
            <c:bubble3D val="0"/>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6"/>
            <c:invertIfNegative val="0"/>
            <c:bubble3D val="0"/>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7"/>
            <c:invertIfNegative val="0"/>
            <c:bubble3D val="0"/>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Lbls>
            <c:dLbl>
              <c:idx val="0"/>
              <c:layout>
                <c:manualLayout>
                  <c:x val="1.1111111111111112E-2"/>
                  <c:y val="8.7962962962962965E-2"/>
                </c:manualLayout>
              </c:layout>
              <c:showLegendKey val="0"/>
              <c:showVal val="1"/>
              <c:showCatName val="0"/>
              <c:showSerName val="0"/>
              <c:showPercent val="0"/>
              <c:showBubbleSize val="0"/>
            </c:dLbl>
            <c:dLbl>
              <c:idx val="1"/>
              <c:layout>
                <c:manualLayout>
                  <c:x val="8.3333333333333332E-3"/>
                  <c:y val="6.4814814814814811E-2"/>
                </c:manualLayout>
              </c:layout>
              <c:showLegendKey val="0"/>
              <c:showVal val="1"/>
              <c:showCatName val="0"/>
              <c:showSerName val="0"/>
              <c:showPercent val="0"/>
              <c:showBubbleSize val="0"/>
            </c:dLbl>
            <c:dLbl>
              <c:idx val="2"/>
              <c:layout>
                <c:manualLayout>
                  <c:x val="8.3333333333333332E-3"/>
                  <c:y val="7.4073709536307958E-2"/>
                </c:manualLayout>
              </c:layout>
              <c:showLegendKey val="0"/>
              <c:showVal val="1"/>
              <c:showCatName val="0"/>
              <c:showSerName val="0"/>
              <c:showPercent val="0"/>
              <c:showBubbleSize val="0"/>
            </c:dLbl>
            <c:dLbl>
              <c:idx val="3"/>
              <c:layout>
                <c:manualLayout>
                  <c:x val="1.1111111111111112E-2"/>
                  <c:y val="9.7222222222222224E-2"/>
                </c:manualLayout>
              </c:layout>
              <c:showLegendKey val="0"/>
              <c:showVal val="1"/>
              <c:showCatName val="0"/>
              <c:showSerName val="0"/>
              <c:showPercent val="0"/>
              <c:showBubbleSize val="0"/>
            </c:dLbl>
            <c:dLbl>
              <c:idx val="4"/>
              <c:layout>
                <c:manualLayout>
                  <c:x val="8.3333333333333332E-3"/>
                  <c:y val="8.3333333333333329E-2"/>
                </c:manualLayout>
              </c:layout>
              <c:showLegendKey val="0"/>
              <c:showVal val="1"/>
              <c:showCatName val="0"/>
              <c:showSerName val="0"/>
              <c:showPercent val="0"/>
              <c:showBubbleSize val="0"/>
            </c:dLbl>
            <c:dLbl>
              <c:idx val="5"/>
              <c:layout>
                <c:manualLayout>
                  <c:x val="5.5555555555555558E-3"/>
                  <c:y val="6.4814814814814853E-2"/>
                </c:manualLayout>
              </c:layout>
              <c:showLegendKey val="0"/>
              <c:showVal val="1"/>
              <c:showCatName val="0"/>
              <c:showSerName val="0"/>
              <c:showPercent val="0"/>
              <c:showBubbleSize val="0"/>
            </c:dLbl>
            <c:dLbl>
              <c:idx val="6"/>
              <c:layout>
                <c:manualLayout>
                  <c:x val="7.9994960947341893E-3"/>
                  <c:y val="6.9444444444444448E-2"/>
                </c:manualLayout>
              </c:layout>
              <c:showLegendKey val="0"/>
              <c:showVal val="1"/>
              <c:showCatName val="0"/>
              <c:showSerName val="0"/>
              <c:showPercent val="0"/>
              <c:showBubbleSize val="0"/>
            </c:dLbl>
            <c:dLbl>
              <c:idx val="7"/>
              <c:layout>
                <c:manualLayout>
                  <c:x val="1.066599479297892E-2"/>
                  <c:y val="5.5555555555555552E-2"/>
                </c:manualLayout>
              </c:layout>
              <c:showLegendKey val="0"/>
              <c:showVal val="1"/>
              <c:showCatName val="0"/>
              <c:showSerName val="0"/>
              <c:showPercent val="0"/>
              <c:showBubbleSize val="0"/>
            </c:dLbl>
            <c:txPr>
              <a:bodyPr/>
              <a:lstStyle/>
              <a:p>
                <a:pPr>
                  <a:defRPr b="1">
                    <a:solidFill>
                      <a:schemeClr val="bg1"/>
                    </a:solidFill>
                  </a:defRPr>
                </a:pPr>
                <a:endParaRPr lang="es-MX"/>
              </a:p>
            </c:txPr>
            <c:showLegendKey val="0"/>
            <c:showVal val="1"/>
            <c:showCatName val="0"/>
            <c:showSerName val="0"/>
            <c:showPercent val="0"/>
            <c:showBubbleSize val="0"/>
            <c:showLeaderLines val="0"/>
          </c:dLbls>
          <c:cat>
            <c:multiLvlStrRef>
              <c:f>RR!$K$64:$L$73</c:f>
              <c:multiLvlStrCache>
                <c:ptCount val="10"/>
                <c:lvl>
                  <c:pt idx="0">
                    <c:v>Licenciatura</c:v>
                  </c:pt>
                  <c:pt idx="1">
                    <c:v>Lic. Incompleta</c:v>
                  </c:pt>
                  <c:pt idx="2">
                    <c:v>Maestría</c:v>
                  </c:pt>
                  <c:pt idx="3">
                    <c:v>Primaria incompleta</c:v>
                  </c:pt>
                  <c:pt idx="4">
                    <c:v>S. Intrucción Formal</c:v>
                  </c:pt>
                  <c:pt idx="5">
                    <c:v>Licenciatura</c:v>
                  </c:pt>
                  <c:pt idx="6">
                    <c:v>Lic. Incompleta</c:v>
                  </c:pt>
                  <c:pt idx="7">
                    <c:v>Maestría</c:v>
                  </c:pt>
                  <c:pt idx="8">
                    <c:v>Primaria incompleta</c:v>
                  </c:pt>
                  <c:pt idx="9">
                    <c:v>S. Intrucción Formal</c:v>
                  </c:pt>
                </c:lvl>
                <c:lvl>
                  <c:pt idx="0">
                    <c:v>Hombres</c:v>
                  </c:pt>
                  <c:pt idx="5">
                    <c:v>Mujeres</c:v>
                  </c:pt>
                </c:lvl>
              </c:multiLvlStrCache>
            </c:multiLvlStrRef>
          </c:cat>
          <c:val>
            <c:numRef>
              <c:f>RR!$N$64:$N$73</c:f>
              <c:numCache>
                <c:formatCode>0%</c:formatCode>
                <c:ptCount val="10"/>
                <c:pt idx="0">
                  <c:v>0.45</c:v>
                </c:pt>
                <c:pt idx="1">
                  <c:v>0.11</c:v>
                </c:pt>
                <c:pt idx="2">
                  <c:v>0.18</c:v>
                </c:pt>
                <c:pt idx="5">
                  <c:v>0.36</c:v>
                </c:pt>
                <c:pt idx="6">
                  <c:v>0.19</c:v>
                </c:pt>
                <c:pt idx="7">
                  <c:v>0.21</c:v>
                </c:pt>
              </c:numCache>
            </c:numRef>
          </c:val>
        </c:ser>
        <c:dLbls>
          <c:showLegendKey val="0"/>
          <c:showVal val="0"/>
          <c:showCatName val="0"/>
          <c:showSerName val="0"/>
          <c:showPercent val="0"/>
          <c:showBubbleSize val="0"/>
        </c:dLbls>
        <c:gapWidth val="150"/>
        <c:shape val="box"/>
        <c:axId val="241477888"/>
        <c:axId val="241508352"/>
        <c:axId val="285814784"/>
      </c:bar3DChart>
      <c:catAx>
        <c:axId val="241477888"/>
        <c:scaling>
          <c:orientation val="minMax"/>
        </c:scaling>
        <c:delete val="0"/>
        <c:axPos val="b"/>
        <c:majorGridlines>
          <c:spPr>
            <a:ln>
              <a:solidFill>
                <a:schemeClr val="tx1"/>
              </a:solidFill>
            </a:ln>
          </c:spPr>
        </c:majorGridlines>
        <c:majorTickMark val="out"/>
        <c:minorTickMark val="none"/>
        <c:tickLblPos val="low"/>
        <c:spPr>
          <a:noFill/>
          <a:ln>
            <a:solidFill>
              <a:schemeClr val="tx1"/>
            </a:solidFill>
          </a:ln>
        </c:spPr>
        <c:txPr>
          <a:bodyPr rot="-5400000" vert="horz"/>
          <a:lstStyle/>
          <a:p>
            <a:pPr>
              <a:defRPr b="0"/>
            </a:pPr>
            <a:endParaRPr lang="es-MX"/>
          </a:p>
        </c:txPr>
        <c:crossAx val="241508352"/>
        <c:crosses val="autoZero"/>
        <c:auto val="1"/>
        <c:lblAlgn val="ctr"/>
        <c:lblOffset val="100"/>
        <c:noMultiLvlLbl val="0"/>
      </c:catAx>
      <c:valAx>
        <c:axId val="241508352"/>
        <c:scaling>
          <c:orientation val="minMax"/>
        </c:scaling>
        <c:delete val="0"/>
        <c:axPos val="l"/>
        <c:majorGridlines>
          <c:spPr>
            <a:ln>
              <a:solidFill>
                <a:schemeClr val="bg1"/>
              </a:solidFill>
            </a:ln>
          </c:spPr>
        </c:majorGridlines>
        <c:numFmt formatCode="0%" sourceLinked="1"/>
        <c:majorTickMark val="out"/>
        <c:minorTickMark val="none"/>
        <c:tickLblPos val="nextTo"/>
        <c:txPr>
          <a:bodyPr/>
          <a:lstStyle/>
          <a:p>
            <a:pPr>
              <a:defRPr b="0"/>
            </a:pPr>
            <a:endParaRPr lang="es-MX"/>
          </a:p>
        </c:txPr>
        <c:crossAx val="241477888"/>
        <c:crosses val="autoZero"/>
        <c:crossBetween val="between"/>
      </c:valAx>
      <c:serAx>
        <c:axId val="285814784"/>
        <c:scaling>
          <c:orientation val="minMax"/>
        </c:scaling>
        <c:delete val="0"/>
        <c:axPos val="b"/>
        <c:majorTickMark val="out"/>
        <c:minorTickMark val="none"/>
        <c:tickLblPos val="nextTo"/>
        <c:txPr>
          <a:bodyPr/>
          <a:lstStyle/>
          <a:p>
            <a:pPr>
              <a:defRPr b="1"/>
            </a:pPr>
            <a:endParaRPr lang="es-MX"/>
          </a:p>
        </c:txPr>
        <c:crossAx val="241508352"/>
        <c:crosses val="autoZero"/>
      </c:serAx>
    </c:plotArea>
    <c:plotVisOnly val="1"/>
    <c:dispBlanksAs val="gap"/>
    <c:showDLblsOverMax val="0"/>
  </c:chart>
  <c:spPr>
    <a:ln>
      <a:solidFill>
        <a:schemeClr val="accent4">
          <a:lumMod val="20000"/>
          <a:lumOff val="80000"/>
        </a:schemeClr>
      </a:solidFill>
    </a:ln>
  </c:spPr>
  <c:txPr>
    <a:bodyPr/>
    <a:lstStyle/>
    <a:p>
      <a:pPr>
        <a:defRPr sz="800">
          <a:latin typeface="Century Gothic" pitchFamily="34" charset="0"/>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RR!$B$95</c:f>
              <c:strCache>
                <c:ptCount val="1"/>
                <c:pt idx="0">
                  <c:v>Hombres</c:v>
                </c:pt>
              </c:strCache>
            </c:strRef>
          </c:tx>
          <c:spPr>
            <a:ln cmpd="dbl">
              <a:solidFill>
                <a:srgbClr val="0070C0"/>
              </a:solidFill>
            </a:ln>
          </c:spPr>
          <c:marker>
            <c:symbol val="none"/>
          </c:marker>
          <c:dPt>
            <c:idx val="4"/>
            <c:bubble3D val="0"/>
            <c:spPr>
              <a:ln cmpd="dbl">
                <a:solidFill>
                  <a:srgbClr val="0070C0"/>
                </a:solidFill>
                <a:tailEnd type="stealth"/>
              </a:ln>
            </c:spPr>
          </c:dPt>
          <c:dLbls>
            <c:dLbl>
              <c:idx val="0"/>
              <c:layout/>
              <c:tx>
                <c:rich>
                  <a:bodyPr/>
                  <a:lstStyle/>
                  <a:p>
                    <a:pPr>
                      <a:defRPr b="1">
                        <a:solidFill>
                          <a:srgbClr val="0070C0"/>
                        </a:solidFill>
                      </a:defRPr>
                    </a:pPr>
                    <a:r>
                      <a:rPr lang="en-US">
                        <a:solidFill>
                          <a:srgbClr val="0070C0"/>
                        </a:solidFill>
                      </a:rPr>
                      <a:t>Benito Juárez</a:t>
                    </a:r>
                  </a:p>
                </c:rich>
              </c:tx>
              <c:spPr/>
              <c:dLblPos val="b"/>
              <c:showLegendKey val="0"/>
              <c:showVal val="0"/>
              <c:showCatName val="0"/>
              <c:showSerName val="1"/>
              <c:showPercent val="0"/>
              <c:showBubbleSize val="0"/>
            </c:dLbl>
            <c:dLbl>
              <c:idx val="4"/>
              <c:layout/>
              <c:showLegendKey val="0"/>
              <c:showVal val="1"/>
              <c:showCatName val="0"/>
              <c:showSerName val="0"/>
              <c:showPercent val="0"/>
              <c:showBubbleSize val="0"/>
            </c:dLbl>
            <c:txPr>
              <a:bodyPr/>
              <a:lstStyle/>
              <a:p>
                <a:pPr>
                  <a:defRPr b="1"/>
                </a:pPr>
                <a:endParaRPr lang="es-MX"/>
              </a:p>
            </c:txPr>
            <c:showLegendKey val="0"/>
            <c:showVal val="0"/>
            <c:showCatName val="0"/>
            <c:showSerName val="0"/>
            <c:showPercent val="0"/>
            <c:showBubbleSize val="0"/>
          </c:dLbls>
          <c:cat>
            <c:numRef>
              <c:f>Solicitudes!$D$80:$H$80</c:f>
              <c:numCache>
                <c:formatCode>General</c:formatCode>
                <c:ptCount val="5"/>
                <c:pt idx="0">
                  <c:v>2004</c:v>
                </c:pt>
                <c:pt idx="1">
                  <c:v>2006</c:v>
                </c:pt>
                <c:pt idx="2">
                  <c:v>2008</c:v>
                </c:pt>
                <c:pt idx="3">
                  <c:v>2010</c:v>
                </c:pt>
                <c:pt idx="4">
                  <c:v>2012</c:v>
                </c:pt>
              </c:numCache>
            </c:numRef>
          </c:cat>
          <c:val>
            <c:numRef>
              <c:f>RR!$D$95:$H$95</c:f>
              <c:numCache>
                <c:formatCode>0%</c:formatCode>
                <c:ptCount val="5"/>
                <c:pt idx="0">
                  <c:v>7.0000000000000007E-2</c:v>
                </c:pt>
                <c:pt idx="1">
                  <c:v>0.05</c:v>
                </c:pt>
                <c:pt idx="2">
                  <c:v>7.0000000000000007E-2</c:v>
                </c:pt>
                <c:pt idx="3">
                  <c:v>0.03</c:v>
                </c:pt>
                <c:pt idx="4">
                  <c:v>0.02</c:v>
                </c:pt>
              </c:numCache>
            </c:numRef>
          </c:val>
          <c:smooth val="1"/>
        </c:ser>
        <c:ser>
          <c:idx val="1"/>
          <c:order val="1"/>
          <c:tx>
            <c:strRef>
              <c:f>RR!$B$95</c:f>
              <c:strCache>
                <c:ptCount val="1"/>
                <c:pt idx="0">
                  <c:v>Hombres</c:v>
                </c:pt>
              </c:strCache>
            </c:strRef>
          </c:tx>
          <c:spPr>
            <a:ln cmpd="dbl">
              <a:solidFill>
                <a:srgbClr val="0070C0"/>
              </a:solidFill>
            </a:ln>
          </c:spPr>
          <c:marker>
            <c:symbol val="none"/>
          </c:marker>
          <c:dPt>
            <c:idx val="4"/>
            <c:bubble3D val="0"/>
            <c:spPr>
              <a:ln cmpd="dbl">
                <a:solidFill>
                  <a:srgbClr val="0070C0"/>
                </a:solidFill>
                <a:tailEnd type="stealth"/>
              </a:ln>
            </c:spPr>
          </c:dPt>
          <c:dLbls>
            <c:dLbl>
              <c:idx val="0"/>
              <c:layout/>
              <c:tx>
                <c:rich>
                  <a:bodyPr/>
                  <a:lstStyle/>
                  <a:p>
                    <a:r>
                      <a:rPr lang="en-US"/>
                      <a:t>Cuauhtémoc</a:t>
                    </a:r>
                  </a:p>
                </c:rich>
              </c:tx>
              <c:dLblPos val="t"/>
              <c:showLegendKey val="0"/>
              <c:showVal val="1"/>
              <c:showCatName val="0"/>
              <c:showSerName val="1"/>
              <c:showPercent val="0"/>
              <c:showBubbleSize val="0"/>
            </c:dLbl>
            <c:dLbl>
              <c:idx val="4"/>
              <c:layout/>
              <c:showLegendKey val="0"/>
              <c:showVal val="1"/>
              <c:showCatName val="0"/>
              <c:showSerName val="0"/>
              <c:showPercent val="0"/>
              <c:showBubbleSize val="0"/>
            </c:dLbl>
            <c:txPr>
              <a:bodyPr/>
              <a:lstStyle/>
              <a:p>
                <a:pPr>
                  <a:defRPr b="1">
                    <a:solidFill>
                      <a:srgbClr val="0070C0"/>
                    </a:solidFill>
                  </a:defRPr>
                </a:pPr>
                <a:endParaRPr lang="es-MX"/>
              </a:p>
            </c:txPr>
            <c:showLegendKey val="0"/>
            <c:showVal val="0"/>
            <c:showCatName val="0"/>
            <c:showSerName val="0"/>
            <c:showPercent val="0"/>
            <c:showBubbleSize val="0"/>
          </c:dLbls>
          <c:cat>
            <c:numRef>
              <c:f>Solicitudes!$D$80:$H$80</c:f>
              <c:numCache>
                <c:formatCode>General</c:formatCode>
                <c:ptCount val="5"/>
                <c:pt idx="0">
                  <c:v>2004</c:v>
                </c:pt>
                <c:pt idx="1">
                  <c:v>2006</c:v>
                </c:pt>
                <c:pt idx="2">
                  <c:v>2008</c:v>
                </c:pt>
                <c:pt idx="3">
                  <c:v>2010</c:v>
                </c:pt>
                <c:pt idx="4">
                  <c:v>2012</c:v>
                </c:pt>
              </c:numCache>
            </c:numRef>
          </c:cat>
          <c:val>
            <c:numRef>
              <c:f>RR!$D$96:$H$96</c:f>
              <c:numCache>
                <c:formatCode>0%</c:formatCode>
                <c:ptCount val="5"/>
                <c:pt idx="0">
                  <c:v>0.09</c:v>
                </c:pt>
                <c:pt idx="1">
                  <c:v>0.03</c:v>
                </c:pt>
                <c:pt idx="2">
                  <c:v>0.1</c:v>
                </c:pt>
                <c:pt idx="3">
                  <c:v>0.04</c:v>
                </c:pt>
                <c:pt idx="4">
                  <c:v>7.0000000000000007E-2</c:v>
                </c:pt>
              </c:numCache>
            </c:numRef>
          </c:val>
          <c:smooth val="1"/>
        </c:ser>
        <c:ser>
          <c:idx val="2"/>
          <c:order val="2"/>
          <c:tx>
            <c:strRef>
              <c:f>RR!$B$97</c:f>
              <c:strCache>
                <c:ptCount val="1"/>
                <c:pt idx="0">
                  <c:v>Mujeres</c:v>
                </c:pt>
              </c:strCache>
            </c:strRef>
          </c:tx>
          <c:spPr>
            <a:ln cmpd="dbl">
              <a:solidFill>
                <a:srgbClr val="7030A0"/>
              </a:solidFill>
            </a:ln>
          </c:spPr>
          <c:marker>
            <c:symbol val="none"/>
          </c:marker>
          <c:dPt>
            <c:idx val="4"/>
            <c:bubble3D val="0"/>
            <c:spPr>
              <a:ln cmpd="dbl">
                <a:solidFill>
                  <a:srgbClr val="7030A0"/>
                </a:solidFill>
                <a:tailEnd type="stealth"/>
              </a:ln>
            </c:spPr>
          </c:dPt>
          <c:dLbls>
            <c:dLbl>
              <c:idx val="0"/>
              <c:layout/>
              <c:tx>
                <c:rich>
                  <a:bodyPr/>
                  <a:lstStyle/>
                  <a:p>
                    <a:r>
                      <a:rPr lang="en-US" b="1">
                        <a:solidFill>
                          <a:srgbClr val="7030A0"/>
                        </a:solidFill>
                      </a:rPr>
                      <a:t>Benito Juárez</a:t>
                    </a:r>
                  </a:p>
                </c:rich>
              </c:tx>
              <c:dLblPos val="t"/>
              <c:showLegendKey val="0"/>
              <c:showVal val="1"/>
              <c:showCatName val="0"/>
              <c:showSerName val="1"/>
              <c:showPercent val="0"/>
              <c:showBubbleSize val="0"/>
            </c:dLbl>
            <c:dLbl>
              <c:idx val="4"/>
              <c:layout/>
              <c:showLegendKey val="0"/>
              <c:showVal val="1"/>
              <c:showCatName val="0"/>
              <c:showSerName val="0"/>
              <c:showPercent val="0"/>
              <c:showBubbleSize val="0"/>
            </c:dLbl>
            <c:txPr>
              <a:bodyPr/>
              <a:lstStyle/>
              <a:p>
                <a:pPr>
                  <a:defRPr b="1">
                    <a:solidFill>
                      <a:srgbClr val="7030A0"/>
                    </a:solidFill>
                  </a:defRPr>
                </a:pPr>
                <a:endParaRPr lang="es-MX"/>
              </a:p>
            </c:txPr>
            <c:showLegendKey val="0"/>
            <c:showVal val="0"/>
            <c:showCatName val="0"/>
            <c:showSerName val="0"/>
            <c:showPercent val="0"/>
            <c:showBubbleSize val="0"/>
          </c:dLbls>
          <c:cat>
            <c:numRef>
              <c:f>Solicitudes!$D$80:$H$80</c:f>
              <c:numCache>
                <c:formatCode>General</c:formatCode>
                <c:ptCount val="5"/>
                <c:pt idx="0">
                  <c:v>2004</c:v>
                </c:pt>
                <c:pt idx="1">
                  <c:v>2006</c:v>
                </c:pt>
                <c:pt idx="2">
                  <c:v>2008</c:v>
                </c:pt>
                <c:pt idx="3">
                  <c:v>2010</c:v>
                </c:pt>
                <c:pt idx="4">
                  <c:v>2012</c:v>
                </c:pt>
              </c:numCache>
            </c:numRef>
          </c:cat>
          <c:val>
            <c:numRef>
              <c:f>RR!$D$97:$H$97</c:f>
              <c:numCache>
                <c:formatCode>0%</c:formatCode>
                <c:ptCount val="5"/>
                <c:pt idx="0">
                  <c:v>0.02</c:v>
                </c:pt>
                <c:pt idx="1">
                  <c:v>0.01</c:v>
                </c:pt>
                <c:pt idx="2">
                  <c:v>0.1</c:v>
                </c:pt>
                <c:pt idx="3">
                  <c:v>0.02</c:v>
                </c:pt>
                <c:pt idx="4">
                  <c:v>0.04</c:v>
                </c:pt>
              </c:numCache>
            </c:numRef>
          </c:val>
          <c:smooth val="1"/>
        </c:ser>
        <c:ser>
          <c:idx val="3"/>
          <c:order val="3"/>
          <c:tx>
            <c:strRef>
              <c:f>RR!$B$97</c:f>
              <c:strCache>
                <c:ptCount val="1"/>
                <c:pt idx="0">
                  <c:v>Mujeres</c:v>
                </c:pt>
              </c:strCache>
            </c:strRef>
          </c:tx>
          <c:spPr>
            <a:ln cmpd="dbl">
              <a:solidFill>
                <a:srgbClr val="7030A0"/>
              </a:solidFill>
            </a:ln>
          </c:spPr>
          <c:marker>
            <c:symbol val="none"/>
          </c:marker>
          <c:dPt>
            <c:idx val="4"/>
            <c:bubble3D val="0"/>
            <c:spPr>
              <a:ln cmpd="dbl">
                <a:solidFill>
                  <a:srgbClr val="7030A0"/>
                </a:solidFill>
                <a:tailEnd type="stealth"/>
              </a:ln>
            </c:spPr>
          </c:dPt>
          <c:dLbls>
            <c:dLbl>
              <c:idx val="0"/>
              <c:layout/>
              <c:tx>
                <c:rich>
                  <a:bodyPr/>
                  <a:lstStyle/>
                  <a:p>
                    <a:r>
                      <a:rPr lang="en-US" b="1">
                        <a:solidFill>
                          <a:srgbClr val="7030A0"/>
                        </a:solidFill>
                      </a:rPr>
                      <a:t> Cuauhtémoc</a:t>
                    </a:r>
                    <a:endParaRPr lang="en-US"/>
                  </a:p>
                </c:rich>
              </c:tx>
              <c:dLblPos val="b"/>
              <c:showLegendKey val="0"/>
              <c:showVal val="1"/>
              <c:showCatName val="0"/>
              <c:showSerName val="1"/>
              <c:showPercent val="0"/>
              <c:showBubbleSize val="0"/>
            </c:dLbl>
            <c:txPr>
              <a:bodyPr/>
              <a:lstStyle/>
              <a:p>
                <a:pPr>
                  <a:defRPr b="1">
                    <a:solidFill>
                      <a:srgbClr val="7030A0"/>
                    </a:solidFill>
                  </a:defRPr>
                </a:pPr>
                <a:endParaRPr lang="es-MX"/>
              </a:p>
            </c:txPr>
            <c:dLblPos val="b"/>
            <c:showLegendKey val="0"/>
            <c:showVal val="0"/>
            <c:showCatName val="0"/>
            <c:showSerName val="0"/>
            <c:showPercent val="0"/>
            <c:showBubbleSize val="0"/>
          </c:dLbls>
          <c:cat>
            <c:numRef>
              <c:f>Solicitudes!$D$80:$H$80</c:f>
              <c:numCache>
                <c:formatCode>General</c:formatCode>
                <c:ptCount val="5"/>
                <c:pt idx="0">
                  <c:v>2004</c:v>
                </c:pt>
                <c:pt idx="1">
                  <c:v>2006</c:v>
                </c:pt>
                <c:pt idx="2">
                  <c:v>2008</c:v>
                </c:pt>
                <c:pt idx="3">
                  <c:v>2010</c:v>
                </c:pt>
                <c:pt idx="4">
                  <c:v>2012</c:v>
                </c:pt>
              </c:numCache>
            </c:numRef>
          </c:cat>
          <c:val>
            <c:numRef>
              <c:f>RR!$D$98:$H$98</c:f>
              <c:numCache>
                <c:formatCode>0%</c:formatCode>
                <c:ptCount val="5"/>
                <c:pt idx="0">
                  <c:v>0.01</c:v>
                </c:pt>
                <c:pt idx="1">
                  <c:v>0.01</c:v>
                </c:pt>
                <c:pt idx="2">
                  <c:v>0.12</c:v>
                </c:pt>
                <c:pt idx="3">
                  <c:v>0.02</c:v>
                </c:pt>
                <c:pt idx="4">
                  <c:v>0.02</c:v>
                </c:pt>
              </c:numCache>
            </c:numRef>
          </c:val>
          <c:smooth val="1"/>
        </c:ser>
        <c:dLbls>
          <c:showLegendKey val="0"/>
          <c:showVal val="0"/>
          <c:showCatName val="0"/>
          <c:showSerName val="0"/>
          <c:showPercent val="0"/>
          <c:showBubbleSize val="0"/>
        </c:dLbls>
        <c:marker val="1"/>
        <c:smooth val="0"/>
        <c:axId val="241684480"/>
        <c:axId val="241686016"/>
      </c:lineChart>
      <c:catAx>
        <c:axId val="241684480"/>
        <c:scaling>
          <c:orientation val="minMax"/>
        </c:scaling>
        <c:delete val="0"/>
        <c:axPos val="b"/>
        <c:numFmt formatCode="General" sourceLinked="1"/>
        <c:majorTickMark val="out"/>
        <c:minorTickMark val="none"/>
        <c:tickLblPos val="nextTo"/>
        <c:crossAx val="241686016"/>
        <c:crosses val="autoZero"/>
        <c:auto val="1"/>
        <c:lblAlgn val="ctr"/>
        <c:lblOffset val="100"/>
        <c:noMultiLvlLbl val="0"/>
      </c:catAx>
      <c:valAx>
        <c:axId val="241686016"/>
        <c:scaling>
          <c:orientation val="minMax"/>
        </c:scaling>
        <c:delete val="0"/>
        <c:axPos val="l"/>
        <c:majorGridlines/>
        <c:numFmt formatCode="0.0%" sourceLinked="0"/>
        <c:majorTickMark val="out"/>
        <c:minorTickMark val="none"/>
        <c:tickLblPos val="nextTo"/>
        <c:crossAx val="241684480"/>
        <c:crosses val="autoZero"/>
        <c:crossBetween val="between"/>
      </c:valAx>
    </c:plotArea>
    <c:legend>
      <c:legendPos val="b"/>
      <c:legendEntry>
        <c:idx val="1"/>
        <c:delete val="1"/>
      </c:legendEntry>
      <c:legendEntry>
        <c:idx val="3"/>
        <c:delete val="1"/>
      </c:legendEntry>
      <c:layout/>
      <c:overlay val="0"/>
    </c:legend>
    <c:plotVisOnly val="1"/>
    <c:dispBlanksAs val="gap"/>
    <c:showDLblsOverMax val="0"/>
  </c:chart>
  <c:spPr>
    <a:ln>
      <a:solidFill>
        <a:schemeClr val="accent4">
          <a:lumMod val="20000"/>
          <a:lumOff val="80000"/>
        </a:schemeClr>
      </a:solidFill>
    </a:ln>
  </c:spPr>
  <c:txPr>
    <a:bodyPr/>
    <a:lstStyle/>
    <a:p>
      <a:pPr>
        <a:defRPr sz="900">
          <a:latin typeface="Century Gothic" pitchFamily="34" charset="0"/>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RR!$B$117</c:f>
              <c:strCache>
                <c:ptCount val="1"/>
                <c:pt idx="0">
                  <c:v>Hombre</c:v>
                </c:pt>
              </c:strCache>
            </c:strRef>
          </c:tx>
          <c:spPr>
            <a:solidFill>
              <a:srgbClr val="0070C0"/>
            </a:solidFill>
          </c:spPr>
          <c:invertIfNegative val="0"/>
          <c:dLbls>
            <c:dLbl>
              <c:idx val="0"/>
              <c:layout/>
              <c:tx>
                <c:rich>
                  <a:bodyPr/>
                  <a:lstStyle/>
                  <a:p>
                    <a:r>
                      <a:rPr lang="en-US" b="0">
                        <a:solidFill>
                          <a:schemeClr val="bg1"/>
                        </a:solidFill>
                      </a:rPr>
                      <a:t>Ingreso</a:t>
                    </a:r>
                    <a:endParaRPr lang="en-US"/>
                  </a:p>
                </c:rich>
              </c:tx>
              <c:dLblPos val="inEnd"/>
              <c:showLegendKey val="0"/>
              <c:showVal val="0"/>
              <c:showCatName val="0"/>
              <c:showSerName val="1"/>
              <c:showPercent val="0"/>
              <c:showBubbleSize val="0"/>
            </c:dLbl>
            <c:dLbl>
              <c:idx val="1"/>
              <c:layout/>
              <c:tx>
                <c:rich>
                  <a:bodyPr/>
                  <a:lstStyle/>
                  <a:p>
                    <a:r>
                      <a:rPr lang="en-US" b="0">
                        <a:solidFill>
                          <a:schemeClr val="bg1"/>
                        </a:solidFill>
                      </a:rPr>
                      <a:t>Ingreso</a:t>
                    </a:r>
                    <a:endParaRPr lang="en-US"/>
                  </a:p>
                </c:rich>
              </c:tx>
              <c:dLblPos val="inEnd"/>
              <c:showLegendKey val="0"/>
              <c:showVal val="0"/>
              <c:showCatName val="0"/>
              <c:showSerName val="1"/>
              <c:showPercent val="0"/>
              <c:showBubbleSize val="0"/>
            </c:dLbl>
            <c:dLbl>
              <c:idx val="2"/>
              <c:layout/>
              <c:tx>
                <c:rich>
                  <a:bodyPr/>
                  <a:lstStyle/>
                  <a:p>
                    <a:r>
                      <a:rPr lang="en-US" b="0">
                        <a:solidFill>
                          <a:schemeClr val="bg1"/>
                        </a:solidFill>
                      </a:rPr>
                      <a:t>Ingreso</a:t>
                    </a:r>
                    <a:endParaRPr lang="en-US"/>
                  </a:p>
                </c:rich>
              </c:tx>
              <c:dLblPos val="inEnd"/>
              <c:showLegendKey val="0"/>
              <c:showVal val="0"/>
              <c:showCatName val="0"/>
              <c:showSerName val="1"/>
              <c:showPercent val="0"/>
              <c:showBubbleSize val="0"/>
            </c:dLbl>
            <c:dLbl>
              <c:idx val="3"/>
              <c:layout/>
              <c:tx>
                <c:rich>
                  <a:bodyPr/>
                  <a:lstStyle/>
                  <a:p>
                    <a:r>
                      <a:rPr lang="en-US" b="0">
                        <a:solidFill>
                          <a:schemeClr val="bg1"/>
                        </a:solidFill>
                      </a:rPr>
                      <a:t>Ingreso</a:t>
                    </a:r>
                    <a:endParaRPr lang="en-US"/>
                  </a:p>
                </c:rich>
              </c:tx>
              <c:dLblPos val="inEnd"/>
              <c:showLegendKey val="0"/>
              <c:showVal val="0"/>
              <c:showCatName val="0"/>
              <c:showSerName val="1"/>
              <c:showPercent val="0"/>
              <c:showBubbleSize val="0"/>
            </c:dLbl>
            <c:txPr>
              <a:bodyPr rot="-5400000" vert="horz"/>
              <a:lstStyle/>
              <a:p>
                <a:pPr>
                  <a:defRPr b="0"/>
                </a:pPr>
                <a:endParaRPr lang="es-MX"/>
              </a:p>
            </c:txPr>
            <c:dLblPos val="inEnd"/>
            <c:showLegendKey val="0"/>
            <c:showVal val="0"/>
            <c:showCatName val="0"/>
            <c:showSerName val="1"/>
            <c:showPercent val="0"/>
            <c:showBubbleSize val="0"/>
            <c:showLeaderLines val="0"/>
          </c:dLbls>
          <c:cat>
            <c:numRef>
              <c:f>Solicitudes!$D$102:$G$102</c:f>
              <c:numCache>
                <c:formatCode>General</c:formatCode>
                <c:ptCount val="4"/>
                <c:pt idx="0">
                  <c:v>2004</c:v>
                </c:pt>
                <c:pt idx="1">
                  <c:v>2006</c:v>
                </c:pt>
                <c:pt idx="2">
                  <c:v>2008</c:v>
                </c:pt>
                <c:pt idx="3">
                  <c:v>2010</c:v>
                </c:pt>
              </c:numCache>
            </c:numRef>
          </c:cat>
          <c:val>
            <c:numRef>
              <c:f>RR!$D$117:$G$117</c:f>
              <c:numCache>
                <c:formatCode>#,##0</c:formatCode>
                <c:ptCount val="4"/>
                <c:pt idx="0">
                  <c:v>30444.51</c:v>
                </c:pt>
                <c:pt idx="1">
                  <c:v>25161.81</c:v>
                </c:pt>
                <c:pt idx="2">
                  <c:v>35384.28</c:v>
                </c:pt>
                <c:pt idx="3">
                  <c:v>33135.83</c:v>
                </c:pt>
              </c:numCache>
            </c:numRef>
          </c:val>
        </c:ser>
        <c:ser>
          <c:idx val="1"/>
          <c:order val="1"/>
          <c:tx>
            <c:strRef>
              <c:f>RR!$B$117</c:f>
              <c:strCache>
                <c:ptCount val="1"/>
                <c:pt idx="0">
                  <c:v>Hombre</c:v>
                </c:pt>
              </c:strCache>
            </c:strRef>
          </c:tx>
          <c:spPr>
            <a:solidFill>
              <a:srgbClr val="0070C0"/>
            </a:solidFill>
          </c:spPr>
          <c:invertIfNegative val="0"/>
          <c:dLbls>
            <c:dLbl>
              <c:idx val="0"/>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1"/>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2"/>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3"/>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txPr>
              <a:bodyPr rot="-5400000" vert="horz"/>
              <a:lstStyle/>
              <a:p>
                <a:pPr>
                  <a:defRPr>
                    <a:solidFill>
                      <a:schemeClr val="bg1"/>
                    </a:solidFill>
                  </a:defRPr>
                </a:pPr>
                <a:endParaRPr lang="es-MX"/>
              </a:p>
            </c:txPr>
            <c:dLblPos val="inEnd"/>
            <c:showLegendKey val="0"/>
            <c:showVal val="0"/>
            <c:showCatName val="0"/>
            <c:showSerName val="1"/>
            <c:showPercent val="0"/>
            <c:showBubbleSize val="0"/>
            <c:showLeaderLines val="0"/>
          </c:dLbls>
          <c:cat>
            <c:numRef>
              <c:f>Solicitudes!$D$102:$G$102</c:f>
              <c:numCache>
                <c:formatCode>General</c:formatCode>
                <c:ptCount val="4"/>
                <c:pt idx="0">
                  <c:v>2004</c:v>
                </c:pt>
                <c:pt idx="1">
                  <c:v>2006</c:v>
                </c:pt>
                <c:pt idx="2">
                  <c:v>2008</c:v>
                </c:pt>
                <c:pt idx="3">
                  <c:v>2010</c:v>
                </c:pt>
              </c:numCache>
            </c:numRef>
          </c:cat>
          <c:val>
            <c:numRef>
              <c:f>RR!$D$118:$G$118</c:f>
              <c:numCache>
                <c:formatCode>#,##0</c:formatCode>
                <c:ptCount val="4"/>
                <c:pt idx="0">
                  <c:v>27842.12</c:v>
                </c:pt>
                <c:pt idx="1">
                  <c:v>25100.21</c:v>
                </c:pt>
                <c:pt idx="2">
                  <c:v>26878.62</c:v>
                </c:pt>
                <c:pt idx="3">
                  <c:v>28331.14</c:v>
                </c:pt>
              </c:numCache>
            </c:numRef>
          </c:val>
        </c:ser>
        <c:ser>
          <c:idx val="2"/>
          <c:order val="2"/>
          <c:tx>
            <c:strRef>
              <c:f>RR!$B$119</c:f>
              <c:strCache>
                <c:ptCount val="1"/>
                <c:pt idx="0">
                  <c:v>Mujer</c:v>
                </c:pt>
              </c:strCache>
            </c:strRef>
          </c:tx>
          <c:spPr>
            <a:solidFill>
              <a:schemeClr val="accent4">
                <a:lumMod val="75000"/>
              </a:schemeClr>
            </a:solidFill>
          </c:spPr>
          <c:invertIfNegative val="0"/>
          <c:dLbls>
            <c:dLbl>
              <c:idx val="0"/>
              <c:layout/>
              <c:tx>
                <c:rich>
                  <a:bodyPr/>
                  <a:lstStyle/>
                  <a:p>
                    <a:r>
                      <a:rPr lang="en-US">
                        <a:solidFill>
                          <a:schemeClr val="bg1"/>
                        </a:solidFill>
                      </a:rPr>
                      <a:t>Ingreso</a:t>
                    </a:r>
                    <a:endParaRPr lang="en-US"/>
                  </a:p>
                </c:rich>
              </c:tx>
              <c:dLblPos val="inEnd"/>
              <c:showLegendKey val="0"/>
              <c:showVal val="0"/>
              <c:showCatName val="0"/>
              <c:showSerName val="1"/>
              <c:showPercent val="0"/>
              <c:showBubbleSize val="0"/>
            </c:dLbl>
            <c:dLbl>
              <c:idx val="1"/>
              <c:layout/>
              <c:tx>
                <c:rich>
                  <a:bodyPr/>
                  <a:lstStyle/>
                  <a:p>
                    <a:r>
                      <a:rPr lang="en-US">
                        <a:solidFill>
                          <a:schemeClr val="bg1"/>
                        </a:solidFill>
                      </a:rPr>
                      <a:t>Ingreso</a:t>
                    </a:r>
                    <a:endParaRPr lang="en-US"/>
                  </a:p>
                </c:rich>
              </c:tx>
              <c:dLblPos val="inEnd"/>
              <c:showLegendKey val="0"/>
              <c:showVal val="0"/>
              <c:showCatName val="0"/>
              <c:showSerName val="1"/>
              <c:showPercent val="0"/>
              <c:showBubbleSize val="0"/>
            </c:dLbl>
            <c:dLbl>
              <c:idx val="2"/>
              <c:layout/>
              <c:tx>
                <c:rich>
                  <a:bodyPr/>
                  <a:lstStyle/>
                  <a:p>
                    <a:r>
                      <a:rPr lang="en-US">
                        <a:solidFill>
                          <a:schemeClr val="bg1"/>
                        </a:solidFill>
                      </a:rPr>
                      <a:t>Ingreso</a:t>
                    </a:r>
                    <a:endParaRPr lang="en-US"/>
                  </a:p>
                </c:rich>
              </c:tx>
              <c:dLblPos val="inEnd"/>
              <c:showLegendKey val="0"/>
              <c:showVal val="0"/>
              <c:showCatName val="0"/>
              <c:showSerName val="1"/>
              <c:showPercent val="0"/>
              <c:showBubbleSize val="0"/>
            </c:dLbl>
            <c:dLbl>
              <c:idx val="3"/>
              <c:layout/>
              <c:tx>
                <c:rich>
                  <a:bodyPr/>
                  <a:lstStyle/>
                  <a:p>
                    <a:r>
                      <a:rPr lang="en-US">
                        <a:solidFill>
                          <a:schemeClr val="bg1"/>
                        </a:solidFill>
                      </a:rPr>
                      <a:t>Ingreso</a:t>
                    </a:r>
                    <a:endParaRPr lang="en-US"/>
                  </a:p>
                </c:rich>
              </c:tx>
              <c:dLblPos val="inEnd"/>
              <c:showLegendKey val="0"/>
              <c:showVal val="0"/>
              <c:showCatName val="0"/>
              <c:showSerName val="1"/>
              <c:showPercent val="0"/>
              <c:showBubbleSize val="0"/>
            </c:dLbl>
            <c:txPr>
              <a:bodyPr rot="-5400000" vert="horz"/>
              <a:lstStyle/>
              <a:p>
                <a:pPr>
                  <a:defRPr>
                    <a:solidFill>
                      <a:schemeClr val="bg1"/>
                    </a:solidFill>
                  </a:defRPr>
                </a:pPr>
                <a:endParaRPr lang="es-MX"/>
              </a:p>
            </c:txPr>
            <c:dLblPos val="inEnd"/>
            <c:showLegendKey val="0"/>
            <c:showVal val="0"/>
            <c:showCatName val="0"/>
            <c:showSerName val="1"/>
            <c:showPercent val="0"/>
            <c:showBubbleSize val="0"/>
            <c:showLeaderLines val="0"/>
          </c:dLbls>
          <c:cat>
            <c:numRef>
              <c:f>Solicitudes!$D$102:$G$102</c:f>
              <c:numCache>
                <c:formatCode>General</c:formatCode>
                <c:ptCount val="4"/>
                <c:pt idx="0">
                  <c:v>2004</c:v>
                </c:pt>
                <c:pt idx="1">
                  <c:v>2006</c:v>
                </c:pt>
                <c:pt idx="2">
                  <c:v>2008</c:v>
                </c:pt>
                <c:pt idx="3">
                  <c:v>2010</c:v>
                </c:pt>
              </c:numCache>
            </c:numRef>
          </c:cat>
          <c:val>
            <c:numRef>
              <c:f>RR!$D$119:$G$119</c:f>
              <c:numCache>
                <c:formatCode>#,##0</c:formatCode>
                <c:ptCount val="4"/>
                <c:pt idx="0">
                  <c:v>53907.97</c:v>
                </c:pt>
                <c:pt idx="1">
                  <c:v>38710.89</c:v>
                </c:pt>
                <c:pt idx="2">
                  <c:v>45999.53</c:v>
                </c:pt>
                <c:pt idx="3">
                  <c:v>33135.83</c:v>
                </c:pt>
              </c:numCache>
            </c:numRef>
          </c:val>
        </c:ser>
        <c:ser>
          <c:idx val="3"/>
          <c:order val="3"/>
          <c:tx>
            <c:strRef>
              <c:f>RR!$B$119</c:f>
              <c:strCache>
                <c:ptCount val="1"/>
                <c:pt idx="0">
                  <c:v>Mujer</c:v>
                </c:pt>
              </c:strCache>
            </c:strRef>
          </c:tx>
          <c:spPr>
            <a:solidFill>
              <a:schemeClr val="accent4">
                <a:lumMod val="75000"/>
              </a:schemeClr>
            </a:solidFill>
          </c:spPr>
          <c:invertIfNegative val="0"/>
          <c:dLbls>
            <c:dLbl>
              <c:idx val="0"/>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1"/>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2"/>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3"/>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txPr>
              <a:bodyPr rot="-5400000" vert="horz"/>
              <a:lstStyle/>
              <a:p>
                <a:pPr>
                  <a:defRPr>
                    <a:solidFill>
                      <a:schemeClr val="bg1"/>
                    </a:solidFill>
                  </a:defRPr>
                </a:pPr>
                <a:endParaRPr lang="es-MX"/>
              </a:p>
            </c:txPr>
            <c:dLblPos val="inEnd"/>
            <c:showLegendKey val="0"/>
            <c:showVal val="0"/>
            <c:showCatName val="0"/>
            <c:showSerName val="1"/>
            <c:showPercent val="0"/>
            <c:showBubbleSize val="0"/>
            <c:showLeaderLines val="0"/>
          </c:dLbls>
          <c:cat>
            <c:numRef>
              <c:f>Solicitudes!$D$102:$G$102</c:f>
              <c:numCache>
                <c:formatCode>General</c:formatCode>
                <c:ptCount val="4"/>
                <c:pt idx="0">
                  <c:v>2004</c:v>
                </c:pt>
                <c:pt idx="1">
                  <c:v>2006</c:v>
                </c:pt>
                <c:pt idx="2">
                  <c:v>2008</c:v>
                </c:pt>
                <c:pt idx="3">
                  <c:v>2010</c:v>
                </c:pt>
              </c:numCache>
            </c:numRef>
          </c:cat>
          <c:val>
            <c:numRef>
              <c:f>RR!$D$120:$G$120</c:f>
              <c:numCache>
                <c:formatCode>#,##0</c:formatCode>
                <c:ptCount val="4"/>
                <c:pt idx="0">
                  <c:v>45234.73</c:v>
                </c:pt>
                <c:pt idx="1">
                  <c:v>33720.46</c:v>
                </c:pt>
                <c:pt idx="2">
                  <c:v>34489.46</c:v>
                </c:pt>
                <c:pt idx="3">
                  <c:v>28331.14</c:v>
                </c:pt>
              </c:numCache>
            </c:numRef>
          </c:val>
        </c:ser>
        <c:dLbls>
          <c:showLegendKey val="0"/>
          <c:showVal val="0"/>
          <c:showCatName val="0"/>
          <c:showSerName val="0"/>
          <c:showPercent val="0"/>
          <c:showBubbleSize val="0"/>
        </c:dLbls>
        <c:gapWidth val="150"/>
        <c:axId val="241973120"/>
        <c:axId val="241974656"/>
      </c:barChart>
      <c:catAx>
        <c:axId val="241973120"/>
        <c:scaling>
          <c:orientation val="minMax"/>
        </c:scaling>
        <c:delete val="0"/>
        <c:axPos val="b"/>
        <c:numFmt formatCode="General" sourceLinked="1"/>
        <c:majorTickMark val="out"/>
        <c:minorTickMark val="none"/>
        <c:tickLblPos val="nextTo"/>
        <c:crossAx val="241974656"/>
        <c:crosses val="autoZero"/>
        <c:auto val="1"/>
        <c:lblAlgn val="ctr"/>
        <c:lblOffset val="100"/>
        <c:noMultiLvlLbl val="0"/>
      </c:catAx>
      <c:valAx>
        <c:axId val="241974656"/>
        <c:scaling>
          <c:orientation val="minMax"/>
        </c:scaling>
        <c:delete val="0"/>
        <c:axPos val="l"/>
        <c:majorGridlines/>
        <c:numFmt formatCode="#,##0" sourceLinked="1"/>
        <c:majorTickMark val="out"/>
        <c:minorTickMark val="none"/>
        <c:tickLblPos val="nextTo"/>
        <c:crossAx val="241973120"/>
        <c:crosses val="autoZero"/>
        <c:crossBetween val="between"/>
      </c:valAx>
    </c:plotArea>
    <c:legend>
      <c:legendPos val="b"/>
      <c:legendEntry>
        <c:idx val="1"/>
        <c:delete val="1"/>
      </c:legendEntry>
      <c:legendEntry>
        <c:idx val="3"/>
        <c:delete val="1"/>
      </c:legendEntry>
      <c:layout/>
      <c:overlay val="0"/>
    </c:legend>
    <c:plotVisOnly val="1"/>
    <c:dispBlanksAs val="gap"/>
    <c:showDLblsOverMax val="0"/>
  </c:chart>
  <c:spPr>
    <a:ln>
      <a:solidFill>
        <a:schemeClr val="accent4">
          <a:lumMod val="20000"/>
          <a:lumOff val="80000"/>
        </a:schemeClr>
      </a:solidFill>
    </a:ln>
  </c:spPr>
  <c:txPr>
    <a:bodyPr/>
    <a:lstStyle/>
    <a:p>
      <a:pPr>
        <a:defRPr>
          <a:latin typeface="Century Gothic" pitchFamily="34" charset="0"/>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Análisis 80-20 para la APF</a:t>
            </a:r>
          </a:p>
        </c:rich>
      </c:tx>
      <c:layout>
        <c:manualLayout>
          <c:xMode val="edge"/>
          <c:yMode val="edge"/>
          <c:x val="0.34356464277724119"/>
          <c:y val="2.7716535433070868E-2"/>
        </c:manualLayout>
      </c:layout>
      <c:overlay val="0"/>
    </c:title>
    <c:autoTitleDeleted val="0"/>
    <c:view3D>
      <c:rotX val="80"/>
      <c:rotY val="100"/>
      <c:rAngAx val="1"/>
    </c:view3D>
    <c:floor>
      <c:thickness val="0"/>
    </c:floor>
    <c:sideWall>
      <c:thickness val="0"/>
    </c:sideWall>
    <c:backWall>
      <c:thickness val="0"/>
    </c:backWall>
    <c:plotArea>
      <c:layout/>
      <c:bar3DChart>
        <c:barDir val="bar"/>
        <c:grouping val="clustered"/>
        <c:varyColors val="0"/>
        <c:ser>
          <c:idx val="0"/>
          <c:order val="0"/>
          <c:tx>
            <c:strRef>
              <c:f>Hoja1!$C$3</c:f>
              <c:strCache>
                <c:ptCount val="1"/>
                <c:pt idx="0">
                  <c:v>Conteo</c:v>
                </c:pt>
              </c:strCache>
            </c:strRef>
          </c:tx>
          <c:spPr>
            <a:solidFill>
              <a:srgbClr val="7030A0"/>
            </a:solidFill>
          </c:spPr>
          <c:invertIfNegative val="0"/>
          <c:dLbls>
            <c:spPr>
              <a:scene3d>
                <a:camera prst="orthographicFront"/>
                <a:lightRig rig="threePt" dir="t"/>
              </a:scene3d>
              <a:sp3d>
                <a:bevelB/>
              </a:sp3d>
            </c:spPr>
            <c:showLegendKey val="1"/>
            <c:showVal val="1"/>
            <c:showCatName val="0"/>
            <c:showSerName val="0"/>
            <c:showPercent val="0"/>
            <c:showBubbleSize val="0"/>
            <c:showLeaderLines val="0"/>
          </c:dLbls>
          <c:cat>
            <c:strRef>
              <c:f>Hoja1!$B$4:$B$12</c:f>
              <c:strCache>
                <c:ptCount val="9"/>
                <c:pt idx="0">
                  <c:v>Información de servidores públicos</c:v>
                </c:pt>
                <c:pt idx="1">
                  <c:v>Presupuesto</c:v>
                </c:pt>
                <c:pt idx="2">
                  <c:v>Informes</c:v>
                </c:pt>
                <c:pt idx="3">
                  <c:v>Marco normativo</c:v>
                </c:pt>
                <c:pt idx="4">
                  <c:v>Contrataciones</c:v>
                </c:pt>
                <c:pt idx="5">
                  <c:v>Información Estadística</c:v>
                </c:pt>
                <c:pt idx="6">
                  <c:v>Trámites</c:v>
                </c:pt>
                <c:pt idx="7">
                  <c:v>Publicaciones y estudios</c:v>
                </c:pt>
                <c:pt idx="8">
                  <c:v>Resoluciones</c:v>
                </c:pt>
              </c:strCache>
            </c:strRef>
          </c:cat>
          <c:val>
            <c:numRef>
              <c:f>Hoja1!$C$4:$C$12</c:f>
              <c:numCache>
                <c:formatCode>General</c:formatCode>
                <c:ptCount val="9"/>
                <c:pt idx="0">
                  <c:v>35</c:v>
                </c:pt>
                <c:pt idx="1">
                  <c:v>31</c:v>
                </c:pt>
                <c:pt idx="2">
                  <c:v>25</c:v>
                </c:pt>
                <c:pt idx="3">
                  <c:v>24</c:v>
                </c:pt>
                <c:pt idx="4">
                  <c:v>24</c:v>
                </c:pt>
                <c:pt idx="5">
                  <c:v>23</c:v>
                </c:pt>
                <c:pt idx="6">
                  <c:v>13</c:v>
                </c:pt>
                <c:pt idx="7">
                  <c:v>9</c:v>
                </c:pt>
                <c:pt idx="8">
                  <c:v>9</c:v>
                </c:pt>
              </c:numCache>
            </c:numRef>
          </c:val>
        </c:ser>
        <c:dLbls>
          <c:showLegendKey val="0"/>
          <c:showVal val="0"/>
          <c:showCatName val="0"/>
          <c:showSerName val="0"/>
          <c:showPercent val="0"/>
          <c:showBubbleSize val="0"/>
        </c:dLbls>
        <c:gapWidth val="150"/>
        <c:shape val="box"/>
        <c:axId val="242144384"/>
        <c:axId val="242145920"/>
        <c:axId val="0"/>
      </c:bar3DChart>
      <c:catAx>
        <c:axId val="242144384"/>
        <c:scaling>
          <c:orientation val="minMax"/>
        </c:scaling>
        <c:delete val="0"/>
        <c:axPos val="l"/>
        <c:numFmt formatCode="General" sourceLinked="1"/>
        <c:majorTickMark val="out"/>
        <c:minorTickMark val="none"/>
        <c:tickLblPos val="nextTo"/>
        <c:crossAx val="242145920"/>
        <c:crosses val="autoZero"/>
        <c:auto val="1"/>
        <c:lblAlgn val="ctr"/>
        <c:lblOffset val="100"/>
        <c:noMultiLvlLbl val="0"/>
      </c:catAx>
      <c:valAx>
        <c:axId val="242145920"/>
        <c:scaling>
          <c:orientation val="minMax"/>
        </c:scaling>
        <c:delete val="0"/>
        <c:axPos val="b"/>
        <c:numFmt formatCode="General" sourceLinked="1"/>
        <c:majorTickMark val="out"/>
        <c:minorTickMark val="none"/>
        <c:tickLblPos val="nextTo"/>
        <c:crossAx val="242144384"/>
        <c:crosses val="autoZero"/>
        <c:crossBetween val="between"/>
      </c:valAx>
    </c:plotArea>
    <c:plotVisOnly val="1"/>
    <c:dispBlanksAs val="gap"/>
    <c:showDLblsOverMax val="0"/>
  </c:chart>
  <c:spPr>
    <a:ln>
      <a:noFill/>
    </a:ln>
  </c:spPr>
  <c:txPr>
    <a:bodyPr/>
    <a:lstStyle/>
    <a:p>
      <a:pPr>
        <a:defRPr sz="1050">
          <a:latin typeface="Century Gothic" pitchFamily="34" charset="0"/>
          <a:cs typeface="Arial" pitchFamily="34" charset="0"/>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50"/>
      <c:rotY val="50"/>
      <c:depthPercent val="100"/>
      <c:rAngAx val="0"/>
      <c:perspective val="30"/>
    </c:view3D>
    <c:floor>
      <c:thickness val="0"/>
    </c:floor>
    <c:sideWall>
      <c:thickness val="0"/>
    </c:sideWall>
    <c:backWall>
      <c:thickness val="0"/>
    </c:backWall>
    <c:plotArea>
      <c:layout/>
      <c:pie3DChart>
        <c:varyColors val="1"/>
        <c:ser>
          <c:idx val="0"/>
          <c:order val="0"/>
          <c:explosion val="25"/>
          <c:dPt>
            <c:idx val="0"/>
            <c:bubble3D val="0"/>
            <c:spPr>
              <a:solidFill>
                <a:schemeClr val="accent4">
                  <a:lumMod val="75000"/>
                </a:schemeClr>
              </a:solidFill>
            </c:spPr>
          </c:dPt>
          <c:dPt>
            <c:idx val="1"/>
            <c:bubble3D val="0"/>
            <c:spPr>
              <a:solidFill>
                <a:schemeClr val="accent5">
                  <a:lumMod val="75000"/>
                </a:schemeClr>
              </a:solidFill>
            </c:spPr>
          </c:dPt>
          <c:dLbls>
            <c:txPr>
              <a:bodyPr/>
              <a:lstStyle/>
              <a:p>
                <a:pPr>
                  <a:defRPr sz="900"/>
                </a:pPr>
                <a:endParaRPr lang="es-MX"/>
              </a:p>
            </c:txPr>
            <c:dLblPos val="inEnd"/>
            <c:showLegendKey val="0"/>
            <c:showVal val="0"/>
            <c:showCatName val="1"/>
            <c:showSerName val="0"/>
            <c:showPercent val="1"/>
            <c:showBubbleSize val="0"/>
            <c:showLeaderLines val="1"/>
          </c:dLbls>
          <c:cat>
            <c:strRef>
              <c:f>'Hoja1(a)'!$F$2:$F$3</c:f>
              <c:strCache>
                <c:ptCount val="2"/>
                <c:pt idx="0">
                  <c:v>Trámite registrado en la RFTS</c:v>
                </c:pt>
                <c:pt idx="1">
                  <c:v>Trámite no registrado en la RFTS</c:v>
                </c:pt>
              </c:strCache>
            </c:strRef>
          </c:cat>
          <c:val>
            <c:numRef>
              <c:f>'Hoja1(a)'!$G$2:$G$3</c:f>
              <c:numCache>
                <c:formatCode>General</c:formatCode>
                <c:ptCount val="2"/>
                <c:pt idx="0">
                  <c:v>3</c:v>
                </c:pt>
                <c:pt idx="1">
                  <c:v>10</c:v>
                </c:pt>
              </c:numCache>
            </c:numRef>
          </c:val>
        </c:ser>
        <c:dLbls>
          <c:dLblPos val="inEnd"/>
          <c:showLegendKey val="0"/>
          <c:showVal val="1"/>
          <c:showCatName val="0"/>
          <c:showSerName val="0"/>
          <c:showPercent val="0"/>
          <c:showBubbleSize val="0"/>
          <c:showLeaderLines val="1"/>
        </c:dLbls>
      </c:pie3DChart>
    </c:plotArea>
    <c:plotVisOnly val="1"/>
    <c:dispBlanksAs val="gap"/>
    <c:showDLblsOverMax val="0"/>
  </c:chart>
  <c:txPr>
    <a:bodyPr/>
    <a:lstStyle/>
    <a:p>
      <a:pPr>
        <a:defRPr>
          <a:solidFill>
            <a:schemeClr val="bg1"/>
          </a:solidFill>
          <a:latin typeface="Century Gothic" pitchFamily="34" charset="0"/>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Resultados!$B$3</c:f>
              <c:strCache>
                <c:ptCount val="1"/>
                <c:pt idx="0">
                  <c:v>Solicitantes Únicos</c:v>
                </c:pt>
              </c:strCache>
            </c:strRef>
          </c:tx>
          <c:spPr>
            <a:solidFill>
              <a:schemeClr val="accent5">
                <a:lumMod val="75000"/>
              </a:schemeClr>
            </a:solidFill>
            <a:ln>
              <a:solidFill>
                <a:schemeClr val="accent5">
                  <a:lumMod val="75000"/>
                </a:schemeClr>
              </a:solidFill>
            </a:ln>
          </c:spPr>
          <c:invertIfNegative val="0"/>
          <c:dLbls>
            <c:numFmt formatCode="#,##0.0" sourceLinked="0"/>
            <c:txPr>
              <a:bodyPr rot="-5400000" vert="horz"/>
              <a:lstStyle/>
              <a:p>
                <a:pPr>
                  <a:defRPr>
                    <a:solidFill>
                      <a:schemeClr val="bg1"/>
                    </a:solidFill>
                  </a:defRPr>
                </a:pPr>
                <a:endParaRPr lang="es-MX"/>
              </a:p>
            </c:txPr>
            <c:dLblPos val="inEnd"/>
            <c:showLegendKey val="0"/>
            <c:showVal val="1"/>
            <c:showCatName val="0"/>
            <c:showSerName val="0"/>
            <c:showPercent val="0"/>
            <c:showBubbleSize val="0"/>
            <c:showLeaderLines val="0"/>
          </c:dLbls>
          <c:cat>
            <c:numRef>
              <c:f>Resultados!$A$4:$A$13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Resultados!$B$4:$B$13</c:f>
              <c:numCache>
                <c:formatCode>_-* #,##0_-;\-* #,##0_-;_-* "-"??_-;_-@_-</c:formatCode>
                <c:ptCount val="10"/>
                <c:pt idx="0">
                  <c:v>9338</c:v>
                </c:pt>
                <c:pt idx="1">
                  <c:v>13672</c:v>
                </c:pt>
                <c:pt idx="2">
                  <c:v>17787</c:v>
                </c:pt>
                <c:pt idx="3">
                  <c:v>19495</c:v>
                </c:pt>
                <c:pt idx="4">
                  <c:v>28714</c:v>
                </c:pt>
                <c:pt idx="5">
                  <c:v>30395</c:v>
                </c:pt>
                <c:pt idx="6">
                  <c:v>36573</c:v>
                </c:pt>
                <c:pt idx="7">
                  <c:v>32518</c:v>
                </c:pt>
                <c:pt idx="8">
                  <c:v>31463</c:v>
                </c:pt>
                <c:pt idx="9">
                  <c:v>26393</c:v>
                </c:pt>
              </c:numCache>
            </c:numRef>
          </c:val>
        </c:ser>
        <c:ser>
          <c:idx val="1"/>
          <c:order val="1"/>
          <c:tx>
            <c:strRef>
              <c:f>Resultados!$C$3</c:f>
              <c:strCache>
                <c:ptCount val="1"/>
                <c:pt idx="0">
                  <c:v>Solicitudes de Acceso</c:v>
                </c:pt>
              </c:strCache>
            </c:strRef>
          </c:tx>
          <c:spPr>
            <a:solidFill>
              <a:schemeClr val="accent4">
                <a:lumMod val="75000"/>
              </a:schemeClr>
            </a:solidFill>
            <a:ln w="38100">
              <a:solidFill>
                <a:schemeClr val="accent4">
                  <a:lumMod val="75000"/>
                </a:schemeClr>
              </a:solidFill>
            </a:ln>
          </c:spPr>
          <c:invertIfNegative val="0"/>
          <c:dPt>
            <c:idx val="9"/>
            <c:invertIfNegative val="0"/>
            <c:bubble3D val="0"/>
            <c:spPr>
              <a:solidFill>
                <a:schemeClr val="accent4">
                  <a:lumMod val="75000"/>
                </a:schemeClr>
              </a:solidFill>
              <a:ln w="38100">
                <a:solidFill>
                  <a:schemeClr val="accent4">
                    <a:lumMod val="75000"/>
                  </a:schemeClr>
                </a:solidFill>
                <a:tailEnd type="stealth" w="med" len="med"/>
              </a:ln>
            </c:spPr>
          </c:dPt>
          <c:dLbls>
            <c:numFmt formatCode="#,##0.0" sourceLinked="0"/>
            <c:txPr>
              <a:bodyPr rot="-5400000" vert="horz"/>
              <a:lstStyle/>
              <a:p>
                <a:pPr>
                  <a:defRPr>
                    <a:solidFill>
                      <a:schemeClr val="bg1"/>
                    </a:solidFill>
                  </a:defRPr>
                </a:pPr>
                <a:endParaRPr lang="es-MX"/>
              </a:p>
            </c:txPr>
            <c:dLblPos val="inEnd"/>
            <c:showLegendKey val="0"/>
            <c:showVal val="1"/>
            <c:showCatName val="0"/>
            <c:showSerName val="0"/>
            <c:showPercent val="0"/>
            <c:showBubbleSize val="0"/>
            <c:showLeaderLines val="0"/>
          </c:dLbls>
          <c:cat>
            <c:numRef>
              <c:f>Resultados!$A$4:$A$13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Resultados!$C$4:$C$13</c:f>
              <c:numCache>
                <c:formatCode>_-* #,##0_-;\-* #,##0_-;_-* "-"??_-;_-@_-</c:formatCode>
                <c:ptCount val="10"/>
                <c:pt idx="0">
                  <c:v>22896</c:v>
                </c:pt>
                <c:pt idx="1">
                  <c:v>34793</c:v>
                </c:pt>
                <c:pt idx="2">
                  <c:v>44690</c:v>
                </c:pt>
                <c:pt idx="3">
                  <c:v>52269</c:v>
                </c:pt>
                <c:pt idx="4">
                  <c:v>81056</c:v>
                </c:pt>
                <c:pt idx="5">
                  <c:v>87696</c:v>
                </c:pt>
                <c:pt idx="6">
                  <c:v>98539</c:v>
                </c:pt>
                <c:pt idx="7">
                  <c:v>100707</c:v>
                </c:pt>
                <c:pt idx="8">
                  <c:v>96864</c:v>
                </c:pt>
                <c:pt idx="9">
                  <c:v>92673</c:v>
                </c:pt>
              </c:numCache>
            </c:numRef>
          </c:val>
        </c:ser>
        <c:dLbls>
          <c:showLegendKey val="0"/>
          <c:showVal val="0"/>
          <c:showCatName val="0"/>
          <c:showSerName val="0"/>
          <c:showPercent val="0"/>
          <c:showBubbleSize val="0"/>
        </c:dLbls>
        <c:gapWidth val="150"/>
        <c:axId val="242395392"/>
        <c:axId val="242409472"/>
      </c:barChart>
      <c:lineChart>
        <c:grouping val="standard"/>
        <c:varyColors val="0"/>
        <c:ser>
          <c:idx val="2"/>
          <c:order val="2"/>
          <c:tx>
            <c:strRef>
              <c:f>Resultados!$D$3</c:f>
              <c:strCache>
                <c:ptCount val="1"/>
                <c:pt idx="0">
                  <c:v>Solicitudes promedio</c:v>
                </c:pt>
              </c:strCache>
            </c:strRef>
          </c:tx>
          <c:spPr>
            <a:ln w="38100">
              <a:solidFill>
                <a:schemeClr val="accent6">
                  <a:lumMod val="75000"/>
                </a:schemeClr>
              </a:solidFill>
            </a:ln>
          </c:spPr>
          <c:marker>
            <c:symbol val="none"/>
          </c:marker>
          <c:dPt>
            <c:idx val="9"/>
            <c:bubble3D val="0"/>
            <c:spPr>
              <a:ln w="38100">
                <a:solidFill>
                  <a:schemeClr val="accent6">
                    <a:lumMod val="75000"/>
                  </a:schemeClr>
                </a:solidFill>
                <a:tailEnd type="stealth"/>
              </a:ln>
            </c:spPr>
          </c:dPt>
          <c:dLbls>
            <c:dLbl>
              <c:idx val="9"/>
              <c:layout/>
              <c:dLblPos val="t"/>
              <c:showLegendKey val="0"/>
              <c:showVal val="1"/>
              <c:showCatName val="0"/>
              <c:showSerName val="0"/>
              <c:showPercent val="0"/>
              <c:showBubbleSize val="0"/>
            </c:dLbl>
            <c:txPr>
              <a:bodyPr/>
              <a:lstStyle/>
              <a:p>
                <a:pPr>
                  <a:defRPr b="1">
                    <a:solidFill>
                      <a:schemeClr val="accent6">
                        <a:lumMod val="75000"/>
                      </a:schemeClr>
                    </a:solidFill>
                  </a:defRPr>
                </a:pPr>
                <a:endParaRPr lang="es-MX"/>
              </a:p>
            </c:txPr>
            <c:dLblPos val="t"/>
            <c:showLegendKey val="0"/>
            <c:showVal val="0"/>
            <c:showCatName val="0"/>
            <c:showSerName val="0"/>
            <c:showPercent val="0"/>
            <c:showBubbleSize val="0"/>
          </c:dLbls>
          <c:cat>
            <c:numRef>
              <c:f>Resultados!$A$4:$A$13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Resultados!$D$4:$D$13</c:f>
              <c:numCache>
                <c:formatCode>0.00</c:formatCode>
                <c:ptCount val="10"/>
                <c:pt idx="0">
                  <c:v>2.4519168986935105</c:v>
                </c:pt>
                <c:pt idx="1">
                  <c:v>2.544836161497952</c:v>
                </c:pt>
                <c:pt idx="2">
                  <c:v>2.5125091358857592</c:v>
                </c:pt>
                <c:pt idx="3">
                  <c:v>2.681149012567325</c:v>
                </c:pt>
                <c:pt idx="4">
                  <c:v>2.8228738594413874</c:v>
                </c:pt>
                <c:pt idx="5">
                  <c:v>2.8852113834512254</c:v>
                </c:pt>
                <c:pt idx="6">
                  <c:v>2.694310010116753</c:v>
                </c:pt>
                <c:pt idx="7">
                  <c:v>3.0969616827603175</c:v>
                </c:pt>
                <c:pt idx="8">
                  <c:v>3.0786638273527638</c:v>
                </c:pt>
                <c:pt idx="9">
                  <c:v>3.5112719281627705</c:v>
                </c:pt>
              </c:numCache>
            </c:numRef>
          </c:val>
          <c:smooth val="1"/>
        </c:ser>
        <c:dLbls>
          <c:showLegendKey val="0"/>
          <c:showVal val="0"/>
          <c:showCatName val="0"/>
          <c:showSerName val="0"/>
          <c:showPercent val="0"/>
          <c:showBubbleSize val="0"/>
        </c:dLbls>
        <c:marker val="1"/>
        <c:smooth val="0"/>
        <c:axId val="242491776"/>
        <c:axId val="242411776"/>
      </c:lineChart>
      <c:catAx>
        <c:axId val="242395392"/>
        <c:scaling>
          <c:orientation val="minMax"/>
        </c:scaling>
        <c:delete val="0"/>
        <c:axPos val="b"/>
        <c:numFmt formatCode="General" sourceLinked="1"/>
        <c:majorTickMark val="out"/>
        <c:minorTickMark val="none"/>
        <c:tickLblPos val="nextTo"/>
        <c:crossAx val="242409472"/>
        <c:crosses val="autoZero"/>
        <c:auto val="1"/>
        <c:lblAlgn val="ctr"/>
        <c:lblOffset val="100"/>
        <c:noMultiLvlLbl val="0"/>
      </c:catAx>
      <c:valAx>
        <c:axId val="242409472"/>
        <c:scaling>
          <c:orientation val="minMax"/>
        </c:scaling>
        <c:delete val="0"/>
        <c:axPos val="l"/>
        <c:majorGridlines/>
        <c:title>
          <c:tx>
            <c:rich>
              <a:bodyPr rot="-5400000" vert="horz"/>
              <a:lstStyle/>
              <a:p>
                <a:pPr>
                  <a:defRPr/>
                </a:pPr>
                <a:r>
                  <a:rPr lang="es-MX"/>
                  <a:t>Miles de Solicitantes y Solicitudes</a:t>
                </a:r>
              </a:p>
            </c:rich>
          </c:tx>
          <c:layout/>
          <c:overlay val="0"/>
        </c:title>
        <c:numFmt formatCode="_-* #,##0_-;\-* #,##0_-;_-* &quot;-&quot;??_-;_-@_-" sourceLinked="1"/>
        <c:majorTickMark val="out"/>
        <c:minorTickMark val="none"/>
        <c:tickLblPos val="nextTo"/>
        <c:crossAx val="242395392"/>
        <c:crosses val="autoZero"/>
        <c:crossBetween val="between"/>
        <c:dispUnits>
          <c:builtInUnit val="thousands"/>
        </c:dispUnits>
      </c:valAx>
      <c:valAx>
        <c:axId val="242411776"/>
        <c:scaling>
          <c:orientation val="minMax"/>
        </c:scaling>
        <c:delete val="0"/>
        <c:axPos val="r"/>
        <c:title>
          <c:tx>
            <c:rich>
              <a:bodyPr rot="-5400000" vert="horz"/>
              <a:lstStyle/>
              <a:p>
                <a:pPr>
                  <a:defRPr/>
                </a:pPr>
                <a:r>
                  <a:rPr lang="es-MX"/>
                  <a:t>Solicitudes</a:t>
                </a:r>
                <a:r>
                  <a:rPr lang="es-MX" baseline="0"/>
                  <a:t> Promedio</a:t>
                </a:r>
                <a:endParaRPr lang="es-MX"/>
              </a:p>
            </c:rich>
          </c:tx>
          <c:layout/>
          <c:overlay val="0"/>
        </c:title>
        <c:numFmt formatCode="0.00" sourceLinked="1"/>
        <c:majorTickMark val="out"/>
        <c:minorTickMark val="none"/>
        <c:tickLblPos val="nextTo"/>
        <c:crossAx val="242491776"/>
        <c:crosses val="max"/>
        <c:crossBetween val="between"/>
      </c:valAx>
      <c:catAx>
        <c:axId val="242491776"/>
        <c:scaling>
          <c:orientation val="minMax"/>
        </c:scaling>
        <c:delete val="1"/>
        <c:axPos val="b"/>
        <c:numFmt formatCode="General" sourceLinked="1"/>
        <c:majorTickMark val="out"/>
        <c:minorTickMark val="none"/>
        <c:tickLblPos val="nextTo"/>
        <c:crossAx val="242411776"/>
        <c:crosses val="autoZero"/>
        <c:auto val="1"/>
        <c:lblAlgn val="ctr"/>
        <c:lblOffset val="100"/>
        <c:noMultiLvlLbl val="0"/>
      </c:catAx>
    </c:plotArea>
    <c:legend>
      <c:legendPos val="b"/>
      <c:layout/>
      <c:overlay val="0"/>
    </c:legend>
    <c:plotVisOnly val="1"/>
    <c:dispBlanksAs val="gap"/>
    <c:showDLblsOverMax val="0"/>
  </c:chart>
  <c:spPr>
    <a:ln>
      <a:solidFill>
        <a:schemeClr val="accent4">
          <a:lumMod val="20000"/>
          <a:lumOff val="80000"/>
        </a:schemeClr>
      </a:solidFill>
    </a:ln>
  </c:spPr>
  <c:txPr>
    <a:bodyPr/>
    <a:lstStyle/>
    <a:p>
      <a:pPr>
        <a:defRPr>
          <a:latin typeface="Century Gothic" pitchFamily="34" charset="0"/>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barChart>
        <c:barDir val="col"/>
        <c:grouping val="clustered"/>
        <c:varyColors val="0"/>
        <c:ser>
          <c:idx val="0"/>
          <c:order val="0"/>
          <c:tx>
            <c:strRef>
              <c:f>Resultados!$I$6</c:f>
              <c:strCache>
                <c:ptCount val="1"/>
                <c:pt idx="0">
                  <c:v>% Concentrador</c:v>
                </c:pt>
              </c:strCache>
            </c:strRef>
          </c:tx>
          <c:invertIfNegative val="0"/>
          <c:dPt>
            <c:idx val="0"/>
            <c:invertIfNegative val="0"/>
            <c:bubble3D val="0"/>
            <c:spPr>
              <a:solidFill>
                <a:schemeClr val="accent6">
                  <a:lumMod val="50000"/>
                </a:schemeClr>
              </a:solidFill>
            </c:spPr>
          </c:dPt>
          <c:dPt>
            <c:idx val="1"/>
            <c:invertIfNegative val="0"/>
            <c:bubble3D val="0"/>
            <c:spPr>
              <a:solidFill>
                <a:schemeClr val="accent6">
                  <a:lumMod val="75000"/>
                </a:schemeClr>
              </a:solidFill>
            </c:spPr>
          </c:dPt>
          <c:dPt>
            <c:idx val="9"/>
            <c:invertIfNegative val="0"/>
            <c:bubble3D val="0"/>
            <c:spPr>
              <a:gradFill>
                <a:gsLst>
                  <a:gs pos="100000">
                    <a:schemeClr val="accent2">
                      <a:lumMod val="50000"/>
                    </a:schemeClr>
                  </a:gs>
                  <a:gs pos="0">
                    <a:srgbClr val="FF0000"/>
                  </a:gs>
                </a:gsLst>
                <a:lin ang="5400000" scaled="0"/>
              </a:gradFill>
            </c:spPr>
          </c:dPt>
          <c:dLbls>
            <c:txPr>
              <a:bodyPr rot="-5400000" vert="horz"/>
              <a:lstStyle/>
              <a:p>
                <a:pPr>
                  <a:defRPr b="0">
                    <a:solidFill>
                      <a:schemeClr val="bg1"/>
                    </a:solidFill>
                  </a:defRPr>
                </a:pPr>
                <a:endParaRPr lang="es-MX"/>
              </a:p>
            </c:txPr>
            <c:dLblPos val="inEnd"/>
            <c:showLegendKey val="0"/>
            <c:showVal val="1"/>
            <c:showCatName val="0"/>
            <c:showSerName val="0"/>
            <c:showPercent val="0"/>
            <c:showBubbleSize val="0"/>
            <c:showLeaderLines val="0"/>
          </c:dLbls>
          <c:cat>
            <c:numRef>
              <c:f>Resultados!$J$3:$S$3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Resultados!$J$6:$S$6</c:f>
              <c:numCache>
                <c:formatCode>0.00%</c:formatCode>
                <c:ptCount val="10"/>
                <c:pt idx="0">
                  <c:v>0.50953094881130867</c:v>
                </c:pt>
                <c:pt idx="1">
                  <c:v>0.49093036863662959</c:v>
                </c:pt>
                <c:pt idx="2">
                  <c:v>0.49738573115196494</c:v>
                </c:pt>
                <c:pt idx="3">
                  <c:v>0.46365734803795844</c:v>
                </c:pt>
                <c:pt idx="4">
                  <c:v>0.43529288848645259</c:v>
                </c:pt>
                <c:pt idx="5">
                  <c:v>0.42283270274716234</c:v>
                </c:pt>
                <c:pt idx="6">
                  <c:v>0.46102315916112979</c:v>
                </c:pt>
                <c:pt idx="7">
                  <c:v>0.38046620333353837</c:v>
                </c:pt>
                <c:pt idx="8">
                  <c:v>0.38413374439818199</c:v>
                </c:pt>
                <c:pt idx="9">
                  <c:v>0.33793051187814949</c:v>
                </c:pt>
              </c:numCache>
            </c:numRef>
          </c:val>
        </c:ser>
        <c:dLbls>
          <c:showLegendKey val="0"/>
          <c:showVal val="0"/>
          <c:showCatName val="0"/>
          <c:showSerName val="0"/>
          <c:showPercent val="0"/>
          <c:showBubbleSize val="0"/>
        </c:dLbls>
        <c:gapWidth val="150"/>
        <c:axId val="242540544"/>
        <c:axId val="242542080"/>
      </c:barChart>
      <c:catAx>
        <c:axId val="242540544"/>
        <c:scaling>
          <c:orientation val="minMax"/>
        </c:scaling>
        <c:delete val="0"/>
        <c:axPos val="b"/>
        <c:numFmt formatCode="General" sourceLinked="1"/>
        <c:majorTickMark val="out"/>
        <c:minorTickMark val="none"/>
        <c:tickLblPos val="nextTo"/>
        <c:crossAx val="242542080"/>
        <c:crosses val="autoZero"/>
        <c:auto val="1"/>
        <c:lblAlgn val="ctr"/>
        <c:lblOffset val="100"/>
        <c:noMultiLvlLbl val="0"/>
      </c:catAx>
      <c:valAx>
        <c:axId val="242542080"/>
        <c:scaling>
          <c:orientation val="minMax"/>
        </c:scaling>
        <c:delete val="0"/>
        <c:axPos val="l"/>
        <c:majorGridlines/>
        <c:numFmt formatCode="0%" sourceLinked="0"/>
        <c:majorTickMark val="out"/>
        <c:minorTickMark val="none"/>
        <c:tickLblPos val="nextTo"/>
        <c:crossAx val="242540544"/>
        <c:crosses val="autoZero"/>
        <c:crossBetween val="between"/>
      </c:valAx>
    </c:plotArea>
    <c:plotVisOnly val="1"/>
    <c:dispBlanksAs val="gap"/>
    <c:showDLblsOverMax val="0"/>
  </c:chart>
  <c:spPr>
    <a:ln>
      <a:solidFill>
        <a:schemeClr val="accent4">
          <a:lumMod val="20000"/>
          <a:lumOff val="80000"/>
        </a:schemeClr>
      </a:solidFill>
    </a:ln>
  </c:spPr>
  <c:txPr>
    <a:bodyPr/>
    <a:lstStyle/>
    <a:p>
      <a:pPr>
        <a:defRPr>
          <a:latin typeface="Century Gothic" pitchFamily="34" charset="0"/>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Resultados!$E$3</c:f>
              <c:strCache>
                <c:ptCount val="1"/>
                <c:pt idx="0">
                  <c:v>Máximo de Solicitudes Por Usuario</c:v>
                </c:pt>
              </c:strCache>
            </c:strRef>
          </c:tx>
          <c:spPr>
            <a:solidFill>
              <a:schemeClr val="accent5">
                <a:lumMod val="75000"/>
              </a:schemeClr>
            </a:solidFill>
            <a:ln>
              <a:solidFill>
                <a:schemeClr val="accent5">
                  <a:lumMod val="75000"/>
                </a:schemeClr>
              </a:solidFill>
            </a:ln>
          </c:spPr>
          <c:invertIfNegative val="0"/>
          <c:dLbls>
            <c:numFmt formatCode="#,##0" sourceLinked="0"/>
            <c:txPr>
              <a:bodyPr rot="-5400000" vert="horz"/>
              <a:lstStyle/>
              <a:p>
                <a:pPr>
                  <a:defRPr b="1">
                    <a:solidFill>
                      <a:schemeClr val="tx1"/>
                    </a:solidFill>
                  </a:defRPr>
                </a:pPr>
                <a:endParaRPr lang="es-MX"/>
              </a:p>
            </c:txPr>
            <c:dLblPos val="outEnd"/>
            <c:showLegendKey val="0"/>
            <c:showVal val="1"/>
            <c:showCatName val="0"/>
            <c:showSerName val="0"/>
            <c:showPercent val="0"/>
            <c:showBubbleSize val="0"/>
            <c:showLeaderLines val="0"/>
          </c:dLbls>
          <c:cat>
            <c:numRef>
              <c:f>Resultados!$A$4:$A$13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Resultados!$E$4:$E$13</c:f>
              <c:numCache>
                <c:formatCode>General</c:formatCode>
                <c:ptCount val="10"/>
                <c:pt idx="0">
                  <c:v>281</c:v>
                </c:pt>
                <c:pt idx="1">
                  <c:v>593</c:v>
                </c:pt>
                <c:pt idx="2">
                  <c:v>395</c:v>
                </c:pt>
                <c:pt idx="3">
                  <c:v>437</c:v>
                </c:pt>
                <c:pt idx="4">
                  <c:v>3113</c:v>
                </c:pt>
                <c:pt idx="5">
                  <c:v>4405</c:v>
                </c:pt>
                <c:pt idx="6">
                  <c:v>2938</c:v>
                </c:pt>
                <c:pt idx="7">
                  <c:v>6061</c:v>
                </c:pt>
                <c:pt idx="8">
                  <c:v>4723</c:v>
                </c:pt>
                <c:pt idx="9">
                  <c:v>1607</c:v>
                </c:pt>
              </c:numCache>
            </c:numRef>
          </c:val>
        </c:ser>
        <c:dLbls>
          <c:showLegendKey val="0"/>
          <c:showVal val="0"/>
          <c:showCatName val="0"/>
          <c:showSerName val="0"/>
          <c:showPercent val="0"/>
          <c:showBubbleSize val="0"/>
        </c:dLbls>
        <c:gapWidth val="150"/>
        <c:axId val="242608000"/>
        <c:axId val="242609536"/>
      </c:barChart>
      <c:lineChart>
        <c:grouping val="standard"/>
        <c:varyColors val="0"/>
        <c:ser>
          <c:idx val="2"/>
          <c:order val="1"/>
          <c:tx>
            <c:strRef>
              <c:f>Resultados!$D$3</c:f>
              <c:strCache>
                <c:ptCount val="1"/>
                <c:pt idx="0">
                  <c:v>Solicitudes promedio</c:v>
                </c:pt>
              </c:strCache>
            </c:strRef>
          </c:tx>
          <c:spPr>
            <a:ln w="38100">
              <a:solidFill>
                <a:schemeClr val="accent6">
                  <a:lumMod val="75000"/>
                </a:schemeClr>
              </a:solidFill>
            </a:ln>
          </c:spPr>
          <c:marker>
            <c:symbol val="none"/>
          </c:marker>
          <c:dPt>
            <c:idx val="9"/>
            <c:bubble3D val="0"/>
            <c:spPr>
              <a:ln w="38100">
                <a:solidFill>
                  <a:schemeClr val="accent6">
                    <a:lumMod val="75000"/>
                  </a:schemeClr>
                </a:solidFill>
                <a:tailEnd type="stealth"/>
              </a:ln>
            </c:spPr>
          </c:dPt>
          <c:dLbls>
            <c:dLbl>
              <c:idx val="9"/>
              <c:layout/>
              <c:dLblPos val="t"/>
              <c:showLegendKey val="0"/>
              <c:showVal val="1"/>
              <c:showCatName val="0"/>
              <c:showSerName val="0"/>
              <c:showPercent val="0"/>
              <c:showBubbleSize val="0"/>
            </c:dLbl>
            <c:txPr>
              <a:bodyPr/>
              <a:lstStyle/>
              <a:p>
                <a:pPr>
                  <a:defRPr b="1">
                    <a:solidFill>
                      <a:schemeClr val="accent6">
                        <a:lumMod val="75000"/>
                      </a:schemeClr>
                    </a:solidFill>
                  </a:defRPr>
                </a:pPr>
                <a:endParaRPr lang="es-MX"/>
              </a:p>
            </c:txPr>
            <c:dLblPos val="t"/>
            <c:showLegendKey val="0"/>
            <c:showVal val="0"/>
            <c:showCatName val="0"/>
            <c:showSerName val="0"/>
            <c:showPercent val="0"/>
            <c:showBubbleSize val="0"/>
          </c:dLbls>
          <c:cat>
            <c:numRef>
              <c:f>Resultados!$A$4:$A$13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Resultados!$D$4:$D$13</c:f>
              <c:numCache>
                <c:formatCode>0.00</c:formatCode>
                <c:ptCount val="10"/>
                <c:pt idx="0">
                  <c:v>2.4519168986935105</c:v>
                </c:pt>
                <c:pt idx="1">
                  <c:v>2.544836161497952</c:v>
                </c:pt>
                <c:pt idx="2">
                  <c:v>2.5125091358857592</c:v>
                </c:pt>
                <c:pt idx="3">
                  <c:v>2.681149012567325</c:v>
                </c:pt>
                <c:pt idx="4">
                  <c:v>2.8228738594413874</c:v>
                </c:pt>
                <c:pt idx="5">
                  <c:v>2.8852113834512254</c:v>
                </c:pt>
                <c:pt idx="6">
                  <c:v>2.694310010116753</c:v>
                </c:pt>
                <c:pt idx="7">
                  <c:v>3.0969616827603175</c:v>
                </c:pt>
                <c:pt idx="8">
                  <c:v>3.0786638273527638</c:v>
                </c:pt>
                <c:pt idx="9">
                  <c:v>3.5112719281627705</c:v>
                </c:pt>
              </c:numCache>
            </c:numRef>
          </c:val>
          <c:smooth val="1"/>
        </c:ser>
        <c:dLbls>
          <c:showLegendKey val="0"/>
          <c:showVal val="0"/>
          <c:showCatName val="0"/>
          <c:showSerName val="0"/>
          <c:showPercent val="0"/>
          <c:showBubbleSize val="0"/>
        </c:dLbls>
        <c:marker val="1"/>
        <c:smooth val="0"/>
        <c:axId val="242621824"/>
        <c:axId val="242619904"/>
      </c:lineChart>
      <c:catAx>
        <c:axId val="242608000"/>
        <c:scaling>
          <c:orientation val="minMax"/>
        </c:scaling>
        <c:delete val="0"/>
        <c:axPos val="b"/>
        <c:numFmt formatCode="General" sourceLinked="1"/>
        <c:majorTickMark val="out"/>
        <c:minorTickMark val="none"/>
        <c:tickLblPos val="nextTo"/>
        <c:crossAx val="242609536"/>
        <c:crosses val="autoZero"/>
        <c:auto val="1"/>
        <c:lblAlgn val="ctr"/>
        <c:lblOffset val="100"/>
        <c:noMultiLvlLbl val="0"/>
      </c:catAx>
      <c:valAx>
        <c:axId val="242609536"/>
        <c:scaling>
          <c:orientation val="minMax"/>
        </c:scaling>
        <c:delete val="0"/>
        <c:axPos val="l"/>
        <c:majorGridlines/>
        <c:title>
          <c:tx>
            <c:rich>
              <a:bodyPr rot="-5400000" vert="horz"/>
              <a:lstStyle/>
              <a:p>
                <a:pPr>
                  <a:defRPr/>
                </a:pPr>
                <a:r>
                  <a:rPr lang="es-MX"/>
                  <a:t>Máximo</a:t>
                </a:r>
                <a:r>
                  <a:rPr lang="es-MX" baseline="0"/>
                  <a:t> de Solicitudes Por Usuario</a:t>
                </a:r>
                <a:endParaRPr lang="es-MX"/>
              </a:p>
            </c:rich>
          </c:tx>
          <c:layout/>
          <c:overlay val="0"/>
        </c:title>
        <c:numFmt formatCode="General" sourceLinked="1"/>
        <c:majorTickMark val="out"/>
        <c:minorTickMark val="none"/>
        <c:tickLblPos val="nextTo"/>
        <c:crossAx val="242608000"/>
        <c:crosses val="autoZero"/>
        <c:crossBetween val="between"/>
      </c:valAx>
      <c:valAx>
        <c:axId val="242619904"/>
        <c:scaling>
          <c:orientation val="minMax"/>
        </c:scaling>
        <c:delete val="0"/>
        <c:axPos val="r"/>
        <c:title>
          <c:tx>
            <c:rich>
              <a:bodyPr rot="-5400000" vert="horz"/>
              <a:lstStyle/>
              <a:p>
                <a:pPr>
                  <a:defRPr/>
                </a:pPr>
                <a:r>
                  <a:rPr lang="es-MX"/>
                  <a:t>Solicitudes</a:t>
                </a:r>
                <a:r>
                  <a:rPr lang="es-MX" baseline="0"/>
                  <a:t> Promedio</a:t>
                </a:r>
                <a:endParaRPr lang="es-MX"/>
              </a:p>
            </c:rich>
          </c:tx>
          <c:layout/>
          <c:overlay val="0"/>
        </c:title>
        <c:numFmt formatCode="0.00" sourceLinked="1"/>
        <c:majorTickMark val="out"/>
        <c:minorTickMark val="none"/>
        <c:tickLblPos val="nextTo"/>
        <c:crossAx val="242621824"/>
        <c:crosses val="max"/>
        <c:crossBetween val="between"/>
      </c:valAx>
      <c:catAx>
        <c:axId val="242621824"/>
        <c:scaling>
          <c:orientation val="minMax"/>
        </c:scaling>
        <c:delete val="1"/>
        <c:axPos val="b"/>
        <c:numFmt formatCode="General" sourceLinked="1"/>
        <c:majorTickMark val="out"/>
        <c:minorTickMark val="none"/>
        <c:tickLblPos val="nextTo"/>
        <c:crossAx val="242619904"/>
        <c:crosses val="autoZero"/>
        <c:auto val="1"/>
        <c:lblAlgn val="ctr"/>
        <c:lblOffset val="100"/>
        <c:noMultiLvlLbl val="0"/>
      </c:catAx>
    </c:plotArea>
    <c:legend>
      <c:legendPos val="b"/>
      <c:layout/>
      <c:overlay val="0"/>
    </c:legend>
    <c:plotVisOnly val="1"/>
    <c:dispBlanksAs val="gap"/>
    <c:showDLblsOverMax val="0"/>
  </c:chart>
  <c:spPr>
    <a:ln>
      <a:solidFill>
        <a:schemeClr val="accent4">
          <a:lumMod val="20000"/>
          <a:lumOff val="80000"/>
        </a:schemeClr>
      </a:solidFill>
    </a:ln>
  </c:spPr>
  <c:txPr>
    <a:bodyPr/>
    <a:lstStyle/>
    <a:p>
      <a:pPr>
        <a:defRPr>
          <a:latin typeface="Century Gothic" pitchFamily="34" charset="0"/>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view3D>
      <c:rotX val="10"/>
      <c:rotY val="220"/>
      <c:rAngAx val="0"/>
      <c:perspective val="50"/>
    </c:view3D>
    <c:floor>
      <c:thickness val="0"/>
    </c:floor>
    <c:sideWall>
      <c:thickness val="0"/>
    </c:sideWall>
    <c:backWall>
      <c:thickness val="0"/>
    </c:backWall>
    <c:plotArea>
      <c:layout>
        <c:manualLayout>
          <c:layoutTarget val="inner"/>
          <c:xMode val="edge"/>
          <c:yMode val="edge"/>
          <c:x val="7.0389107611548554E-2"/>
          <c:y val="4.1592481352202101E-2"/>
          <c:w val="0.90804133858267722"/>
          <c:h val="0.79391797674775189"/>
        </c:manualLayout>
      </c:layout>
      <c:area3DChart>
        <c:grouping val="standard"/>
        <c:varyColors val="0"/>
        <c:ser>
          <c:idx val="0"/>
          <c:order val="0"/>
          <c:tx>
            <c:strRef>
              <c:f>Hoja1!$C$18</c:f>
              <c:strCache>
                <c:ptCount val="1"/>
                <c:pt idx="0">
                  <c:v>Recursos</c:v>
                </c:pt>
              </c:strCache>
            </c:strRef>
          </c:tx>
          <c:val>
            <c:numRef>
              <c:f>Hoja1!$C$19:$C$28</c:f>
              <c:numCache>
                <c:formatCode>#,##0</c:formatCode>
                <c:ptCount val="10"/>
                <c:pt idx="0">
                  <c:v>412</c:v>
                </c:pt>
                <c:pt idx="1">
                  <c:v>1171</c:v>
                </c:pt>
                <c:pt idx="2">
                  <c:v>2258</c:v>
                </c:pt>
                <c:pt idx="3">
                  <c:v>2869</c:v>
                </c:pt>
                <c:pt idx="4">
                  <c:v>4346</c:v>
                </c:pt>
                <c:pt idx="5">
                  <c:v>5393</c:v>
                </c:pt>
                <c:pt idx="6">
                  <c:v>5168</c:v>
                </c:pt>
                <c:pt idx="7">
                  <c:v>6899</c:v>
                </c:pt>
                <c:pt idx="8">
                  <c:v>5126</c:v>
                </c:pt>
                <c:pt idx="9">
                  <c:v>5552</c:v>
                </c:pt>
              </c:numCache>
            </c:numRef>
          </c:val>
        </c:ser>
        <c:ser>
          <c:idx val="1"/>
          <c:order val="1"/>
          <c:tx>
            <c:strRef>
              <c:f>Hoja1!$E$18</c:f>
              <c:strCache>
                <c:ptCount val="1"/>
                <c:pt idx="0">
                  <c:v>Acceso</c:v>
                </c:pt>
              </c:strCache>
            </c:strRef>
          </c:tx>
          <c:cat>
            <c:numRef>
              <c:f>Hoja1!$B$19:$B$28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Hoja1!$E$19:$E$28</c:f>
              <c:numCache>
                <c:formatCode>#,##0</c:formatCode>
                <c:ptCount val="10"/>
                <c:pt idx="0">
                  <c:v>394</c:v>
                </c:pt>
                <c:pt idx="1">
                  <c:v>1102</c:v>
                </c:pt>
                <c:pt idx="2">
                  <c:v>2124</c:v>
                </c:pt>
                <c:pt idx="3">
                  <c:v>2624</c:v>
                </c:pt>
                <c:pt idx="4">
                  <c:v>3806</c:v>
                </c:pt>
                <c:pt idx="5">
                  <c:v>4793</c:v>
                </c:pt>
                <c:pt idx="6">
                  <c:v>4490</c:v>
                </c:pt>
                <c:pt idx="7">
                  <c:v>6129</c:v>
                </c:pt>
                <c:pt idx="8">
                  <c:v>4497</c:v>
                </c:pt>
                <c:pt idx="9">
                  <c:v>2853</c:v>
                </c:pt>
              </c:numCache>
            </c:numRef>
          </c:val>
        </c:ser>
        <c:ser>
          <c:idx val="2"/>
          <c:order val="2"/>
          <c:tx>
            <c:strRef>
              <c:f>Hoja1!$D$18</c:f>
              <c:strCache>
                <c:ptCount val="1"/>
                <c:pt idx="0">
                  <c:v>Datos Personales</c:v>
                </c:pt>
              </c:strCache>
            </c:strRef>
          </c:tx>
          <c:cat>
            <c:numRef>
              <c:f>Hoja1!$B$19:$B$28</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Hoja1!$D$19:$D$28</c:f>
              <c:numCache>
                <c:formatCode>#,##0</c:formatCode>
                <c:ptCount val="10"/>
                <c:pt idx="0">
                  <c:v>18</c:v>
                </c:pt>
                <c:pt idx="1">
                  <c:v>69</c:v>
                </c:pt>
                <c:pt idx="2">
                  <c:v>134</c:v>
                </c:pt>
                <c:pt idx="3">
                  <c:v>245</c:v>
                </c:pt>
                <c:pt idx="4">
                  <c:v>540</c:v>
                </c:pt>
                <c:pt idx="5">
                  <c:v>600</c:v>
                </c:pt>
                <c:pt idx="6">
                  <c:v>678</c:v>
                </c:pt>
                <c:pt idx="7">
                  <c:v>770</c:v>
                </c:pt>
                <c:pt idx="8">
                  <c:v>629</c:v>
                </c:pt>
                <c:pt idx="9">
                  <c:v>2699</c:v>
                </c:pt>
              </c:numCache>
            </c:numRef>
          </c:val>
        </c:ser>
        <c:dLbls>
          <c:showLegendKey val="0"/>
          <c:showVal val="0"/>
          <c:showCatName val="0"/>
          <c:showSerName val="0"/>
          <c:showPercent val="0"/>
          <c:showBubbleSize val="0"/>
        </c:dLbls>
        <c:dropLines/>
        <c:axId val="237814144"/>
        <c:axId val="237815680"/>
        <c:axId val="244934848"/>
      </c:area3DChart>
      <c:catAx>
        <c:axId val="237814144"/>
        <c:scaling>
          <c:orientation val="minMax"/>
        </c:scaling>
        <c:delete val="0"/>
        <c:axPos val="b"/>
        <c:numFmt formatCode="General" sourceLinked="1"/>
        <c:majorTickMark val="none"/>
        <c:minorTickMark val="none"/>
        <c:tickLblPos val="nextTo"/>
        <c:txPr>
          <a:bodyPr rot="-5400000" vert="horz"/>
          <a:lstStyle/>
          <a:p>
            <a:pPr>
              <a:defRPr/>
            </a:pPr>
            <a:endParaRPr lang="es-MX"/>
          </a:p>
        </c:txPr>
        <c:crossAx val="237815680"/>
        <c:crosses val="autoZero"/>
        <c:auto val="1"/>
        <c:lblAlgn val="ctr"/>
        <c:lblOffset val="100"/>
        <c:noMultiLvlLbl val="0"/>
      </c:catAx>
      <c:valAx>
        <c:axId val="237815680"/>
        <c:scaling>
          <c:orientation val="minMax"/>
        </c:scaling>
        <c:delete val="0"/>
        <c:axPos val="r"/>
        <c:majorGridlines/>
        <c:numFmt formatCode="#,##0" sourceLinked="1"/>
        <c:majorTickMark val="none"/>
        <c:minorTickMark val="none"/>
        <c:tickLblPos val="nextTo"/>
        <c:crossAx val="237814144"/>
        <c:crosses val="autoZero"/>
        <c:crossBetween val="midCat"/>
        <c:dispUnits>
          <c:builtInUnit val="thousands"/>
          <c:dispUnitsLbl>
            <c:layout>
              <c:manualLayout>
                <c:xMode val="edge"/>
                <c:yMode val="edge"/>
                <c:x val="3.0758748906386694E-2"/>
                <c:y val="0.13442433097924614"/>
              </c:manualLayout>
            </c:layout>
            <c:tx>
              <c:rich>
                <a:bodyPr/>
                <a:lstStyle/>
                <a:p>
                  <a:pPr>
                    <a:defRPr/>
                  </a:pPr>
                  <a:r>
                    <a:rPr lang="es-MX"/>
                    <a:t>Miles de recursos</a:t>
                  </a:r>
                </a:p>
              </c:rich>
            </c:tx>
          </c:dispUnitsLbl>
        </c:dispUnits>
      </c:valAx>
      <c:serAx>
        <c:axId val="244934848"/>
        <c:scaling>
          <c:orientation val="minMax"/>
        </c:scaling>
        <c:delete val="1"/>
        <c:axPos val="b"/>
        <c:majorTickMark val="none"/>
        <c:minorTickMark val="none"/>
        <c:tickLblPos val="nextTo"/>
        <c:crossAx val="237815680"/>
        <c:crosses val="autoZero"/>
      </c:serAx>
    </c:plotArea>
    <c:legend>
      <c:legendPos val="b"/>
      <c:layout>
        <c:manualLayout>
          <c:xMode val="edge"/>
          <c:yMode val="edge"/>
          <c:x val="0.20856802274715661"/>
          <c:y val="0.91256397074077078"/>
          <c:w val="0.58286395450568684"/>
          <c:h val="8.2854127770111211E-2"/>
        </c:manualLayout>
      </c:layout>
      <c:overlay val="0"/>
    </c:legend>
    <c:plotVisOnly val="1"/>
    <c:dispBlanksAs val="gap"/>
    <c:showDLblsOverMax val="0"/>
  </c:chart>
  <c:spPr>
    <a:solidFill>
      <a:schemeClr val="lt1"/>
    </a:solidFill>
    <a:ln w="12700" cap="flat" cmpd="sng" algn="ctr">
      <a:solidFill>
        <a:schemeClr val="accent3">
          <a:lumMod val="20000"/>
          <a:lumOff val="80000"/>
        </a:schemeClr>
      </a:solidFill>
      <a:prstDash val="solid"/>
    </a:ln>
    <a:effectLst/>
  </c:spPr>
  <c:txPr>
    <a:bodyPr/>
    <a:lstStyle/>
    <a:p>
      <a:pPr>
        <a:defRPr sz="900">
          <a:solidFill>
            <a:schemeClr val="dk1"/>
          </a:solidFill>
          <a:latin typeface="Century Gothic" pitchFamily="34" charset="0"/>
          <a:ea typeface="+mn-ea"/>
          <a:cs typeface="+mn-cs"/>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4259499396191777E-2"/>
          <c:y val="4.3137254901960784E-2"/>
          <c:w val="0.7170416579801252"/>
          <c:h val="0.86588914620966495"/>
        </c:manualLayout>
      </c:layout>
      <c:bar3DChart>
        <c:barDir val="col"/>
        <c:grouping val="clustered"/>
        <c:varyColors val="0"/>
        <c:ser>
          <c:idx val="0"/>
          <c:order val="0"/>
          <c:tx>
            <c:strRef>
              <c:f>'2003-COMPORTAMIENTO'!$K$26</c:f>
              <c:strCache>
                <c:ptCount val="1"/>
                <c:pt idx="0">
                  <c:v>ADMON. PORT. INT. DE MANZANILLO  </c:v>
                </c:pt>
              </c:strCache>
            </c:strRef>
          </c:tx>
          <c:invertIfNegative val="0"/>
          <c:dLbls>
            <c:dLbl>
              <c:idx val="2"/>
              <c:layout>
                <c:manualLayout>
                  <c:x val="3.8647337114787257E-3"/>
                  <c:y val="0"/>
                </c:manualLayout>
              </c:layout>
              <c:showLegendKey val="0"/>
              <c:showVal val="1"/>
              <c:showCatName val="0"/>
              <c:showSerName val="0"/>
              <c:showPercent val="0"/>
              <c:showBubbleSize val="0"/>
            </c:dLbl>
            <c:dLbl>
              <c:idx val="4"/>
              <c:layout/>
              <c:showLegendKey val="0"/>
              <c:showVal val="1"/>
              <c:showCatName val="0"/>
              <c:showSerName val="0"/>
              <c:showPercent val="0"/>
              <c:showBubbleSize val="0"/>
            </c:dLbl>
            <c:txPr>
              <a:bodyPr/>
              <a:lstStyle/>
              <a:p>
                <a:pPr>
                  <a:defRPr b="1"/>
                </a:pPr>
                <a:endParaRPr lang="es-MX"/>
              </a:p>
            </c:txPr>
            <c:showLegendKey val="0"/>
            <c:showVal val="0"/>
            <c:showCatName val="0"/>
            <c:showSerName val="0"/>
            <c:showPercent val="0"/>
            <c:showBubbleSize val="0"/>
          </c:dLbls>
          <c:cat>
            <c:strRef>
              <c:f>'2003-COMPORTAMIENTO'!$L$25:$Q$25</c:f>
              <c:strCache>
                <c:ptCount val="6"/>
                <c:pt idx="0">
                  <c:v>2003-6</c:v>
                </c:pt>
                <c:pt idx="1">
                  <c:v>2003-7</c:v>
                </c:pt>
                <c:pt idx="2">
                  <c:v>2003-8</c:v>
                </c:pt>
                <c:pt idx="3">
                  <c:v>2003-9</c:v>
                </c:pt>
                <c:pt idx="4">
                  <c:v>2003-10</c:v>
                </c:pt>
                <c:pt idx="5">
                  <c:v>2003-12</c:v>
                </c:pt>
              </c:strCache>
            </c:strRef>
          </c:cat>
          <c:val>
            <c:numRef>
              <c:f>'2003-COMPORTAMIENTO'!$L$26:$Q$26</c:f>
              <c:numCache>
                <c:formatCode>General</c:formatCode>
                <c:ptCount val="6"/>
                <c:pt idx="0">
                  <c:v>4</c:v>
                </c:pt>
                <c:pt idx="1">
                  <c:v>1</c:v>
                </c:pt>
                <c:pt idx="2">
                  <c:v>13</c:v>
                </c:pt>
                <c:pt idx="3">
                  <c:v>2</c:v>
                </c:pt>
                <c:pt idx="4">
                  <c:v>7</c:v>
                </c:pt>
                <c:pt idx="5">
                  <c:v>3</c:v>
                </c:pt>
              </c:numCache>
            </c:numRef>
          </c:val>
        </c:ser>
        <c:ser>
          <c:idx val="1"/>
          <c:order val="1"/>
          <c:tx>
            <c:strRef>
              <c:f>'2003-COMPORTAMIENTO'!$K$27</c:f>
              <c:strCache>
                <c:ptCount val="1"/>
                <c:pt idx="0">
                  <c:v>ADMON. PORT. INT. DE VERACRUZ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'2003-COMPORTAMIENTO'!$L$27:$Q$27</c:f>
              <c:numCache>
                <c:formatCode>General</c:formatCode>
                <c:ptCount val="6"/>
                <c:pt idx="0">
                  <c:v>3</c:v>
                </c:pt>
                <c:pt idx="1">
                  <c:v>1</c:v>
                </c:pt>
                <c:pt idx="2">
                  <c:v>3</c:v>
                </c:pt>
                <c:pt idx="3">
                  <c:v>1</c:v>
                </c:pt>
                <c:pt idx="4">
                  <c:v>13</c:v>
                </c:pt>
                <c:pt idx="5">
                  <c:v>1</c:v>
                </c:pt>
              </c:numCache>
            </c:numRef>
          </c:val>
        </c:ser>
        <c:ser>
          <c:idx val="2"/>
          <c:order val="2"/>
          <c:tx>
            <c:strRef>
              <c:f>'2003-COMPORTAMIENTO'!$K$28</c:f>
              <c:strCache>
                <c:ptCount val="1"/>
                <c:pt idx="0">
                  <c:v>ADMON. PORT. INT. DE GUAYMAS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'2003-COMPORTAMIENTO'!$L$28:$Q$28</c:f>
              <c:numCache>
                <c:formatCode>General</c:formatCode>
                <c:ptCount val="6"/>
                <c:pt idx="0">
                  <c:v>5</c:v>
                </c:pt>
                <c:pt idx="1">
                  <c:v>1</c:v>
                </c:pt>
                <c:pt idx="2">
                  <c:v>5</c:v>
                </c:pt>
                <c:pt idx="3">
                  <c:v>3</c:v>
                </c:pt>
                <c:pt idx="4">
                  <c:v>4</c:v>
                </c:pt>
                <c:pt idx="5">
                  <c:v>1</c:v>
                </c:pt>
              </c:numCache>
            </c:numRef>
          </c:val>
        </c:ser>
        <c:ser>
          <c:idx val="3"/>
          <c:order val="3"/>
          <c:tx>
            <c:strRef>
              <c:f>'2003-COMPORTAMIENTO'!$K$29</c:f>
              <c:strCache>
                <c:ptCount val="1"/>
                <c:pt idx="0">
                  <c:v>ADMON. PORT. INT. DE ALTAMIRA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'2003-COMPORTAMIENTO'!$L$29:$Q$29</c:f>
              <c:numCache>
                <c:formatCode>General</c:formatCode>
                <c:ptCount val="6"/>
                <c:pt idx="0">
                  <c:v>4</c:v>
                </c:pt>
                <c:pt idx="2">
                  <c:v>5</c:v>
                </c:pt>
                <c:pt idx="3">
                  <c:v>2</c:v>
                </c:pt>
                <c:pt idx="4">
                  <c:v>6</c:v>
                </c:pt>
                <c:pt idx="5">
                  <c:v>1</c:v>
                </c:pt>
              </c:numCache>
            </c:numRef>
          </c:val>
        </c:ser>
        <c:ser>
          <c:idx val="4"/>
          <c:order val="4"/>
          <c:tx>
            <c:strRef>
              <c:f>'2003-COMPORTAMIENTO'!$K$30</c:f>
              <c:strCache>
                <c:ptCount val="1"/>
                <c:pt idx="0">
                  <c:v>ADMON. PORT. INT. DE PUERTO VALLARTA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'2003-COMPORTAMIENTO'!$L$30:$Q$30</c:f>
              <c:numCache>
                <c:formatCode>General</c:formatCode>
                <c:ptCount val="6"/>
                <c:pt idx="0">
                  <c:v>3</c:v>
                </c:pt>
                <c:pt idx="1">
                  <c:v>1</c:v>
                </c:pt>
                <c:pt idx="2">
                  <c:v>5</c:v>
                </c:pt>
                <c:pt idx="3">
                  <c:v>1</c:v>
                </c:pt>
                <c:pt idx="4">
                  <c:v>6</c:v>
                </c:pt>
                <c:pt idx="5">
                  <c:v>1</c:v>
                </c:pt>
              </c:numCache>
            </c:numRef>
          </c:val>
        </c:ser>
        <c:ser>
          <c:idx val="5"/>
          <c:order val="5"/>
          <c:tx>
            <c:strRef>
              <c:f>'2003-COMPORTAMIENTO'!$K$31</c:f>
              <c:strCache>
                <c:ptCount val="1"/>
                <c:pt idx="0">
                  <c:v>ADMON. PORT. INT. DE SALINA CRUZ </c:v>
                </c:pt>
              </c:strCache>
            </c:strRef>
          </c:tx>
          <c:invertIfNegative val="0"/>
          <c:dLbls>
            <c:dLbl>
              <c:idx val="4"/>
              <c:layout>
                <c:manualLayout>
                  <c:x val="7.7294674229574515E-3"/>
                  <c:y val="0"/>
                </c:manualLayout>
              </c:layout>
              <c:showLegendKey val="0"/>
              <c:showVal val="1"/>
              <c:showCatName val="0"/>
              <c:showSerName val="0"/>
              <c:showPercent val="0"/>
              <c:showBubbleSize val="0"/>
            </c:dLbl>
            <c:txPr>
              <a:bodyPr/>
              <a:lstStyle/>
              <a:p>
                <a:pPr>
                  <a:defRPr b="1"/>
                </a:pPr>
                <a:endParaRPr lang="es-MX"/>
              </a:p>
            </c:txPr>
            <c:showLegendKey val="0"/>
            <c:showVal val="0"/>
            <c:showCatName val="0"/>
            <c:showSerName val="0"/>
            <c:showPercent val="0"/>
            <c:showBubbleSize val="0"/>
          </c:dLbls>
          <c:cat>
            <c:strRef>
              <c:f>'2003-COMPORTAMIENTO'!$L$25:$Q$25</c:f>
              <c:strCache>
                <c:ptCount val="6"/>
                <c:pt idx="0">
                  <c:v>2003-6</c:v>
                </c:pt>
                <c:pt idx="1">
                  <c:v>2003-7</c:v>
                </c:pt>
                <c:pt idx="2">
                  <c:v>2003-8</c:v>
                </c:pt>
                <c:pt idx="3">
                  <c:v>2003-9</c:v>
                </c:pt>
                <c:pt idx="4">
                  <c:v>2003-10</c:v>
                </c:pt>
                <c:pt idx="5">
                  <c:v>2003-12</c:v>
                </c:pt>
              </c:strCache>
            </c:strRef>
          </c:cat>
          <c:val>
            <c:numRef>
              <c:f>'2003-COMPORTAMIENTO'!$L$31:$Q$31</c:f>
              <c:numCache>
                <c:formatCode>General</c:formatCode>
                <c:ptCount val="6"/>
                <c:pt idx="0">
                  <c:v>3</c:v>
                </c:pt>
                <c:pt idx="1">
                  <c:v>4</c:v>
                </c:pt>
                <c:pt idx="2">
                  <c:v>2</c:v>
                </c:pt>
                <c:pt idx="3">
                  <c:v>2</c:v>
                </c:pt>
                <c:pt idx="4">
                  <c:v>5</c:v>
                </c:pt>
                <c:pt idx="5">
                  <c:v>1</c:v>
                </c:pt>
              </c:numCache>
            </c:numRef>
          </c:val>
        </c:ser>
        <c:ser>
          <c:idx val="6"/>
          <c:order val="6"/>
          <c:tx>
            <c:strRef>
              <c:f>'2003-COMPORTAMIENTO'!$K$32</c:f>
              <c:strCache>
                <c:ptCount val="1"/>
                <c:pt idx="0">
                  <c:v>SCT</c:v>
                </c:pt>
              </c:strCache>
            </c:strRef>
          </c:tx>
          <c:invertIfNegative val="0"/>
          <c:dLbls>
            <c:dLbl>
              <c:idx val="2"/>
              <c:layout/>
              <c:showLegendKey val="0"/>
              <c:showVal val="1"/>
              <c:showCatName val="0"/>
              <c:showSerName val="0"/>
              <c:showPercent val="0"/>
              <c:showBubbleSize val="0"/>
            </c:dLbl>
            <c:txPr>
              <a:bodyPr/>
              <a:lstStyle/>
              <a:p>
                <a:pPr>
                  <a:defRPr b="1"/>
                </a:pPr>
                <a:endParaRPr lang="es-MX"/>
              </a:p>
            </c:txPr>
            <c:showLegendKey val="0"/>
            <c:showVal val="0"/>
            <c:showCatName val="0"/>
            <c:showSerName val="0"/>
            <c:showPercent val="0"/>
            <c:showBubbleSize val="0"/>
          </c:dLbls>
          <c:cat>
            <c:strRef>
              <c:f>'2003-COMPORTAMIENTO'!$L$25:$Q$25</c:f>
              <c:strCache>
                <c:ptCount val="6"/>
                <c:pt idx="0">
                  <c:v>2003-6</c:v>
                </c:pt>
                <c:pt idx="1">
                  <c:v>2003-7</c:v>
                </c:pt>
                <c:pt idx="2">
                  <c:v>2003-8</c:v>
                </c:pt>
                <c:pt idx="3">
                  <c:v>2003-9</c:v>
                </c:pt>
                <c:pt idx="4">
                  <c:v>2003-10</c:v>
                </c:pt>
                <c:pt idx="5">
                  <c:v>2003-12</c:v>
                </c:pt>
              </c:strCache>
            </c:strRef>
          </c:cat>
          <c:val>
            <c:numRef>
              <c:f>'2003-COMPORTAMIENTO'!$L$32:$Q$32</c:f>
              <c:numCache>
                <c:formatCode>General</c:formatCode>
                <c:ptCount val="6"/>
                <c:pt idx="0">
                  <c:v>4</c:v>
                </c:pt>
                <c:pt idx="1">
                  <c:v>2</c:v>
                </c:pt>
                <c:pt idx="2">
                  <c:v>4</c:v>
                </c:pt>
                <c:pt idx="3">
                  <c:v>4</c:v>
                </c:pt>
                <c:pt idx="4">
                  <c:v>3</c:v>
                </c:pt>
              </c:numCache>
            </c:numRef>
          </c:val>
        </c:ser>
        <c:ser>
          <c:idx val="7"/>
          <c:order val="7"/>
          <c:tx>
            <c:strRef>
              <c:f>'2003-COMPORTAMIENTO'!$K$33</c:f>
              <c:strCache>
                <c:ptCount val="1"/>
                <c:pt idx="0">
                  <c:v>ADMON. PORT. INT. DE PROGRESO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'2003-COMPORTAMIENTO'!$L$33:$Q$33</c:f>
              <c:numCache>
                <c:formatCode>General</c:formatCode>
                <c:ptCount val="6"/>
                <c:pt idx="0">
                  <c:v>3</c:v>
                </c:pt>
                <c:pt idx="2">
                  <c:v>3</c:v>
                </c:pt>
                <c:pt idx="3">
                  <c:v>2</c:v>
                </c:pt>
                <c:pt idx="4">
                  <c:v>5</c:v>
                </c:pt>
                <c:pt idx="5">
                  <c:v>2</c:v>
                </c:pt>
              </c:numCache>
            </c:numRef>
          </c:val>
        </c:ser>
        <c:ser>
          <c:idx val="8"/>
          <c:order val="8"/>
          <c:tx>
            <c:strRef>
              <c:f>'2003-COMPORTAMIENTO'!$K$34</c:f>
              <c:strCache>
                <c:ptCount val="1"/>
                <c:pt idx="0">
                  <c:v>SECRETARÍA DE LA FUNCIÓN PÚBLICA</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'2003-COMPORTAMIENTO'!$L$34:$Q$34</c:f>
              <c:numCache>
                <c:formatCode>General</c:formatCode>
                <c:ptCount val="6"/>
                <c:pt idx="1">
                  <c:v>5</c:v>
                </c:pt>
                <c:pt idx="2">
                  <c:v>3</c:v>
                </c:pt>
                <c:pt idx="3">
                  <c:v>1</c:v>
                </c:pt>
                <c:pt idx="4">
                  <c:v>4</c:v>
                </c:pt>
                <c:pt idx="5">
                  <c:v>2</c:v>
                </c:pt>
              </c:numCache>
            </c:numRef>
          </c:val>
        </c:ser>
        <c:ser>
          <c:idx val="9"/>
          <c:order val="9"/>
          <c:tx>
            <c:strRef>
              <c:f>'2003-COMPORTAMIENTO'!$K$35</c:f>
              <c:strCache>
                <c:ptCount val="1"/>
                <c:pt idx="0">
                  <c:v>ADMON. PORT. INT. DE LÁZARO CÁRDENAS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'2003-COMPORTAMIENTO'!$L$35:$Q$35</c:f>
              <c:numCache>
                <c:formatCode>General</c:formatCode>
                <c:ptCount val="6"/>
                <c:pt idx="0">
                  <c:v>3</c:v>
                </c:pt>
                <c:pt idx="2">
                  <c:v>2</c:v>
                </c:pt>
                <c:pt idx="3">
                  <c:v>1</c:v>
                </c:pt>
                <c:pt idx="4">
                  <c:v>7</c:v>
                </c:pt>
                <c:pt idx="5">
                  <c:v>1</c:v>
                </c:pt>
              </c:numCache>
            </c:numRef>
          </c:val>
        </c:ser>
        <c:ser>
          <c:idx val="10"/>
          <c:order val="10"/>
          <c:tx>
            <c:strRef>
              <c:f>'2003-COMPORTAMIENTO'!$K$36</c:f>
              <c:strCache>
                <c:ptCount val="1"/>
                <c:pt idx="0">
                  <c:v>ADMON. PORT. INT. DE TAMPICO </c:v>
                </c:pt>
              </c:strCache>
            </c:strRef>
          </c:tx>
          <c:invertIfNegative val="0"/>
          <c:dLbls>
            <c:dLbl>
              <c:idx val="4"/>
              <c:layout/>
              <c:showLegendKey val="0"/>
              <c:showVal val="1"/>
              <c:showCatName val="0"/>
              <c:showSerName val="0"/>
              <c:showPercent val="0"/>
              <c:showBubbleSize val="0"/>
            </c:dLbl>
            <c:txPr>
              <a:bodyPr/>
              <a:lstStyle/>
              <a:p>
                <a:pPr>
                  <a:defRPr b="1"/>
                </a:pPr>
                <a:endParaRPr lang="es-MX"/>
              </a:p>
            </c:txPr>
            <c:showLegendKey val="0"/>
            <c:showVal val="0"/>
            <c:showCatName val="0"/>
            <c:showSerName val="0"/>
            <c:showPercent val="0"/>
            <c:showBubbleSize val="0"/>
          </c:dLbls>
          <c:cat>
            <c:strRef>
              <c:f>'2003-COMPORTAMIENTO'!$L$25:$Q$25</c:f>
              <c:strCache>
                <c:ptCount val="6"/>
                <c:pt idx="0">
                  <c:v>2003-6</c:v>
                </c:pt>
                <c:pt idx="1">
                  <c:v>2003-7</c:v>
                </c:pt>
                <c:pt idx="2">
                  <c:v>2003-8</c:v>
                </c:pt>
                <c:pt idx="3">
                  <c:v>2003-9</c:v>
                </c:pt>
                <c:pt idx="4">
                  <c:v>2003-10</c:v>
                </c:pt>
                <c:pt idx="5">
                  <c:v>2003-12</c:v>
                </c:pt>
              </c:strCache>
            </c:strRef>
          </c:cat>
          <c:val>
            <c:numRef>
              <c:f>'2003-COMPORTAMIENTO'!$L$36:$Q$36</c:f>
              <c:numCache>
                <c:formatCode>General</c:formatCode>
                <c:ptCount val="6"/>
                <c:pt idx="0">
                  <c:v>4</c:v>
                </c:pt>
                <c:pt idx="1">
                  <c:v>1</c:v>
                </c:pt>
                <c:pt idx="2">
                  <c:v>2</c:v>
                </c:pt>
                <c:pt idx="3">
                  <c:v>1</c:v>
                </c:pt>
                <c:pt idx="4">
                  <c:v>5</c:v>
                </c:pt>
                <c:pt idx="5">
                  <c:v>1</c:v>
                </c:pt>
              </c:numCache>
            </c:numRef>
          </c:val>
        </c:ser>
        <c:ser>
          <c:idx val="11"/>
          <c:order val="11"/>
          <c:tx>
            <c:strRef>
              <c:f>'2003-COMPORTAMIENTO'!$K$37</c:f>
              <c:strCache>
                <c:ptCount val="1"/>
                <c:pt idx="0">
                  <c:v>ADMON. PORT. INT. DE DOS BOCAS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'2003-COMPORTAMIENTO'!$L$37:$Q$37</c:f>
              <c:numCache>
                <c:formatCode>General</c:formatCode>
                <c:ptCount val="6"/>
                <c:pt idx="0">
                  <c:v>3</c:v>
                </c:pt>
                <c:pt idx="2">
                  <c:v>2</c:v>
                </c:pt>
                <c:pt idx="3">
                  <c:v>1</c:v>
                </c:pt>
                <c:pt idx="4">
                  <c:v>4</c:v>
                </c:pt>
                <c:pt idx="5">
                  <c:v>2</c:v>
                </c:pt>
              </c:numCache>
            </c:numRef>
          </c:val>
        </c:ser>
        <c:ser>
          <c:idx val="12"/>
          <c:order val="12"/>
          <c:tx>
            <c:strRef>
              <c:f>'2003-COMPORTAMIENTO'!$K$38</c:f>
              <c:strCache>
                <c:ptCount val="1"/>
                <c:pt idx="0">
                  <c:v>ADMON. PORT. INT. DE ENSENADA  </c:v>
                </c:pt>
              </c:strCache>
            </c:strRef>
          </c:tx>
          <c:invertIfNegative val="0"/>
          <c:dLbls>
            <c:dLbl>
              <c:idx val="4"/>
              <c:layout>
                <c:manualLayout>
                  <c:x val="3.8647337114786902E-3"/>
                  <c:y val="0"/>
                </c:manualLayout>
              </c:layout>
              <c:showLegendKey val="0"/>
              <c:showVal val="1"/>
              <c:showCatName val="0"/>
              <c:showSerName val="0"/>
              <c:showPercent val="0"/>
              <c:showBubbleSize val="0"/>
            </c:dLbl>
            <c:txPr>
              <a:bodyPr/>
              <a:lstStyle/>
              <a:p>
                <a:pPr>
                  <a:defRPr b="1"/>
                </a:pPr>
                <a:endParaRPr lang="es-MX"/>
              </a:p>
            </c:txPr>
            <c:showLegendKey val="0"/>
            <c:showVal val="0"/>
            <c:showCatName val="0"/>
            <c:showSerName val="0"/>
            <c:showPercent val="0"/>
            <c:showBubbleSize val="0"/>
          </c:dLbls>
          <c:cat>
            <c:strRef>
              <c:f>'2003-COMPORTAMIENTO'!$L$25:$Q$25</c:f>
              <c:strCache>
                <c:ptCount val="6"/>
                <c:pt idx="0">
                  <c:v>2003-6</c:v>
                </c:pt>
                <c:pt idx="1">
                  <c:v>2003-7</c:v>
                </c:pt>
                <c:pt idx="2">
                  <c:v>2003-8</c:v>
                </c:pt>
                <c:pt idx="3">
                  <c:v>2003-9</c:v>
                </c:pt>
                <c:pt idx="4">
                  <c:v>2003-10</c:v>
                </c:pt>
                <c:pt idx="5">
                  <c:v>2003-12</c:v>
                </c:pt>
              </c:strCache>
            </c:strRef>
          </c:cat>
          <c:val>
            <c:numRef>
              <c:f>'2003-COMPORTAMIENTO'!$L$38:$Q$38</c:f>
              <c:numCache>
                <c:formatCode>General</c:formatCode>
                <c:ptCount val="6"/>
                <c:pt idx="0">
                  <c:v>3</c:v>
                </c:pt>
                <c:pt idx="2">
                  <c:v>2</c:v>
                </c:pt>
                <c:pt idx="3">
                  <c:v>1</c:v>
                </c:pt>
                <c:pt idx="4">
                  <c:v>5</c:v>
                </c:pt>
                <c:pt idx="5">
                  <c:v>1</c:v>
                </c:pt>
              </c:numCache>
            </c:numRef>
          </c:val>
        </c:ser>
        <c:ser>
          <c:idx val="13"/>
          <c:order val="13"/>
          <c:tx>
            <c:strRef>
              <c:f>'2003-COMPORTAMIENTO'!$K$39</c:f>
              <c:strCache>
                <c:ptCount val="1"/>
                <c:pt idx="0">
                  <c:v>ADMON. PORT. INT. DE MAZATLÁN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'2003-COMPORTAMIENTO'!$L$39:$Q$39</c:f>
              <c:numCache>
                <c:formatCode>General</c:formatCode>
                <c:ptCount val="6"/>
                <c:pt idx="0">
                  <c:v>4</c:v>
                </c:pt>
                <c:pt idx="2">
                  <c:v>2</c:v>
                </c:pt>
                <c:pt idx="3">
                  <c:v>1</c:v>
                </c:pt>
                <c:pt idx="4">
                  <c:v>4</c:v>
                </c:pt>
                <c:pt idx="5">
                  <c:v>1</c:v>
                </c:pt>
              </c:numCache>
            </c:numRef>
          </c:val>
        </c:ser>
        <c:ser>
          <c:idx val="14"/>
          <c:order val="14"/>
          <c:tx>
            <c:strRef>
              <c:f>'2003-COMPORTAMIENTO'!$K$40</c:f>
              <c:strCache>
                <c:ptCount val="1"/>
                <c:pt idx="0">
                  <c:v>ADMON. PORT. INT. DE TOPOLOBAMPO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'2003-COMPORTAMIENTO'!$L$40:$Q$40</c:f>
              <c:numCache>
                <c:formatCode>General</c:formatCode>
                <c:ptCount val="6"/>
                <c:pt idx="0">
                  <c:v>3</c:v>
                </c:pt>
                <c:pt idx="1">
                  <c:v>1</c:v>
                </c:pt>
                <c:pt idx="2">
                  <c:v>2</c:v>
                </c:pt>
                <c:pt idx="3">
                  <c:v>1</c:v>
                </c:pt>
                <c:pt idx="4">
                  <c:v>4</c:v>
                </c:pt>
                <c:pt idx="5">
                  <c:v>1</c:v>
                </c:pt>
              </c:numCache>
            </c:numRef>
          </c:val>
        </c:ser>
        <c:ser>
          <c:idx val="15"/>
          <c:order val="15"/>
          <c:tx>
            <c:strRef>
              <c:f>'2003-COMPORTAMIENTO'!$K$41</c:f>
              <c:strCache>
                <c:ptCount val="1"/>
                <c:pt idx="0">
                  <c:v>ADMON. PORT. INT. DE COATZACOALCOS </c:v>
                </c:pt>
              </c:strCache>
            </c:strRef>
          </c:tx>
          <c:invertIfNegative val="0"/>
          <c:dLbls>
            <c:dLbl>
              <c:idx val="4"/>
              <c:layout/>
              <c:showLegendKey val="0"/>
              <c:showVal val="1"/>
              <c:showCatName val="0"/>
              <c:showSerName val="0"/>
              <c:showPercent val="0"/>
              <c:showBubbleSize val="0"/>
            </c:dLbl>
            <c:txPr>
              <a:bodyPr/>
              <a:lstStyle/>
              <a:p>
                <a:pPr>
                  <a:defRPr b="1"/>
                </a:pPr>
                <a:endParaRPr lang="es-MX"/>
              </a:p>
            </c:txPr>
            <c:showLegendKey val="0"/>
            <c:showVal val="0"/>
            <c:showCatName val="0"/>
            <c:showSerName val="0"/>
            <c:showPercent val="0"/>
            <c:showBubbleSize val="0"/>
          </c:dLbls>
          <c:cat>
            <c:strRef>
              <c:f>'2003-COMPORTAMIENTO'!$L$25:$Q$25</c:f>
              <c:strCache>
                <c:ptCount val="6"/>
                <c:pt idx="0">
                  <c:v>2003-6</c:v>
                </c:pt>
                <c:pt idx="1">
                  <c:v>2003-7</c:v>
                </c:pt>
                <c:pt idx="2">
                  <c:v>2003-8</c:v>
                </c:pt>
                <c:pt idx="3">
                  <c:v>2003-9</c:v>
                </c:pt>
                <c:pt idx="4">
                  <c:v>2003-10</c:v>
                </c:pt>
                <c:pt idx="5">
                  <c:v>2003-12</c:v>
                </c:pt>
              </c:strCache>
            </c:strRef>
          </c:cat>
          <c:val>
            <c:numRef>
              <c:f>'2003-COMPORTAMIENTO'!$L$41:$Q$41</c:f>
              <c:numCache>
                <c:formatCode>General</c:formatCode>
                <c:ptCount val="6"/>
                <c:pt idx="0">
                  <c:v>3</c:v>
                </c:pt>
                <c:pt idx="2">
                  <c:v>2</c:v>
                </c:pt>
                <c:pt idx="3">
                  <c:v>1</c:v>
                </c:pt>
                <c:pt idx="4">
                  <c:v>4</c:v>
                </c:pt>
                <c:pt idx="5">
                  <c:v>1</c:v>
                </c:pt>
              </c:numCache>
            </c:numRef>
          </c:val>
        </c:ser>
        <c:ser>
          <c:idx val="16"/>
          <c:order val="16"/>
          <c:tx>
            <c:strRef>
              <c:f>'2003-COMPORTAMIENTO'!$K$42</c:f>
              <c:strCache>
                <c:ptCount val="1"/>
                <c:pt idx="0">
                  <c:v>ADMON. PORT. INT. DE PUERTO MADERO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'2003-COMPORTAMIENTO'!$L$42:$Q$42</c:f>
              <c:numCache>
                <c:formatCode>General</c:formatCode>
                <c:ptCount val="6"/>
                <c:pt idx="0">
                  <c:v>3</c:v>
                </c:pt>
                <c:pt idx="2">
                  <c:v>2</c:v>
                </c:pt>
                <c:pt idx="3">
                  <c:v>1</c:v>
                </c:pt>
                <c:pt idx="4">
                  <c:v>4</c:v>
                </c:pt>
                <c:pt idx="5">
                  <c:v>1</c:v>
                </c:pt>
              </c:numCache>
            </c:numRef>
          </c:val>
        </c:ser>
        <c:ser>
          <c:idx val="17"/>
          <c:order val="17"/>
          <c:tx>
            <c:strRef>
              <c:f>'2003-COMPORTAMIENTO'!$K$43</c:f>
              <c:strCache>
                <c:ptCount val="1"/>
                <c:pt idx="0">
                  <c:v>ADMON. PORT. INT. DE TUXPAN  </c:v>
                </c:pt>
              </c:strCache>
            </c:strRef>
          </c:tx>
          <c:invertIfNegative val="0"/>
          <c:cat>
            <c:strRef>
              <c:f>'2003-COMPORTAMIENTO'!$L$25:$Q$25</c:f>
              <c:strCache>
                <c:ptCount val="6"/>
                <c:pt idx="0">
                  <c:v>2003-6</c:v>
                </c:pt>
                <c:pt idx="1">
                  <c:v>2003-7</c:v>
                </c:pt>
                <c:pt idx="2">
                  <c:v>2003-8</c:v>
                </c:pt>
                <c:pt idx="3">
                  <c:v>2003-9</c:v>
                </c:pt>
                <c:pt idx="4">
                  <c:v>2003-10</c:v>
                </c:pt>
                <c:pt idx="5">
                  <c:v>2003-12</c:v>
                </c:pt>
              </c:strCache>
            </c:strRef>
          </c:cat>
          <c:val>
            <c:numRef>
              <c:f>'2003-COMPORTAMIENTO'!$L$43:$Q$43</c:f>
              <c:numCache>
                <c:formatCode>General</c:formatCode>
                <c:ptCount val="6"/>
                <c:pt idx="0">
                  <c:v>3</c:v>
                </c:pt>
                <c:pt idx="2">
                  <c:v>2</c:v>
                </c:pt>
                <c:pt idx="3">
                  <c:v>1</c:v>
                </c:pt>
                <c:pt idx="4">
                  <c:v>4</c:v>
                </c:pt>
                <c:pt idx="5">
                  <c:v>1</c:v>
                </c:pt>
              </c:numCache>
            </c:numRef>
          </c:val>
        </c:ser>
        <c:dLbls>
          <c:showLegendKey val="0"/>
          <c:showVal val="0"/>
          <c:showCatName val="0"/>
          <c:showSerName val="0"/>
          <c:showPercent val="0"/>
          <c:showBubbleSize val="0"/>
        </c:dLbls>
        <c:gapWidth val="150"/>
        <c:shape val="box"/>
        <c:axId val="243045888"/>
        <c:axId val="243047424"/>
        <c:axId val="0"/>
      </c:bar3DChart>
      <c:catAx>
        <c:axId val="243045888"/>
        <c:scaling>
          <c:orientation val="minMax"/>
        </c:scaling>
        <c:delete val="0"/>
        <c:axPos val="b"/>
        <c:majorTickMark val="out"/>
        <c:minorTickMark val="none"/>
        <c:tickLblPos val="nextTo"/>
        <c:txPr>
          <a:bodyPr/>
          <a:lstStyle/>
          <a:p>
            <a:pPr>
              <a:defRPr sz="900"/>
            </a:pPr>
            <a:endParaRPr lang="es-MX"/>
          </a:p>
        </c:txPr>
        <c:crossAx val="243047424"/>
        <c:crosses val="autoZero"/>
        <c:auto val="1"/>
        <c:lblAlgn val="ctr"/>
        <c:lblOffset val="100"/>
        <c:noMultiLvlLbl val="0"/>
      </c:catAx>
      <c:valAx>
        <c:axId val="243047424"/>
        <c:scaling>
          <c:orientation val="minMax"/>
        </c:scaling>
        <c:delete val="0"/>
        <c:axPos val="l"/>
        <c:majorGridlines/>
        <c:numFmt formatCode="General" sourceLinked="1"/>
        <c:majorTickMark val="out"/>
        <c:minorTickMark val="none"/>
        <c:tickLblPos val="nextTo"/>
        <c:txPr>
          <a:bodyPr/>
          <a:lstStyle/>
          <a:p>
            <a:pPr>
              <a:defRPr sz="900"/>
            </a:pPr>
            <a:endParaRPr lang="es-MX"/>
          </a:p>
        </c:txPr>
        <c:crossAx val="243045888"/>
        <c:crosses val="autoZero"/>
        <c:crossBetween val="between"/>
      </c:valAx>
    </c:plotArea>
    <c:legend>
      <c:legendPos val="r"/>
      <c:layout>
        <c:manualLayout>
          <c:xMode val="edge"/>
          <c:yMode val="edge"/>
          <c:x val="0.7802974034018243"/>
          <c:y val="1.9613030932360213E-2"/>
          <c:w val="0.20959386186706294"/>
          <c:h val="0.96412375898488745"/>
        </c:manualLayout>
      </c:layout>
      <c:overlay val="0"/>
      <c:txPr>
        <a:bodyPr/>
        <a:lstStyle/>
        <a:p>
          <a:pPr>
            <a:defRPr sz="500"/>
          </a:pPr>
          <a:endParaRPr lang="es-MX"/>
        </a:p>
      </c:txPr>
    </c:legend>
    <c:plotVisOnly val="1"/>
    <c:dispBlanksAs val="gap"/>
    <c:showDLblsOverMax val="0"/>
  </c:chart>
  <c:spPr>
    <a:ln>
      <a:solidFill>
        <a:schemeClr val="accent4">
          <a:lumMod val="20000"/>
          <a:lumOff val="80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ofPieChart>
        <c:ofPieType val="bar"/>
        <c:varyColors val="1"/>
        <c:ser>
          <c:idx val="2"/>
          <c:order val="0"/>
          <c:tx>
            <c:strRef>
              <c:f>Hoja1!$F$35</c:f>
              <c:strCache>
                <c:ptCount val="1"/>
                <c:pt idx="0">
                  <c:v>Acceso</c:v>
                </c:pt>
              </c:strCache>
            </c:strRef>
          </c:tx>
          <c:explosion val="6"/>
          <c:dPt>
            <c:idx val="0"/>
            <c:bubble3D val="0"/>
          </c:dPt>
          <c:dPt>
            <c:idx val="1"/>
            <c:bubble3D val="0"/>
            <c:explosion val="3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dLbl>
              <c:idx val="0"/>
              <c:layout>
                <c:manualLayout>
                  <c:x val="-9.9808758345040896E-2"/>
                  <c:y val="-6.702104097452935E-2"/>
                </c:manualLayout>
              </c:layout>
              <c:dLblPos val="bestFit"/>
              <c:showLegendKey val="0"/>
              <c:showVal val="0"/>
              <c:showCatName val="1"/>
              <c:showSerName val="0"/>
              <c:showPercent val="1"/>
              <c:showBubbleSize val="0"/>
            </c:dLbl>
            <c:dLbl>
              <c:idx val="5"/>
              <c:layout>
                <c:manualLayout>
                  <c:x val="1.4783669586313938E-2"/>
                  <c:y val="2.7714326616549753E-2"/>
                </c:manualLayout>
              </c:layout>
              <c:dLblPos val="bestFit"/>
              <c:showLegendKey val="0"/>
              <c:showVal val="0"/>
              <c:showCatName val="1"/>
              <c:showSerName val="0"/>
              <c:showPercent val="1"/>
              <c:showBubbleSize val="0"/>
            </c:dLbl>
            <c:dLbl>
              <c:idx val="6"/>
              <c:layout>
                <c:manualLayout>
                  <c:x val="-0.11113405430130362"/>
                  <c:y val="-1.8416302613336123E-4"/>
                </c:manualLayout>
              </c:layout>
              <c:dLblPos val="bestFit"/>
              <c:showLegendKey val="0"/>
              <c:showVal val="0"/>
              <c:showCatName val="1"/>
              <c:showSerName val="0"/>
              <c:showPercent val="1"/>
              <c:showBubbleSize val="0"/>
            </c:dLbl>
            <c:dLbl>
              <c:idx val="7"/>
              <c:layout>
                <c:manualLayout>
                  <c:x val="-0.11116868690168906"/>
                  <c:y val="0"/>
                </c:manualLayout>
              </c:layout>
              <c:dLblPos val="bestFit"/>
              <c:showLegendKey val="0"/>
              <c:showVal val="0"/>
              <c:showCatName val="1"/>
              <c:showSerName val="0"/>
              <c:showPercent val="1"/>
              <c:showBubbleSize val="0"/>
            </c:dLbl>
            <c:dLbl>
              <c:idx val="8"/>
              <c:layout>
                <c:manualLayout>
                  <c:x val="-0.14722222222222223"/>
                  <c:y val="0"/>
                </c:manualLayout>
              </c:layout>
              <c:dLblPos val="bestFit"/>
              <c:showLegendKey val="0"/>
              <c:showVal val="0"/>
              <c:showCatName val="1"/>
              <c:showSerName val="0"/>
              <c:showPercent val="1"/>
              <c:showBubbleSize val="0"/>
            </c:dLbl>
            <c:dLbl>
              <c:idx val="9"/>
              <c:layout>
                <c:manualLayout>
                  <c:x val="-9.7083891484518792E-2"/>
                  <c:y val="0.10367576146005006"/>
                </c:manualLayout>
              </c:layout>
              <c:dLblPos val="bestFit"/>
              <c:showLegendKey val="0"/>
              <c:showVal val="0"/>
              <c:showCatName val="1"/>
              <c:showSerName val="0"/>
              <c:showPercent val="1"/>
              <c:showBubbleSize val="0"/>
            </c:dLbl>
            <c:txPr>
              <a:bodyPr/>
              <a:lstStyle/>
              <a:p>
                <a:pPr>
                  <a:defRPr sz="600"/>
                </a:pPr>
                <a:endParaRPr lang="es-MX"/>
              </a:p>
            </c:txPr>
            <c:dLblPos val="bestFit"/>
            <c:showLegendKey val="0"/>
            <c:showVal val="0"/>
            <c:showCatName val="1"/>
            <c:showSerName val="0"/>
            <c:showPercent val="1"/>
            <c:showBubbleSize val="0"/>
            <c:showLeaderLines val="1"/>
          </c:dLbls>
          <c:cat>
            <c:strRef>
              <c:f>Hoja1!$C$36:$C$45</c:f>
              <c:strCache>
                <c:ptCount val="10"/>
                <c:pt idx="0">
                  <c:v>Aportaciones a Seguridad Social</c:v>
                </c:pt>
                <c:pt idx="1">
                  <c:v>Hacienda y Crédito Público</c:v>
                </c:pt>
                <c:pt idx="2">
                  <c:v>Educación Pública</c:v>
                </c:pt>
                <c:pt idx="3">
                  <c:v>Salud</c:v>
                </c:pt>
                <c:pt idx="4">
                  <c:v>Energía</c:v>
                </c:pt>
                <c:pt idx="5">
                  <c:v>Comunicaciones y Transportes</c:v>
                </c:pt>
                <c:pt idx="6">
                  <c:v>Medio Ambiente y Recursos Naturales</c:v>
                </c:pt>
                <c:pt idx="7">
                  <c:v>Gobernación</c:v>
                </c:pt>
                <c:pt idx="8">
                  <c:v>Economía</c:v>
                </c:pt>
                <c:pt idx="9">
                  <c:v>Agricultura, Ganadería, Desarrollo Rural, Pesca y Alimentación</c:v>
                </c:pt>
              </c:strCache>
            </c:strRef>
          </c:cat>
          <c:val>
            <c:numRef>
              <c:f>Hoja1!$F$36:$F$45</c:f>
              <c:numCache>
                <c:formatCode>#,##0</c:formatCode>
                <c:ptCount val="10"/>
                <c:pt idx="0">
                  <c:v>76351</c:v>
                </c:pt>
                <c:pt idx="1">
                  <c:v>90566</c:v>
                </c:pt>
                <c:pt idx="2">
                  <c:v>74967</c:v>
                </c:pt>
                <c:pt idx="3">
                  <c:v>59329</c:v>
                </c:pt>
                <c:pt idx="4">
                  <c:v>57413</c:v>
                </c:pt>
                <c:pt idx="5">
                  <c:v>52034</c:v>
                </c:pt>
                <c:pt idx="6">
                  <c:v>50208</c:v>
                </c:pt>
                <c:pt idx="7">
                  <c:v>36300</c:v>
                </c:pt>
                <c:pt idx="8">
                  <c:v>28588</c:v>
                </c:pt>
                <c:pt idx="9">
                  <c:v>22613</c:v>
                </c:pt>
              </c:numCache>
            </c:numRef>
          </c:val>
        </c:ser>
        <c:dLbls>
          <c:dLblPos val="bestFit"/>
          <c:showLegendKey val="0"/>
          <c:showVal val="1"/>
          <c:showCatName val="0"/>
          <c:showSerName val="0"/>
          <c:showPercent val="0"/>
          <c:showBubbleSize val="0"/>
          <c:showLeaderLines val="1"/>
        </c:dLbls>
        <c:gapWidth val="100"/>
        <c:secondPieSize val="75"/>
        <c:serLines/>
      </c:ofPieChart>
    </c:plotArea>
    <c:plotVisOnly val="1"/>
    <c:dispBlanksAs val="gap"/>
    <c:showDLblsOverMax val="0"/>
  </c:chart>
  <c:spPr>
    <a:solidFill>
      <a:schemeClr val="lt1"/>
    </a:solidFill>
    <a:ln w="12700" cap="flat" cmpd="sng" algn="ctr">
      <a:solidFill>
        <a:schemeClr val="accent4">
          <a:lumMod val="20000"/>
          <a:lumOff val="80000"/>
        </a:schemeClr>
      </a:solidFill>
      <a:prstDash val="solid"/>
    </a:ln>
    <a:effectLst/>
  </c:spPr>
  <c:txPr>
    <a:bodyPr/>
    <a:lstStyle/>
    <a:p>
      <a:pPr>
        <a:defRPr sz="900">
          <a:solidFill>
            <a:schemeClr val="dk1"/>
          </a:solidFill>
          <a:latin typeface="Century Gothic" pitchFamily="34" charset="0"/>
          <a:ea typeface="+mn-ea"/>
          <a:cs typeface="+mn-cs"/>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140"/>
      <c:rAngAx val="0"/>
      <c:perspective val="30"/>
    </c:view3D>
    <c:floor>
      <c:thickness val="0"/>
    </c:floor>
    <c:sideWall>
      <c:thickness val="0"/>
    </c:sideWall>
    <c:backWall>
      <c:thickness val="0"/>
    </c:backWall>
    <c:plotArea>
      <c:layout>
        <c:manualLayout>
          <c:layoutTarget val="inner"/>
          <c:xMode val="edge"/>
          <c:yMode val="edge"/>
          <c:x val="0.17744400611181207"/>
          <c:y val="0"/>
          <c:w val="0.67323846182513192"/>
          <c:h val="1"/>
        </c:manualLayout>
      </c:layout>
      <c:pie3DChart>
        <c:varyColors val="1"/>
        <c:ser>
          <c:idx val="0"/>
          <c:order val="0"/>
          <c:tx>
            <c:strRef>
              <c:f>Hoja1!$F$50</c:f>
              <c:strCache>
                <c:ptCount val="1"/>
                <c:pt idx="0">
                  <c:v>Acceso</c:v>
                </c:pt>
              </c:strCache>
            </c:strRef>
          </c:tx>
          <c:dLbls>
            <c:dLblPos val="bestFit"/>
            <c:showLegendKey val="0"/>
            <c:showVal val="0"/>
            <c:showCatName val="1"/>
            <c:showSerName val="0"/>
            <c:showPercent val="1"/>
            <c:showBubbleSize val="0"/>
            <c:showLeaderLines val="1"/>
          </c:dLbls>
          <c:cat>
            <c:strRef>
              <c:f>Hoja1!$C$51:$C$60</c:f>
              <c:strCache>
                <c:ptCount val="10"/>
                <c:pt idx="0">
                  <c:v>IMSS</c:v>
                </c:pt>
                <c:pt idx="1">
                  <c:v>SEP</c:v>
                </c:pt>
                <c:pt idx="2">
                  <c:v>SHCP</c:v>
                </c:pt>
                <c:pt idx="3">
                  <c:v>SS</c:v>
                </c:pt>
                <c:pt idx="4">
                  <c:v>ISSSTE</c:v>
                </c:pt>
                <c:pt idx="5">
                  <c:v>SEMARNAT</c:v>
                </c:pt>
                <c:pt idx="6">
                  <c:v>SCT</c:v>
                </c:pt>
                <c:pt idx="7">
                  <c:v>SFP</c:v>
                </c:pt>
                <c:pt idx="8">
                  <c:v>SEGOB</c:v>
                </c:pt>
                <c:pt idx="9">
                  <c:v>PGR</c:v>
                </c:pt>
              </c:strCache>
            </c:strRef>
          </c:cat>
          <c:val>
            <c:numRef>
              <c:f>Hoja1!$F$51:$F$60</c:f>
              <c:numCache>
                <c:formatCode>#,##0</c:formatCode>
                <c:ptCount val="10"/>
                <c:pt idx="0">
                  <c:v>57567</c:v>
                </c:pt>
                <c:pt idx="1">
                  <c:v>35496</c:v>
                </c:pt>
                <c:pt idx="2">
                  <c:v>25894</c:v>
                </c:pt>
                <c:pt idx="3">
                  <c:v>25871</c:v>
                </c:pt>
                <c:pt idx="4">
                  <c:v>17742</c:v>
                </c:pt>
                <c:pt idx="5">
                  <c:v>23442</c:v>
                </c:pt>
                <c:pt idx="6">
                  <c:v>22129</c:v>
                </c:pt>
                <c:pt idx="7">
                  <c:v>20675</c:v>
                </c:pt>
                <c:pt idx="8">
                  <c:v>17511</c:v>
                </c:pt>
                <c:pt idx="9">
                  <c:v>16760</c:v>
                </c:pt>
              </c:numCache>
            </c:numRef>
          </c:val>
        </c:ser>
        <c:dLbls>
          <c:dLblPos val="bestFit"/>
          <c:showLegendKey val="0"/>
          <c:showVal val="1"/>
          <c:showCatName val="0"/>
          <c:showSerName val="0"/>
          <c:showPercent val="0"/>
          <c:showBubbleSize val="0"/>
          <c:showLeaderLines val="1"/>
        </c:dLbls>
      </c:pie3DChart>
    </c:plotArea>
    <c:plotVisOnly val="1"/>
    <c:dispBlanksAs val="gap"/>
    <c:showDLblsOverMax val="0"/>
  </c:chart>
  <c:spPr>
    <a:ln>
      <a:solidFill>
        <a:schemeClr val="accent4">
          <a:lumMod val="20000"/>
          <a:lumOff val="80000"/>
        </a:schemeClr>
      </a:solidFill>
    </a:ln>
  </c:spPr>
  <c:txPr>
    <a:bodyPr/>
    <a:lstStyle/>
    <a:p>
      <a:pPr>
        <a:defRPr>
          <a:latin typeface="Century Gothic" pitchFamily="34" charset="0"/>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bar"/>
        <c:grouping val="stacked"/>
        <c:varyColors val="0"/>
        <c:ser>
          <c:idx val="0"/>
          <c:order val="0"/>
          <c:tx>
            <c:strRef>
              <c:f>solic_edad!$H$2</c:f>
              <c:strCache>
                <c:ptCount val="1"/>
                <c:pt idx="0">
                  <c:v>Masculino</c:v>
                </c:pt>
              </c:strCache>
            </c:strRef>
          </c:tx>
          <c:invertIfNegative val="0"/>
          <c:dLbls>
            <c:dLbl>
              <c:idx val="0"/>
              <c:layout>
                <c:manualLayout>
                  <c:x val="-1.1954672647279663E-2"/>
                  <c:y val="2.5068688205683575E-7"/>
                </c:manualLayout>
              </c:layout>
              <c:dLblPos val="ctr"/>
              <c:showLegendKey val="0"/>
              <c:showVal val="1"/>
              <c:showCatName val="0"/>
              <c:showSerName val="0"/>
              <c:showPercent val="0"/>
              <c:showBubbleSize val="0"/>
            </c:dLbl>
            <c:dLbl>
              <c:idx val="10"/>
              <c:layout>
                <c:manualLayout>
                  <c:x val="-3.1799081142021932E-3"/>
                  <c:y val="0"/>
                </c:manualLayout>
              </c:layout>
              <c:dLblPos val="ctr"/>
              <c:showLegendKey val="0"/>
              <c:showVal val="1"/>
              <c:showCatName val="0"/>
              <c:showSerName val="0"/>
              <c:showPercent val="0"/>
              <c:showBubbleSize val="0"/>
            </c:dLbl>
            <c:dLbl>
              <c:idx val="11"/>
              <c:layout>
                <c:manualLayout>
                  <c:x val="-5.8063397439143336E-3"/>
                  <c:y val="-3.1837234021218136E-3"/>
                </c:manualLayout>
              </c:layout>
              <c:dLblPos val="ctr"/>
              <c:showLegendKey val="0"/>
              <c:showVal val="1"/>
              <c:showCatName val="0"/>
              <c:showSerName val="0"/>
              <c:showPercent val="0"/>
              <c:showBubbleSize val="0"/>
            </c:dLbl>
            <c:dLbl>
              <c:idx val="12"/>
              <c:layout>
                <c:manualLayout>
                  <c:x val="-1.1467172371524817E-2"/>
                  <c:y val="-3.1834727152397569E-3"/>
                </c:manualLayout>
              </c:layout>
              <c:dLblPos val="ctr"/>
              <c:showLegendKey val="0"/>
              <c:showVal val="1"/>
              <c:showCatName val="0"/>
              <c:showSerName val="0"/>
              <c:showPercent val="0"/>
              <c:showBubbleSize val="0"/>
            </c:dLbl>
            <c:dLbl>
              <c:idx val="13"/>
              <c:layout>
                <c:manualLayout>
                  <c:x val="-1.8759559263173908E-2"/>
                  <c:y val="-3.1834727152397569E-3"/>
                </c:manualLayout>
              </c:layout>
              <c:dLblPos val="ctr"/>
              <c:showLegendKey val="0"/>
              <c:showVal val="1"/>
              <c:showCatName val="0"/>
              <c:showSerName val="0"/>
              <c:showPercent val="0"/>
              <c:showBubbleSize val="0"/>
            </c:dLbl>
            <c:dLbl>
              <c:idx val="14"/>
              <c:layout>
                <c:manualLayout>
                  <c:x val="-1.3289040342276629E-2"/>
                  <c:y val="-3.1837234021218136E-3"/>
                </c:manualLayout>
              </c:layout>
              <c:dLblPos val="ctr"/>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solic_edad!$G$3:$G$17</c:f>
              <c:strCache>
                <c:ptCount val="15"/>
                <c:pt idx="0">
                  <c:v>menor a 20</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mayor a 85</c:v>
                </c:pt>
              </c:strCache>
            </c:strRef>
          </c:cat>
          <c:val>
            <c:numRef>
              <c:f>solic_edad!$H$3:$H$17</c:f>
              <c:numCache>
                <c:formatCode>0;0</c:formatCode>
                <c:ptCount val="15"/>
                <c:pt idx="0">
                  <c:v>-940</c:v>
                </c:pt>
                <c:pt idx="1">
                  <c:v>-11827</c:v>
                </c:pt>
                <c:pt idx="2">
                  <c:v>-32292</c:v>
                </c:pt>
                <c:pt idx="3">
                  <c:v>-41344</c:v>
                </c:pt>
                <c:pt idx="4">
                  <c:v>-39011</c:v>
                </c:pt>
                <c:pt idx="5">
                  <c:v>-31524</c:v>
                </c:pt>
                <c:pt idx="6">
                  <c:v>-24040</c:v>
                </c:pt>
                <c:pt idx="7">
                  <c:v>-16926</c:v>
                </c:pt>
                <c:pt idx="8">
                  <c:v>-15583</c:v>
                </c:pt>
                <c:pt idx="9">
                  <c:v>-9189</c:v>
                </c:pt>
                <c:pt idx="10">
                  <c:v>-4686</c:v>
                </c:pt>
                <c:pt idx="11">
                  <c:v>-2724</c:v>
                </c:pt>
                <c:pt idx="12">
                  <c:v>-1751</c:v>
                </c:pt>
                <c:pt idx="13">
                  <c:v>-842</c:v>
                </c:pt>
                <c:pt idx="14">
                  <c:v>-287</c:v>
                </c:pt>
              </c:numCache>
            </c:numRef>
          </c:val>
        </c:ser>
        <c:ser>
          <c:idx val="1"/>
          <c:order val="1"/>
          <c:tx>
            <c:strRef>
              <c:f>solic_edad!$I$2</c:f>
              <c:strCache>
                <c:ptCount val="1"/>
                <c:pt idx="0">
                  <c:v>Femenino</c:v>
                </c:pt>
              </c:strCache>
            </c:strRef>
          </c:tx>
          <c:invertIfNegative val="0"/>
          <c:dLbls>
            <c:dLbl>
              <c:idx val="0"/>
              <c:layout>
                <c:manualLayout>
                  <c:x val="1.7235106466516846E-2"/>
                  <c:y val="0"/>
                </c:manualLayout>
              </c:layout>
              <c:dLblPos val="ctr"/>
              <c:showLegendKey val="0"/>
              <c:showVal val="1"/>
              <c:showCatName val="0"/>
              <c:showSerName val="0"/>
              <c:showPercent val="0"/>
              <c:showBubbleSize val="0"/>
            </c:dLbl>
            <c:dLbl>
              <c:idx val="8"/>
              <c:layout>
                <c:manualLayout>
                  <c:x val="4.4726578640766936E-3"/>
                  <c:y val="0"/>
                </c:manualLayout>
              </c:layout>
              <c:dLblPos val="ctr"/>
              <c:showLegendKey val="0"/>
              <c:showVal val="1"/>
              <c:showCatName val="0"/>
              <c:showSerName val="0"/>
              <c:showPercent val="0"/>
              <c:showBubbleSize val="0"/>
            </c:dLbl>
            <c:dLbl>
              <c:idx val="9"/>
              <c:layout>
                <c:manualLayout>
                  <c:x val="1.0017016217128165E-2"/>
                  <c:y val="0"/>
                </c:manualLayout>
              </c:layout>
              <c:dLblPos val="ctr"/>
              <c:showLegendKey val="0"/>
              <c:showVal val="1"/>
              <c:showCatName val="0"/>
              <c:showSerName val="0"/>
              <c:showPercent val="0"/>
              <c:showBubbleSize val="0"/>
            </c:dLbl>
            <c:dLbl>
              <c:idx val="10"/>
              <c:layout>
                <c:manualLayout>
                  <c:x val="1.7383128238404894E-2"/>
                  <c:y val="-2.5068688205683575E-7"/>
                </c:manualLayout>
              </c:layout>
              <c:dLblPos val="ctr"/>
              <c:showLegendKey val="0"/>
              <c:showVal val="1"/>
              <c:showCatName val="0"/>
              <c:showSerName val="0"/>
              <c:showPercent val="0"/>
              <c:showBubbleSize val="0"/>
            </c:dLbl>
            <c:dLbl>
              <c:idx val="11"/>
              <c:layout>
                <c:manualLayout>
                  <c:x val="1.4246552607223486E-2"/>
                  <c:y val="3.1837234021218136E-3"/>
                </c:manualLayout>
              </c:layout>
              <c:dLblPos val="ctr"/>
              <c:showLegendKey val="0"/>
              <c:showVal val="1"/>
              <c:showCatName val="0"/>
              <c:showSerName val="0"/>
              <c:showPercent val="0"/>
              <c:showBubbleSize val="0"/>
            </c:dLbl>
            <c:dLbl>
              <c:idx val="12"/>
              <c:layout>
                <c:manualLayout>
                  <c:x val="1.4561113160301406E-2"/>
                  <c:y val="3.1837234021218136E-3"/>
                </c:manualLayout>
              </c:layout>
              <c:dLblPos val="ctr"/>
              <c:showLegendKey val="0"/>
              <c:showVal val="1"/>
              <c:showCatName val="0"/>
              <c:showSerName val="0"/>
              <c:showPercent val="0"/>
              <c:showBubbleSize val="0"/>
            </c:dLbl>
            <c:dLbl>
              <c:idx val="13"/>
              <c:layout>
                <c:manualLayout>
                  <c:x val="1.8397220253996215E-2"/>
                  <c:y val="3.1837234021218136E-3"/>
                </c:manualLayout>
              </c:layout>
              <c:dLblPos val="ctr"/>
              <c:showLegendKey val="0"/>
              <c:showVal val="1"/>
              <c:showCatName val="0"/>
              <c:showSerName val="0"/>
              <c:showPercent val="0"/>
              <c:showBubbleSize val="0"/>
            </c:dLbl>
            <c:dLbl>
              <c:idx val="14"/>
              <c:layout>
                <c:manualLayout>
                  <c:x val="1.6866938028484876E-2"/>
                  <c:y val="3.1837234021218136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solic_edad!$G$3:$G$17</c:f>
              <c:strCache>
                <c:ptCount val="15"/>
                <c:pt idx="0">
                  <c:v>menor a 20</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mayor a 85</c:v>
                </c:pt>
              </c:strCache>
            </c:strRef>
          </c:cat>
          <c:val>
            <c:numRef>
              <c:f>solic_edad!$I$3:$I$17</c:f>
              <c:numCache>
                <c:formatCode>0;0</c:formatCode>
                <c:ptCount val="15"/>
                <c:pt idx="0">
                  <c:v>1115</c:v>
                </c:pt>
                <c:pt idx="1">
                  <c:v>13659</c:v>
                </c:pt>
                <c:pt idx="2">
                  <c:v>32634</c:v>
                </c:pt>
                <c:pt idx="3">
                  <c:v>27890</c:v>
                </c:pt>
                <c:pt idx="4">
                  <c:v>18645</c:v>
                </c:pt>
                <c:pt idx="5">
                  <c:v>13722</c:v>
                </c:pt>
                <c:pt idx="6">
                  <c:v>8024</c:v>
                </c:pt>
                <c:pt idx="7">
                  <c:v>5944</c:v>
                </c:pt>
                <c:pt idx="8">
                  <c:v>3691</c:v>
                </c:pt>
                <c:pt idx="9">
                  <c:v>2379</c:v>
                </c:pt>
                <c:pt idx="10">
                  <c:v>1147</c:v>
                </c:pt>
                <c:pt idx="11">
                  <c:v>494</c:v>
                </c:pt>
                <c:pt idx="12">
                  <c:v>562</c:v>
                </c:pt>
                <c:pt idx="13">
                  <c:v>136</c:v>
                </c:pt>
                <c:pt idx="14">
                  <c:v>119</c:v>
                </c:pt>
              </c:numCache>
            </c:numRef>
          </c:val>
        </c:ser>
        <c:dLbls>
          <c:showLegendKey val="0"/>
          <c:showVal val="0"/>
          <c:showCatName val="0"/>
          <c:showSerName val="0"/>
          <c:showPercent val="0"/>
          <c:showBubbleSize val="0"/>
        </c:dLbls>
        <c:gapWidth val="10"/>
        <c:overlap val="100"/>
        <c:axId val="240099328"/>
        <c:axId val="240101248"/>
      </c:barChart>
      <c:catAx>
        <c:axId val="240099328"/>
        <c:scaling>
          <c:orientation val="minMax"/>
        </c:scaling>
        <c:delete val="0"/>
        <c:axPos val="l"/>
        <c:title>
          <c:tx>
            <c:rich>
              <a:bodyPr rot="-5400000" vert="horz"/>
              <a:lstStyle/>
              <a:p>
                <a:pPr>
                  <a:defRPr/>
                </a:pPr>
                <a:r>
                  <a:rPr lang="en-US"/>
                  <a:t>Rango de Edades</a:t>
                </a:r>
              </a:p>
            </c:rich>
          </c:tx>
          <c:layout/>
          <c:overlay val="0"/>
        </c:title>
        <c:majorTickMark val="out"/>
        <c:minorTickMark val="none"/>
        <c:tickLblPos val="low"/>
        <c:crossAx val="240101248"/>
        <c:crosses val="autoZero"/>
        <c:auto val="1"/>
        <c:lblAlgn val="ctr"/>
        <c:lblOffset val="100"/>
        <c:noMultiLvlLbl val="0"/>
      </c:catAx>
      <c:valAx>
        <c:axId val="240101248"/>
        <c:scaling>
          <c:orientation val="minMax"/>
          <c:max val="45000"/>
          <c:min val="-45000"/>
        </c:scaling>
        <c:delete val="0"/>
        <c:axPos val="b"/>
        <c:majorGridlines/>
        <c:title>
          <c:tx>
            <c:rich>
              <a:bodyPr/>
              <a:lstStyle/>
              <a:p>
                <a:pPr>
                  <a:defRPr/>
                </a:pPr>
                <a:r>
                  <a:rPr lang="en-US"/>
                  <a:t>Núm. de personas</a:t>
                </a:r>
              </a:p>
            </c:rich>
          </c:tx>
          <c:layout/>
          <c:overlay val="0"/>
        </c:title>
        <c:numFmt formatCode="0;0" sourceLinked="1"/>
        <c:majorTickMark val="out"/>
        <c:minorTickMark val="none"/>
        <c:tickLblPos val="nextTo"/>
        <c:crossAx val="240099328"/>
        <c:crosses val="autoZero"/>
        <c:crossBetween val="between"/>
      </c:valAx>
    </c:plotArea>
    <c:legend>
      <c:legendPos val="b"/>
      <c:layout>
        <c:manualLayout>
          <c:xMode val="edge"/>
          <c:yMode val="edge"/>
          <c:x val="0.68718838988088882"/>
          <c:y val="0.15085885325792672"/>
          <c:w val="0.20047337248347272"/>
          <c:h val="4.94217473717748E-2"/>
        </c:manualLayout>
      </c:layout>
      <c:overlay val="1"/>
    </c:legend>
    <c:plotVisOnly val="1"/>
    <c:dispBlanksAs val="gap"/>
    <c:showDLblsOverMax val="0"/>
  </c:chart>
  <c:spPr>
    <a:ln>
      <a:solidFill>
        <a:schemeClr val="accent4">
          <a:lumMod val="20000"/>
          <a:lumOff val="80000"/>
        </a:schemeClr>
      </a:solidFill>
    </a:ln>
  </c:spPr>
  <c:txPr>
    <a:bodyPr/>
    <a:lstStyle/>
    <a:p>
      <a:pPr>
        <a:defRPr sz="700">
          <a:latin typeface="Century Gothic" pitchFamily="34" charset="0"/>
          <a:cs typeface="Arial" pitchFamily="34" charset="0"/>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Solicitudes!$B$6</c:f>
              <c:strCache>
                <c:ptCount val="1"/>
                <c:pt idx="0">
                  <c:v>E. Prom. H</c:v>
                </c:pt>
              </c:strCache>
            </c:strRef>
          </c:tx>
          <c:spPr>
            <a:solidFill>
              <a:srgbClr val="0070C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b="1">
                    <a:solidFill>
                      <a:schemeClr val="tx2">
                        <a:lumMod val="20000"/>
                        <a:lumOff val="80000"/>
                      </a:schemeClr>
                    </a:solidFill>
                  </a:defRPr>
                </a:pPr>
                <a:endParaRPr lang="es-MX"/>
              </a:p>
            </c:txPr>
            <c:dLblPos val="inEnd"/>
            <c:showLegendKey val="0"/>
            <c:showVal val="1"/>
            <c:showCatName val="0"/>
            <c:showSerName val="0"/>
            <c:showPercent val="0"/>
            <c:showBubbleSize val="0"/>
            <c:showLeaderLines val="0"/>
          </c:dLbls>
          <c:val>
            <c:numRef>
              <c:f>Solicitudes!$D$6:$H$6</c:f>
              <c:numCache>
                <c:formatCode>General</c:formatCode>
                <c:ptCount val="5"/>
                <c:pt idx="0">
                  <c:v>34</c:v>
                </c:pt>
                <c:pt idx="1">
                  <c:v>31</c:v>
                </c:pt>
                <c:pt idx="2">
                  <c:v>31</c:v>
                </c:pt>
                <c:pt idx="3">
                  <c:v>30</c:v>
                </c:pt>
                <c:pt idx="4">
                  <c:v>28</c:v>
                </c:pt>
              </c:numCache>
            </c:numRef>
          </c:val>
        </c:ser>
        <c:ser>
          <c:idx val="3"/>
          <c:order val="3"/>
          <c:tx>
            <c:strRef>
              <c:f>Solicitudes!$K$6</c:f>
              <c:strCache>
                <c:ptCount val="1"/>
                <c:pt idx="0">
                  <c:v>E. Prom. M</c:v>
                </c:pt>
              </c:strCache>
            </c:strRef>
          </c:tx>
          <c:spPr>
            <a:solidFill>
              <a:schemeClr val="accent4">
                <a:lumMod val="75000"/>
              </a:schemeClr>
            </a:solidFill>
            <a:ln w="9525" cap="flat" cmpd="sng" algn="ctr">
              <a:solidFill>
                <a:schemeClr val="accent4">
                  <a:lumMod val="75000"/>
                </a:schemeClr>
              </a:solidFill>
              <a:prstDash val="solid"/>
            </a:ln>
            <a:effectLst>
              <a:outerShdw blurRad="40000" dist="23000" dir="5400000" rotWithShape="0">
                <a:srgbClr val="000000">
                  <a:alpha val="35000"/>
                </a:srgbClr>
              </a:outerShdw>
            </a:effectLst>
          </c:spPr>
          <c:invertIfNegative val="0"/>
          <c:dLbls>
            <c:txPr>
              <a:bodyPr/>
              <a:lstStyle/>
              <a:p>
                <a:pPr>
                  <a:defRPr b="1">
                    <a:solidFill>
                      <a:schemeClr val="accent2">
                        <a:lumMod val="20000"/>
                        <a:lumOff val="80000"/>
                      </a:schemeClr>
                    </a:solidFill>
                  </a:defRPr>
                </a:pPr>
                <a:endParaRPr lang="es-MX"/>
              </a:p>
            </c:txPr>
            <c:dLblPos val="inEnd"/>
            <c:showLegendKey val="0"/>
            <c:showVal val="1"/>
            <c:showCatName val="0"/>
            <c:showSerName val="0"/>
            <c:showPercent val="0"/>
            <c:showBubbleSize val="0"/>
            <c:showLeaderLines val="0"/>
          </c:dLbls>
          <c:val>
            <c:numRef>
              <c:f>Solicitudes!$M$6:$Q$6</c:f>
              <c:numCache>
                <c:formatCode>General</c:formatCode>
                <c:ptCount val="5"/>
                <c:pt idx="0">
                  <c:v>28</c:v>
                </c:pt>
                <c:pt idx="1">
                  <c:v>28</c:v>
                </c:pt>
                <c:pt idx="2">
                  <c:v>27</c:v>
                </c:pt>
                <c:pt idx="3">
                  <c:v>25</c:v>
                </c:pt>
                <c:pt idx="4">
                  <c:v>25</c:v>
                </c:pt>
              </c:numCache>
            </c:numRef>
          </c:val>
        </c:ser>
        <c:dLbls>
          <c:showLegendKey val="0"/>
          <c:showVal val="0"/>
          <c:showCatName val="0"/>
          <c:showSerName val="0"/>
          <c:showPercent val="0"/>
          <c:showBubbleSize val="0"/>
        </c:dLbls>
        <c:gapWidth val="150"/>
        <c:axId val="240285952"/>
        <c:axId val="240284032"/>
      </c:barChart>
      <c:lineChart>
        <c:grouping val="standard"/>
        <c:varyColors val="0"/>
        <c:ser>
          <c:idx val="0"/>
          <c:order val="0"/>
          <c:tx>
            <c:strRef>
              <c:f>Solicitudes!$B$5</c:f>
              <c:strCache>
                <c:ptCount val="1"/>
                <c:pt idx="0">
                  <c:v>Solicitudes H</c:v>
                </c:pt>
              </c:strCache>
            </c:strRef>
          </c:tx>
          <c:spPr>
            <a:ln w="38100"/>
          </c:spPr>
          <c:marker>
            <c:symbol val="circle"/>
            <c:size val="5"/>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c:spPr>
          </c:marker>
          <c:dLbls>
            <c:dLbl>
              <c:idx val="4"/>
              <c:layout>
                <c:manualLayout>
                  <c:x val="-3.6106666666666669E-2"/>
                  <c:y val="3.0173884514435697E-2"/>
                </c:manualLayout>
              </c:layout>
              <c:dLblPos val="r"/>
              <c:showLegendKey val="0"/>
              <c:showVal val="1"/>
              <c:showCatName val="0"/>
              <c:showSerName val="0"/>
              <c:showPercent val="0"/>
              <c:showBubbleSize val="0"/>
            </c:dLbl>
            <c:spPr>
              <a:effectLst>
                <a:outerShdw blurRad="50800" dist="38100" dir="2700000" algn="tl" rotWithShape="0">
                  <a:prstClr val="black">
                    <a:alpha val="40000"/>
                  </a:prstClr>
                </a:outerShdw>
              </a:effectLst>
            </c:spPr>
            <c:txPr>
              <a:bodyPr/>
              <a:lstStyle/>
              <a:p>
                <a:pPr>
                  <a:defRPr b="1">
                    <a:solidFill>
                      <a:srgbClr val="00B0F0"/>
                    </a:solidFill>
                  </a:defRPr>
                </a:pPr>
                <a:endParaRPr lang="es-MX"/>
              </a:p>
            </c:txPr>
            <c:dLblPos val="b"/>
            <c:showLegendKey val="0"/>
            <c:showVal val="1"/>
            <c:showCatName val="0"/>
            <c:showSerName val="0"/>
            <c:showPercent val="0"/>
            <c:showBubbleSize val="0"/>
            <c:showLeaderLines val="0"/>
          </c:dLbls>
          <c:cat>
            <c:numRef>
              <c:f>Solicitudes!$M$4:$Q$4</c:f>
              <c:numCache>
                <c:formatCode>General</c:formatCode>
                <c:ptCount val="5"/>
                <c:pt idx="0">
                  <c:v>2004</c:v>
                </c:pt>
                <c:pt idx="1">
                  <c:v>2006</c:v>
                </c:pt>
                <c:pt idx="2">
                  <c:v>2008</c:v>
                </c:pt>
                <c:pt idx="3">
                  <c:v>2010</c:v>
                </c:pt>
                <c:pt idx="4">
                  <c:v>2012</c:v>
                </c:pt>
              </c:numCache>
            </c:numRef>
          </c:cat>
          <c:val>
            <c:numRef>
              <c:f>Solicitudes!$D$5:$H$5</c:f>
              <c:numCache>
                <c:formatCode>#,##0</c:formatCode>
                <c:ptCount val="5"/>
                <c:pt idx="0">
                  <c:v>13895</c:v>
                </c:pt>
                <c:pt idx="1">
                  <c:v>20406</c:v>
                </c:pt>
                <c:pt idx="2">
                  <c:v>33157</c:v>
                </c:pt>
                <c:pt idx="3">
                  <c:v>50990</c:v>
                </c:pt>
                <c:pt idx="4">
                  <c:v>65152</c:v>
                </c:pt>
              </c:numCache>
            </c:numRef>
          </c:val>
          <c:smooth val="1"/>
        </c:ser>
        <c:ser>
          <c:idx val="1"/>
          <c:order val="1"/>
          <c:tx>
            <c:strRef>
              <c:f>Solicitudes!$K$5</c:f>
              <c:strCache>
                <c:ptCount val="1"/>
                <c:pt idx="0">
                  <c:v>Solicitudes M</c:v>
                </c:pt>
              </c:strCache>
            </c:strRef>
          </c:tx>
          <c:spPr>
            <a:ln w="38100">
              <a:solidFill>
                <a:schemeClr val="accent4">
                  <a:lumMod val="50000"/>
                </a:schemeClr>
              </a:solidFill>
            </a:ln>
          </c:spPr>
          <c:marker>
            <c:symbol val="circle"/>
            <c:size val="5"/>
            <c:spPr>
              <a:gradFill>
                <a:gsLst>
                  <a:gs pos="0">
                    <a:schemeClr val="accent4">
                      <a:lumMod val="75000"/>
                    </a:schemeClr>
                  </a:gs>
                  <a:gs pos="50000">
                    <a:schemeClr val="accent4">
                      <a:lumMod val="60000"/>
                      <a:lumOff val="40000"/>
                    </a:schemeClr>
                  </a:gs>
                  <a:gs pos="100000">
                    <a:schemeClr val="accent4">
                      <a:lumMod val="20000"/>
                      <a:lumOff val="80000"/>
                    </a:schemeClr>
                  </a:gs>
                </a:gsLst>
                <a:lin ang="5400000" scaled="0"/>
              </a:gradFill>
              <a:ln w="38100">
                <a:solidFill>
                  <a:schemeClr val="accent4">
                    <a:lumMod val="50000"/>
                  </a:schemeClr>
                </a:solidFill>
              </a:ln>
            </c:spPr>
          </c:marker>
          <c:dLbls>
            <c:spPr>
              <a:effectLst>
                <a:outerShdw blurRad="50800" dist="38100" dir="2700000" algn="tl" rotWithShape="0">
                  <a:prstClr val="black">
                    <a:alpha val="40000"/>
                  </a:prstClr>
                </a:outerShdw>
              </a:effectLst>
            </c:spPr>
            <c:txPr>
              <a:bodyPr/>
              <a:lstStyle/>
              <a:p>
                <a:pPr>
                  <a:defRPr b="1">
                    <a:solidFill>
                      <a:schemeClr val="tx2">
                        <a:lumMod val="20000"/>
                        <a:lumOff val="80000"/>
                      </a:schemeClr>
                    </a:solidFill>
                  </a:defRPr>
                </a:pPr>
                <a:endParaRPr lang="es-MX"/>
              </a:p>
            </c:txPr>
            <c:dLblPos val="b"/>
            <c:showLegendKey val="0"/>
            <c:showVal val="1"/>
            <c:showCatName val="0"/>
            <c:showSerName val="0"/>
            <c:showPercent val="0"/>
            <c:showBubbleSize val="0"/>
            <c:showLeaderLines val="0"/>
          </c:dLbls>
          <c:cat>
            <c:numRef>
              <c:f>Solicitudes!$M$4:$Q$4</c:f>
              <c:numCache>
                <c:formatCode>General</c:formatCode>
                <c:ptCount val="5"/>
                <c:pt idx="0">
                  <c:v>2004</c:v>
                </c:pt>
                <c:pt idx="1">
                  <c:v>2006</c:v>
                </c:pt>
                <c:pt idx="2">
                  <c:v>2008</c:v>
                </c:pt>
                <c:pt idx="3">
                  <c:v>2010</c:v>
                </c:pt>
                <c:pt idx="4">
                  <c:v>2012</c:v>
                </c:pt>
              </c:numCache>
            </c:numRef>
          </c:cat>
          <c:val>
            <c:numRef>
              <c:f>Solicitudes!$M$5:$Q$5</c:f>
              <c:numCache>
                <c:formatCode>#,##0</c:formatCode>
                <c:ptCount val="5"/>
                <c:pt idx="0">
                  <c:v>7322</c:v>
                </c:pt>
                <c:pt idx="1">
                  <c:v>11550</c:v>
                </c:pt>
                <c:pt idx="2">
                  <c:v>17294</c:v>
                </c:pt>
                <c:pt idx="3">
                  <c:v>28752</c:v>
                </c:pt>
                <c:pt idx="4">
                  <c:v>52711</c:v>
                </c:pt>
              </c:numCache>
            </c:numRef>
          </c:val>
          <c:smooth val="1"/>
        </c:ser>
        <c:dLbls>
          <c:showLegendKey val="0"/>
          <c:showVal val="0"/>
          <c:showCatName val="0"/>
          <c:showSerName val="0"/>
          <c:showPercent val="0"/>
          <c:showBubbleSize val="0"/>
        </c:dLbls>
        <c:marker val="1"/>
        <c:smooth val="0"/>
        <c:axId val="240272128"/>
        <c:axId val="240273664"/>
      </c:lineChart>
      <c:catAx>
        <c:axId val="240272128"/>
        <c:scaling>
          <c:orientation val="minMax"/>
        </c:scaling>
        <c:delete val="0"/>
        <c:axPos val="b"/>
        <c:numFmt formatCode="General" sourceLinked="1"/>
        <c:majorTickMark val="out"/>
        <c:minorTickMark val="none"/>
        <c:tickLblPos val="nextTo"/>
        <c:crossAx val="240273664"/>
        <c:crosses val="autoZero"/>
        <c:auto val="1"/>
        <c:lblAlgn val="ctr"/>
        <c:lblOffset val="100"/>
        <c:noMultiLvlLbl val="0"/>
      </c:catAx>
      <c:valAx>
        <c:axId val="240273664"/>
        <c:scaling>
          <c:orientation val="minMax"/>
        </c:scaling>
        <c:delete val="0"/>
        <c:axPos val="l"/>
        <c:majorGridlines/>
        <c:numFmt formatCode="#,##0" sourceLinked="1"/>
        <c:majorTickMark val="out"/>
        <c:minorTickMark val="none"/>
        <c:tickLblPos val="nextTo"/>
        <c:crossAx val="240272128"/>
        <c:crosses val="autoZero"/>
        <c:crossBetween val="between"/>
        <c:dispUnits>
          <c:builtInUnit val="thousands"/>
          <c:dispUnitsLbl>
            <c:layout/>
            <c:tx>
              <c:rich>
                <a:bodyPr/>
                <a:lstStyle/>
                <a:p>
                  <a:pPr>
                    <a:defRPr/>
                  </a:pPr>
                  <a:r>
                    <a:rPr lang="es-MX"/>
                    <a:t>Miles de solicitudes</a:t>
                  </a:r>
                </a:p>
              </c:rich>
            </c:tx>
          </c:dispUnitsLbl>
        </c:dispUnits>
      </c:valAx>
      <c:valAx>
        <c:axId val="240284032"/>
        <c:scaling>
          <c:orientation val="minMax"/>
        </c:scaling>
        <c:delete val="0"/>
        <c:axPos val="r"/>
        <c:title>
          <c:tx>
            <c:rich>
              <a:bodyPr rot="5400000" vert="horz"/>
              <a:lstStyle/>
              <a:p>
                <a:pPr>
                  <a:defRPr/>
                </a:pPr>
                <a:r>
                  <a:rPr lang="es-MX"/>
                  <a:t>Edad</a:t>
                </a:r>
              </a:p>
            </c:rich>
          </c:tx>
          <c:layout/>
          <c:overlay val="0"/>
        </c:title>
        <c:numFmt formatCode="General" sourceLinked="1"/>
        <c:majorTickMark val="out"/>
        <c:minorTickMark val="none"/>
        <c:tickLblPos val="nextTo"/>
        <c:crossAx val="240285952"/>
        <c:crosses val="max"/>
        <c:crossBetween val="between"/>
      </c:valAx>
      <c:catAx>
        <c:axId val="240285952"/>
        <c:scaling>
          <c:orientation val="minMax"/>
        </c:scaling>
        <c:delete val="1"/>
        <c:axPos val="b"/>
        <c:majorTickMark val="out"/>
        <c:minorTickMark val="none"/>
        <c:tickLblPos val="nextTo"/>
        <c:crossAx val="240284032"/>
        <c:crosses val="autoZero"/>
        <c:auto val="1"/>
        <c:lblAlgn val="ctr"/>
        <c:lblOffset val="100"/>
        <c:noMultiLvlLbl val="0"/>
      </c:catAx>
    </c:plotArea>
    <c:legend>
      <c:legendPos val="b"/>
      <c:layout/>
      <c:overlay val="0"/>
      <c:txPr>
        <a:bodyPr/>
        <a:lstStyle/>
        <a:p>
          <a:pPr rtl="0">
            <a:defRPr/>
          </a:pPr>
          <a:endParaRPr lang="es-MX"/>
        </a:p>
      </c:txPr>
    </c:legend>
    <c:plotVisOnly val="1"/>
    <c:dispBlanksAs val="gap"/>
    <c:showDLblsOverMax val="0"/>
  </c:chart>
  <c:spPr>
    <a:ln>
      <a:solidFill>
        <a:schemeClr val="accent4">
          <a:lumMod val="20000"/>
          <a:lumOff val="80000"/>
        </a:schemeClr>
      </a:solidFill>
    </a:ln>
  </c:spPr>
  <c:txPr>
    <a:bodyPr/>
    <a:lstStyle/>
    <a:p>
      <a:pPr>
        <a:defRPr sz="900">
          <a:latin typeface="Century Gothic" pitchFamily="34" charset="0"/>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5"/>
      <c:rotY val="10"/>
      <c:rAngAx val="0"/>
      <c:perspective val="50"/>
    </c:view3D>
    <c:floor>
      <c:thickness val="0"/>
    </c:floor>
    <c:sideWall>
      <c:thickness val="0"/>
      <c:spPr>
        <a:gradFill>
          <a:gsLst>
            <a:gs pos="97000">
              <a:schemeClr val="accent1">
                <a:lumMod val="50000"/>
              </a:schemeClr>
            </a:gs>
            <a:gs pos="0">
              <a:schemeClr val="bg1"/>
            </a:gs>
          </a:gsLst>
          <a:lin ang="16200000" scaled="0"/>
        </a:gradFill>
      </c:spPr>
    </c:sideWall>
    <c:backWall>
      <c:thickness val="0"/>
      <c:spPr>
        <a:gradFill>
          <a:gsLst>
            <a:gs pos="97000">
              <a:schemeClr val="accent1">
                <a:lumMod val="50000"/>
              </a:schemeClr>
            </a:gs>
            <a:gs pos="0">
              <a:schemeClr val="bg1"/>
            </a:gs>
          </a:gsLst>
          <a:lin ang="16200000" scaled="0"/>
        </a:gradFill>
      </c:spPr>
    </c:backWall>
    <c:plotArea>
      <c:layout/>
      <c:bar3DChart>
        <c:barDir val="col"/>
        <c:grouping val="standard"/>
        <c:varyColors val="0"/>
        <c:ser>
          <c:idx val="0"/>
          <c:order val="0"/>
          <c:tx>
            <c:strRef>
              <c:f>Solicitudes!$M$47</c:f>
              <c:strCache>
                <c:ptCount val="1"/>
                <c:pt idx="0">
                  <c:v>2010</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c:spPr>
          <c:invertIfNegative val="0"/>
          <c:dPt>
            <c:idx val="0"/>
            <c:invertIfNegative val="0"/>
            <c:bubble3D val="0"/>
            <c:spPr>
              <a:solidFill>
                <a:srgbClr val="0070C0"/>
              </a:solidFill>
              <a:ln w="9525" cap="flat" cmpd="sng" algn="ctr">
                <a:noFill/>
                <a:prstDash val="solid"/>
              </a:ln>
              <a:effectLst>
                <a:outerShdw blurRad="40000" dist="23000" dir="5400000" rotWithShape="0">
                  <a:srgbClr val="000000">
                    <a:alpha val="35000"/>
                  </a:srgbClr>
                </a:outerShdw>
              </a:effectLst>
            </c:spPr>
          </c:dPt>
          <c:dPt>
            <c:idx val="1"/>
            <c:invertIfNegative val="0"/>
            <c:bubble3D val="0"/>
            <c:spPr>
              <a:solidFill>
                <a:srgbClr val="0070C0"/>
              </a:solidFill>
              <a:ln w="9525" cap="flat" cmpd="sng" algn="ctr">
                <a:noFill/>
                <a:prstDash val="solid"/>
              </a:ln>
              <a:effectLst>
                <a:outerShdw blurRad="40000" dist="23000" dir="5400000" rotWithShape="0">
                  <a:srgbClr val="000000">
                    <a:alpha val="35000"/>
                  </a:srgbClr>
                </a:outerShdw>
              </a:effectLst>
            </c:spPr>
          </c:dPt>
          <c:dPt>
            <c:idx val="2"/>
            <c:invertIfNegative val="0"/>
            <c:bubble3D val="0"/>
            <c:spPr>
              <a:solidFill>
                <a:srgbClr val="0070C0"/>
              </a:solidFill>
              <a:ln w="9525" cap="flat" cmpd="sng" algn="ctr">
                <a:noFill/>
                <a:prstDash val="solid"/>
              </a:ln>
              <a:effectLst>
                <a:outerShdw blurRad="40000" dist="23000" dir="5400000" rotWithShape="0">
                  <a:srgbClr val="000000">
                    <a:alpha val="35000"/>
                  </a:srgbClr>
                </a:outerShdw>
              </a:effectLst>
            </c:spPr>
          </c:dPt>
          <c:dPt>
            <c:idx val="3"/>
            <c:invertIfNegative val="0"/>
            <c:bubble3D val="1"/>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4"/>
            <c:invertIfNegative val="0"/>
            <c:bubble3D val="1"/>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5"/>
            <c:invertIfNegative val="0"/>
            <c:bubble3D val="1"/>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Lbls>
            <c:dLbl>
              <c:idx val="0"/>
              <c:layout>
                <c:manualLayout>
                  <c:x val="8.3333333333333332E-3"/>
                  <c:y val="8.7962962962962965E-2"/>
                </c:manualLayout>
              </c:layout>
              <c:showLegendKey val="0"/>
              <c:showVal val="1"/>
              <c:showCatName val="0"/>
              <c:showSerName val="0"/>
              <c:showPercent val="0"/>
              <c:showBubbleSize val="0"/>
            </c:dLbl>
            <c:dLbl>
              <c:idx val="1"/>
              <c:layout>
                <c:manualLayout>
                  <c:x val="1.1111111111111112E-2"/>
                  <c:y val="7.8703703703703706E-2"/>
                </c:manualLayout>
              </c:layout>
              <c:showLegendKey val="0"/>
              <c:showVal val="1"/>
              <c:showCatName val="0"/>
              <c:showSerName val="0"/>
              <c:showPercent val="0"/>
              <c:showBubbleSize val="0"/>
            </c:dLbl>
            <c:dLbl>
              <c:idx val="2"/>
              <c:layout>
                <c:manualLayout>
                  <c:x val="1.3888888888888888E-2"/>
                  <c:y val="8.3333333333333287E-2"/>
                </c:manualLayout>
              </c:layout>
              <c:showLegendKey val="0"/>
              <c:showVal val="1"/>
              <c:showCatName val="0"/>
              <c:showSerName val="0"/>
              <c:showPercent val="0"/>
              <c:showBubbleSize val="0"/>
            </c:dLbl>
            <c:dLbl>
              <c:idx val="3"/>
              <c:layout>
                <c:manualLayout>
                  <c:x val="8.3333333333333332E-3"/>
                  <c:y val="8.3332968795567217E-2"/>
                </c:manualLayout>
              </c:layout>
              <c:showLegendKey val="0"/>
              <c:showVal val="1"/>
              <c:showCatName val="0"/>
              <c:showSerName val="0"/>
              <c:showPercent val="0"/>
              <c:showBubbleSize val="0"/>
            </c:dLbl>
            <c:dLbl>
              <c:idx val="4"/>
              <c:layout>
                <c:manualLayout>
                  <c:x val="8.3333333333333332E-3"/>
                  <c:y val="9.7222222222222224E-2"/>
                </c:manualLayout>
              </c:layout>
              <c:showLegendKey val="0"/>
              <c:showVal val="1"/>
              <c:showCatName val="0"/>
              <c:showSerName val="0"/>
              <c:showPercent val="0"/>
              <c:showBubbleSize val="0"/>
            </c:dLbl>
            <c:dLbl>
              <c:idx val="5"/>
              <c:layout>
                <c:manualLayout>
                  <c:x val="8.3333333333333332E-3"/>
                  <c:y val="7.407407407407407E-2"/>
                </c:manualLayout>
              </c:layout>
              <c:showLegendKey val="0"/>
              <c:showVal val="1"/>
              <c:showCatName val="0"/>
              <c:showSerName val="0"/>
              <c:showPercent val="0"/>
              <c:showBubbleSize val="0"/>
            </c:dLbl>
            <c:txPr>
              <a:bodyPr/>
              <a:lstStyle/>
              <a:p>
                <a:pPr>
                  <a:defRPr b="1">
                    <a:solidFill>
                      <a:schemeClr val="bg1"/>
                    </a:solidFill>
                  </a:defRPr>
                </a:pPr>
                <a:endParaRPr lang="es-MX"/>
              </a:p>
            </c:txPr>
            <c:showLegendKey val="0"/>
            <c:showVal val="1"/>
            <c:showCatName val="0"/>
            <c:showSerName val="0"/>
            <c:showPercent val="0"/>
            <c:showBubbleSize val="0"/>
            <c:showLeaderLines val="0"/>
          </c:dLbls>
          <c:cat>
            <c:multiLvlStrRef>
              <c:f>Solicitudes!$K$48:$L$53</c:f>
              <c:multiLvlStrCache>
                <c:ptCount val="6"/>
                <c:lvl>
                  <c:pt idx="0">
                    <c:v>Licenciatura</c:v>
                  </c:pt>
                  <c:pt idx="1">
                    <c:v>Lic. Incompleta</c:v>
                  </c:pt>
                  <c:pt idx="2">
                    <c:v>Maestría</c:v>
                  </c:pt>
                  <c:pt idx="3">
                    <c:v>Licenciatura</c:v>
                  </c:pt>
                  <c:pt idx="4">
                    <c:v>Lic. Incompleta</c:v>
                  </c:pt>
                  <c:pt idx="5">
                    <c:v>Maestría</c:v>
                  </c:pt>
                </c:lvl>
                <c:lvl>
                  <c:pt idx="0">
                    <c:v>Hombres</c:v>
                  </c:pt>
                  <c:pt idx="3">
                    <c:v>Mujeres</c:v>
                  </c:pt>
                </c:lvl>
              </c:multiLvlStrCache>
            </c:multiLvlStrRef>
          </c:cat>
          <c:val>
            <c:numRef>
              <c:f>Solicitudes!$M$48:$M$53</c:f>
              <c:numCache>
                <c:formatCode>0%</c:formatCode>
                <c:ptCount val="6"/>
                <c:pt idx="0">
                  <c:v>0.37</c:v>
                </c:pt>
                <c:pt idx="1">
                  <c:v>0.16</c:v>
                </c:pt>
                <c:pt idx="2">
                  <c:v>0.16</c:v>
                </c:pt>
                <c:pt idx="3">
                  <c:v>0.38</c:v>
                </c:pt>
                <c:pt idx="4">
                  <c:v>0.21</c:v>
                </c:pt>
                <c:pt idx="5">
                  <c:v>0.12</c:v>
                </c:pt>
              </c:numCache>
            </c:numRef>
          </c:val>
        </c:ser>
        <c:ser>
          <c:idx val="1"/>
          <c:order val="1"/>
          <c:tx>
            <c:strRef>
              <c:f>Solicitudes!$N$47</c:f>
              <c:strCache>
                <c:ptCount val="1"/>
                <c:pt idx="0">
                  <c:v>2012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c:spPr>
          <c:invertIfNegative val="0"/>
          <c:dPt>
            <c:idx val="0"/>
            <c:invertIfNegative val="0"/>
            <c:bubble3D val="1"/>
            <c:spPr>
              <a:solidFill>
                <a:srgbClr val="0070C0"/>
              </a:solidFill>
              <a:ln w="9525" cap="flat" cmpd="sng" algn="ctr">
                <a:noFill/>
                <a:prstDash val="solid"/>
              </a:ln>
              <a:effectLst>
                <a:outerShdw blurRad="40000" dist="23000" dir="5400000" rotWithShape="0">
                  <a:srgbClr val="000000">
                    <a:alpha val="35000"/>
                  </a:srgbClr>
                </a:outerShdw>
              </a:effectLst>
            </c:spPr>
          </c:dPt>
          <c:dPt>
            <c:idx val="1"/>
            <c:invertIfNegative val="0"/>
            <c:bubble3D val="1"/>
            <c:spPr>
              <a:solidFill>
                <a:srgbClr val="0070C0"/>
              </a:solidFill>
              <a:ln w="9525" cap="flat" cmpd="sng" algn="ctr">
                <a:noFill/>
                <a:prstDash val="solid"/>
              </a:ln>
              <a:effectLst>
                <a:outerShdw blurRad="40000" dist="23000" dir="5400000" rotWithShape="0">
                  <a:srgbClr val="000000">
                    <a:alpha val="35000"/>
                  </a:srgbClr>
                </a:outerShdw>
              </a:effectLst>
            </c:spPr>
          </c:dPt>
          <c:dPt>
            <c:idx val="2"/>
            <c:invertIfNegative val="0"/>
            <c:bubble3D val="1"/>
            <c:spPr>
              <a:solidFill>
                <a:srgbClr val="0070C0"/>
              </a:solidFill>
              <a:ln w="9525" cap="flat" cmpd="sng" algn="ctr">
                <a:noFill/>
                <a:prstDash val="solid"/>
              </a:ln>
              <a:effectLst>
                <a:outerShdw blurRad="40000" dist="23000" dir="5400000" rotWithShape="0">
                  <a:srgbClr val="000000">
                    <a:alpha val="35000"/>
                  </a:srgbClr>
                </a:outerShdw>
              </a:effectLst>
            </c:spPr>
          </c:dPt>
          <c:dPt>
            <c:idx val="3"/>
            <c:invertIfNegative val="0"/>
            <c:bubble3D val="0"/>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4"/>
            <c:invertIfNegative val="0"/>
            <c:bubble3D val="0"/>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Pt>
            <c:idx val="5"/>
            <c:invertIfNegative val="0"/>
            <c:bubble3D val="0"/>
            <c:spPr>
              <a:solidFill>
                <a:schemeClr val="accent4">
                  <a:lumMod val="75000"/>
                </a:schemeClr>
              </a:solidFill>
              <a:ln w="9525" cap="flat" cmpd="sng" algn="ctr">
                <a:noFill/>
                <a:prstDash val="solid"/>
              </a:ln>
              <a:effectLst>
                <a:outerShdw blurRad="40000" dist="23000" dir="5400000" rotWithShape="0">
                  <a:srgbClr val="000000">
                    <a:alpha val="35000"/>
                  </a:srgbClr>
                </a:outerShdw>
              </a:effectLst>
            </c:spPr>
          </c:dPt>
          <c:dLbls>
            <c:dLbl>
              <c:idx val="0"/>
              <c:layout>
                <c:manualLayout>
                  <c:x val="1.1111111111111112E-2"/>
                  <c:y val="8.7962962962962965E-2"/>
                </c:manualLayout>
              </c:layout>
              <c:showLegendKey val="0"/>
              <c:showVal val="1"/>
              <c:showCatName val="0"/>
              <c:showSerName val="0"/>
              <c:showPercent val="0"/>
              <c:showBubbleSize val="0"/>
            </c:dLbl>
            <c:dLbl>
              <c:idx val="1"/>
              <c:layout>
                <c:manualLayout>
                  <c:x val="8.3333333333333332E-3"/>
                  <c:y val="7.8703703703703706E-2"/>
                </c:manualLayout>
              </c:layout>
              <c:showLegendKey val="0"/>
              <c:showVal val="1"/>
              <c:showCatName val="0"/>
              <c:showSerName val="0"/>
              <c:showPercent val="0"/>
              <c:showBubbleSize val="0"/>
            </c:dLbl>
            <c:dLbl>
              <c:idx val="2"/>
              <c:layout>
                <c:manualLayout>
                  <c:x val="8.3333333333333332E-3"/>
                  <c:y val="7.4073709536307958E-2"/>
                </c:manualLayout>
              </c:layout>
              <c:showLegendKey val="0"/>
              <c:showVal val="1"/>
              <c:showCatName val="0"/>
              <c:showSerName val="0"/>
              <c:showPercent val="0"/>
              <c:showBubbleSize val="0"/>
            </c:dLbl>
            <c:dLbl>
              <c:idx val="3"/>
              <c:layout>
                <c:manualLayout>
                  <c:x val="1.1111111111111112E-2"/>
                  <c:y val="9.7222222222222224E-2"/>
                </c:manualLayout>
              </c:layout>
              <c:showLegendKey val="0"/>
              <c:showVal val="1"/>
              <c:showCatName val="0"/>
              <c:showSerName val="0"/>
              <c:showPercent val="0"/>
              <c:showBubbleSize val="0"/>
            </c:dLbl>
            <c:dLbl>
              <c:idx val="4"/>
              <c:layout>
                <c:manualLayout>
                  <c:x val="8.3333333333333332E-3"/>
                  <c:y val="8.3333333333333329E-2"/>
                </c:manualLayout>
              </c:layout>
              <c:showLegendKey val="0"/>
              <c:showVal val="1"/>
              <c:showCatName val="0"/>
              <c:showSerName val="0"/>
              <c:showPercent val="0"/>
              <c:showBubbleSize val="0"/>
            </c:dLbl>
            <c:dLbl>
              <c:idx val="5"/>
              <c:layout>
                <c:manualLayout>
                  <c:x val="5.5555555555555558E-3"/>
                  <c:y val="6.4814814814814853E-2"/>
                </c:manualLayout>
              </c:layout>
              <c:showLegendKey val="0"/>
              <c:showVal val="1"/>
              <c:showCatName val="0"/>
              <c:showSerName val="0"/>
              <c:showPercent val="0"/>
              <c:showBubbleSize val="0"/>
            </c:dLbl>
            <c:txPr>
              <a:bodyPr/>
              <a:lstStyle/>
              <a:p>
                <a:pPr>
                  <a:defRPr b="1">
                    <a:solidFill>
                      <a:schemeClr val="bg1"/>
                    </a:solidFill>
                  </a:defRPr>
                </a:pPr>
                <a:endParaRPr lang="es-MX"/>
              </a:p>
            </c:txPr>
            <c:showLegendKey val="0"/>
            <c:showVal val="1"/>
            <c:showCatName val="0"/>
            <c:showSerName val="0"/>
            <c:showPercent val="0"/>
            <c:showBubbleSize val="0"/>
            <c:showLeaderLines val="0"/>
          </c:dLbls>
          <c:cat>
            <c:multiLvlStrRef>
              <c:f>Solicitudes!$K$48:$L$53</c:f>
              <c:multiLvlStrCache>
                <c:ptCount val="6"/>
                <c:lvl>
                  <c:pt idx="0">
                    <c:v>Licenciatura</c:v>
                  </c:pt>
                  <c:pt idx="1">
                    <c:v>Lic. Incompleta</c:v>
                  </c:pt>
                  <c:pt idx="2">
                    <c:v>Maestría</c:v>
                  </c:pt>
                  <c:pt idx="3">
                    <c:v>Licenciatura</c:v>
                  </c:pt>
                  <c:pt idx="4">
                    <c:v>Lic. Incompleta</c:v>
                  </c:pt>
                  <c:pt idx="5">
                    <c:v>Maestría</c:v>
                  </c:pt>
                </c:lvl>
                <c:lvl>
                  <c:pt idx="0">
                    <c:v>Hombres</c:v>
                  </c:pt>
                  <c:pt idx="3">
                    <c:v>Mujeres</c:v>
                  </c:pt>
                </c:lvl>
              </c:multiLvlStrCache>
            </c:multiLvlStrRef>
          </c:cat>
          <c:val>
            <c:numRef>
              <c:f>Solicitudes!$N$48:$N$53</c:f>
              <c:numCache>
                <c:formatCode>0%</c:formatCode>
                <c:ptCount val="6"/>
                <c:pt idx="0">
                  <c:v>0.38</c:v>
                </c:pt>
                <c:pt idx="1">
                  <c:v>0.14000000000000001</c:v>
                </c:pt>
                <c:pt idx="2">
                  <c:v>0.12</c:v>
                </c:pt>
                <c:pt idx="3">
                  <c:v>0.39</c:v>
                </c:pt>
                <c:pt idx="4">
                  <c:v>0.19</c:v>
                </c:pt>
                <c:pt idx="5">
                  <c:v>0.09</c:v>
                </c:pt>
              </c:numCache>
            </c:numRef>
          </c:val>
        </c:ser>
        <c:dLbls>
          <c:showLegendKey val="0"/>
          <c:showVal val="0"/>
          <c:showCatName val="0"/>
          <c:showSerName val="0"/>
          <c:showPercent val="0"/>
          <c:showBubbleSize val="0"/>
        </c:dLbls>
        <c:gapWidth val="150"/>
        <c:shape val="box"/>
        <c:axId val="240337664"/>
        <c:axId val="240339200"/>
        <c:axId val="245655296"/>
      </c:bar3DChart>
      <c:catAx>
        <c:axId val="240337664"/>
        <c:scaling>
          <c:orientation val="minMax"/>
        </c:scaling>
        <c:delete val="0"/>
        <c:axPos val="b"/>
        <c:majorGridlines>
          <c:spPr>
            <a:ln>
              <a:solidFill>
                <a:schemeClr val="tx1"/>
              </a:solidFill>
            </a:ln>
          </c:spPr>
        </c:majorGridlines>
        <c:majorTickMark val="out"/>
        <c:minorTickMark val="none"/>
        <c:tickLblPos val="low"/>
        <c:spPr>
          <a:noFill/>
          <a:ln>
            <a:solidFill>
              <a:schemeClr val="tx1"/>
            </a:solidFill>
          </a:ln>
        </c:spPr>
        <c:txPr>
          <a:bodyPr rot="-5400000" vert="horz"/>
          <a:lstStyle/>
          <a:p>
            <a:pPr>
              <a:defRPr b="0"/>
            </a:pPr>
            <a:endParaRPr lang="es-MX"/>
          </a:p>
        </c:txPr>
        <c:crossAx val="240339200"/>
        <c:crosses val="autoZero"/>
        <c:auto val="1"/>
        <c:lblAlgn val="ctr"/>
        <c:lblOffset val="100"/>
        <c:noMultiLvlLbl val="0"/>
      </c:catAx>
      <c:valAx>
        <c:axId val="240339200"/>
        <c:scaling>
          <c:orientation val="minMax"/>
        </c:scaling>
        <c:delete val="0"/>
        <c:axPos val="l"/>
        <c:majorGridlines>
          <c:spPr>
            <a:ln>
              <a:solidFill>
                <a:schemeClr val="bg1"/>
              </a:solidFill>
            </a:ln>
          </c:spPr>
        </c:majorGridlines>
        <c:numFmt formatCode="0%" sourceLinked="1"/>
        <c:majorTickMark val="out"/>
        <c:minorTickMark val="none"/>
        <c:tickLblPos val="nextTo"/>
        <c:txPr>
          <a:bodyPr/>
          <a:lstStyle/>
          <a:p>
            <a:pPr>
              <a:defRPr b="0"/>
            </a:pPr>
            <a:endParaRPr lang="es-MX"/>
          </a:p>
        </c:txPr>
        <c:crossAx val="240337664"/>
        <c:crosses val="autoZero"/>
        <c:crossBetween val="between"/>
      </c:valAx>
      <c:serAx>
        <c:axId val="245655296"/>
        <c:scaling>
          <c:orientation val="minMax"/>
        </c:scaling>
        <c:delete val="0"/>
        <c:axPos val="b"/>
        <c:majorTickMark val="out"/>
        <c:minorTickMark val="none"/>
        <c:tickLblPos val="nextTo"/>
        <c:txPr>
          <a:bodyPr/>
          <a:lstStyle/>
          <a:p>
            <a:pPr>
              <a:defRPr b="1"/>
            </a:pPr>
            <a:endParaRPr lang="es-MX"/>
          </a:p>
        </c:txPr>
        <c:crossAx val="240339200"/>
        <c:crosses val="autoZero"/>
      </c:serAx>
    </c:plotArea>
    <c:plotVisOnly val="1"/>
    <c:dispBlanksAs val="gap"/>
    <c:showDLblsOverMax val="0"/>
  </c:chart>
  <c:spPr>
    <a:ln>
      <a:solidFill>
        <a:schemeClr val="accent4">
          <a:lumMod val="20000"/>
          <a:lumOff val="80000"/>
        </a:schemeClr>
      </a:solidFill>
    </a:ln>
  </c:spPr>
  <c:txPr>
    <a:bodyPr/>
    <a:lstStyle/>
    <a:p>
      <a:pPr>
        <a:defRPr sz="800">
          <a:latin typeface="Century Gothic" pitchFamily="34" charset="0"/>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Solicitudes!$B$81</c:f>
              <c:strCache>
                <c:ptCount val="1"/>
                <c:pt idx="0">
                  <c:v>Hombres</c:v>
                </c:pt>
              </c:strCache>
            </c:strRef>
          </c:tx>
          <c:spPr>
            <a:ln cmpd="dbl">
              <a:solidFill>
                <a:srgbClr val="0070C0"/>
              </a:solidFill>
            </a:ln>
          </c:spPr>
          <c:marker>
            <c:symbol val="none"/>
          </c:marker>
          <c:dPt>
            <c:idx val="4"/>
            <c:bubble3D val="0"/>
            <c:spPr>
              <a:ln cmpd="dbl">
                <a:solidFill>
                  <a:srgbClr val="0070C0"/>
                </a:solidFill>
                <a:tailEnd type="stealth"/>
              </a:ln>
            </c:spPr>
          </c:dPt>
          <c:dLbls>
            <c:dLbl>
              <c:idx val="2"/>
              <c:layout/>
              <c:tx>
                <c:rich>
                  <a:bodyPr/>
                  <a:lstStyle/>
                  <a:p>
                    <a:r>
                      <a:rPr lang="en-US" b="1">
                        <a:solidFill>
                          <a:schemeClr val="accent5">
                            <a:lumMod val="50000"/>
                          </a:schemeClr>
                        </a:solidFill>
                      </a:rPr>
                      <a:t>Benito Juárez</a:t>
                    </a:r>
                    <a:endParaRPr lang="en-US"/>
                  </a:p>
                </c:rich>
              </c:tx>
              <c:dLblPos val="t"/>
              <c:showLegendKey val="0"/>
              <c:showVal val="1"/>
              <c:showCatName val="0"/>
              <c:showSerName val="1"/>
              <c:showPercent val="0"/>
              <c:showBubbleSize val="0"/>
            </c:dLbl>
            <c:dLblPos val="t"/>
            <c:showLegendKey val="0"/>
            <c:showVal val="0"/>
            <c:showCatName val="0"/>
            <c:showSerName val="0"/>
            <c:showPercent val="0"/>
            <c:showBubbleSize val="0"/>
          </c:dLbls>
          <c:cat>
            <c:numRef>
              <c:f>Solicitudes!$D$80:$H$80</c:f>
              <c:numCache>
                <c:formatCode>General</c:formatCode>
                <c:ptCount val="5"/>
                <c:pt idx="0">
                  <c:v>2004</c:v>
                </c:pt>
                <c:pt idx="1">
                  <c:v>2006</c:v>
                </c:pt>
                <c:pt idx="2">
                  <c:v>2008</c:v>
                </c:pt>
                <c:pt idx="3">
                  <c:v>2010</c:v>
                </c:pt>
                <c:pt idx="4">
                  <c:v>2012</c:v>
                </c:pt>
              </c:numCache>
            </c:numRef>
          </c:cat>
          <c:val>
            <c:numRef>
              <c:f>Solicitudes!$D$81:$H$81</c:f>
              <c:numCache>
                <c:formatCode>0%</c:formatCode>
                <c:ptCount val="5"/>
                <c:pt idx="0">
                  <c:v>0.03</c:v>
                </c:pt>
                <c:pt idx="1">
                  <c:v>0.03</c:v>
                </c:pt>
                <c:pt idx="2">
                  <c:v>0.03</c:v>
                </c:pt>
                <c:pt idx="3">
                  <c:v>0.04</c:v>
                </c:pt>
                <c:pt idx="4">
                  <c:v>0.03</c:v>
                </c:pt>
              </c:numCache>
            </c:numRef>
          </c:val>
          <c:smooth val="1"/>
        </c:ser>
        <c:ser>
          <c:idx val="1"/>
          <c:order val="1"/>
          <c:tx>
            <c:strRef>
              <c:f>Solicitudes!$B$81</c:f>
              <c:strCache>
                <c:ptCount val="1"/>
                <c:pt idx="0">
                  <c:v>Hombres</c:v>
                </c:pt>
              </c:strCache>
            </c:strRef>
          </c:tx>
          <c:spPr>
            <a:ln cmpd="dbl">
              <a:solidFill>
                <a:srgbClr val="0070C0"/>
              </a:solidFill>
            </a:ln>
          </c:spPr>
          <c:marker>
            <c:symbol val="none"/>
          </c:marker>
          <c:dPt>
            <c:idx val="4"/>
            <c:bubble3D val="0"/>
            <c:spPr>
              <a:ln cmpd="dbl">
                <a:solidFill>
                  <a:srgbClr val="0070C0"/>
                </a:solidFill>
                <a:tailEnd type="stealth"/>
              </a:ln>
            </c:spPr>
          </c:dPt>
          <c:dLbls>
            <c:dLbl>
              <c:idx val="2"/>
              <c:layout/>
              <c:tx>
                <c:rich>
                  <a:bodyPr/>
                  <a:lstStyle/>
                  <a:p>
                    <a:pPr>
                      <a:defRPr b="1">
                        <a:solidFill>
                          <a:schemeClr val="accent5">
                            <a:lumMod val="50000"/>
                          </a:schemeClr>
                        </a:solidFill>
                      </a:defRPr>
                    </a:pPr>
                    <a:r>
                      <a:rPr lang="en-US" b="1">
                        <a:solidFill>
                          <a:schemeClr val="accent5">
                            <a:lumMod val="50000"/>
                          </a:schemeClr>
                        </a:solidFill>
                      </a:rPr>
                      <a:t>Cuauhtémoc</a:t>
                    </a:r>
                  </a:p>
                </c:rich>
              </c:tx>
              <c:spPr/>
              <c:dLblPos val="t"/>
              <c:showLegendKey val="0"/>
              <c:showVal val="0"/>
              <c:showCatName val="0"/>
              <c:showSerName val="1"/>
              <c:showPercent val="0"/>
              <c:showBubbleSize val="0"/>
            </c:dLbl>
            <c:dLbl>
              <c:idx val="4"/>
              <c:layout/>
              <c:spPr/>
              <c:txPr>
                <a:bodyPr/>
                <a:lstStyle/>
                <a:p>
                  <a:pPr>
                    <a:defRPr b="1">
                      <a:solidFill>
                        <a:srgbClr val="0070C0"/>
                      </a:solidFill>
                    </a:defRPr>
                  </a:pPr>
                  <a:endParaRPr lang="es-MX"/>
                </a:p>
              </c:txPr>
              <c:showLegendKey val="0"/>
              <c:showVal val="1"/>
              <c:showCatName val="0"/>
              <c:showSerName val="0"/>
              <c:showPercent val="0"/>
              <c:showBubbleSize val="0"/>
            </c:dLbl>
            <c:showLegendKey val="0"/>
            <c:showVal val="0"/>
            <c:showCatName val="0"/>
            <c:showSerName val="0"/>
            <c:showPercent val="0"/>
            <c:showBubbleSize val="0"/>
          </c:dLbls>
          <c:cat>
            <c:numRef>
              <c:f>Solicitudes!$D$80:$H$80</c:f>
              <c:numCache>
                <c:formatCode>General</c:formatCode>
                <c:ptCount val="5"/>
                <c:pt idx="0">
                  <c:v>2004</c:v>
                </c:pt>
                <c:pt idx="1">
                  <c:v>2006</c:v>
                </c:pt>
                <c:pt idx="2">
                  <c:v>2008</c:v>
                </c:pt>
                <c:pt idx="3">
                  <c:v>2010</c:v>
                </c:pt>
                <c:pt idx="4">
                  <c:v>2012</c:v>
                </c:pt>
              </c:numCache>
            </c:numRef>
          </c:cat>
          <c:val>
            <c:numRef>
              <c:f>Solicitudes!$D$82:$H$82</c:f>
              <c:numCache>
                <c:formatCode>0%</c:formatCode>
                <c:ptCount val="5"/>
                <c:pt idx="0">
                  <c:v>0.03</c:v>
                </c:pt>
                <c:pt idx="1">
                  <c:v>0.02</c:v>
                </c:pt>
                <c:pt idx="2">
                  <c:v>0.02</c:v>
                </c:pt>
                <c:pt idx="3">
                  <c:v>0.03</c:v>
                </c:pt>
                <c:pt idx="4">
                  <c:v>0.04</c:v>
                </c:pt>
              </c:numCache>
            </c:numRef>
          </c:val>
          <c:smooth val="1"/>
        </c:ser>
        <c:ser>
          <c:idx val="2"/>
          <c:order val="2"/>
          <c:tx>
            <c:strRef>
              <c:f>Solicitudes!$B$83</c:f>
              <c:strCache>
                <c:ptCount val="1"/>
                <c:pt idx="0">
                  <c:v>Mujeres</c:v>
                </c:pt>
              </c:strCache>
            </c:strRef>
          </c:tx>
          <c:spPr>
            <a:ln cmpd="dbl">
              <a:solidFill>
                <a:srgbClr val="7030A0"/>
              </a:solidFill>
            </a:ln>
          </c:spPr>
          <c:marker>
            <c:symbol val="none"/>
          </c:marker>
          <c:dPt>
            <c:idx val="4"/>
            <c:bubble3D val="0"/>
            <c:spPr>
              <a:ln cmpd="dbl">
                <a:solidFill>
                  <a:srgbClr val="7030A0"/>
                </a:solidFill>
                <a:tailEnd type="stealth"/>
              </a:ln>
            </c:spPr>
          </c:dPt>
          <c:dLbls>
            <c:dLbl>
              <c:idx val="0"/>
              <c:layout/>
              <c:tx>
                <c:rich>
                  <a:bodyPr/>
                  <a:lstStyle/>
                  <a:p>
                    <a:pPr>
                      <a:defRPr b="1">
                        <a:solidFill>
                          <a:srgbClr val="7030A0"/>
                        </a:solidFill>
                      </a:defRPr>
                    </a:pPr>
                    <a:r>
                      <a:rPr lang="en-US" b="1">
                        <a:solidFill>
                          <a:srgbClr val="7030A0"/>
                        </a:solidFill>
                      </a:rPr>
                      <a:t>Benito Juárez</a:t>
                    </a:r>
                  </a:p>
                </c:rich>
              </c:tx>
              <c:spPr/>
              <c:dLblPos val="t"/>
              <c:showLegendKey val="0"/>
              <c:showVal val="1"/>
              <c:showCatName val="0"/>
              <c:showSerName val="1"/>
              <c:showPercent val="0"/>
              <c:showBubbleSize val="0"/>
            </c:dLbl>
            <c:dLbl>
              <c:idx val="4"/>
              <c:layout/>
              <c:showLegendKey val="0"/>
              <c:showVal val="1"/>
              <c:showCatName val="0"/>
              <c:showSerName val="0"/>
              <c:showPercent val="0"/>
              <c:showBubbleSize val="0"/>
            </c:dLbl>
            <c:txPr>
              <a:bodyPr/>
              <a:lstStyle/>
              <a:p>
                <a:pPr>
                  <a:defRPr b="1"/>
                </a:pPr>
                <a:endParaRPr lang="es-MX"/>
              </a:p>
            </c:txPr>
            <c:showLegendKey val="0"/>
            <c:showVal val="0"/>
            <c:showCatName val="0"/>
            <c:showSerName val="0"/>
            <c:showPercent val="0"/>
            <c:showBubbleSize val="0"/>
          </c:dLbls>
          <c:cat>
            <c:numRef>
              <c:f>Solicitudes!$D$80:$H$80</c:f>
              <c:numCache>
                <c:formatCode>General</c:formatCode>
                <c:ptCount val="5"/>
                <c:pt idx="0">
                  <c:v>2004</c:v>
                </c:pt>
                <c:pt idx="1">
                  <c:v>2006</c:v>
                </c:pt>
                <c:pt idx="2">
                  <c:v>2008</c:v>
                </c:pt>
                <c:pt idx="3">
                  <c:v>2010</c:v>
                </c:pt>
                <c:pt idx="4">
                  <c:v>2012</c:v>
                </c:pt>
              </c:numCache>
            </c:numRef>
          </c:cat>
          <c:val>
            <c:numRef>
              <c:f>Solicitudes!$D$83:$H$83</c:f>
              <c:numCache>
                <c:formatCode>0%</c:formatCode>
                <c:ptCount val="5"/>
                <c:pt idx="0">
                  <c:v>0.02</c:v>
                </c:pt>
                <c:pt idx="1">
                  <c:v>0.02</c:v>
                </c:pt>
                <c:pt idx="2">
                  <c:v>0.01</c:v>
                </c:pt>
                <c:pt idx="3">
                  <c:v>0.02</c:v>
                </c:pt>
                <c:pt idx="4">
                  <c:v>0.03</c:v>
                </c:pt>
              </c:numCache>
            </c:numRef>
          </c:val>
          <c:smooth val="1"/>
        </c:ser>
        <c:ser>
          <c:idx val="3"/>
          <c:order val="3"/>
          <c:tx>
            <c:strRef>
              <c:f>Solicitudes!$B$83</c:f>
              <c:strCache>
                <c:ptCount val="1"/>
                <c:pt idx="0">
                  <c:v>Mujeres</c:v>
                </c:pt>
              </c:strCache>
            </c:strRef>
          </c:tx>
          <c:spPr>
            <a:ln cmpd="dbl">
              <a:solidFill>
                <a:srgbClr val="7030A0"/>
              </a:solidFill>
            </a:ln>
          </c:spPr>
          <c:marker>
            <c:symbol val="none"/>
          </c:marker>
          <c:dPt>
            <c:idx val="4"/>
            <c:bubble3D val="0"/>
            <c:spPr>
              <a:ln cmpd="dbl">
                <a:solidFill>
                  <a:srgbClr val="7030A0"/>
                </a:solidFill>
                <a:tailEnd type="stealth"/>
              </a:ln>
            </c:spPr>
          </c:dPt>
          <c:dLbls>
            <c:dLbl>
              <c:idx val="0"/>
              <c:layout/>
              <c:tx>
                <c:rich>
                  <a:bodyPr/>
                  <a:lstStyle/>
                  <a:p>
                    <a:r>
                      <a:rPr lang="en-US" b="1">
                        <a:solidFill>
                          <a:srgbClr val="7030A0"/>
                        </a:solidFill>
                      </a:rPr>
                      <a:t> Cuauhtémoc</a:t>
                    </a:r>
                    <a:endParaRPr lang="en-US"/>
                  </a:p>
                </c:rich>
              </c:tx>
              <c:dLblPos val="t"/>
              <c:showLegendKey val="0"/>
              <c:showVal val="1"/>
              <c:showCatName val="0"/>
              <c:showSerName val="1"/>
              <c:showPercent val="0"/>
              <c:showBubbleSize val="0"/>
            </c:dLbl>
            <c:dLbl>
              <c:idx val="4"/>
              <c:layout/>
              <c:showLegendKey val="0"/>
              <c:showVal val="1"/>
              <c:showCatName val="0"/>
              <c:showSerName val="0"/>
              <c:showPercent val="0"/>
              <c:showBubbleSize val="0"/>
            </c:dLbl>
            <c:txPr>
              <a:bodyPr/>
              <a:lstStyle/>
              <a:p>
                <a:pPr>
                  <a:defRPr b="1">
                    <a:solidFill>
                      <a:srgbClr val="7030A0"/>
                    </a:solidFill>
                  </a:defRPr>
                </a:pPr>
                <a:endParaRPr lang="es-MX"/>
              </a:p>
            </c:txPr>
            <c:showLegendKey val="0"/>
            <c:showVal val="0"/>
            <c:showCatName val="0"/>
            <c:showSerName val="0"/>
            <c:showPercent val="0"/>
            <c:showBubbleSize val="0"/>
          </c:dLbls>
          <c:cat>
            <c:numRef>
              <c:f>Solicitudes!$D$80:$H$80</c:f>
              <c:numCache>
                <c:formatCode>General</c:formatCode>
                <c:ptCount val="5"/>
                <c:pt idx="0">
                  <c:v>2004</c:v>
                </c:pt>
                <c:pt idx="1">
                  <c:v>2006</c:v>
                </c:pt>
                <c:pt idx="2">
                  <c:v>2008</c:v>
                </c:pt>
                <c:pt idx="3">
                  <c:v>2010</c:v>
                </c:pt>
                <c:pt idx="4">
                  <c:v>2012</c:v>
                </c:pt>
              </c:numCache>
            </c:numRef>
          </c:cat>
          <c:val>
            <c:numRef>
              <c:f>Solicitudes!$D$84:$H$84</c:f>
              <c:numCache>
                <c:formatCode>0%</c:formatCode>
                <c:ptCount val="5"/>
                <c:pt idx="0">
                  <c:v>0.01</c:v>
                </c:pt>
                <c:pt idx="1">
                  <c:v>0.01</c:v>
                </c:pt>
                <c:pt idx="2">
                  <c:v>0.01</c:v>
                </c:pt>
                <c:pt idx="3">
                  <c:v>0.02</c:v>
                </c:pt>
                <c:pt idx="4">
                  <c:v>0.02</c:v>
                </c:pt>
              </c:numCache>
            </c:numRef>
          </c:val>
          <c:smooth val="1"/>
        </c:ser>
        <c:dLbls>
          <c:showLegendKey val="0"/>
          <c:showVal val="0"/>
          <c:showCatName val="0"/>
          <c:showSerName val="0"/>
          <c:showPercent val="0"/>
          <c:showBubbleSize val="0"/>
        </c:dLbls>
        <c:marker val="1"/>
        <c:smooth val="0"/>
        <c:axId val="240405504"/>
        <c:axId val="240431872"/>
      </c:lineChart>
      <c:catAx>
        <c:axId val="240405504"/>
        <c:scaling>
          <c:orientation val="minMax"/>
        </c:scaling>
        <c:delete val="0"/>
        <c:axPos val="b"/>
        <c:numFmt formatCode="General" sourceLinked="1"/>
        <c:majorTickMark val="out"/>
        <c:minorTickMark val="none"/>
        <c:tickLblPos val="nextTo"/>
        <c:crossAx val="240431872"/>
        <c:crosses val="autoZero"/>
        <c:auto val="1"/>
        <c:lblAlgn val="ctr"/>
        <c:lblOffset val="100"/>
        <c:noMultiLvlLbl val="0"/>
      </c:catAx>
      <c:valAx>
        <c:axId val="240431872"/>
        <c:scaling>
          <c:orientation val="minMax"/>
        </c:scaling>
        <c:delete val="0"/>
        <c:axPos val="l"/>
        <c:majorGridlines/>
        <c:numFmt formatCode="0.0%" sourceLinked="0"/>
        <c:majorTickMark val="out"/>
        <c:minorTickMark val="none"/>
        <c:tickLblPos val="nextTo"/>
        <c:crossAx val="240405504"/>
        <c:crosses val="autoZero"/>
        <c:crossBetween val="between"/>
      </c:valAx>
    </c:plotArea>
    <c:legend>
      <c:legendPos val="b"/>
      <c:legendEntry>
        <c:idx val="1"/>
        <c:delete val="1"/>
      </c:legendEntry>
      <c:legendEntry>
        <c:idx val="3"/>
        <c:delete val="1"/>
      </c:legendEntry>
      <c:layout/>
      <c:overlay val="0"/>
    </c:legend>
    <c:plotVisOnly val="1"/>
    <c:dispBlanksAs val="gap"/>
    <c:showDLblsOverMax val="0"/>
  </c:chart>
  <c:spPr>
    <a:ln>
      <a:solidFill>
        <a:schemeClr val="accent4">
          <a:lumMod val="20000"/>
          <a:lumOff val="80000"/>
        </a:schemeClr>
      </a:solidFill>
    </a:ln>
  </c:spPr>
  <c:txPr>
    <a:bodyPr/>
    <a:lstStyle/>
    <a:p>
      <a:pPr>
        <a:defRPr sz="900">
          <a:latin typeface="Century Gothic" pitchFamily="34" charset="0"/>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Solicitudes!$B$103</c:f>
              <c:strCache>
                <c:ptCount val="1"/>
                <c:pt idx="0">
                  <c:v>Hombre</c:v>
                </c:pt>
              </c:strCache>
            </c:strRef>
          </c:tx>
          <c:spPr>
            <a:solidFill>
              <a:srgbClr val="0070C0"/>
            </a:solidFill>
          </c:spPr>
          <c:invertIfNegative val="0"/>
          <c:dLbls>
            <c:dLbl>
              <c:idx val="0"/>
              <c:layout/>
              <c:tx>
                <c:rich>
                  <a:bodyPr/>
                  <a:lstStyle/>
                  <a:p>
                    <a:r>
                      <a:rPr lang="en-US" b="0">
                        <a:solidFill>
                          <a:schemeClr val="bg1"/>
                        </a:solidFill>
                      </a:rPr>
                      <a:t>Ingreso</a:t>
                    </a:r>
                    <a:endParaRPr lang="en-US"/>
                  </a:p>
                </c:rich>
              </c:tx>
              <c:dLblPos val="inEnd"/>
              <c:showLegendKey val="0"/>
              <c:showVal val="0"/>
              <c:showCatName val="0"/>
              <c:showSerName val="1"/>
              <c:showPercent val="0"/>
              <c:showBubbleSize val="0"/>
            </c:dLbl>
            <c:dLbl>
              <c:idx val="1"/>
              <c:layout/>
              <c:tx>
                <c:rich>
                  <a:bodyPr/>
                  <a:lstStyle/>
                  <a:p>
                    <a:r>
                      <a:rPr lang="en-US" b="0">
                        <a:solidFill>
                          <a:schemeClr val="bg1"/>
                        </a:solidFill>
                      </a:rPr>
                      <a:t>Ingreso</a:t>
                    </a:r>
                    <a:endParaRPr lang="en-US"/>
                  </a:p>
                </c:rich>
              </c:tx>
              <c:dLblPos val="inEnd"/>
              <c:showLegendKey val="0"/>
              <c:showVal val="0"/>
              <c:showCatName val="0"/>
              <c:showSerName val="1"/>
              <c:showPercent val="0"/>
              <c:showBubbleSize val="0"/>
            </c:dLbl>
            <c:dLbl>
              <c:idx val="2"/>
              <c:layout/>
              <c:tx>
                <c:rich>
                  <a:bodyPr/>
                  <a:lstStyle/>
                  <a:p>
                    <a:r>
                      <a:rPr lang="en-US" b="0">
                        <a:solidFill>
                          <a:schemeClr val="bg1"/>
                        </a:solidFill>
                      </a:rPr>
                      <a:t>Ingreso</a:t>
                    </a:r>
                    <a:endParaRPr lang="en-US"/>
                  </a:p>
                </c:rich>
              </c:tx>
              <c:dLblPos val="inEnd"/>
              <c:showLegendKey val="0"/>
              <c:showVal val="0"/>
              <c:showCatName val="0"/>
              <c:showSerName val="1"/>
              <c:showPercent val="0"/>
              <c:showBubbleSize val="0"/>
            </c:dLbl>
            <c:dLbl>
              <c:idx val="3"/>
              <c:layout/>
              <c:tx>
                <c:rich>
                  <a:bodyPr/>
                  <a:lstStyle/>
                  <a:p>
                    <a:r>
                      <a:rPr lang="en-US" b="0">
                        <a:solidFill>
                          <a:schemeClr val="bg1"/>
                        </a:solidFill>
                      </a:rPr>
                      <a:t>Ingreso</a:t>
                    </a:r>
                    <a:endParaRPr lang="en-US"/>
                  </a:p>
                </c:rich>
              </c:tx>
              <c:dLblPos val="inEnd"/>
              <c:showLegendKey val="0"/>
              <c:showVal val="0"/>
              <c:showCatName val="0"/>
              <c:showSerName val="1"/>
              <c:showPercent val="0"/>
              <c:showBubbleSize val="0"/>
            </c:dLbl>
            <c:txPr>
              <a:bodyPr rot="-5400000" vert="horz"/>
              <a:lstStyle/>
              <a:p>
                <a:pPr>
                  <a:defRPr b="0"/>
                </a:pPr>
                <a:endParaRPr lang="es-MX"/>
              </a:p>
            </c:txPr>
            <c:dLblPos val="inEnd"/>
            <c:showLegendKey val="0"/>
            <c:showVal val="0"/>
            <c:showCatName val="0"/>
            <c:showSerName val="1"/>
            <c:showPercent val="0"/>
            <c:showBubbleSize val="0"/>
            <c:showLeaderLines val="0"/>
          </c:dLbls>
          <c:cat>
            <c:numRef>
              <c:f>Solicitudes!$D$102:$G$102</c:f>
              <c:numCache>
                <c:formatCode>General</c:formatCode>
                <c:ptCount val="4"/>
                <c:pt idx="0">
                  <c:v>2004</c:v>
                </c:pt>
                <c:pt idx="1">
                  <c:v>2006</c:v>
                </c:pt>
                <c:pt idx="2">
                  <c:v>2008</c:v>
                </c:pt>
                <c:pt idx="3">
                  <c:v>2010</c:v>
                </c:pt>
              </c:numCache>
            </c:numRef>
          </c:cat>
          <c:val>
            <c:numRef>
              <c:f>Solicitudes!$D$103:$G$103</c:f>
              <c:numCache>
                <c:formatCode>#,##0</c:formatCode>
                <c:ptCount val="4"/>
                <c:pt idx="0">
                  <c:v>33615.25</c:v>
                </c:pt>
                <c:pt idx="1">
                  <c:v>27915.599999999999</c:v>
                </c:pt>
                <c:pt idx="2">
                  <c:v>34811.519999999997</c:v>
                </c:pt>
                <c:pt idx="3">
                  <c:v>30866.39</c:v>
                </c:pt>
              </c:numCache>
            </c:numRef>
          </c:val>
        </c:ser>
        <c:ser>
          <c:idx val="1"/>
          <c:order val="1"/>
          <c:tx>
            <c:strRef>
              <c:f>Solicitudes!$B$103</c:f>
              <c:strCache>
                <c:ptCount val="1"/>
                <c:pt idx="0">
                  <c:v>Hombre</c:v>
                </c:pt>
              </c:strCache>
            </c:strRef>
          </c:tx>
          <c:spPr>
            <a:solidFill>
              <a:srgbClr val="0070C0"/>
            </a:solidFill>
          </c:spPr>
          <c:invertIfNegative val="0"/>
          <c:dLbls>
            <c:dLbl>
              <c:idx val="0"/>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1"/>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2"/>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3"/>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txPr>
              <a:bodyPr rot="-5400000" vert="horz"/>
              <a:lstStyle/>
              <a:p>
                <a:pPr>
                  <a:defRPr>
                    <a:solidFill>
                      <a:schemeClr val="bg1"/>
                    </a:solidFill>
                  </a:defRPr>
                </a:pPr>
                <a:endParaRPr lang="es-MX"/>
              </a:p>
            </c:txPr>
            <c:dLblPos val="inEnd"/>
            <c:showLegendKey val="0"/>
            <c:showVal val="0"/>
            <c:showCatName val="0"/>
            <c:showSerName val="1"/>
            <c:showPercent val="0"/>
            <c:showBubbleSize val="0"/>
            <c:showLeaderLines val="0"/>
          </c:dLbls>
          <c:cat>
            <c:numRef>
              <c:f>Solicitudes!$D$102:$G$102</c:f>
              <c:numCache>
                <c:formatCode>General</c:formatCode>
                <c:ptCount val="4"/>
                <c:pt idx="0">
                  <c:v>2004</c:v>
                </c:pt>
                <c:pt idx="1">
                  <c:v>2006</c:v>
                </c:pt>
                <c:pt idx="2">
                  <c:v>2008</c:v>
                </c:pt>
                <c:pt idx="3">
                  <c:v>2010</c:v>
                </c:pt>
              </c:numCache>
            </c:numRef>
          </c:cat>
          <c:val>
            <c:numRef>
              <c:f>Solicitudes!$D$104:$G$104</c:f>
              <c:numCache>
                <c:formatCode>#,##0</c:formatCode>
                <c:ptCount val="4"/>
                <c:pt idx="0">
                  <c:v>29064.1</c:v>
                </c:pt>
                <c:pt idx="1">
                  <c:v>25649.49</c:v>
                </c:pt>
                <c:pt idx="2">
                  <c:v>28945.68</c:v>
                </c:pt>
                <c:pt idx="3">
                  <c:v>26219.58</c:v>
                </c:pt>
              </c:numCache>
            </c:numRef>
          </c:val>
        </c:ser>
        <c:ser>
          <c:idx val="2"/>
          <c:order val="2"/>
          <c:tx>
            <c:strRef>
              <c:f>Solicitudes!$B$105</c:f>
              <c:strCache>
                <c:ptCount val="1"/>
                <c:pt idx="0">
                  <c:v>Mujer</c:v>
                </c:pt>
              </c:strCache>
            </c:strRef>
          </c:tx>
          <c:spPr>
            <a:solidFill>
              <a:schemeClr val="accent4">
                <a:lumMod val="75000"/>
              </a:schemeClr>
            </a:solidFill>
          </c:spPr>
          <c:invertIfNegative val="0"/>
          <c:dLbls>
            <c:dLbl>
              <c:idx val="0"/>
              <c:layout/>
              <c:tx>
                <c:rich>
                  <a:bodyPr/>
                  <a:lstStyle/>
                  <a:p>
                    <a:r>
                      <a:rPr lang="en-US">
                        <a:solidFill>
                          <a:schemeClr val="bg1"/>
                        </a:solidFill>
                      </a:rPr>
                      <a:t>Ingreso</a:t>
                    </a:r>
                    <a:endParaRPr lang="en-US"/>
                  </a:p>
                </c:rich>
              </c:tx>
              <c:dLblPos val="inEnd"/>
              <c:showLegendKey val="0"/>
              <c:showVal val="0"/>
              <c:showCatName val="0"/>
              <c:showSerName val="1"/>
              <c:showPercent val="0"/>
              <c:showBubbleSize val="0"/>
            </c:dLbl>
            <c:dLbl>
              <c:idx val="1"/>
              <c:layout/>
              <c:tx>
                <c:rich>
                  <a:bodyPr/>
                  <a:lstStyle/>
                  <a:p>
                    <a:r>
                      <a:rPr lang="en-US">
                        <a:solidFill>
                          <a:schemeClr val="bg1"/>
                        </a:solidFill>
                      </a:rPr>
                      <a:t>Ingreso</a:t>
                    </a:r>
                    <a:endParaRPr lang="en-US"/>
                  </a:p>
                </c:rich>
              </c:tx>
              <c:dLblPos val="inEnd"/>
              <c:showLegendKey val="0"/>
              <c:showVal val="0"/>
              <c:showCatName val="0"/>
              <c:showSerName val="1"/>
              <c:showPercent val="0"/>
              <c:showBubbleSize val="0"/>
            </c:dLbl>
            <c:dLbl>
              <c:idx val="2"/>
              <c:layout/>
              <c:tx>
                <c:rich>
                  <a:bodyPr/>
                  <a:lstStyle/>
                  <a:p>
                    <a:r>
                      <a:rPr lang="en-US">
                        <a:solidFill>
                          <a:schemeClr val="bg1"/>
                        </a:solidFill>
                      </a:rPr>
                      <a:t>Ingreso</a:t>
                    </a:r>
                    <a:endParaRPr lang="en-US"/>
                  </a:p>
                </c:rich>
              </c:tx>
              <c:dLblPos val="inEnd"/>
              <c:showLegendKey val="0"/>
              <c:showVal val="0"/>
              <c:showCatName val="0"/>
              <c:showSerName val="1"/>
              <c:showPercent val="0"/>
              <c:showBubbleSize val="0"/>
            </c:dLbl>
            <c:dLbl>
              <c:idx val="3"/>
              <c:layout/>
              <c:tx>
                <c:rich>
                  <a:bodyPr/>
                  <a:lstStyle/>
                  <a:p>
                    <a:r>
                      <a:rPr lang="en-US">
                        <a:solidFill>
                          <a:schemeClr val="bg1"/>
                        </a:solidFill>
                      </a:rPr>
                      <a:t>Ingreso</a:t>
                    </a:r>
                    <a:endParaRPr lang="en-US"/>
                  </a:p>
                </c:rich>
              </c:tx>
              <c:dLblPos val="inEnd"/>
              <c:showLegendKey val="0"/>
              <c:showVal val="0"/>
              <c:showCatName val="0"/>
              <c:showSerName val="1"/>
              <c:showPercent val="0"/>
              <c:showBubbleSize val="0"/>
            </c:dLbl>
            <c:txPr>
              <a:bodyPr rot="-5400000" vert="horz"/>
              <a:lstStyle/>
              <a:p>
                <a:pPr>
                  <a:defRPr>
                    <a:solidFill>
                      <a:schemeClr val="bg1"/>
                    </a:solidFill>
                  </a:defRPr>
                </a:pPr>
                <a:endParaRPr lang="es-MX"/>
              </a:p>
            </c:txPr>
            <c:dLblPos val="inEnd"/>
            <c:showLegendKey val="0"/>
            <c:showVal val="0"/>
            <c:showCatName val="0"/>
            <c:showSerName val="1"/>
            <c:showPercent val="0"/>
            <c:showBubbleSize val="0"/>
            <c:showLeaderLines val="0"/>
          </c:dLbls>
          <c:cat>
            <c:numRef>
              <c:f>Solicitudes!$D$102:$G$102</c:f>
              <c:numCache>
                <c:formatCode>General</c:formatCode>
                <c:ptCount val="4"/>
                <c:pt idx="0">
                  <c:v>2004</c:v>
                </c:pt>
                <c:pt idx="1">
                  <c:v>2006</c:v>
                </c:pt>
                <c:pt idx="2">
                  <c:v>2008</c:v>
                </c:pt>
                <c:pt idx="3">
                  <c:v>2010</c:v>
                </c:pt>
              </c:numCache>
            </c:numRef>
          </c:cat>
          <c:val>
            <c:numRef>
              <c:f>Solicitudes!$D$105:$G$105</c:f>
              <c:numCache>
                <c:formatCode>#,##0</c:formatCode>
                <c:ptCount val="4"/>
                <c:pt idx="0">
                  <c:v>35431.81</c:v>
                </c:pt>
                <c:pt idx="1">
                  <c:v>41659.199999999997</c:v>
                </c:pt>
                <c:pt idx="2">
                  <c:v>43959.08</c:v>
                </c:pt>
                <c:pt idx="3">
                  <c:v>37190.870000000003</c:v>
                </c:pt>
              </c:numCache>
            </c:numRef>
          </c:val>
        </c:ser>
        <c:ser>
          <c:idx val="3"/>
          <c:order val="3"/>
          <c:tx>
            <c:strRef>
              <c:f>Solicitudes!$B$105</c:f>
              <c:strCache>
                <c:ptCount val="1"/>
                <c:pt idx="0">
                  <c:v>Mujer</c:v>
                </c:pt>
              </c:strCache>
            </c:strRef>
          </c:tx>
          <c:spPr>
            <a:solidFill>
              <a:schemeClr val="accent4">
                <a:lumMod val="75000"/>
              </a:schemeClr>
            </a:solidFill>
          </c:spPr>
          <c:invertIfNegative val="0"/>
          <c:dLbls>
            <c:dLbl>
              <c:idx val="0"/>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1"/>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2"/>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dLbl>
              <c:idx val="3"/>
              <c:layout/>
              <c:tx>
                <c:rich>
                  <a:bodyPr/>
                  <a:lstStyle/>
                  <a:p>
                    <a:r>
                      <a:rPr lang="en-US">
                        <a:solidFill>
                          <a:schemeClr val="bg1"/>
                        </a:solidFill>
                      </a:rPr>
                      <a:t>Gasto</a:t>
                    </a:r>
                    <a:endParaRPr lang="en-US"/>
                  </a:p>
                </c:rich>
              </c:tx>
              <c:dLblPos val="inEnd"/>
              <c:showLegendKey val="0"/>
              <c:showVal val="0"/>
              <c:showCatName val="0"/>
              <c:showSerName val="1"/>
              <c:showPercent val="0"/>
              <c:showBubbleSize val="0"/>
            </c:dLbl>
            <c:txPr>
              <a:bodyPr rot="-5400000" vert="horz"/>
              <a:lstStyle/>
              <a:p>
                <a:pPr>
                  <a:defRPr>
                    <a:solidFill>
                      <a:schemeClr val="bg1"/>
                    </a:solidFill>
                  </a:defRPr>
                </a:pPr>
                <a:endParaRPr lang="es-MX"/>
              </a:p>
            </c:txPr>
            <c:dLblPos val="inEnd"/>
            <c:showLegendKey val="0"/>
            <c:showVal val="0"/>
            <c:showCatName val="0"/>
            <c:showSerName val="1"/>
            <c:showPercent val="0"/>
            <c:showBubbleSize val="0"/>
            <c:showLeaderLines val="0"/>
          </c:dLbls>
          <c:cat>
            <c:numRef>
              <c:f>Solicitudes!$D$102:$G$102</c:f>
              <c:numCache>
                <c:formatCode>General</c:formatCode>
                <c:ptCount val="4"/>
                <c:pt idx="0">
                  <c:v>2004</c:v>
                </c:pt>
                <c:pt idx="1">
                  <c:v>2006</c:v>
                </c:pt>
                <c:pt idx="2">
                  <c:v>2008</c:v>
                </c:pt>
                <c:pt idx="3">
                  <c:v>2010</c:v>
                </c:pt>
              </c:numCache>
            </c:numRef>
          </c:cat>
          <c:val>
            <c:numRef>
              <c:f>Solicitudes!$D$106:$G$106</c:f>
              <c:numCache>
                <c:formatCode>#,##0</c:formatCode>
                <c:ptCount val="4"/>
                <c:pt idx="0">
                  <c:v>32715.39</c:v>
                </c:pt>
                <c:pt idx="1">
                  <c:v>33954.11</c:v>
                </c:pt>
                <c:pt idx="2">
                  <c:v>33185.22</c:v>
                </c:pt>
                <c:pt idx="3">
                  <c:v>32071.11</c:v>
                </c:pt>
              </c:numCache>
            </c:numRef>
          </c:val>
        </c:ser>
        <c:dLbls>
          <c:showLegendKey val="0"/>
          <c:showVal val="0"/>
          <c:showCatName val="0"/>
          <c:showSerName val="0"/>
          <c:showPercent val="0"/>
          <c:showBubbleSize val="0"/>
        </c:dLbls>
        <c:gapWidth val="150"/>
        <c:axId val="239785472"/>
        <c:axId val="240539904"/>
      </c:barChart>
      <c:catAx>
        <c:axId val="239785472"/>
        <c:scaling>
          <c:orientation val="minMax"/>
        </c:scaling>
        <c:delete val="0"/>
        <c:axPos val="b"/>
        <c:numFmt formatCode="General" sourceLinked="1"/>
        <c:majorTickMark val="out"/>
        <c:minorTickMark val="none"/>
        <c:tickLblPos val="nextTo"/>
        <c:crossAx val="240539904"/>
        <c:crosses val="autoZero"/>
        <c:auto val="1"/>
        <c:lblAlgn val="ctr"/>
        <c:lblOffset val="100"/>
        <c:noMultiLvlLbl val="0"/>
      </c:catAx>
      <c:valAx>
        <c:axId val="240539904"/>
        <c:scaling>
          <c:orientation val="minMax"/>
          <c:max val="45000"/>
          <c:min val="20000"/>
        </c:scaling>
        <c:delete val="0"/>
        <c:axPos val="l"/>
        <c:majorGridlines/>
        <c:numFmt formatCode="#,##0" sourceLinked="1"/>
        <c:majorTickMark val="out"/>
        <c:minorTickMark val="none"/>
        <c:tickLblPos val="nextTo"/>
        <c:crossAx val="239785472"/>
        <c:crosses val="autoZero"/>
        <c:crossBetween val="between"/>
      </c:valAx>
    </c:plotArea>
    <c:legend>
      <c:legendPos val="b"/>
      <c:legendEntry>
        <c:idx val="1"/>
        <c:delete val="1"/>
      </c:legendEntry>
      <c:legendEntry>
        <c:idx val="3"/>
        <c:delete val="1"/>
      </c:legendEntry>
      <c:layout/>
      <c:overlay val="0"/>
    </c:legend>
    <c:plotVisOnly val="1"/>
    <c:dispBlanksAs val="gap"/>
    <c:showDLblsOverMax val="0"/>
  </c:chart>
  <c:spPr>
    <a:ln>
      <a:solidFill>
        <a:schemeClr val="accent4">
          <a:lumMod val="20000"/>
          <a:lumOff val="80000"/>
        </a:schemeClr>
      </a:solidFill>
    </a:ln>
  </c:spPr>
  <c:txPr>
    <a:bodyPr/>
    <a:lstStyle/>
    <a:p>
      <a:pPr>
        <a:defRPr>
          <a:latin typeface="Century Gothic" pitchFamily="34" charset="0"/>
        </a:defRPr>
      </a:pPr>
      <a:endParaRPr lang="es-MX"/>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DEE7AA-6B58-414F-9DE1-DB670D265B32}" type="datetimeFigureOut">
              <a:rPr lang="es-MX" smtClean="0"/>
              <a:pPr/>
              <a:t>13/05/2014</a:t>
            </a:fld>
            <a:endParaRPr lang="es-MX"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A59EAE-3FBD-4418-AC38-E67D7F9B8ED1}" type="slidenum">
              <a:rPr lang="es-MX" smtClean="0"/>
              <a:pPr/>
              <a:t>‹Nº›</a:t>
            </a:fld>
            <a:endParaRPr lang="es-MX" dirty="0"/>
          </a:p>
        </p:txBody>
      </p:sp>
    </p:spTree>
    <p:extLst>
      <p:ext uri="{BB962C8B-B14F-4D97-AF65-F5344CB8AC3E}">
        <p14:creationId xmlns:p14="http://schemas.microsoft.com/office/powerpoint/2010/main" val="19657954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A6774-7491-41A1-9FFA-3BA581C8FDBA}" type="datetimeFigureOut">
              <a:rPr lang="es-MX" smtClean="0"/>
              <a:t>13/05/2014</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2BA7D8-FBA0-42AB-8D03-F462F40253DF}" type="slidenum">
              <a:rPr lang="es-MX" smtClean="0"/>
              <a:t>‹Nº›</a:t>
            </a:fld>
            <a:endParaRPr lang="es-MX" dirty="0"/>
          </a:p>
        </p:txBody>
      </p:sp>
    </p:spTree>
    <p:extLst>
      <p:ext uri="{BB962C8B-B14F-4D97-AF65-F5344CB8AC3E}">
        <p14:creationId xmlns:p14="http://schemas.microsoft.com/office/powerpoint/2010/main" val="15822099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_Sola_Titulo">
    <p:spTree>
      <p:nvGrpSpPr>
        <p:cNvPr id="1" name=""/>
        <p:cNvGrpSpPr/>
        <p:nvPr/>
      </p:nvGrpSpPr>
      <p:grpSpPr>
        <a:xfrm>
          <a:off x="0" y="0"/>
          <a:ext cx="0" cy="0"/>
          <a:chOff x="0" y="0"/>
          <a:chExt cx="0" cy="0"/>
        </a:xfrm>
      </p:grpSpPr>
      <p:sp>
        <p:nvSpPr>
          <p:cNvPr id="4" name="3 Título"/>
          <p:cNvSpPr>
            <a:spLocks noGrp="1"/>
          </p:cNvSpPr>
          <p:nvPr>
            <p:ph type="title" hasCustomPrompt="1"/>
          </p:nvPr>
        </p:nvSpPr>
        <p:spPr>
          <a:xfrm>
            <a:off x="612480" y="4005064"/>
            <a:ext cx="8280000" cy="1368152"/>
          </a:xfrm>
          <a:prstGeom prst="rect">
            <a:avLst/>
          </a:prstGeom>
        </p:spPr>
        <p:txBody>
          <a:bodyPr/>
          <a:lstStyle>
            <a:lvl1pPr algn="l">
              <a:defRPr b="1">
                <a:latin typeface="+mj-lt"/>
              </a:defRPr>
            </a:lvl1pPr>
          </a:lstStyle>
          <a:p>
            <a:r>
              <a:rPr lang="es-ES" dirty="0" smtClean="0"/>
              <a:t>Haga clic para insertar título</a:t>
            </a:r>
            <a:endParaRPr lang="es-MX" dirty="0"/>
          </a:p>
        </p:txBody>
      </p:sp>
    </p:spTree>
    <p:extLst>
      <p:ext uri="{BB962C8B-B14F-4D97-AF65-F5344CB8AC3E}">
        <p14:creationId xmlns:p14="http://schemas.microsoft.com/office/powerpoint/2010/main" val="39721657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Flecha">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514350" indent="-514350">
              <a:buFont typeface="Wingdings" pitchFamily="2" charset="2"/>
              <a:buChar char="Ü"/>
              <a:defRPr sz="2800"/>
            </a:lvl1pPr>
            <a:lvl2pPr marL="742950" indent="-285750">
              <a:buSzPct val="130000"/>
              <a:buFont typeface="Arial" pitchFamily="34" charset="0"/>
              <a:buChar char="•"/>
              <a:defRPr sz="2600"/>
            </a:lvl2pPr>
            <a:lvl3pPr marL="1143000" indent="-228600">
              <a:buFont typeface="Symbol" pitchFamily="18" charset="2"/>
              <a:buChar char=""/>
              <a:defRPr sz="2400"/>
            </a:lvl3pPr>
            <a:lvl4pPr>
              <a:defRPr sz="2200"/>
            </a:lvl4pPr>
            <a:lvl5pPr marL="2057400" indent="-228600">
              <a:buSzPct val="90000"/>
              <a:buFont typeface="Courier New" pitchFamily="49" charset="0"/>
              <a:buChar char="o"/>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28234631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Numeros-Objeto">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179512" y="1600200"/>
            <a:ext cx="4104456" cy="4525963"/>
          </a:xfrm>
        </p:spPr>
        <p:txBody>
          <a:bodyPr>
            <a:normAutofit/>
          </a:bodyPr>
          <a:lstStyle>
            <a:lvl1pPr marL="355600" indent="-355600">
              <a:buFont typeface="+mj-lt"/>
              <a:buAutoNum type="arabicPeriod"/>
              <a:defRPr sz="2800"/>
            </a:lvl1pPr>
            <a:lvl2pPr>
              <a:defRPr sz="2600"/>
            </a:lvl2pPr>
            <a:lvl3pPr>
              <a:defRPr sz="2400"/>
            </a:lvl3pPr>
            <a:lvl4pPr>
              <a:defRPr sz="2200"/>
            </a:lvl4pPr>
            <a:lvl5pPr>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2 Marcador de contenido"/>
          <p:cNvSpPr>
            <a:spLocks noGrp="1"/>
          </p:cNvSpPr>
          <p:nvPr>
            <p:ph idx="10" hasCustomPrompt="1"/>
          </p:nvPr>
        </p:nvSpPr>
        <p:spPr>
          <a:xfrm>
            <a:off x="4716016" y="1556792"/>
            <a:ext cx="4104456" cy="4525963"/>
          </a:xfrm>
        </p:spPr>
        <p:txBody>
          <a:bodyPr>
            <a:normAutofit/>
          </a:bodyPr>
          <a:lstStyle>
            <a:lvl1pPr marL="0" indent="0">
              <a:buFont typeface="+mj-lt"/>
              <a:buNone/>
              <a:defRPr sz="2600" baseline="0"/>
            </a:lvl1pPr>
            <a:lvl2pPr>
              <a:defRPr sz="2800"/>
            </a:lvl2pPr>
            <a:lvl3pPr>
              <a:defRPr sz="2800"/>
            </a:lvl3pPr>
            <a:lvl4pPr>
              <a:defRPr sz="2800"/>
            </a:lvl4pPr>
            <a:lvl5pPr>
              <a:defRPr sz="2800"/>
            </a:lvl5pPr>
          </a:lstStyle>
          <a:p>
            <a:pPr lvl="0"/>
            <a:r>
              <a:rPr lang="es-ES" dirty="0" smtClean="0"/>
              <a:t>Haga clic en la imagen para insertar: tabla, </a:t>
            </a:r>
            <a:r>
              <a:rPr lang="es-ES" dirty="0" err="1" smtClean="0"/>
              <a:t>grafica,smart</a:t>
            </a:r>
            <a:r>
              <a:rPr lang="es-ES" dirty="0" smtClean="0"/>
              <a:t> </a:t>
            </a:r>
            <a:r>
              <a:rPr lang="es-ES" dirty="0" err="1" smtClean="0"/>
              <a:t>form</a:t>
            </a:r>
            <a:r>
              <a:rPr lang="es-ES" dirty="0" smtClean="0"/>
              <a:t>, imagen, video.</a:t>
            </a:r>
            <a:endParaRPr lang="es-MX" dirty="0"/>
          </a:p>
        </p:txBody>
      </p:sp>
      <p:sp>
        <p:nvSpPr>
          <p:cNvPr id="6"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14140046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Simbolos-Objeto">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179512" y="1600200"/>
            <a:ext cx="4104456" cy="4525963"/>
          </a:xfrm>
        </p:spPr>
        <p:txBody>
          <a:bodyPr>
            <a:normAutofit/>
          </a:bodyPr>
          <a:lstStyle>
            <a:lvl1pPr marL="355600" indent="-355600">
              <a:buFont typeface="Arial" pitchFamily="34" charset="0"/>
              <a:buChar char="•"/>
              <a:defRPr sz="2800"/>
            </a:lvl1pPr>
            <a:lvl2pPr>
              <a:defRPr sz="2600"/>
            </a:lvl2pPr>
            <a:lvl3pPr>
              <a:defRPr sz="2400"/>
            </a:lvl3pPr>
            <a:lvl4pPr>
              <a:defRPr sz="2200"/>
            </a:lvl4pPr>
            <a:lvl5pPr>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2 Marcador de contenido"/>
          <p:cNvSpPr>
            <a:spLocks noGrp="1"/>
          </p:cNvSpPr>
          <p:nvPr>
            <p:ph idx="10" hasCustomPrompt="1"/>
          </p:nvPr>
        </p:nvSpPr>
        <p:spPr>
          <a:xfrm>
            <a:off x="4716016" y="1556792"/>
            <a:ext cx="4104456" cy="4525963"/>
          </a:xfrm>
        </p:spPr>
        <p:txBody>
          <a:bodyPr>
            <a:normAutofit/>
          </a:bodyPr>
          <a:lstStyle>
            <a:lvl1pPr marL="0" indent="0">
              <a:buFont typeface="+mj-lt"/>
              <a:buNone/>
              <a:defRPr sz="2800" baseline="0"/>
            </a:lvl1pPr>
            <a:lvl2pPr>
              <a:defRPr sz="2800"/>
            </a:lvl2pPr>
            <a:lvl3pPr>
              <a:defRPr sz="2800"/>
            </a:lvl3pPr>
            <a:lvl4pPr>
              <a:defRPr sz="2800"/>
            </a:lvl4pPr>
            <a:lvl5pPr>
              <a:defRPr sz="2800"/>
            </a:lvl5pPr>
          </a:lstStyle>
          <a:p>
            <a:pPr lvl="0"/>
            <a:r>
              <a:rPr lang="es-ES" dirty="0" smtClean="0"/>
              <a:t>Haga clic en la imagen para insertar: tabla, </a:t>
            </a:r>
            <a:r>
              <a:rPr lang="es-ES" dirty="0" err="1" smtClean="0"/>
              <a:t>grafica,smart</a:t>
            </a:r>
            <a:r>
              <a:rPr lang="es-ES" dirty="0" smtClean="0"/>
              <a:t> </a:t>
            </a:r>
            <a:r>
              <a:rPr lang="es-ES" dirty="0" err="1" smtClean="0"/>
              <a:t>form</a:t>
            </a:r>
            <a:r>
              <a:rPr lang="es-ES" dirty="0" smtClean="0"/>
              <a:t>, imagen, video.</a:t>
            </a:r>
            <a:endParaRPr lang="es-MX" dirty="0"/>
          </a:p>
        </p:txBody>
      </p:sp>
      <p:sp>
        <p:nvSpPr>
          <p:cNvPr id="6"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38710766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oLibre">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algn="just">
              <a:defRPr sz="2800" baseline="0"/>
            </a:lvl1pPr>
            <a:lvl2pPr>
              <a:defRPr sz="2800"/>
            </a:lvl2pPr>
            <a:lvl3pPr>
              <a:defRPr sz="2800"/>
            </a:lvl3pPr>
            <a:lvl4pPr>
              <a:defRPr sz="2800"/>
            </a:lvl4pPr>
            <a:lvl5pPr>
              <a:defRPr sz="2800"/>
            </a:lvl5pPr>
          </a:lstStyle>
          <a:p>
            <a:pPr lvl="0"/>
            <a:r>
              <a:rPr lang="es-ES" dirty="0" smtClean="0"/>
              <a:t>Haga clic para insertar texto </a:t>
            </a:r>
          </a:p>
        </p:txBody>
      </p:sp>
      <p:sp>
        <p:nvSpPr>
          <p:cNvPr id="5"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23223303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to">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1115616" y="1844824"/>
            <a:ext cx="6947800" cy="3517851"/>
          </a:xfrm>
        </p:spPr>
        <p:txBody>
          <a:bodyPr>
            <a:normAutofit/>
          </a:bodyPr>
          <a:lstStyle>
            <a:lvl1pPr algn="ctr">
              <a:defRPr sz="2800" baseline="0"/>
            </a:lvl1pPr>
            <a:lvl2pPr>
              <a:defRPr sz="2800"/>
            </a:lvl2pPr>
            <a:lvl3pPr>
              <a:defRPr sz="2800"/>
            </a:lvl3pPr>
            <a:lvl4pPr>
              <a:defRPr sz="2800"/>
            </a:lvl4pPr>
            <a:lvl5pPr>
              <a:defRPr sz="2800"/>
            </a:lvl5pPr>
          </a:lstStyle>
          <a:p>
            <a:pPr lvl="0"/>
            <a:r>
              <a:rPr lang="es-ES" dirty="0" smtClean="0"/>
              <a:t>Haga clic para insertar tabla, gráfica, </a:t>
            </a:r>
            <a:r>
              <a:rPr lang="es-ES" dirty="0" err="1" smtClean="0"/>
              <a:t>smart</a:t>
            </a:r>
            <a:r>
              <a:rPr lang="es-ES" dirty="0" smtClean="0"/>
              <a:t> </a:t>
            </a:r>
            <a:r>
              <a:rPr lang="es-ES" dirty="0" err="1" smtClean="0"/>
              <a:t>form</a:t>
            </a:r>
            <a:r>
              <a:rPr lang="es-ES" dirty="0" smtClean="0"/>
              <a:t>, imagen, video </a:t>
            </a:r>
          </a:p>
        </p:txBody>
      </p:sp>
      <p:sp>
        <p:nvSpPr>
          <p:cNvPr id="5"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11550239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bre">
    <p:spTree>
      <p:nvGrpSpPr>
        <p:cNvPr id="1" name=""/>
        <p:cNvGrpSpPr/>
        <p:nvPr/>
      </p:nvGrpSpPr>
      <p:grpSpPr>
        <a:xfrm>
          <a:off x="0" y="0"/>
          <a:ext cx="0" cy="0"/>
          <a:chOff x="0" y="0"/>
          <a:chExt cx="0" cy="0"/>
        </a:xfrm>
      </p:grpSpPr>
      <p:sp>
        <p:nvSpPr>
          <p:cNvPr id="3"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17048938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4" name="3 Título"/>
          <p:cNvSpPr>
            <a:spLocks noGrp="1"/>
          </p:cNvSpPr>
          <p:nvPr>
            <p:ph type="title" hasCustomPrompt="1"/>
          </p:nvPr>
        </p:nvSpPr>
        <p:spPr>
          <a:xfrm>
            <a:off x="4067944" y="4797152"/>
            <a:ext cx="4381224" cy="936104"/>
          </a:xfrm>
          <a:prstGeom prst="rect">
            <a:avLst/>
          </a:prstGeom>
        </p:spPr>
        <p:txBody>
          <a:bodyPr/>
          <a:lstStyle>
            <a:lvl1pPr algn="r">
              <a:defRPr sz="2800" b="1" baseline="0">
                <a:latin typeface="+mj-lt"/>
              </a:defRPr>
            </a:lvl1pPr>
          </a:lstStyle>
          <a:p>
            <a:r>
              <a:rPr lang="es-ES" dirty="0" smtClean="0"/>
              <a:t>Insertar nombre del ponente</a:t>
            </a:r>
            <a:endParaRPr lang="es-MX" dirty="0"/>
          </a:p>
        </p:txBody>
      </p:sp>
      <p:sp>
        <p:nvSpPr>
          <p:cNvPr id="2" name="1 CuadroTexto"/>
          <p:cNvSpPr txBox="1"/>
          <p:nvPr userDrawn="1"/>
        </p:nvSpPr>
        <p:spPr>
          <a:xfrm>
            <a:off x="2051720" y="3789040"/>
            <a:ext cx="6674135" cy="830997"/>
          </a:xfrm>
          <a:prstGeom prst="rect">
            <a:avLst/>
          </a:prstGeom>
          <a:noFill/>
        </p:spPr>
        <p:txBody>
          <a:bodyPr wrap="none" rtlCol="0">
            <a:spAutoFit/>
          </a:bodyPr>
          <a:lstStyle/>
          <a:p>
            <a:r>
              <a:rPr lang="es-MX" sz="4800" b="1" dirty="0" smtClean="0">
                <a:solidFill>
                  <a:schemeClr val="accent4">
                    <a:lumMod val="75000"/>
                  </a:schemeClr>
                </a:solidFill>
              </a:rPr>
              <a:t>¡Gracias por su atención !</a:t>
            </a:r>
            <a:endParaRPr lang="es-MX" sz="4800" b="1" dirty="0">
              <a:solidFill>
                <a:schemeClr val="accent4">
                  <a:lumMod val="75000"/>
                </a:schemeClr>
              </a:solidFill>
            </a:endParaRPr>
          </a:p>
        </p:txBody>
      </p:sp>
      <p:sp>
        <p:nvSpPr>
          <p:cNvPr id="5" name="3 Título"/>
          <p:cNvSpPr txBox="1">
            <a:spLocks/>
          </p:cNvSpPr>
          <p:nvPr userDrawn="1"/>
        </p:nvSpPr>
        <p:spPr>
          <a:xfrm>
            <a:off x="4067944" y="5733256"/>
            <a:ext cx="4381224" cy="576064"/>
          </a:xfrm>
          <a:prstGeom prst="rect">
            <a:avLst/>
          </a:prstGeom>
        </p:spPr>
        <p:txBody>
          <a:bodyPr/>
          <a:lstStyle>
            <a:lvl1pPr algn="r" defTabSz="914400" rtl="0" eaLnBrk="1" latinLnBrk="0" hangingPunct="1">
              <a:spcBef>
                <a:spcPct val="0"/>
              </a:spcBef>
              <a:buNone/>
              <a:defRPr sz="2800" b="1" kern="1200" baseline="0">
                <a:solidFill>
                  <a:schemeClr val="tx1"/>
                </a:solidFill>
                <a:latin typeface="+mj-lt"/>
                <a:ea typeface="+mj-ea"/>
                <a:cs typeface="+mj-cs"/>
              </a:defRPr>
            </a:lvl1pPr>
          </a:lstStyle>
          <a:p>
            <a:r>
              <a:rPr lang="es-ES" sz="1800" b="0" dirty="0" smtClean="0"/>
              <a:t>Insertar email del pone</a:t>
            </a:r>
            <a:r>
              <a:rPr lang="es-ES" sz="2000" b="0" dirty="0" smtClean="0"/>
              <a:t>nte</a:t>
            </a:r>
            <a:endParaRPr lang="es-MX" sz="2000" b="0" dirty="0"/>
          </a:p>
        </p:txBody>
      </p:sp>
    </p:spTree>
    <p:extLst>
      <p:ext uri="{BB962C8B-B14F-4D97-AF65-F5344CB8AC3E}">
        <p14:creationId xmlns:p14="http://schemas.microsoft.com/office/powerpoint/2010/main" val="28406046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4" name="3 Título"/>
          <p:cNvSpPr>
            <a:spLocks noGrp="1"/>
          </p:cNvSpPr>
          <p:nvPr>
            <p:ph type="title" hasCustomPrompt="1"/>
          </p:nvPr>
        </p:nvSpPr>
        <p:spPr>
          <a:xfrm>
            <a:off x="3707904" y="3179769"/>
            <a:ext cx="4741264" cy="3201559"/>
          </a:xfrm>
          <a:prstGeom prst="rect">
            <a:avLst/>
          </a:prstGeom>
        </p:spPr>
        <p:txBody>
          <a:bodyPr/>
          <a:lstStyle>
            <a:lvl1pPr marL="457200" indent="-457200" algn="l">
              <a:buClr>
                <a:schemeClr val="accent4">
                  <a:lumMod val="75000"/>
                </a:schemeClr>
              </a:buClr>
              <a:buFont typeface="Calibri" pitchFamily="34" charset="0"/>
              <a:buChar char="●"/>
              <a:defRPr sz="2800" b="0" baseline="0">
                <a:solidFill>
                  <a:schemeClr val="accent4">
                    <a:lumMod val="75000"/>
                  </a:schemeClr>
                </a:solidFill>
                <a:latin typeface="+mj-lt"/>
              </a:defRPr>
            </a:lvl1pPr>
          </a:lstStyle>
          <a:p>
            <a:r>
              <a:rPr lang="es-ES" dirty="0" smtClean="0"/>
              <a:t>Insertar texto</a:t>
            </a:r>
            <a:endParaRPr lang="es-MX" dirty="0"/>
          </a:p>
        </p:txBody>
      </p:sp>
      <p:sp>
        <p:nvSpPr>
          <p:cNvPr id="2" name="1 CuadroTexto"/>
          <p:cNvSpPr txBox="1"/>
          <p:nvPr userDrawn="1"/>
        </p:nvSpPr>
        <p:spPr>
          <a:xfrm>
            <a:off x="3563888" y="2533438"/>
            <a:ext cx="5101304" cy="646331"/>
          </a:xfrm>
          <a:prstGeom prst="rect">
            <a:avLst/>
          </a:prstGeom>
          <a:noFill/>
        </p:spPr>
        <p:txBody>
          <a:bodyPr wrap="square" rtlCol="0">
            <a:spAutoFit/>
          </a:bodyPr>
          <a:lstStyle/>
          <a:p>
            <a:r>
              <a:rPr lang="es-MX" sz="3600" b="1" dirty="0" smtClean="0">
                <a:solidFill>
                  <a:schemeClr val="accent4">
                    <a:lumMod val="75000"/>
                  </a:schemeClr>
                </a:solidFill>
              </a:rPr>
              <a:t>Contenido</a:t>
            </a:r>
            <a:endParaRPr lang="es-MX" sz="3600" b="1" dirty="0">
              <a:solidFill>
                <a:schemeClr val="accent4">
                  <a:lumMod val="75000"/>
                </a:schemeClr>
              </a:solidFill>
            </a:endParaRPr>
          </a:p>
        </p:txBody>
      </p:sp>
    </p:spTree>
    <p:extLst>
      <p:ext uri="{BB962C8B-B14F-4D97-AF65-F5344CB8AC3E}">
        <p14:creationId xmlns:p14="http://schemas.microsoft.com/office/powerpoint/2010/main" val="40315023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idoM">
    <p:spTree>
      <p:nvGrpSpPr>
        <p:cNvPr id="1" name=""/>
        <p:cNvGrpSpPr/>
        <p:nvPr/>
      </p:nvGrpSpPr>
      <p:grpSpPr>
        <a:xfrm>
          <a:off x="0" y="0"/>
          <a:ext cx="0" cy="0"/>
          <a:chOff x="0" y="0"/>
          <a:chExt cx="0" cy="0"/>
        </a:xfrm>
      </p:grpSpPr>
      <p:sp>
        <p:nvSpPr>
          <p:cNvPr id="4" name="3 Título"/>
          <p:cNvSpPr>
            <a:spLocks noGrp="1"/>
          </p:cNvSpPr>
          <p:nvPr>
            <p:ph type="title" hasCustomPrompt="1"/>
          </p:nvPr>
        </p:nvSpPr>
        <p:spPr>
          <a:xfrm>
            <a:off x="3707904" y="3179769"/>
            <a:ext cx="4741264" cy="3201559"/>
          </a:xfrm>
          <a:prstGeom prst="rect">
            <a:avLst/>
          </a:prstGeom>
        </p:spPr>
        <p:txBody>
          <a:bodyPr/>
          <a:lstStyle>
            <a:lvl1pPr marL="457200" indent="-457200" algn="l">
              <a:buClr>
                <a:schemeClr val="accent4">
                  <a:lumMod val="75000"/>
                </a:schemeClr>
              </a:buClr>
              <a:buFont typeface="Wingdings" pitchFamily="2" charset="2"/>
              <a:buChar char="Ü"/>
              <a:defRPr sz="2800" b="0" baseline="0">
                <a:solidFill>
                  <a:schemeClr val="accent4">
                    <a:lumMod val="75000"/>
                  </a:schemeClr>
                </a:solidFill>
                <a:latin typeface="+mj-lt"/>
              </a:defRPr>
            </a:lvl1pPr>
          </a:lstStyle>
          <a:p>
            <a:r>
              <a:rPr lang="es-ES" dirty="0" smtClean="0"/>
              <a:t>Insertar texto</a:t>
            </a:r>
            <a:endParaRPr lang="es-MX" dirty="0"/>
          </a:p>
        </p:txBody>
      </p:sp>
      <p:sp>
        <p:nvSpPr>
          <p:cNvPr id="2" name="1 CuadroTexto"/>
          <p:cNvSpPr txBox="1"/>
          <p:nvPr userDrawn="1"/>
        </p:nvSpPr>
        <p:spPr>
          <a:xfrm>
            <a:off x="3563888" y="2533438"/>
            <a:ext cx="5101304" cy="646331"/>
          </a:xfrm>
          <a:prstGeom prst="rect">
            <a:avLst/>
          </a:prstGeom>
          <a:noFill/>
        </p:spPr>
        <p:txBody>
          <a:bodyPr wrap="square" rtlCol="0">
            <a:spAutoFit/>
          </a:bodyPr>
          <a:lstStyle/>
          <a:p>
            <a:r>
              <a:rPr lang="es-MX" sz="3600" b="1" dirty="0" smtClean="0">
                <a:solidFill>
                  <a:schemeClr val="accent4">
                    <a:lumMod val="75000"/>
                  </a:schemeClr>
                </a:solidFill>
              </a:rPr>
              <a:t>Contenido</a:t>
            </a:r>
            <a:endParaRPr lang="es-MX" sz="3600" b="1" dirty="0">
              <a:solidFill>
                <a:schemeClr val="accent4">
                  <a:lumMod val="75000"/>
                </a:schemeClr>
              </a:solidFill>
            </a:endParaRPr>
          </a:p>
        </p:txBody>
      </p:sp>
    </p:spTree>
    <p:extLst>
      <p:ext uri="{BB962C8B-B14F-4D97-AF65-F5344CB8AC3E}">
        <p14:creationId xmlns:p14="http://schemas.microsoft.com/office/powerpoint/2010/main" val="28941302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Simbol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216488" y="1600200"/>
            <a:ext cx="8748000" cy="4525963"/>
          </a:xfrm>
        </p:spPr>
        <p:txBody>
          <a:bodyPr>
            <a:normAutofit/>
          </a:bodyPr>
          <a:lstStyle>
            <a:lvl1pPr>
              <a:defRPr sz="2800"/>
            </a:lvl1pPr>
            <a:lvl2pPr>
              <a:defRPr sz="2600"/>
            </a:lvl2pPr>
            <a:lvl3pPr>
              <a:defRPr sz="2400"/>
            </a:lvl3pPr>
            <a:lvl4pPr>
              <a:defRPr sz="2200"/>
            </a:lvl4pPr>
            <a:lvl5pPr>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3783407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_SAI-DGCPA_Titulo">
    <p:spTree>
      <p:nvGrpSpPr>
        <p:cNvPr id="1" name=""/>
        <p:cNvGrpSpPr/>
        <p:nvPr/>
      </p:nvGrpSpPr>
      <p:grpSpPr>
        <a:xfrm>
          <a:off x="0" y="0"/>
          <a:ext cx="0" cy="0"/>
          <a:chOff x="0" y="0"/>
          <a:chExt cx="0" cy="0"/>
        </a:xfrm>
      </p:grpSpPr>
      <p:sp>
        <p:nvSpPr>
          <p:cNvPr id="5" name="4 CuadroTexto"/>
          <p:cNvSpPr txBox="1"/>
          <p:nvPr userDrawn="1"/>
        </p:nvSpPr>
        <p:spPr>
          <a:xfrm>
            <a:off x="2987824" y="5949280"/>
            <a:ext cx="5904656" cy="553998"/>
          </a:xfrm>
          <a:prstGeom prst="rect">
            <a:avLst/>
          </a:prstGeom>
          <a:noFill/>
        </p:spPr>
        <p:txBody>
          <a:bodyPr wrap="square" rtlCol="0">
            <a:spAutoFit/>
          </a:bodyPr>
          <a:lstStyle/>
          <a:p>
            <a:pPr algn="r"/>
            <a:r>
              <a:rPr lang="es-MX" sz="1600" b="0" dirty="0" smtClean="0">
                <a:solidFill>
                  <a:schemeClr val="accent4">
                    <a:lumMod val="75000"/>
                  </a:schemeClr>
                </a:solidFill>
                <a:latin typeface="Trebuchet MS" pitchFamily="34" charset="0"/>
                <a:ea typeface="Tahoma" pitchFamily="34" charset="0"/>
                <a:cs typeface="Tahoma" pitchFamily="34" charset="0"/>
              </a:rPr>
              <a:t>Secretaría</a:t>
            </a:r>
            <a:r>
              <a:rPr lang="es-MX" sz="1600" b="0" dirty="0" smtClean="0">
                <a:solidFill>
                  <a:schemeClr val="accent4">
                    <a:lumMod val="75000"/>
                  </a:schemeClr>
                </a:solidFill>
                <a:latin typeface="Tahoma" pitchFamily="34" charset="0"/>
                <a:ea typeface="Tahoma" pitchFamily="34" charset="0"/>
                <a:cs typeface="Tahoma" pitchFamily="34" charset="0"/>
              </a:rPr>
              <a:t> de Acceso a la Información</a:t>
            </a:r>
          </a:p>
          <a:p>
            <a:pPr algn="r"/>
            <a:r>
              <a:rPr lang="es-MX" sz="1400" b="1" dirty="0" smtClean="0">
                <a:solidFill>
                  <a:schemeClr val="accent4">
                    <a:lumMod val="75000"/>
                  </a:schemeClr>
                </a:solidFill>
                <a:latin typeface="Trebuchet MS" pitchFamily="34" charset="0"/>
                <a:ea typeface="Tahoma" pitchFamily="34" charset="0"/>
                <a:cs typeface="Tahoma" pitchFamily="34" charset="0"/>
              </a:rPr>
              <a:t>Dirección General de Coordinación de Políticas de Acceso</a:t>
            </a:r>
            <a:endParaRPr lang="es-MX" sz="1400" b="1" dirty="0">
              <a:solidFill>
                <a:schemeClr val="accent4">
                  <a:lumMod val="75000"/>
                </a:schemeClr>
              </a:solidFill>
              <a:latin typeface="Trebuchet MS" pitchFamily="34" charset="0"/>
              <a:ea typeface="Tahoma" pitchFamily="34" charset="0"/>
              <a:cs typeface="Tahoma" pitchFamily="34" charset="0"/>
            </a:endParaRPr>
          </a:p>
        </p:txBody>
      </p:sp>
      <p:sp>
        <p:nvSpPr>
          <p:cNvPr id="6" name="3 Título"/>
          <p:cNvSpPr>
            <a:spLocks noGrp="1"/>
          </p:cNvSpPr>
          <p:nvPr>
            <p:ph type="title" hasCustomPrompt="1"/>
          </p:nvPr>
        </p:nvSpPr>
        <p:spPr>
          <a:xfrm>
            <a:off x="612480" y="4005064"/>
            <a:ext cx="8280000" cy="1368152"/>
          </a:xfrm>
          <a:prstGeom prst="rect">
            <a:avLst/>
          </a:prstGeom>
        </p:spPr>
        <p:txBody>
          <a:bodyPr/>
          <a:lstStyle>
            <a:lvl1pPr algn="l">
              <a:defRPr b="1">
                <a:latin typeface="+mj-lt"/>
              </a:defRPr>
            </a:lvl1pPr>
          </a:lstStyle>
          <a:p>
            <a:r>
              <a:rPr lang="es-ES" dirty="0" smtClean="0"/>
              <a:t>Haga clic para insertar título</a:t>
            </a:r>
            <a:endParaRPr lang="es-MX" dirty="0"/>
          </a:p>
        </p:txBody>
      </p:sp>
    </p:spTree>
    <p:extLst>
      <p:ext uri="{BB962C8B-B14F-4D97-AF65-F5344CB8AC3E}">
        <p14:creationId xmlns:p14="http://schemas.microsoft.com/office/powerpoint/2010/main" val="40535938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Numer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514350" indent="-514350">
              <a:buFont typeface="+mj-lt"/>
              <a:buAutoNum type="arabicPeriod"/>
              <a:defRPr sz="2800"/>
            </a:lvl1pPr>
            <a:lvl2pPr>
              <a:defRPr sz="2600"/>
            </a:lvl2pPr>
            <a:lvl3pPr>
              <a:defRPr sz="2400"/>
            </a:lvl3pPr>
            <a:lvl4pPr>
              <a:defRPr sz="2200"/>
            </a:lvl4pPr>
            <a:lvl5pPr>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29993573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Flecha">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514350" indent="-514350">
              <a:buFont typeface="Wingdings" pitchFamily="2" charset="2"/>
              <a:buChar char="Ü"/>
              <a:defRPr sz="2800"/>
            </a:lvl1pPr>
            <a:lvl2pPr marL="742950" indent="-285750">
              <a:buSzPct val="130000"/>
              <a:buFont typeface="Arial" pitchFamily="34" charset="0"/>
              <a:buChar char="•"/>
              <a:defRPr sz="2600"/>
            </a:lvl2pPr>
            <a:lvl3pPr marL="1143000" indent="-228600">
              <a:buFont typeface="Symbol" pitchFamily="18" charset="2"/>
              <a:buChar char=""/>
              <a:defRPr sz="2400"/>
            </a:lvl3pPr>
            <a:lvl4pPr>
              <a:defRPr sz="2200"/>
            </a:lvl4pPr>
            <a:lvl5pPr marL="2057400" indent="-228600">
              <a:buSzPct val="90000"/>
              <a:buFont typeface="Courier New" pitchFamily="49" charset="0"/>
              <a:buChar char="o"/>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23884179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Numeros-Objeto">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179512" y="1600200"/>
            <a:ext cx="4104456" cy="4525963"/>
          </a:xfrm>
        </p:spPr>
        <p:txBody>
          <a:bodyPr>
            <a:normAutofit/>
          </a:bodyPr>
          <a:lstStyle>
            <a:lvl1pPr marL="355600" indent="-355600">
              <a:buFont typeface="+mj-lt"/>
              <a:buAutoNum type="arabicPeriod"/>
              <a:defRPr sz="2800"/>
            </a:lvl1pPr>
            <a:lvl2pPr>
              <a:defRPr sz="2600"/>
            </a:lvl2pPr>
            <a:lvl3pPr>
              <a:defRPr sz="2400"/>
            </a:lvl3pPr>
            <a:lvl4pPr>
              <a:defRPr sz="2200"/>
            </a:lvl4pPr>
            <a:lvl5pPr>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2 Marcador de contenido"/>
          <p:cNvSpPr>
            <a:spLocks noGrp="1"/>
          </p:cNvSpPr>
          <p:nvPr>
            <p:ph idx="10" hasCustomPrompt="1"/>
          </p:nvPr>
        </p:nvSpPr>
        <p:spPr>
          <a:xfrm>
            <a:off x="4716016" y="1556792"/>
            <a:ext cx="4104456" cy="4525963"/>
          </a:xfrm>
        </p:spPr>
        <p:txBody>
          <a:bodyPr>
            <a:normAutofit/>
          </a:bodyPr>
          <a:lstStyle>
            <a:lvl1pPr marL="0" indent="0">
              <a:buFont typeface="+mj-lt"/>
              <a:buNone/>
              <a:defRPr sz="2600" baseline="0"/>
            </a:lvl1pPr>
            <a:lvl2pPr>
              <a:defRPr sz="2800"/>
            </a:lvl2pPr>
            <a:lvl3pPr>
              <a:defRPr sz="2800"/>
            </a:lvl3pPr>
            <a:lvl4pPr>
              <a:defRPr sz="2800"/>
            </a:lvl4pPr>
            <a:lvl5pPr>
              <a:defRPr sz="2800"/>
            </a:lvl5pPr>
          </a:lstStyle>
          <a:p>
            <a:pPr lvl="0"/>
            <a:r>
              <a:rPr lang="es-ES" dirty="0" smtClean="0"/>
              <a:t>Haga clic en la imagen para insertar: tabla, </a:t>
            </a:r>
            <a:r>
              <a:rPr lang="es-ES" dirty="0" err="1" smtClean="0"/>
              <a:t>grafica,smart</a:t>
            </a:r>
            <a:r>
              <a:rPr lang="es-ES" dirty="0" smtClean="0"/>
              <a:t> </a:t>
            </a:r>
            <a:r>
              <a:rPr lang="es-ES" dirty="0" err="1" smtClean="0"/>
              <a:t>form</a:t>
            </a:r>
            <a:r>
              <a:rPr lang="es-ES" dirty="0" smtClean="0"/>
              <a:t>, imagen, video.</a:t>
            </a:r>
            <a:endParaRPr lang="es-MX" dirty="0"/>
          </a:p>
        </p:txBody>
      </p:sp>
      <p:sp>
        <p:nvSpPr>
          <p:cNvPr id="6"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3908807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Simbolos-Objeto">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179512" y="1600200"/>
            <a:ext cx="4104456" cy="4525963"/>
          </a:xfrm>
        </p:spPr>
        <p:txBody>
          <a:bodyPr>
            <a:normAutofit/>
          </a:bodyPr>
          <a:lstStyle>
            <a:lvl1pPr marL="355600" indent="-355600">
              <a:buFont typeface="Arial" pitchFamily="34" charset="0"/>
              <a:buChar char="•"/>
              <a:defRPr sz="2800"/>
            </a:lvl1pPr>
            <a:lvl2pPr>
              <a:defRPr sz="2600"/>
            </a:lvl2pPr>
            <a:lvl3pPr>
              <a:defRPr sz="2400"/>
            </a:lvl3pPr>
            <a:lvl4pPr>
              <a:defRPr sz="2200"/>
            </a:lvl4pPr>
            <a:lvl5pPr>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2 Marcador de contenido"/>
          <p:cNvSpPr>
            <a:spLocks noGrp="1"/>
          </p:cNvSpPr>
          <p:nvPr>
            <p:ph idx="10" hasCustomPrompt="1"/>
          </p:nvPr>
        </p:nvSpPr>
        <p:spPr>
          <a:xfrm>
            <a:off x="4716016" y="1556792"/>
            <a:ext cx="4104456" cy="4525963"/>
          </a:xfrm>
        </p:spPr>
        <p:txBody>
          <a:bodyPr>
            <a:normAutofit/>
          </a:bodyPr>
          <a:lstStyle>
            <a:lvl1pPr marL="0" indent="0">
              <a:buFont typeface="+mj-lt"/>
              <a:buNone/>
              <a:defRPr sz="2800" baseline="0"/>
            </a:lvl1pPr>
            <a:lvl2pPr>
              <a:defRPr sz="2800"/>
            </a:lvl2pPr>
            <a:lvl3pPr>
              <a:defRPr sz="2800"/>
            </a:lvl3pPr>
            <a:lvl4pPr>
              <a:defRPr sz="2800"/>
            </a:lvl4pPr>
            <a:lvl5pPr>
              <a:defRPr sz="2800"/>
            </a:lvl5pPr>
          </a:lstStyle>
          <a:p>
            <a:pPr lvl="0"/>
            <a:r>
              <a:rPr lang="es-ES" dirty="0" smtClean="0"/>
              <a:t>Haga clic en la imagen para insertar: tabla, </a:t>
            </a:r>
            <a:r>
              <a:rPr lang="es-ES" dirty="0" err="1" smtClean="0"/>
              <a:t>grafica,smart</a:t>
            </a:r>
            <a:r>
              <a:rPr lang="es-ES" dirty="0" smtClean="0"/>
              <a:t> </a:t>
            </a:r>
            <a:r>
              <a:rPr lang="es-ES" dirty="0" err="1" smtClean="0"/>
              <a:t>form</a:t>
            </a:r>
            <a:r>
              <a:rPr lang="es-ES" dirty="0" smtClean="0"/>
              <a:t>, imagen, video.</a:t>
            </a:r>
            <a:endParaRPr lang="es-MX" dirty="0"/>
          </a:p>
        </p:txBody>
      </p:sp>
      <p:sp>
        <p:nvSpPr>
          <p:cNvPr id="6"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2442915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oLibre">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algn="just">
              <a:defRPr sz="2800" baseline="0"/>
            </a:lvl1pPr>
            <a:lvl2pPr>
              <a:defRPr sz="2800"/>
            </a:lvl2pPr>
            <a:lvl3pPr>
              <a:defRPr sz="2800"/>
            </a:lvl3pPr>
            <a:lvl4pPr>
              <a:defRPr sz="2800"/>
            </a:lvl4pPr>
            <a:lvl5pPr>
              <a:defRPr sz="2800"/>
            </a:lvl5pPr>
          </a:lstStyle>
          <a:p>
            <a:pPr lvl="0"/>
            <a:r>
              <a:rPr lang="es-ES" dirty="0" smtClean="0"/>
              <a:t>Haga clic para insertar texto </a:t>
            </a:r>
          </a:p>
        </p:txBody>
      </p:sp>
      <p:sp>
        <p:nvSpPr>
          <p:cNvPr id="5"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36201885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to">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algn="ctr">
              <a:defRPr sz="2800" baseline="0"/>
            </a:lvl1pPr>
            <a:lvl2pPr>
              <a:defRPr sz="2800"/>
            </a:lvl2pPr>
            <a:lvl3pPr>
              <a:defRPr sz="2800"/>
            </a:lvl3pPr>
            <a:lvl4pPr>
              <a:defRPr sz="2800"/>
            </a:lvl4pPr>
            <a:lvl5pPr>
              <a:defRPr sz="2800"/>
            </a:lvl5pPr>
          </a:lstStyle>
          <a:p>
            <a:pPr lvl="0"/>
            <a:r>
              <a:rPr lang="es-ES" dirty="0" smtClean="0"/>
              <a:t>Haga clic para insertar tabla, gráfica, </a:t>
            </a:r>
            <a:r>
              <a:rPr lang="es-ES" dirty="0" err="1" smtClean="0"/>
              <a:t>smart</a:t>
            </a:r>
            <a:r>
              <a:rPr lang="es-ES" dirty="0" smtClean="0"/>
              <a:t> </a:t>
            </a:r>
            <a:r>
              <a:rPr lang="es-ES" dirty="0" err="1" smtClean="0"/>
              <a:t>form</a:t>
            </a:r>
            <a:r>
              <a:rPr lang="es-ES" dirty="0" smtClean="0"/>
              <a:t>, imagen, video </a:t>
            </a:r>
          </a:p>
        </p:txBody>
      </p:sp>
      <p:sp>
        <p:nvSpPr>
          <p:cNvPr id="5"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32779315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bre">
    <p:spTree>
      <p:nvGrpSpPr>
        <p:cNvPr id="1" name=""/>
        <p:cNvGrpSpPr/>
        <p:nvPr/>
      </p:nvGrpSpPr>
      <p:grpSpPr>
        <a:xfrm>
          <a:off x="0" y="0"/>
          <a:ext cx="0" cy="0"/>
          <a:chOff x="0" y="0"/>
          <a:chExt cx="0" cy="0"/>
        </a:xfrm>
      </p:grpSpPr>
      <p:sp>
        <p:nvSpPr>
          <p:cNvPr id="3"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36562519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cias_Nombre">
    <p:spTree>
      <p:nvGrpSpPr>
        <p:cNvPr id="1" name=""/>
        <p:cNvGrpSpPr/>
        <p:nvPr/>
      </p:nvGrpSpPr>
      <p:grpSpPr>
        <a:xfrm>
          <a:off x="0" y="0"/>
          <a:ext cx="0" cy="0"/>
          <a:chOff x="0" y="0"/>
          <a:chExt cx="0" cy="0"/>
        </a:xfrm>
      </p:grpSpPr>
      <p:sp>
        <p:nvSpPr>
          <p:cNvPr id="4" name="3 Título"/>
          <p:cNvSpPr>
            <a:spLocks noGrp="1"/>
          </p:cNvSpPr>
          <p:nvPr>
            <p:ph type="title" hasCustomPrompt="1"/>
          </p:nvPr>
        </p:nvSpPr>
        <p:spPr>
          <a:xfrm>
            <a:off x="4067944" y="4797152"/>
            <a:ext cx="4381224" cy="936104"/>
          </a:xfrm>
          <a:prstGeom prst="rect">
            <a:avLst/>
          </a:prstGeom>
        </p:spPr>
        <p:txBody>
          <a:bodyPr/>
          <a:lstStyle>
            <a:lvl1pPr algn="r">
              <a:defRPr sz="2800" b="1" baseline="0">
                <a:latin typeface="+mj-lt"/>
              </a:defRPr>
            </a:lvl1pPr>
          </a:lstStyle>
          <a:p>
            <a:r>
              <a:rPr lang="es-ES" dirty="0" smtClean="0"/>
              <a:t>Insertar nombre del ponente</a:t>
            </a:r>
            <a:endParaRPr lang="es-MX" dirty="0"/>
          </a:p>
        </p:txBody>
      </p:sp>
      <p:sp>
        <p:nvSpPr>
          <p:cNvPr id="2" name="1 CuadroTexto"/>
          <p:cNvSpPr txBox="1"/>
          <p:nvPr userDrawn="1"/>
        </p:nvSpPr>
        <p:spPr>
          <a:xfrm>
            <a:off x="2051720" y="3789040"/>
            <a:ext cx="6674135" cy="830997"/>
          </a:xfrm>
          <a:prstGeom prst="rect">
            <a:avLst/>
          </a:prstGeom>
          <a:noFill/>
        </p:spPr>
        <p:txBody>
          <a:bodyPr wrap="none" rtlCol="0">
            <a:spAutoFit/>
          </a:bodyPr>
          <a:lstStyle/>
          <a:p>
            <a:r>
              <a:rPr lang="es-MX" sz="4800" b="1" dirty="0" smtClean="0">
                <a:solidFill>
                  <a:schemeClr val="accent4">
                    <a:lumMod val="75000"/>
                  </a:schemeClr>
                </a:solidFill>
              </a:rPr>
              <a:t>¡Gracias por su atención !</a:t>
            </a:r>
            <a:endParaRPr lang="es-MX" sz="4800" b="1" dirty="0">
              <a:solidFill>
                <a:schemeClr val="accent4">
                  <a:lumMod val="75000"/>
                </a:schemeClr>
              </a:solidFill>
            </a:endParaRPr>
          </a:p>
        </p:txBody>
      </p:sp>
      <p:sp>
        <p:nvSpPr>
          <p:cNvPr id="5" name="3 Título"/>
          <p:cNvSpPr txBox="1">
            <a:spLocks/>
          </p:cNvSpPr>
          <p:nvPr userDrawn="1"/>
        </p:nvSpPr>
        <p:spPr>
          <a:xfrm>
            <a:off x="4067944" y="5733256"/>
            <a:ext cx="4381224" cy="576064"/>
          </a:xfrm>
          <a:prstGeom prst="rect">
            <a:avLst/>
          </a:prstGeom>
        </p:spPr>
        <p:txBody>
          <a:bodyPr/>
          <a:lstStyle>
            <a:lvl1pPr algn="r" defTabSz="914400" rtl="0" eaLnBrk="1" latinLnBrk="0" hangingPunct="1">
              <a:spcBef>
                <a:spcPct val="0"/>
              </a:spcBef>
              <a:buNone/>
              <a:defRPr sz="2800" b="1" kern="1200" baseline="0">
                <a:solidFill>
                  <a:schemeClr val="tx1"/>
                </a:solidFill>
                <a:latin typeface="+mj-lt"/>
                <a:ea typeface="+mj-ea"/>
                <a:cs typeface="+mj-cs"/>
              </a:defRPr>
            </a:lvl1pPr>
          </a:lstStyle>
          <a:p>
            <a:r>
              <a:rPr lang="es-ES" sz="1800" b="0" dirty="0" smtClean="0"/>
              <a:t>Insertar email del pone</a:t>
            </a:r>
            <a:r>
              <a:rPr lang="es-ES" sz="2000" b="0" dirty="0" smtClean="0"/>
              <a:t>nte</a:t>
            </a:r>
            <a:endParaRPr lang="es-MX" sz="2000" b="0" dirty="0"/>
          </a:p>
        </p:txBody>
      </p:sp>
    </p:spTree>
    <p:extLst>
      <p:ext uri="{BB962C8B-B14F-4D97-AF65-F5344CB8AC3E}">
        <p14:creationId xmlns:p14="http://schemas.microsoft.com/office/powerpoint/2010/main" val="265991061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cias_Solo">
    <p:spTree>
      <p:nvGrpSpPr>
        <p:cNvPr id="1" name=""/>
        <p:cNvGrpSpPr/>
        <p:nvPr/>
      </p:nvGrpSpPr>
      <p:grpSpPr>
        <a:xfrm>
          <a:off x="0" y="0"/>
          <a:ext cx="0" cy="0"/>
          <a:chOff x="0" y="0"/>
          <a:chExt cx="0" cy="0"/>
        </a:xfrm>
      </p:grpSpPr>
      <p:sp>
        <p:nvSpPr>
          <p:cNvPr id="2" name="1 CuadroTexto"/>
          <p:cNvSpPr txBox="1"/>
          <p:nvPr userDrawn="1"/>
        </p:nvSpPr>
        <p:spPr>
          <a:xfrm>
            <a:off x="2051720" y="3789040"/>
            <a:ext cx="6674135" cy="830997"/>
          </a:xfrm>
          <a:prstGeom prst="rect">
            <a:avLst/>
          </a:prstGeom>
          <a:noFill/>
        </p:spPr>
        <p:txBody>
          <a:bodyPr wrap="none" rtlCol="0">
            <a:spAutoFit/>
          </a:bodyPr>
          <a:lstStyle/>
          <a:p>
            <a:r>
              <a:rPr lang="es-MX" sz="4800" b="1" dirty="0" smtClean="0">
                <a:solidFill>
                  <a:schemeClr val="accent4">
                    <a:lumMod val="75000"/>
                  </a:schemeClr>
                </a:solidFill>
              </a:rPr>
              <a:t>¡Gracias por su atención !</a:t>
            </a:r>
            <a:endParaRPr lang="es-MX" sz="4800" b="1" dirty="0">
              <a:solidFill>
                <a:schemeClr val="accent4">
                  <a:lumMod val="75000"/>
                </a:schemeClr>
              </a:solidFill>
            </a:endParaRPr>
          </a:p>
        </p:txBody>
      </p:sp>
    </p:spTree>
    <p:extLst>
      <p:ext uri="{BB962C8B-B14F-4D97-AF65-F5344CB8AC3E}">
        <p14:creationId xmlns:p14="http://schemas.microsoft.com/office/powerpoint/2010/main" val="18645713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0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ortada_Sola_TituloSubtitulo">
    <p:spTree>
      <p:nvGrpSpPr>
        <p:cNvPr id="1" name=""/>
        <p:cNvGrpSpPr/>
        <p:nvPr/>
      </p:nvGrpSpPr>
      <p:grpSpPr>
        <a:xfrm>
          <a:off x="0" y="0"/>
          <a:ext cx="0" cy="0"/>
          <a:chOff x="0" y="0"/>
          <a:chExt cx="0" cy="0"/>
        </a:xfrm>
      </p:grpSpPr>
      <p:sp>
        <p:nvSpPr>
          <p:cNvPr id="2" name="1 Título"/>
          <p:cNvSpPr>
            <a:spLocks noGrp="1"/>
          </p:cNvSpPr>
          <p:nvPr>
            <p:ph type="ctrTitle"/>
          </p:nvPr>
        </p:nvSpPr>
        <p:spPr>
          <a:xfrm>
            <a:off x="612480" y="4049638"/>
            <a:ext cx="8280000" cy="1035546"/>
          </a:xfrm>
          <a:prstGeom prst="rect">
            <a:avLst/>
          </a:prstGeom>
        </p:spPr>
        <p:txBody>
          <a:bodyPr/>
          <a:lstStyle>
            <a:lvl1pPr algn="l">
              <a:defRPr sz="3600" b="1">
                <a:latin typeface="Trebuchet MS" pitchFamily="34" charset="0"/>
              </a:defRPr>
            </a:lvl1pPr>
          </a:lstStyle>
          <a:p>
            <a:endParaRPr lang="es-MX" dirty="0"/>
          </a:p>
        </p:txBody>
      </p:sp>
      <p:sp>
        <p:nvSpPr>
          <p:cNvPr id="3" name="2 Subtítulo"/>
          <p:cNvSpPr>
            <a:spLocks noGrp="1"/>
          </p:cNvSpPr>
          <p:nvPr>
            <p:ph type="subTitle" idx="1" hasCustomPrompt="1"/>
          </p:nvPr>
        </p:nvSpPr>
        <p:spPr>
          <a:xfrm>
            <a:off x="612480" y="5229200"/>
            <a:ext cx="8280000" cy="936104"/>
          </a:xfrm>
          <a:prstGeom prst="rect">
            <a:avLst/>
          </a:prstGeom>
        </p:spPr>
        <p:txBody>
          <a:bodyPr/>
          <a:lstStyle>
            <a:lvl1pPr marL="0" indent="0" algn="l">
              <a:buNone/>
              <a:defRPr sz="2800">
                <a:solidFill>
                  <a:schemeClr val="tx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agregar subtítulo</a:t>
            </a:r>
            <a:endParaRPr lang="es-MX" dirty="0"/>
          </a:p>
        </p:txBody>
      </p:sp>
    </p:spTree>
    <p:extLst>
      <p:ext uri="{BB962C8B-B14F-4D97-AF65-F5344CB8AC3E}">
        <p14:creationId xmlns:p14="http://schemas.microsoft.com/office/powerpoint/2010/main" val="4131934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ortada_SAI-DGCPA_TituloSubtitulo">
    <p:spTree>
      <p:nvGrpSpPr>
        <p:cNvPr id="1" name=""/>
        <p:cNvGrpSpPr/>
        <p:nvPr/>
      </p:nvGrpSpPr>
      <p:grpSpPr>
        <a:xfrm>
          <a:off x="0" y="0"/>
          <a:ext cx="0" cy="0"/>
          <a:chOff x="0" y="0"/>
          <a:chExt cx="0" cy="0"/>
        </a:xfrm>
      </p:grpSpPr>
      <p:sp>
        <p:nvSpPr>
          <p:cNvPr id="2" name="1 Título"/>
          <p:cNvSpPr>
            <a:spLocks noGrp="1"/>
          </p:cNvSpPr>
          <p:nvPr>
            <p:ph type="ctrTitle"/>
          </p:nvPr>
        </p:nvSpPr>
        <p:spPr>
          <a:xfrm>
            <a:off x="612480" y="3977630"/>
            <a:ext cx="8280000" cy="1035546"/>
          </a:xfrm>
          <a:prstGeom prst="rect">
            <a:avLst/>
          </a:prstGeom>
        </p:spPr>
        <p:txBody>
          <a:bodyPr/>
          <a:lstStyle>
            <a:lvl1pPr algn="l">
              <a:defRPr sz="3600" b="1">
                <a:latin typeface="Trebuchet MS" pitchFamily="34" charset="0"/>
              </a:defRPr>
            </a:lvl1pPr>
          </a:lstStyle>
          <a:p>
            <a:endParaRPr lang="es-MX" dirty="0"/>
          </a:p>
        </p:txBody>
      </p:sp>
      <p:sp>
        <p:nvSpPr>
          <p:cNvPr id="3" name="2 Subtítulo"/>
          <p:cNvSpPr>
            <a:spLocks noGrp="1"/>
          </p:cNvSpPr>
          <p:nvPr>
            <p:ph type="subTitle" idx="1" hasCustomPrompt="1"/>
          </p:nvPr>
        </p:nvSpPr>
        <p:spPr>
          <a:xfrm>
            <a:off x="612480" y="5085184"/>
            <a:ext cx="8280000" cy="936104"/>
          </a:xfrm>
          <a:prstGeom prst="rect">
            <a:avLst/>
          </a:prstGeom>
        </p:spPr>
        <p:txBody>
          <a:bodyPr/>
          <a:lstStyle>
            <a:lvl1pPr marL="0" indent="0" algn="l">
              <a:buNone/>
              <a:defRPr sz="2800">
                <a:solidFill>
                  <a:schemeClr val="tx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agregar subtitulo</a:t>
            </a:r>
            <a:endParaRPr lang="es-MX" dirty="0"/>
          </a:p>
        </p:txBody>
      </p:sp>
      <p:sp>
        <p:nvSpPr>
          <p:cNvPr id="4" name="3 CuadroTexto"/>
          <p:cNvSpPr txBox="1"/>
          <p:nvPr userDrawn="1"/>
        </p:nvSpPr>
        <p:spPr>
          <a:xfrm>
            <a:off x="2987824" y="6101915"/>
            <a:ext cx="5904656" cy="553998"/>
          </a:xfrm>
          <a:prstGeom prst="rect">
            <a:avLst/>
          </a:prstGeom>
          <a:noFill/>
        </p:spPr>
        <p:txBody>
          <a:bodyPr wrap="square" rtlCol="0">
            <a:spAutoFit/>
          </a:bodyPr>
          <a:lstStyle/>
          <a:p>
            <a:pPr algn="r"/>
            <a:r>
              <a:rPr lang="es-MX" sz="1600" b="0" dirty="0" smtClean="0">
                <a:solidFill>
                  <a:schemeClr val="accent4">
                    <a:lumMod val="75000"/>
                  </a:schemeClr>
                </a:solidFill>
                <a:latin typeface="Trebuchet MS" pitchFamily="34" charset="0"/>
                <a:ea typeface="Tahoma" pitchFamily="34" charset="0"/>
                <a:cs typeface="Tahoma" pitchFamily="34" charset="0"/>
              </a:rPr>
              <a:t>Secretaría</a:t>
            </a:r>
            <a:r>
              <a:rPr lang="es-MX" sz="1600" b="0" dirty="0" smtClean="0">
                <a:solidFill>
                  <a:schemeClr val="accent4">
                    <a:lumMod val="75000"/>
                  </a:schemeClr>
                </a:solidFill>
                <a:latin typeface="Tahoma" pitchFamily="34" charset="0"/>
                <a:ea typeface="Tahoma" pitchFamily="34" charset="0"/>
                <a:cs typeface="Tahoma" pitchFamily="34" charset="0"/>
              </a:rPr>
              <a:t> de Acceso a la Información</a:t>
            </a:r>
          </a:p>
          <a:p>
            <a:pPr algn="r"/>
            <a:r>
              <a:rPr lang="es-MX" sz="1400" b="1" dirty="0" smtClean="0">
                <a:solidFill>
                  <a:schemeClr val="accent4">
                    <a:lumMod val="75000"/>
                  </a:schemeClr>
                </a:solidFill>
                <a:latin typeface="Trebuchet MS" pitchFamily="34" charset="0"/>
                <a:ea typeface="Tahoma" pitchFamily="34" charset="0"/>
                <a:cs typeface="Tahoma" pitchFamily="34" charset="0"/>
              </a:rPr>
              <a:t>Dirección General de Coordinación de Políticas de Acceso</a:t>
            </a:r>
            <a:endParaRPr lang="es-MX" sz="1400" b="1" dirty="0">
              <a:solidFill>
                <a:schemeClr val="accent4">
                  <a:lumMod val="75000"/>
                </a:schemeClr>
              </a:solidFill>
              <a:latin typeface="Trebuchet MS" pitchFamily="34" charset="0"/>
              <a:ea typeface="Tahoma" pitchFamily="34" charset="0"/>
              <a:cs typeface="Tahoma" pitchFamily="34" charset="0"/>
            </a:endParaRPr>
          </a:p>
        </p:txBody>
      </p:sp>
    </p:spTree>
    <p:extLst>
      <p:ext uri="{BB962C8B-B14F-4D97-AF65-F5344CB8AC3E}">
        <p14:creationId xmlns:p14="http://schemas.microsoft.com/office/powerpoint/2010/main" val="17209099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CC5FA81-FDE2-4281-A75F-4EE04CE9EBFC}" type="datetimeFigureOut">
              <a:rPr lang="es-MX" smtClean="0"/>
              <a:t>13/05/2014</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AD0D9D8-3EC7-457C-95C1-EE1EDD7E3692}" type="slidenum">
              <a:rPr lang="es-MX" smtClean="0"/>
              <a:t>‹Nº›</a:t>
            </a:fld>
            <a:endParaRPr lang="es-MX"/>
          </a:p>
        </p:txBody>
      </p:sp>
    </p:spTree>
    <p:extLst>
      <p:ext uri="{BB962C8B-B14F-4D97-AF65-F5344CB8AC3E}">
        <p14:creationId xmlns:p14="http://schemas.microsoft.com/office/powerpoint/2010/main" val="386615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2" name="1 CuadroTexto"/>
          <p:cNvSpPr txBox="1"/>
          <p:nvPr userDrawn="1"/>
        </p:nvSpPr>
        <p:spPr>
          <a:xfrm>
            <a:off x="3563888" y="2638653"/>
            <a:ext cx="5101304" cy="646331"/>
          </a:xfrm>
          <a:prstGeom prst="rect">
            <a:avLst/>
          </a:prstGeom>
          <a:noFill/>
        </p:spPr>
        <p:txBody>
          <a:bodyPr wrap="square" rtlCol="0">
            <a:spAutoFit/>
          </a:bodyPr>
          <a:lstStyle/>
          <a:p>
            <a:r>
              <a:rPr lang="es-MX" sz="3600" b="1" dirty="0" smtClean="0">
                <a:solidFill>
                  <a:schemeClr val="accent4">
                    <a:lumMod val="75000"/>
                  </a:schemeClr>
                </a:solidFill>
              </a:rPr>
              <a:t>Contenido</a:t>
            </a:r>
            <a:endParaRPr lang="es-MX" sz="3600" b="1" dirty="0">
              <a:solidFill>
                <a:schemeClr val="accent4">
                  <a:lumMod val="75000"/>
                </a:schemeClr>
              </a:solidFill>
            </a:endParaRPr>
          </a:p>
        </p:txBody>
      </p:sp>
      <p:sp>
        <p:nvSpPr>
          <p:cNvPr id="6" name="2 Marcador de contenido"/>
          <p:cNvSpPr>
            <a:spLocks noGrp="1"/>
          </p:cNvSpPr>
          <p:nvPr>
            <p:ph idx="1" hasCustomPrompt="1"/>
          </p:nvPr>
        </p:nvSpPr>
        <p:spPr>
          <a:xfrm>
            <a:off x="3635896" y="3396133"/>
            <a:ext cx="5256584" cy="2985195"/>
          </a:xfrm>
          <a:prstGeom prst="rect">
            <a:avLst/>
          </a:prstGeom>
        </p:spPr>
        <p:txBody>
          <a:bodyPr>
            <a:normAutofit/>
          </a:bodyPr>
          <a:lstStyle>
            <a:lvl1pPr algn="just">
              <a:spcBef>
                <a:spcPts val="1200"/>
              </a:spcBef>
              <a:defRPr sz="2800"/>
            </a:lvl1pPr>
            <a:lvl2pPr algn="just">
              <a:spcBef>
                <a:spcPts val="600"/>
              </a:spcBef>
              <a:defRPr sz="2600"/>
            </a:lvl2pPr>
            <a:lvl3pPr algn="just">
              <a:spcBef>
                <a:spcPts val="600"/>
              </a:spcBef>
              <a:defRPr sz="2400"/>
            </a:lvl3pPr>
            <a:lvl4pPr algn="just">
              <a:spcBef>
                <a:spcPts val="600"/>
              </a:spcBef>
              <a:defRPr sz="2200"/>
            </a:lvl4pPr>
            <a:lvl5pPr algn="just">
              <a:spcBef>
                <a:spcPts val="600"/>
              </a:spcBef>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12869104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M">
    <p:spTree>
      <p:nvGrpSpPr>
        <p:cNvPr id="1" name=""/>
        <p:cNvGrpSpPr/>
        <p:nvPr/>
      </p:nvGrpSpPr>
      <p:grpSpPr>
        <a:xfrm>
          <a:off x="0" y="0"/>
          <a:ext cx="0" cy="0"/>
          <a:chOff x="0" y="0"/>
          <a:chExt cx="0" cy="0"/>
        </a:xfrm>
      </p:grpSpPr>
      <p:sp>
        <p:nvSpPr>
          <p:cNvPr id="6" name="5 CuadroTexto"/>
          <p:cNvSpPr txBox="1"/>
          <p:nvPr userDrawn="1"/>
        </p:nvSpPr>
        <p:spPr>
          <a:xfrm>
            <a:off x="3563888" y="2638653"/>
            <a:ext cx="5101304" cy="646331"/>
          </a:xfrm>
          <a:prstGeom prst="rect">
            <a:avLst/>
          </a:prstGeom>
          <a:noFill/>
        </p:spPr>
        <p:txBody>
          <a:bodyPr wrap="square" rtlCol="0">
            <a:spAutoFit/>
          </a:bodyPr>
          <a:lstStyle/>
          <a:p>
            <a:r>
              <a:rPr lang="es-MX" sz="3600" b="1" dirty="0" smtClean="0">
                <a:solidFill>
                  <a:schemeClr val="accent4">
                    <a:lumMod val="75000"/>
                  </a:schemeClr>
                </a:solidFill>
              </a:rPr>
              <a:t>Contenido</a:t>
            </a:r>
            <a:endParaRPr lang="es-MX" sz="3600" b="1" dirty="0">
              <a:solidFill>
                <a:schemeClr val="accent4">
                  <a:lumMod val="75000"/>
                </a:schemeClr>
              </a:solidFill>
            </a:endParaRPr>
          </a:p>
        </p:txBody>
      </p:sp>
      <p:sp>
        <p:nvSpPr>
          <p:cNvPr id="4" name="2 Marcador de contenido"/>
          <p:cNvSpPr>
            <a:spLocks noGrp="1"/>
          </p:cNvSpPr>
          <p:nvPr>
            <p:ph idx="1" hasCustomPrompt="1"/>
          </p:nvPr>
        </p:nvSpPr>
        <p:spPr>
          <a:xfrm>
            <a:off x="3707904" y="3140968"/>
            <a:ext cx="5256584" cy="2985195"/>
          </a:xfrm>
          <a:prstGeom prst="rect">
            <a:avLst/>
          </a:prstGeom>
        </p:spPr>
        <p:txBody>
          <a:bodyPr>
            <a:normAutofit/>
          </a:bodyPr>
          <a:lstStyle>
            <a:lvl1pPr marL="342900" indent="-342900">
              <a:buClr>
                <a:schemeClr val="accent4">
                  <a:lumMod val="50000"/>
                </a:schemeClr>
              </a:buClr>
              <a:buFont typeface="Wingdings" pitchFamily="2" charset="2"/>
              <a:buChar char="Ü"/>
              <a:defRPr sz="2800"/>
            </a:lvl1pPr>
            <a:lvl2pPr>
              <a:buClr>
                <a:srgbClr val="008080"/>
              </a:buClr>
              <a:defRPr sz="2600"/>
            </a:lvl2pPr>
            <a:lvl3pPr>
              <a:buClr>
                <a:schemeClr val="accent4">
                  <a:lumMod val="50000"/>
                </a:schemeClr>
              </a:buClr>
              <a:defRPr sz="2400"/>
            </a:lvl3pPr>
            <a:lvl4pPr>
              <a:defRPr sz="2200"/>
            </a:lvl4pPr>
            <a:lvl5pPr>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16531373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Simbol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216488" y="1600200"/>
            <a:ext cx="8748000" cy="4525963"/>
          </a:xfrm>
        </p:spPr>
        <p:txBody>
          <a:bodyPr>
            <a:normAutofit/>
          </a:bodyPr>
          <a:lstStyle>
            <a:lvl1pPr>
              <a:defRPr sz="2800"/>
            </a:lvl1pPr>
            <a:lvl2pPr>
              <a:defRPr sz="2600"/>
            </a:lvl2pPr>
            <a:lvl3pPr>
              <a:defRPr sz="2400"/>
            </a:lvl3pPr>
            <a:lvl4pPr>
              <a:defRPr sz="2200"/>
            </a:lvl4pPr>
            <a:lvl5pPr>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6327431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Numer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514350" indent="-514350">
              <a:buFont typeface="+mj-lt"/>
              <a:buAutoNum type="arabicPeriod"/>
              <a:defRPr sz="2800"/>
            </a:lvl1pPr>
            <a:lvl2pPr>
              <a:defRPr sz="2600"/>
            </a:lvl2pPr>
            <a:lvl3pPr>
              <a:defRPr sz="2400"/>
            </a:lvl3pPr>
            <a:lvl4pPr>
              <a:defRPr sz="2200"/>
            </a:lvl4pPr>
            <a:lvl5pPr>
              <a:defRPr sz="2000"/>
            </a:lvl5pPr>
          </a:lstStyle>
          <a:p>
            <a:pPr lvl="0"/>
            <a:r>
              <a:rPr lang="es-ES" dirty="0" smtClean="0"/>
              <a:t>Haga clic para insertar texto 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smtClean="0"/>
              <a:t>Haga clic para insertar título</a:t>
            </a:r>
            <a:endParaRPr lang="es-MX" dirty="0"/>
          </a:p>
        </p:txBody>
      </p:sp>
    </p:spTree>
    <p:extLst>
      <p:ext uri="{BB962C8B-B14F-4D97-AF65-F5344CB8AC3E}">
        <p14:creationId xmlns:p14="http://schemas.microsoft.com/office/powerpoint/2010/main" val="2413261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gif"/></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theme" Target="../theme/theme5.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7.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9552" y="1259592"/>
            <a:ext cx="4371131" cy="2601456"/>
          </a:xfrm>
          <a:prstGeom prst="rect">
            <a:avLst/>
          </a:prstGeom>
        </p:spPr>
      </p:pic>
      <p:grpSp>
        <p:nvGrpSpPr>
          <p:cNvPr id="20" name="19 Grupo"/>
          <p:cNvGrpSpPr/>
          <p:nvPr userDrawn="1"/>
        </p:nvGrpSpPr>
        <p:grpSpPr>
          <a:xfrm>
            <a:off x="-22864" y="-99392"/>
            <a:ext cx="9184352" cy="7056784"/>
            <a:chOff x="-22864" y="-99392"/>
            <a:chExt cx="9184352" cy="7056784"/>
          </a:xfrm>
        </p:grpSpPr>
        <p:grpSp>
          <p:nvGrpSpPr>
            <p:cNvPr id="21" name="20 Grupo"/>
            <p:cNvGrpSpPr/>
            <p:nvPr userDrawn="1"/>
          </p:nvGrpSpPr>
          <p:grpSpPr>
            <a:xfrm>
              <a:off x="-22864" y="-99392"/>
              <a:ext cx="9180000" cy="7056784"/>
              <a:chOff x="-22864" y="-99392"/>
              <a:chExt cx="9180000" cy="7056784"/>
            </a:xfrm>
          </p:grpSpPr>
          <p:pic>
            <p:nvPicPr>
              <p:cNvPr id="23" name="Picture 2"/>
              <p:cNvPicPr>
                <a:picLocks noChangeAspect="1" noChangeArrowheads="1"/>
              </p:cNvPicPr>
              <p:nvPr userDrawn="1"/>
            </p:nvPicPr>
            <p:blipFill>
              <a:blip r:embed="rId8">
                <a:extLst>
                  <a:ext uri="{BEBA8EAE-BF5A-486C-A8C5-ECC9F3942E4B}">
                    <a14:imgProps xmlns:a14="http://schemas.microsoft.com/office/drawing/2010/main">
                      <a14:imgLayer r:embed="rId9">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22864" y="6595627"/>
                <a:ext cx="9180000" cy="3617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62"/>
              <p:cNvSpPr>
                <a:spLocks noChangeArrowheads="1"/>
              </p:cNvSpPr>
              <p:nvPr userDrawn="1"/>
            </p:nvSpPr>
            <p:spPr bwMode="auto">
              <a:xfrm>
                <a:off x="-4864" y="-99392"/>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25" name="Rectangle 63"/>
              <p:cNvSpPr>
                <a:spLocks noChangeArrowheads="1"/>
              </p:cNvSpPr>
              <p:nvPr userDrawn="1"/>
            </p:nvSpPr>
            <p:spPr bwMode="auto">
              <a:xfrm>
                <a:off x="-22864" y="-99392"/>
                <a:ext cx="9180000" cy="3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sp>
          <p:nvSpPr>
            <p:cNvPr id="22" name="Rectangle 63"/>
            <p:cNvSpPr>
              <a:spLocks noChangeArrowheads="1"/>
            </p:cNvSpPr>
            <p:nvPr userDrawn="1"/>
          </p:nvSpPr>
          <p:spPr bwMode="auto">
            <a:xfrm>
              <a:off x="-18512" y="6741368"/>
              <a:ext cx="9180000" cy="36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spTree>
    <p:extLst>
      <p:ext uri="{BB962C8B-B14F-4D97-AF65-F5344CB8AC3E}">
        <p14:creationId xmlns:p14="http://schemas.microsoft.com/office/powerpoint/2010/main" val="1629620092"/>
      </p:ext>
    </p:extLst>
  </p:cSld>
  <p:clrMap bg1="lt1" tx1="dk1" bg2="lt2" tx2="dk2" accent1="accent1" accent2="accent2" accent3="accent3" accent4="accent4" accent5="accent5" accent6="accent6" hlink="hlink" folHlink="folHlink"/>
  <p:sldLayoutIdLst>
    <p:sldLayoutId id="2147483684" r:id="rId1"/>
    <p:sldLayoutId id="2147483699" r:id="rId2"/>
    <p:sldLayoutId id="2147483700" r:id="rId3"/>
    <p:sldLayoutId id="2147483701" r:id="rId4"/>
    <p:sldLayoutId id="2147483744"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5D733-E464-4D24-AA23-6B4D3569B7FF}" type="datetimeFigureOut">
              <a:rPr lang="es-MX" smtClean="0"/>
              <a:t>13/05/2014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B785-D383-446D-B4B8-0CA348B18084}" type="slidenum">
              <a:rPr lang="es-MX" smtClean="0"/>
              <a:t>‹Nº›</a:t>
            </a:fld>
            <a:endParaRPr lang="es-MX"/>
          </a:p>
        </p:txBody>
      </p:sp>
    </p:spTree>
    <p:extLst>
      <p:ext uri="{BB962C8B-B14F-4D97-AF65-F5344CB8AC3E}">
        <p14:creationId xmlns:p14="http://schemas.microsoft.com/office/powerpoint/2010/main" val="108255527"/>
      </p:ext>
    </p:extLst>
  </p:cSld>
  <p:clrMap bg1="lt1" tx1="dk1" bg2="lt2" tx2="dk2" accent1="accent1" accent2="accent2" accent3="accent3" accent4="accent4" accent5="accent5" accent6="accent6" hlink="hlink" folHlink="folHlink"/>
  <p:sldLayoutIdLst>
    <p:sldLayoutId id="214748374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5536" y="1273690"/>
            <a:ext cx="2997002" cy="1795270"/>
          </a:xfrm>
          <a:prstGeom prst="rect">
            <a:avLst/>
          </a:prstGeom>
        </p:spPr>
      </p:pic>
      <p:sp>
        <p:nvSpPr>
          <p:cNvPr id="7" name="6 CuadroTexto"/>
          <p:cNvSpPr txBox="1"/>
          <p:nvPr userDrawn="1"/>
        </p:nvSpPr>
        <p:spPr>
          <a:xfrm>
            <a:off x="7884323" y="6516052"/>
            <a:ext cx="1224181" cy="369332"/>
          </a:xfrm>
          <a:prstGeom prst="rect">
            <a:avLst/>
          </a:prstGeom>
          <a:noFill/>
        </p:spPr>
        <p:txBody>
          <a:bodyPr wrap="none" rtlCol="0">
            <a:spAutoFit/>
          </a:bodyPr>
          <a:lstStyle/>
          <a:p>
            <a:r>
              <a:rPr lang="es-MX" b="1" dirty="0" smtClean="0">
                <a:solidFill>
                  <a:schemeClr val="accent4">
                    <a:lumMod val="60000"/>
                    <a:lumOff val="40000"/>
                  </a:schemeClr>
                </a:solidFill>
              </a:rPr>
              <a:t>SAI-DGCPA</a:t>
            </a:r>
            <a:endParaRPr lang="es-MX" b="1" dirty="0">
              <a:solidFill>
                <a:schemeClr val="accent4">
                  <a:lumMod val="60000"/>
                  <a:lumOff val="40000"/>
                </a:schemeClr>
              </a:solidFill>
            </a:endParaRPr>
          </a:p>
        </p:txBody>
      </p:sp>
      <p:pic>
        <p:nvPicPr>
          <p:cNvPr id="9" name="Picture 2"/>
          <p:cNvPicPr>
            <a:picLocks noChangeAspect="1" noChangeArrowheads="1"/>
          </p:cNvPicPr>
          <p:nvPr userDrawn="1"/>
        </p:nvPicPr>
        <p:blipFill>
          <a:blip r:embed="rId5">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22864" y="6595627"/>
            <a:ext cx="9180000" cy="3617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2"/>
          <p:cNvSpPr>
            <a:spLocks noChangeArrowheads="1"/>
          </p:cNvSpPr>
          <p:nvPr userDrawn="1"/>
        </p:nvSpPr>
        <p:spPr bwMode="auto">
          <a:xfrm>
            <a:off x="-4864" y="-99392"/>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14" name="Rectangle 63"/>
          <p:cNvSpPr>
            <a:spLocks noChangeArrowheads="1"/>
          </p:cNvSpPr>
          <p:nvPr userDrawn="1"/>
        </p:nvSpPr>
        <p:spPr bwMode="auto">
          <a:xfrm>
            <a:off x="-22864" y="-99392"/>
            <a:ext cx="9180000" cy="3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sp>
        <p:nvSpPr>
          <p:cNvPr id="15" name="Rectangle 63"/>
          <p:cNvSpPr>
            <a:spLocks noChangeArrowheads="1"/>
          </p:cNvSpPr>
          <p:nvPr userDrawn="1"/>
        </p:nvSpPr>
        <p:spPr bwMode="auto">
          <a:xfrm>
            <a:off x="-18512" y="6741368"/>
            <a:ext cx="7956000" cy="36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sp>
        <p:nvSpPr>
          <p:cNvPr id="5" name="4 CuadroTexto"/>
          <p:cNvSpPr txBox="1"/>
          <p:nvPr userDrawn="1"/>
        </p:nvSpPr>
        <p:spPr>
          <a:xfrm>
            <a:off x="7916480" y="6556702"/>
            <a:ext cx="1224181" cy="369332"/>
          </a:xfrm>
          <a:prstGeom prst="rect">
            <a:avLst/>
          </a:prstGeom>
          <a:noFill/>
        </p:spPr>
        <p:txBody>
          <a:bodyPr wrap="none" rtlCol="0">
            <a:spAutoFit/>
          </a:bodyPr>
          <a:lstStyle/>
          <a:p>
            <a:r>
              <a:rPr lang="es-MX" b="1" dirty="0" smtClean="0">
                <a:solidFill>
                  <a:srgbClr val="3C2E4C"/>
                </a:solidFill>
                <a:effectLst/>
              </a:rPr>
              <a:t>SAI-DGCPA</a:t>
            </a:r>
            <a:endParaRPr lang="es-MX" b="1" dirty="0">
              <a:solidFill>
                <a:srgbClr val="3C2E4C"/>
              </a:solidFill>
              <a:effectLst/>
            </a:endParaRPr>
          </a:p>
        </p:txBody>
      </p:sp>
    </p:spTree>
    <p:extLst>
      <p:ext uri="{BB962C8B-B14F-4D97-AF65-F5344CB8AC3E}">
        <p14:creationId xmlns:p14="http://schemas.microsoft.com/office/powerpoint/2010/main" val="1304722911"/>
      </p:ext>
    </p:extLst>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79512" y="1600200"/>
            <a:ext cx="8748000" cy="4525963"/>
          </a:xfrm>
          <a:prstGeom prst="rect">
            <a:avLst/>
          </a:prstGeom>
        </p:spPr>
        <p:txBody>
          <a:bodyPr vert="horz" lIns="91440" tIns="45720" rIns="91440" bIns="45720" rtlCol="0">
            <a:normAutofit/>
          </a:body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2" name="1 Marcador de título"/>
          <p:cNvSpPr>
            <a:spLocks noGrp="1"/>
          </p:cNvSpPr>
          <p:nvPr>
            <p:ph type="title"/>
          </p:nvPr>
        </p:nvSpPr>
        <p:spPr>
          <a:xfrm>
            <a:off x="1907704" y="274637"/>
            <a:ext cx="7020000" cy="910800"/>
          </a:xfrm>
          <a:prstGeom prst="rect">
            <a:avLst/>
          </a:prstGeom>
        </p:spPr>
        <p:txBody>
          <a:bodyPr vert="horz" lIns="91440" tIns="45720" rIns="91440" bIns="45720" rtlCol="0" anchor="ctr">
            <a:noAutofit/>
          </a:bodyPr>
          <a:lstStyle/>
          <a:p>
            <a:r>
              <a:rPr lang="es-ES" dirty="0" smtClean="0"/>
              <a:t>Haga clic para insertar título</a:t>
            </a:r>
            <a:endParaRPr lang="es-MX" dirty="0"/>
          </a:p>
        </p:txBody>
      </p:sp>
      <p:sp>
        <p:nvSpPr>
          <p:cNvPr id="17" name="16 Marcador de número de diapositiva"/>
          <p:cNvSpPr>
            <a:spLocks noGrp="1"/>
          </p:cNvSpPr>
          <p:nvPr>
            <p:ph type="sldNum" sz="quarter" idx="4"/>
          </p:nvPr>
        </p:nvSpPr>
        <p:spPr>
          <a:xfrm>
            <a:off x="206152" y="6192600"/>
            <a:ext cx="2133600" cy="365125"/>
          </a:xfrm>
          <a:prstGeom prst="rect">
            <a:avLst/>
          </a:prstGeom>
        </p:spPr>
        <p:txBody>
          <a:bodyPr vert="horz" lIns="91440" tIns="45720" rIns="91440" bIns="45720" rtlCol="0" anchor="ctr"/>
          <a:lstStyle>
            <a:lvl1pPr algn="l">
              <a:defRPr sz="1200" b="1">
                <a:solidFill>
                  <a:srgbClr val="008080"/>
                </a:solidFill>
              </a:defRPr>
            </a:lvl1pPr>
          </a:lstStyle>
          <a:p>
            <a:fld id="{2B93FD0E-E693-471E-8F1B-0F34DFD7BAF5}" type="slidenum">
              <a:rPr lang="es-MX" smtClean="0"/>
              <a:pPr/>
              <a:t>‹Nº›</a:t>
            </a:fld>
            <a:endParaRPr lang="es-MX" dirty="0"/>
          </a:p>
        </p:txBody>
      </p:sp>
      <p:sp>
        <p:nvSpPr>
          <p:cNvPr id="5" name="4 CuadroTexto"/>
          <p:cNvSpPr txBox="1"/>
          <p:nvPr userDrawn="1"/>
        </p:nvSpPr>
        <p:spPr>
          <a:xfrm>
            <a:off x="7884323" y="6516052"/>
            <a:ext cx="1224181" cy="369332"/>
          </a:xfrm>
          <a:prstGeom prst="rect">
            <a:avLst/>
          </a:prstGeom>
          <a:noFill/>
        </p:spPr>
        <p:txBody>
          <a:bodyPr wrap="none" rtlCol="0">
            <a:spAutoFit/>
          </a:bodyPr>
          <a:lstStyle/>
          <a:p>
            <a:r>
              <a:rPr lang="es-MX" b="1" dirty="0" smtClean="0">
                <a:solidFill>
                  <a:schemeClr val="accent4">
                    <a:lumMod val="60000"/>
                    <a:lumOff val="40000"/>
                  </a:schemeClr>
                </a:solidFill>
              </a:rPr>
              <a:t>SAI-DGCPA</a:t>
            </a:r>
            <a:endParaRPr lang="es-MX" b="1" dirty="0">
              <a:solidFill>
                <a:schemeClr val="accent4">
                  <a:lumMod val="60000"/>
                  <a:lumOff val="40000"/>
                </a:schemeClr>
              </a:solidFill>
            </a:endParaRPr>
          </a:p>
        </p:txBody>
      </p:sp>
      <p:grpSp>
        <p:nvGrpSpPr>
          <p:cNvPr id="48" name="47 Grupo"/>
          <p:cNvGrpSpPr/>
          <p:nvPr userDrawn="1"/>
        </p:nvGrpSpPr>
        <p:grpSpPr>
          <a:xfrm>
            <a:off x="-22864" y="-99392"/>
            <a:ext cx="9180000" cy="7056784"/>
            <a:chOff x="-22864" y="-99392"/>
            <a:chExt cx="9180000" cy="7056784"/>
          </a:xfrm>
        </p:grpSpPr>
        <p:grpSp>
          <p:nvGrpSpPr>
            <p:cNvPr id="41" name="40 Grupo"/>
            <p:cNvGrpSpPr/>
            <p:nvPr userDrawn="1"/>
          </p:nvGrpSpPr>
          <p:grpSpPr>
            <a:xfrm>
              <a:off x="-22864" y="-99392"/>
              <a:ext cx="9180000" cy="7056784"/>
              <a:chOff x="-22864" y="-99392"/>
              <a:chExt cx="9180000" cy="7056784"/>
            </a:xfrm>
          </p:grpSpPr>
          <p:pic>
            <p:nvPicPr>
              <p:cNvPr id="43" name="Picture 2"/>
              <p:cNvPicPr>
                <a:picLocks noChangeAspect="1" noChangeArrowheads="1"/>
              </p:cNvPicPr>
              <p:nvPr userDrawn="1"/>
            </p:nvPicPr>
            <p:blipFill>
              <a:blip r:embed="rId7">
                <a:extLst>
                  <a:ext uri="{BEBA8EAE-BF5A-486C-A8C5-ECC9F3942E4B}">
                    <a14:imgProps xmlns:a14="http://schemas.microsoft.com/office/drawing/2010/main">
                      <a14:imgLayer r:embed="rId8">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22864" y="6595627"/>
                <a:ext cx="9180000" cy="3617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62"/>
              <p:cNvSpPr>
                <a:spLocks noChangeArrowheads="1"/>
              </p:cNvSpPr>
              <p:nvPr userDrawn="1"/>
            </p:nvSpPr>
            <p:spPr bwMode="auto">
              <a:xfrm>
                <a:off x="-4864" y="-99392"/>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45" name="Rectangle 63"/>
              <p:cNvSpPr>
                <a:spLocks noChangeArrowheads="1"/>
              </p:cNvSpPr>
              <p:nvPr userDrawn="1"/>
            </p:nvSpPr>
            <p:spPr bwMode="auto">
              <a:xfrm>
                <a:off x="-22864" y="-99392"/>
                <a:ext cx="9180000" cy="3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pic>
          <p:nvPicPr>
            <p:cNvPr id="40" name="39 Image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99" y="59686"/>
              <a:ext cx="2263145" cy="1569114"/>
            </a:xfrm>
            <a:prstGeom prst="rect">
              <a:avLst/>
            </a:prstGeom>
          </p:spPr>
        </p:pic>
        <p:sp>
          <p:nvSpPr>
            <p:cNvPr id="46" name="Rectangle 63"/>
            <p:cNvSpPr>
              <a:spLocks noChangeArrowheads="1"/>
            </p:cNvSpPr>
            <p:nvPr userDrawn="1"/>
          </p:nvSpPr>
          <p:spPr bwMode="auto">
            <a:xfrm>
              <a:off x="-18512" y="6741368"/>
              <a:ext cx="7956000" cy="36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sp>
          <p:nvSpPr>
            <p:cNvPr id="47" name="46 CuadroTexto"/>
            <p:cNvSpPr txBox="1"/>
            <p:nvPr userDrawn="1"/>
          </p:nvSpPr>
          <p:spPr>
            <a:xfrm>
              <a:off x="7916480" y="6556702"/>
              <a:ext cx="1224181" cy="369332"/>
            </a:xfrm>
            <a:prstGeom prst="rect">
              <a:avLst/>
            </a:prstGeom>
            <a:noFill/>
          </p:spPr>
          <p:txBody>
            <a:bodyPr wrap="none" rtlCol="0">
              <a:spAutoFit/>
            </a:bodyPr>
            <a:lstStyle/>
            <a:p>
              <a:r>
                <a:rPr lang="es-MX" b="1" dirty="0" smtClean="0">
                  <a:solidFill>
                    <a:srgbClr val="3C2E4C"/>
                  </a:solidFill>
                  <a:effectLst/>
                </a:rPr>
                <a:t>SAI-DGCPA</a:t>
              </a:r>
              <a:endParaRPr lang="es-MX" b="1" dirty="0">
                <a:solidFill>
                  <a:srgbClr val="3C2E4C"/>
                </a:solidFill>
                <a:effectLst/>
              </a:endParaRPr>
            </a:p>
          </p:txBody>
        </p:sp>
      </p:grpSp>
    </p:spTree>
    <p:extLst>
      <p:ext uri="{BB962C8B-B14F-4D97-AF65-F5344CB8AC3E}">
        <p14:creationId xmlns:p14="http://schemas.microsoft.com/office/powerpoint/2010/main" val="1156919492"/>
      </p:ext>
    </p:extLst>
  </p:cSld>
  <p:clrMap bg1="lt1" tx1="dk1" bg2="lt2" tx2="dk2" accent1="accent1" accent2="accent2" accent3="accent3" accent4="accent4" accent5="accent5" accent6="accent6" hlink="hlink" folHlink="folHlink"/>
  <p:sldLayoutIdLst>
    <p:sldLayoutId id="2147483670" r:id="rId1"/>
    <p:sldLayoutId id="2147483702" r:id="rId2"/>
    <p:sldLayoutId id="2147483718" r:id="rId3"/>
    <p:sldLayoutId id="2147483703" r:id="rId4"/>
    <p:sldLayoutId id="2147483710"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30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Clr>
          <a:schemeClr val="accent4">
            <a:lumMod val="50000"/>
          </a:schemeClr>
        </a:buClr>
        <a:buSzPct val="100000"/>
        <a:buFont typeface="Arial" pitchFamily="34" charset="0"/>
        <a:buChar char="•"/>
        <a:defRPr sz="28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339966"/>
        </a:buClr>
        <a:buFont typeface="Arial" pitchFamily="34" charset="0"/>
        <a:buChar char="–"/>
        <a:defRPr sz="26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chemeClr val="accent4">
            <a:lumMod val="50000"/>
          </a:schemeClr>
        </a:buClr>
        <a:buFont typeface="Trebuchet MS"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Clr>
          <a:srgbClr val="339966"/>
        </a:buClr>
        <a:buFont typeface="Wingdings" pitchFamily="2" charset="2"/>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Clr>
          <a:schemeClr val="accent4">
            <a:lumMod val="50000"/>
          </a:schemeClr>
        </a:buClr>
        <a:buFont typeface="Wingdings 3" pitchFamily="18" charset="2"/>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79512" y="1600200"/>
            <a:ext cx="8748000" cy="4525963"/>
          </a:xfrm>
          <a:prstGeom prst="rect">
            <a:avLst/>
          </a:prstGeom>
        </p:spPr>
        <p:txBody>
          <a:bodyPr vert="horz" lIns="91440" tIns="45720" rIns="91440" bIns="45720" rtlCol="0">
            <a:normAutofit/>
          </a:bodyPr>
          <a:lstStyle/>
          <a:p>
            <a:pPr lvl="0"/>
            <a:r>
              <a:rPr lang="es-ES" dirty="0" smtClean="0"/>
              <a:t>Haga clic para insertar  texto</a:t>
            </a:r>
          </a:p>
        </p:txBody>
      </p:sp>
      <p:sp>
        <p:nvSpPr>
          <p:cNvPr id="17" name="16 Marcador de número de diapositiva"/>
          <p:cNvSpPr>
            <a:spLocks noGrp="1"/>
          </p:cNvSpPr>
          <p:nvPr>
            <p:ph type="sldNum" sz="quarter" idx="4"/>
          </p:nvPr>
        </p:nvSpPr>
        <p:spPr>
          <a:xfrm>
            <a:off x="206152" y="6192600"/>
            <a:ext cx="2133600" cy="365125"/>
          </a:xfrm>
          <a:prstGeom prst="rect">
            <a:avLst/>
          </a:prstGeom>
        </p:spPr>
        <p:txBody>
          <a:bodyPr vert="horz" lIns="91440" tIns="45720" rIns="91440" bIns="45720" rtlCol="0" anchor="ctr"/>
          <a:lstStyle>
            <a:lvl1pPr algn="l">
              <a:defRPr sz="1200" b="1">
                <a:solidFill>
                  <a:srgbClr val="008080"/>
                </a:solidFill>
              </a:defRPr>
            </a:lvl1pPr>
          </a:lstStyle>
          <a:p>
            <a:fld id="{2B93FD0E-E693-471E-8F1B-0F34DFD7BAF5}" type="slidenum">
              <a:rPr lang="es-MX" smtClean="0"/>
              <a:pPr/>
              <a:t>‹Nº›</a:t>
            </a:fld>
            <a:endParaRPr lang="es-MX" dirty="0"/>
          </a:p>
        </p:txBody>
      </p:sp>
      <p:sp>
        <p:nvSpPr>
          <p:cNvPr id="5" name="4 CuadroTexto"/>
          <p:cNvSpPr txBox="1"/>
          <p:nvPr userDrawn="1"/>
        </p:nvSpPr>
        <p:spPr>
          <a:xfrm>
            <a:off x="7884323" y="6516052"/>
            <a:ext cx="1224181" cy="369332"/>
          </a:xfrm>
          <a:prstGeom prst="rect">
            <a:avLst/>
          </a:prstGeom>
          <a:noFill/>
        </p:spPr>
        <p:txBody>
          <a:bodyPr wrap="none" rtlCol="0">
            <a:spAutoFit/>
          </a:bodyPr>
          <a:lstStyle/>
          <a:p>
            <a:r>
              <a:rPr lang="es-MX" b="1" dirty="0" smtClean="0">
                <a:solidFill>
                  <a:schemeClr val="accent4">
                    <a:lumMod val="60000"/>
                    <a:lumOff val="40000"/>
                  </a:schemeClr>
                </a:solidFill>
              </a:rPr>
              <a:t>SAI-DGCPA</a:t>
            </a:r>
            <a:endParaRPr lang="es-MX" b="1" dirty="0">
              <a:solidFill>
                <a:schemeClr val="accent4">
                  <a:lumMod val="60000"/>
                  <a:lumOff val="40000"/>
                </a:schemeClr>
              </a:solidFill>
            </a:endParaRPr>
          </a:p>
        </p:txBody>
      </p:sp>
      <p:grpSp>
        <p:nvGrpSpPr>
          <p:cNvPr id="44" name="43 Grupo"/>
          <p:cNvGrpSpPr/>
          <p:nvPr userDrawn="1"/>
        </p:nvGrpSpPr>
        <p:grpSpPr>
          <a:xfrm>
            <a:off x="-22864" y="-99392"/>
            <a:ext cx="9180000" cy="7056784"/>
            <a:chOff x="-22864" y="-99392"/>
            <a:chExt cx="9180000" cy="7056784"/>
          </a:xfrm>
        </p:grpSpPr>
        <p:grpSp>
          <p:nvGrpSpPr>
            <p:cNvPr id="45" name="44 Grupo"/>
            <p:cNvGrpSpPr/>
            <p:nvPr userDrawn="1"/>
          </p:nvGrpSpPr>
          <p:grpSpPr>
            <a:xfrm>
              <a:off x="-22864" y="-99392"/>
              <a:ext cx="9180000" cy="7056784"/>
              <a:chOff x="-22864" y="-99392"/>
              <a:chExt cx="9180000" cy="7056784"/>
            </a:xfrm>
          </p:grpSpPr>
          <p:pic>
            <p:nvPicPr>
              <p:cNvPr id="49" name="Picture 2"/>
              <p:cNvPicPr>
                <a:picLocks noChangeAspect="1" noChangeArrowheads="1"/>
              </p:cNvPicPr>
              <p:nvPr userDrawn="1"/>
            </p:nvPicPr>
            <p:blipFill>
              <a:blip r:embed="rId5">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22864" y="6595627"/>
                <a:ext cx="9180000" cy="3617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62"/>
              <p:cNvSpPr>
                <a:spLocks noChangeArrowheads="1"/>
              </p:cNvSpPr>
              <p:nvPr userDrawn="1"/>
            </p:nvSpPr>
            <p:spPr bwMode="auto">
              <a:xfrm>
                <a:off x="-4864" y="-99392"/>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51" name="Rectangle 63"/>
              <p:cNvSpPr>
                <a:spLocks noChangeArrowheads="1"/>
              </p:cNvSpPr>
              <p:nvPr userDrawn="1"/>
            </p:nvSpPr>
            <p:spPr bwMode="auto">
              <a:xfrm>
                <a:off x="-22864" y="-99392"/>
                <a:ext cx="9180000" cy="3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pic>
          <p:nvPicPr>
            <p:cNvPr id="46" name="45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99" y="59686"/>
              <a:ext cx="2263145" cy="1569114"/>
            </a:xfrm>
            <a:prstGeom prst="rect">
              <a:avLst/>
            </a:prstGeom>
          </p:spPr>
        </p:pic>
        <p:sp>
          <p:nvSpPr>
            <p:cNvPr id="47" name="Rectangle 63"/>
            <p:cNvSpPr>
              <a:spLocks noChangeArrowheads="1"/>
            </p:cNvSpPr>
            <p:nvPr userDrawn="1"/>
          </p:nvSpPr>
          <p:spPr bwMode="auto">
            <a:xfrm>
              <a:off x="-18512" y="6741368"/>
              <a:ext cx="7956000" cy="36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sp>
          <p:nvSpPr>
            <p:cNvPr id="48" name="47 CuadroTexto"/>
            <p:cNvSpPr txBox="1"/>
            <p:nvPr userDrawn="1"/>
          </p:nvSpPr>
          <p:spPr>
            <a:xfrm>
              <a:off x="7916480" y="6556702"/>
              <a:ext cx="1224181" cy="369332"/>
            </a:xfrm>
            <a:prstGeom prst="rect">
              <a:avLst/>
            </a:prstGeom>
            <a:noFill/>
          </p:spPr>
          <p:txBody>
            <a:bodyPr wrap="none" rtlCol="0">
              <a:spAutoFit/>
            </a:bodyPr>
            <a:lstStyle/>
            <a:p>
              <a:r>
                <a:rPr lang="es-MX" b="1" dirty="0" smtClean="0">
                  <a:solidFill>
                    <a:srgbClr val="3C2E4C"/>
                  </a:solidFill>
                  <a:effectLst/>
                </a:rPr>
                <a:t>SAI-DGCPA</a:t>
              </a:r>
              <a:endParaRPr lang="es-MX" b="1" dirty="0">
                <a:solidFill>
                  <a:srgbClr val="3C2E4C"/>
                </a:solidFill>
                <a:effectLst/>
              </a:endParaRPr>
            </a:p>
          </p:txBody>
        </p:sp>
      </p:grpSp>
    </p:spTree>
    <p:extLst>
      <p:ext uri="{BB962C8B-B14F-4D97-AF65-F5344CB8AC3E}">
        <p14:creationId xmlns:p14="http://schemas.microsoft.com/office/powerpoint/2010/main" val="125206106"/>
      </p:ext>
    </p:extLst>
  </p:cSld>
  <p:clrMap bg1="lt1" tx1="dk1" bg2="lt2" tx2="dk2" accent1="accent1" accent2="accent2" accent3="accent3" accent4="accent4" accent5="accent5" accent6="accent6" hlink="hlink" folHlink="folHlink"/>
  <p:sldLayoutIdLst>
    <p:sldLayoutId id="2147483705" r:id="rId1"/>
    <p:sldLayoutId id="2147483709" r:id="rId2"/>
    <p:sldLayoutId id="2147483711"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sz="3000" b="1" kern="1200">
          <a:solidFill>
            <a:schemeClr val="tx1"/>
          </a:solidFill>
          <a:latin typeface="Trebuchet MS" pitchFamily="34" charset="0"/>
          <a:ea typeface="+mj-ea"/>
          <a:cs typeface="+mj-cs"/>
        </a:defRPr>
      </a:lvl1pPr>
    </p:titleStyle>
    <p:bodyStyle>
      <a:lvl1pPr marL="0" indent="0" algn="just" defTabSz="914400" rtl="0" eaLnBrk="1" latinLnBrk="0" hangingPunct="1">
        <a:spcBef>
          <a:spcPct val="20000"/>
        </a:spcBef>
        <a:buClr>
          <a:schemeClr val="accent4">
            <a:lumMod val="50000"/>
          </a:schemeClr>
        </a:buClr>
        <a:buSzPct val="100000"/>
        <a:buFontTx/>
        <a:buNone/>
        <a:defRPr sz="2800" kern="1200" baseline="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339966"/>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chemeClr val="accent4">
            <a:lumMod val="50000"/>
          </a:schemeClr>
        </a:buClr>
        <a:buFont typeface="Trebuchet MS" pitchFamily="34" charset="0"/>
        <a:buChar char="◦"/>
        <a:defRPr sz="28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Clr>
          <a:srgbClr val="339966"/>
        </a:buClr>
        <a:buFont typeface="Wingdings" pitchFamily="2" charset="2"/>
        <a:buChar char="§"/>
        <a:defRPr sz="28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Clr>
          <a:schemeClr val="accent4">
            <a:lumMod val="50000"/>
          </a:schemeClr>
        </a:buClr>
        <a:buFont typeface="Wingdings 3" pitchFamily="18" charset="2"/>
        <a:buChar char="¶"/>
        <a:defRPr sz="28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1268760"/>
            <a:ext cx="2997002" cy="1795270"/>
          </a:xfrm>
          <a:prstGeom prst="rect">
            <a:avLst/>
          </a:prstGeom>
        </p:spPr>
      </p:pic>
      <p:grpSp>
        <p:nvGrpSpPr>
          <p:cNvPr id="36" name="35 Grupo"/>
          <p:cNvGrpSpPr/>
          <p:nvPr userDrawn="1"/>
        </p:nvGrpSpPr>
        <p:grpSpPr>
          <a:xfrm>
            <a:off x="-22864" y="-99392"/>
            <a:ext cx="9180000" cy="7056784"/>
            <a:chOff x="-22864" y="-99392"/>
            <a:chExt cx="9180000" cy="7056784"/>
          </a:xfrm>
        </p:grpSpPr>
        <p:grpSp>
          <p:nvGrpSpPr>
            <p:cNvPr id="37" name="36 Grupo"/>
            <p:cNvGrpSpPr/>
            <p:nvPr userDrawn="1"/>
          </p:nvGrpSpPr>
          <p:grpSpPr>
            <a:xfrm>
              <a:off x="-22864" y="-99392"/>
              <a:ext cx="9180000" cy="7056784"/>
              <a:chOff x="-22864" y="-99392"/>
              <a:chExt cx="9180000" cy="7056784"/>
            </a:xfrm>
          </p:grpSpPr>
          <p:pic>
            <p:nvPicPr>
              <p:cNvPr id="39" name="Picture 2"/>
              <p:cNvPicPr>
                <a:picLocks noChangeAspect="1" noChangeArrowheads="1"/>
              </p:cNvPicPr>
              <p:nvPr userDrawn="1"/>
            </p:nvPicPr>
            <p:blipFill>
              <a:blip r:embed="rId4">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22864" y="6595627"/>
                <a:ext cx="9180000" cy="3617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62"/>
              <p:cNvSpPr>
                <a:spLocks noChangeArrowheads="1"/>
              </p:cNvSpPr>
              <p:nvPr userDrawn="1"/>
            </p:nvSpPr>
            <p:spPr bwMode="auto">
              <a:xfrm>
                <a:off x="-4864" y="-99392"/>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41" name="Rectangle 63"/>
              <p:cNvSpPr>
                <a:spLocks noChangeArrowheads="1"/>
              </p:cNvSpPr>
              <p:nvPr userDrawn="1"/>
            </p:nvSpPr>
            <p:spPr bwMode="auto">
              <a:xfrm>
                <a:off x="-22864" y="-99392"/>
                <a:ext cx="9180000" cy="3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sp>
            <p:nvSpPr>
              <p:cNvPr id="42" name="Rectangle 63"/>
              <p:cNvSpPr>
                <a:spLocks noChangeArrowheads="1"/>
              </p:cNvSpPr>
              <p:nvPr userDrawn="1"/>
            </p:nvSpPr>
            <p:spPr bwMode="auto">
              <a:xfrm>
                <a:off x="-18512" y="6741368"/>
                <a:ext cx="7956000" cy="36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sp>
          <p:nvSpPr>
            <p:cNvPr id="38" name="37 CuadroTexto"/>
            <p:cNvSpPr txBox="1"/>
            <p:nvPr userDrawn="1"/>
          </p:nvSpPr>
          <p:spPr>
            <a:xfrm>
              <a:off x="7916480" y="6556702"/>
              <a:ext cx="1224181" cy="369332"/>
            </a:xfrm>
            <a:prstGeom prst="rect">
              <a:avLst/>
            </a:prstGeom>
            <a:noFill/>
          </p:spPr>
          <p:txBody>
            <a:bodyPr wrap="none" rtlCol="0">
              <a:spAutoFit/>
            </a:bodyPr>
            <a:lstStyle/>
            <a:p>
              <a:r>
                <a:rPr lang="es-MX" b="1" dirty="0" smtClean="0">
                  <a:solidFill>
                    <a:srgbClr val="3C2E4C"/>
                  </a:solidFill>
                  <a:effectLst/>
                </a:rPr>
                <a:t>SAI-DGCPA</a:t>
              </a:r>
              <a:endParaRPr lang="es-MX" b="1" dirty="0">
                <a:solidFill>
                  <a:srgbClr val="3C2E4C"/>
                </a:solidFill>
                <a:effectLst/>
              </a:endParaRPr>
            </a:p>
          </p:txBody>
        </p:sp>
      </p:grpSp>
    </p:spTree>
    <p:extLst>
      <p:ext uri="{BB962C8B-B14F-4D97-AF65-F5344CB8AC3E}">
        <p14:creationId xmlns:p14="http://schemas.microsoft.com/office/powerpoint/2010/main" val="3879337041"/>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3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309" y="1259592"/>
            <a:ext cx="2919222" cy="1737360"/>
          </a:xfrm>
          <a:prstGeom prst="rect">
            <a:avLst/>
          </a:prstGeom>
        </p:spPr>
      </p:pic>
      <p:grpSp>
        <p:nvGrpSpPr>
          <p:cNvPr id="14" name="13 Grupo"/>
          <p:cNvGrpSpPr/>
          <p:nvPr userDrawn="1"/>
        </p:nvGrpSpPr>
        <p:grpSpPr>
          <a:xfrm>
            <a:off x="-22864" y="-99392"/>
            <a:ext cx="9184352" cy="7056784"/>
            <a:chOff x="-22864" y="-99392"/>
            <a:chExt cx="9184352" cy="7056784"/>
          </a:xfrm>
        </p:grpSpPr>
        <p:grpSp>
          <p:nvGrpSpPr>
            <p:cNvPr id="15" name="14 Grupo"/>
            <p:cNvGrpSpPr/>
            <p:nvPr userDrawn="1"/>
          </p:nvGrpSpPr>
          <p:grpSpPr>
            <a:xfrm>
              <a:off x="-22864" y="-99392"/>
              <a:ext cx="9180000" cy="7056784"/>
              <a:chOff x="-22864" y="-99392"/>
              <a:chExt cx="9180000" cy="7056784"/>
            </a:xfrm>
          </p:grpSpPr>
          <p:pic>
            <p:nvPicPr>
              <p:cNvPr id="17" name="Picture 2"/>
              <p:cNvPicPr>
                <a:picLocks noChangeAspect="1" noChangeArrowheads="1"/>
              </p:cNvPicPr>
              <p:nvPr userDrawn="1"/>
            </p:nvPicPr>
            <p:blipFill>
              <a:blip r:embed="rId5">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22864" y="6595627"/>
                <a:ext cx="9180000" cy="3617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62"/>
              <p:cNvSpPr>
                <a:spLocks noChangeArrowheads="1"/>
              </p:cNvSpPr>
              <p:nvPr userDrawn="1"/>
            </p:nvSpPr>
            <p:spPr bwMode="auto">
              <a:xfrm>
                <a:off x="-4864" y="-99392"/>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19" name="Rectangle 63"/>
              <p:cNvSpPr>
                <a:spLocks noChangeArrowheads="1"/>
              </p:cNvSpPr>
              <p:nvPr userDrawn="1"/>
            </p:nvSpPr>
            <p:spPr bwMode="auto">
              <a:xfrm>
                <a:off x="-22864" y="-99392"/>
                <a:ext cx="9180000" cy="3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sp>
          <p:nvSpPr>
            <p:cNvPr id="16" name="Rectangle 63"/>
            <p:cNvSpPr>
              <a:spLocks noChangeArrowheads="1"/>
            </p:cNvSpPr>
            <p:nvPr userDrawn="1"/>
          </p:nvSpPr>
          <p:spPr bwMode="auto">
            <a:xfrm>
              <a:off x="-18512" y="6741368"/>
              <a:ext cx="9180000" cy="36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spTree>
    <p:extLst>
      <p:ext uri="{BB962C8B-B14F-4D97-AF65-F5344CB8AC3E}">
        <p14:creationId xmlns:p14="http://schemas.microsoft.com/office/powerpoint/2010/main" val="1122977436"/>
      </p:ext>
    </p:extLst>
  </p:cSld>
  <p:clrMap bg1="lt1" tx1="dk1" bg2="lt2" tx2="dk2" accent1="accent1" accent2="accent2" accent3="accent3" accent4="accent4" accent5="accent5" accent6="accent6" hlink="hlink" folHlink="folHlink"/>
  <p:sldLayoutIdLst>
    <p:sldLayoutId id="2147483720" r:id="rId1"/>
    <p:sldLayoutId id="2147483721"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79512" y="1600200"/>
            <a:ext cx="8748000" cy="4525963"/>
          </a:xfrm>
          <a:prstGeom prst="rect">
            <a:avLst/>
          </a:prstGeom>
        </p:spPr>
        <p:txBody>
          <a:bodyPr vert="horz" lIns="91440" tIns="45720" rIns="91440" bIns="45720" rtlCol="0">
            <a:normAutofit/>
          </a:bodyPr>
          <a:lstStyle/>
          <a:p>
            <a:pPr lvl="0"/>
            <a:r>
              <a:rPr lang="es-ES" dirty="0" smtClean="0"/>
              <a:t>Primer nivel</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2" name="1 Marcador de título"/>
          <p:cNvSpPr>
            <a:spLocks noGrp="1"/>
          </p:cNvSpPr>
          <p:nvPr>
            <p:ph type="title"/>
          </p:nvPr>
        </p:nvSpPr>
        <p:spPr>
          <a:xfrm>
            <a:off x="1907704" y="274637"/>
            <a:ext cx="7020000" cy="910800"/>
          </a:xfrm>
          <a:prstGeom prst="rect">
            <a:avLst/>
          </a:prstGeom>
        </p:spPr>
        <p:txBody>
          <a:bodyPr vert="horz" lIns="91440" tIns="45720" rIns="91440" bIns="45720" rtlCol="0" anchor="ctr">
            <a:noAutofit/>
          </a:bodyPr>
          <a:lstStyle/>
          <a:p>
            <a:r>
              <a:rPr lang="es-ES" dirty="0" smtClean="0"/>
              <a:t>Haga clic para insertar título</a:t>
            </a:r>
            <a:endParaRPr lang="es-MX" dirty="0"/>
          </a:p>
        </p:txBody>
      </p:sp>
      <p:sp>
        <p:nvSpPr>
          <p:cNvPr id="17" name="16 Marcador de número de diapositiva"/>
          <p:cNvSpPr>
            <a:spLocks noGrp="1"/>
          </p:cNvSpPr>
          <p:nvPr>
            <p:ph type="sldNum" sz="quarter" idx="4"/>
          </p:nvPr>
        </p:nvSpPr>
        <p:spPr>
          <a:xfrm>
            <a:off x="206152" y="6192600"/>
            <a:ext cx="2133600" cy="365125"/>
          </a:xfrm>
          <a:prstGeom prst="rect">
            <a:avLst/>
          </a:prstGeom>
        </p:spPr>
        <p:txBody>
          <a:bodyPr vert="horz" lIns="91440" tIns="45720" rIns="91440" bIns="45720" rtlCol="0" anchor="ctr"/>
          <a:lstStyle>
            <a:lvl1pPr algn="l">
              <a:defRPr sz="1200" b="1">
                <a:solidFill>
                  <a:srgbClr val="008080"/>
                </a:solidFill>
              </a:defRPr>
            </a:lvl1pPr>
          </a:lstStyle>
          <a:p>
            <a:fld id="{2B93FD0E-E693-471E-8F1B-0F34DFD7BAF5}" type="slidenum">
              <a:rPr lang="es-MX" smtClean="0"/>
              <a:pPr/>
              <a:t>‹Nº›</a:t>
            </a:fld>
            <a:endParaRPr lang="es-MX" dirty="0"/>
          </a:p>
        </p:txBody>
      </p:sp>
      <p:sp>
        <p:nvSpPr>
          <p:cNvPr id="5" name="4 CuadroTexto"/>
          <p:cNvSpPr txBox="1"/>
          <p:nvPr userDrawn="1"/>
        </p:nvSpPr>
        <p:spPr>
          <a:xfrm>
            <a:off x="7884323" y="6516052"/>
            <a:ext cx="1224181" cy="369332"/>
          </a:xfrm>
          <a:prstGeom prst="rect">
            <a:avLst/>
          </a:prstGeom>
          <a:noFill/>
        </p:spPr>
        <p:txBody>
          <a:bodyPr wrap="none" rtlCol="0">
            <a:spAutoFit/>
          </a:bodyPr>
          <a:lstStyle/>
          <a:p>
            <a:r>
              <a:rPr lang="es-MX" b="1" dirty="0" smtClean="0">
                <a:solidFill>
                  <a:schemeClr val="accent4">
                    <a:lumMod val="60000"/>
                    <a:lumOff val="40000"/>
                  </a:schemeClr>
                </a:solidFill>
              </a:rPr>
              <a:t>SAI-DGCPA</a:t>
            </a:r>
            <a:endParaRPr lang="es-MX" b="1" dirty="0">
              <a:solidFill>
                <a:schemeClr val="accent4">
                  <a:lumMod val="60000"/>
                  <a:lumOff val="40000"/>
                </a:schemeClr>
              </a:solidFill>
            </a:endParaRPr>
          </a:p>
        </p:txBody>
      </p:sp>
      <p:grpSp>
        <p:nvGrpSpPr>
          <p:cNvPr id="38" name="37 Grupo"/>
          <p:cNvGrpSpPr/>
          <p:nvPr userDrawn="1"/>
        </p:nvGrpSpPr>
        <p:grpSpPr>
          <a:xfrm>
            <a:off x="-22864" y="-99392"/>
            <a:ext cx="9184352" cy="7056784"/>
            <a:chOff x="-22864" y="-99392"/>
            <a:chExt cx="9184352" cy="7056784"/>
          </a:xfrm>
        </p:grpSpPr>
        <p:grpSp>
          <p:nvGrpSpPr>
            <p:cNvPr id="39" name="38 Grupo"/>
            <p:cNvGrpSpPr/>
            <p:nvPr userDrawn="1"/>
          </p:nvGrpSpPr>
          <p:grpSpPr>
            <a:xfrm>
              <a:off x="-22864" y="-99392"/>
              <a:ext cx="9184352" cy="7056784"/>
              <a:chOff x="-22864" y="-99392"/>
              <a:chExt cx="9184352" cy="7056784"/>
            </a:xfrm>
          </p:grpSpPr>
          <p:grpSp>
            <p:nvGrpSpPr>
              <p:cNvPr id="41" name="40 Grupo"/>
              <p:cNvGrpSpPr/>
              <p:nvPr userDrawn="1"/>
            </p:nvGrpSpPr>
            <p:grpSpPr>
              <a:xfrm>
                <a:off x="-22864" y="-99392"/>
                <a:ext cx="9180000" cy="7056784"/>
                <a:chOff x="-22864" y="-99392"/>
                <a:chExt cx="9180000" cy="7056784"/>
              </a:xfrm>
            </p:grpSpPr>
            <p:pic>
              <p:nvPicPr>
                <p:cNvPr id="43" name="Picture 2"/>
                <p:cNvPicPr>
                  <a:picLocks noChangeAspect="1" noChangeArrowheads="1"/>
                </p:cNvPicPr>
                <p:nvPr userDrawn="1"/>
              </p:nvPicPr>
              <p:blipFill>
                <a:blip r:embed="rId7">
                  <a:extLst>
                    <a:ext uri="{BEBA8EAE-BF5A-486C-A8C5-ECC9F3942E4B}">
                      <a14:imgProps xmlns:a14="http://schemas.microsoft.com/office/drawing/2010/main">
                        <a14:imgLayer r:embed="rId8">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22864" y="6595627"/>
                  <a:ext cx="9180000" cy="3617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62"/>
                <p:cNvSpPr>
                  <a:spLocks noChangeArrowheads="1"/>
                </p:cNvSpPr>
                <p:nvPr userDrawn="1"/>
              </p:nvSpPr>
              <p:spPr bwMode="auto">
                <a:xfrm>
                  <a:off x="-4864" y="-99392"/>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45" name="Rectangle 63"/>
                <p:cNvSpPr>
                  <a:spLocks noChangeArrowheads="1"/>
                </p:cNvSpPr>
                <p:nvPr userDrawn="1"/>
              </p:nvSpPr>
              <p:spPr bwMode="auto">
                <a:xfrm>
                  <a:off x="-22864" y="-99392"/>
                  <a:ext cx="9180000" cy="3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sp>
            <p:nvSpPr>
              <p:cNvPr id="42" name="Rectangle 63"/>
              <p:cNvSpPr>
                <a:spLocks noChangeArrowheads="1"/>
              </p:cNvSpPr>
              <p:nvPr userDrawn="1"/>
            </p:nvSpPr>
            <p:spPr bwMode="auto">
              <a:xfrm>
                <a:off x="-18512" y="6741368"/>
                <a:ext cx="9180000" cy="36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pic>
          <p:nvPicPr>
            <p:cNvPr id="40" name="39 Image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99" y="59686"/>
              <a:ext cx="2263145" cy="1569114"/>
            </a:xfrm>
            <a:prstGeom prst="rect">
              <a:avLst/>
            </a:prstGeom>
          </p:spPr>
        </p:pic>
      </p:grpSp>
    </p:spTree>
    <p:extLst>
      <p:ext uri="{BB962C8B-B14F-4D97-AF65-F5344CB8AC3E}">
        <p14:creationId xmlns:p14="http://schemas.microsoft.com/office/powerpoint/2010/main" val="210101544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30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Clr>
          <a:schemeClr val="accent4">
            <a:lumMod val="50000"/>
          </a:schemeClr>
        </a:buClr>
        <a:buSzPct val="100000"/>
        <a:buFont typeface="Arial" pitchFamily="34" charset="0"/>
        <a:buChar char="•"/>
        <a:defRPr sz="28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339966"/>
        </a:buClr>
        <a:buFont typeface="Arial" pitchFamily="34" charset="0"/>
        <a:buChar char="–"/>
        <a:defRPr sz="26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chemeClr val="accent4">
            <a:lumMod val="50000"/>
          </a:schemeClr>
        </a:buClr>
        <a:buFont typeface="Trebuchet MS"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Clr>
          <a:srgbClr val="339966"/>
        </a:buClr>
        <a:buFont typeface="Wingdings" pitchFamily="2" charset="2"/>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Clr>
          <a:schemeClr val="accent4">
            <a:lumMod val="50000"/>
          </a:schemeClr>
        </a:buClr>
        <a:buFont typeface="Wingdings 3" pitchFamily="18" charset="2"/>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79512" y="1600200"/>
            <a:ext cx="8748000" cy="4525963"/>
          </a:xfrm>
          <a:prstGeom prst="rect">
            <a:avLst/>
          </a:prstGeom>
        </p:spPr>
        <p:txBody>
          <a:bodyPr vert="horz" lIns="91440" tIns="45720" rIns="91440" bIns="45720" rtlCol="0">
            <a:normAutofit/>
          </a:bodyPr>
          <a:lstStyle/>
          <a:p>
            <a:pPr lvl="0"/>
            <a:r>
              <a:rPr lang="es-ES" dirty="0" smtClean="0"/>
              <a:t>Haga clic para insertar  texto</a:t>
            </a:r>
          </a:p>
        </p:txBody>
      </p:sp>
      <p:sp>
        <p:nvSpPr>
          <p:cNvPr id="17" name="16 Marcador de número de diapositiva"/>
          <p:cNvSpPr>
            <a:spLocks noGrp="1"/>
          </p:cNvSpPr>
          <p:nvPr>
            <p:ph type="sldNum" sz="quarter" idx="4"/>
          </p:nvPr>
        </p:nvSpPr>
        <p:spPr>
          <a:xfrm>
            <a:off x="206152" y="6192600"/>
            <a:ext cx="2133600" cy="365125"/>
          </a:xfrm>
          <a:prstGeom prst="rect">
            <a:avLst/>
          </a:prstGeom>
        </p:spPr>
        <p:txBody>
          <a:bodyPr vert="horz" lIns="91440" tIns="45720" rIns="91440" bIns="45720" rtlCol="0" anchor="ctr"/>
          <a:lstStyle>
            <a:lvl1pPr algn="l">
              <a:defRPr sz="1200" b="1">
                <a:solidFill>
                  <a:srgbClr val="008080"/>
                </a:solidFill>
              </a:defRPr>
            </a:lvl1pPr>
          </a:lstStyle>
          <a:p>
            <a:fld id="{2B93FD0E-E693-471E-8F1B-0F34DFD7BAF5}" type="slidenum">
              <a:rPr lang="es-MX" smtClean="0"/>
              <a:pPr/>
              <a:t>‹Nº›</a:t>
            </a:fld>
            <a:endParaRPr lang="es-MX" dirty="0"/>
          </a:p>
        </p:txBody>
      </p:sp>
      <p:grpSp>
        <p:nvGrpSpPr>
          <p:cNvPr id="4" name="3 Grupo"/>
          <p:cNvGrpSpPr/>
          <p:nvPr userDrawn="1"/>
        </p:nvGrpSpPr>
        <p:grpSpPr>
          <a:xfrm>
            <a:off x="-22864" y="-99392"/>
            <a:ext cx="9184352" cy="7056784"/>
            <a:chOff x="-22864" y="-99392"/>
            <a:chExt cx="9184352" cy="7056784"/>
          </a:xfrm>
        </p:grpSpPr>
        <p:grpSp>
          <p:nvGrpSpPr>
            <p:cNvPr id="27" name="26 Grupo"/>
            <p:cNvGrpSpPr/>
            <p:nvPr userDrawn="1"/>
          </p:nvGrpSpPr>
          <p:grpSpPr>
            <a:xfrm>
              <a:off x="-22864" y="-99392"/>
              <a:ext cx="9184352" cy="7056784"/>
              <a:chOff x="-22864" y="-99392"/>
              <a:chExt cx="9184352" cy="7056784"/>
            </a:xfrm>
          </p:grpSpPr>
          <p:grpSp>
            <p:nvGrpSpPr>
              <p:cNvPr id="28" name="27 Grupo"/>
              <p:cNvGrpSpPr/>
              <p:nvPr userDrawn="1"/>
            </p:nvGrpSpPr>
            <p:grpSpPr>
              <a:xfrm>
                <a:off x="-22864" y="-99392"/>
                <a:ext cx="9180000" cy="7056784"/>
                <a:chOff x="-22864" y="-99392"/>
                <a:chExt cx="9180000" cy="7056784"/>
              </a:xfrm>
            </p:grpSpPr>
            <p:pic>
              <p:nvPicPr>
                <p:cNvPr id="30" name="Picture 2"/>
                <p:cNvPicPr>
                  <a:picLocks noChangeAspect="1" noChangeArrowheads="1"/>
                </p:cNvPicPr>
                <p:nvPr userDrawn="1"/>
              </p:nvPicPr>
              <p:blipFill>
                <a:blip r:embed="rId5">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22864" y="6595627"/>
                  <a:ext cx="9180000" cy="3617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62"/>
                <p:cNvSpPr>
                  <a:spLocks noChangeArrowheads="1"/>
                </p:cNvSpPr>
                <p:nvPr userDrawn="1"/>
              </p:nvSpPr>
              <p:spPr bwMode="auto">
                <a:xfrm>
                  <a:off x="-4864" y="-99392"/>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32" name="Rectangle 63"/>
                <p:cNvSpPr>
                  <a:spLocks noChangeArrowheads="1"/>
                </p:cNvSpPr>
                <p:nvPr userDrawn="1"/>
              </p:nvSpPr>
              <p:spPr bwMode="auto">
                <a:xfrm>
                  <a:off x="-22864" y="-99392"/>
                  <a:ext cx="9180000" cy="3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sp>
            <p:nvSpPr>
              <p:cNvPr id="29" name="Rectangle 63"/>
              <p:cNvSpPr>
                <a:spLocks noChangeArrowheads="1"/>
              </p:cNvSpPr>
              <p:nvPr userDrawn="1"/>
            </p:nvSpPr>
            <p:spPr bwMode="auto">
              <a:xfrm>
                <a:off x="-18512" y="6741368"/>
                <a:ext cx="9180000" cy="36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pic>
          <p:nvPicPr>
            <p:cNvPr id="22" name="21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99" y="59686"/>
              <a:ext cx="2263145" cy="1569114"/>
            </a:xfrm>
            <a:prstGeom prst="rect">
              <a:avLst/>
            </a:prstGeom>
          </p:spPr>
        </p:pic>
      </p:grpSp>
    </p:spTree>
    <p:extLst>
      <p:ext uri="{BB962C8B-B14F-4D97-AF65-F5344CB8AC3E}">
        <p14:creationId xmlns:p14="http://schemas.microsoft.com/office/powerpoint/2010/main" val="323881351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sz="3000" b="1" kern="1200">
          <a:solidFill>
            <a:schemeClr val="tx1"/>
          </a:solidFill>
          <a:latin typeface="Trebuchet MS" pitchFamily="34" charset="0"/>
          <a:ea typeface="+mj-ea"/>
          <a:cs typeface="+mj-cs"/>
        </a:defRPr>
      </a:lvl1pPr>
    </p:titleStyle>
    <p:bodyStyle>
      <a:lvl1pPr marL="0" indent="0" algn="just" defTabSz="914400" rtl="0" eaLnBrk="1" latinLnBrk="0" hangingPunct="1">
        <a:spcBef>
          <a:spcPct val="20000"/>
        </a:spcBef>
        <a:buClr>
          <a:schemeClr val="accent4">
            <a:lumMod val="50000"/>
          </a:schemeClr>
        </a:buClr>
        <a:buSzPct val="100000"/>
        <a:buFontTx/>
        <a:buNone/>
        <a:defRPr sz="2800" kern="1200" baseline="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339966"/>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chemeClr val="accent4">
            <a:lumMod val="50000"/>
          </a:schemeClr>
        </a:buClr>
        <a:buFont typeface="Trebuchet MS" pitchFamily="34" charset="0"/>
        <a:buChar char="◦"/>
        <a:defRPr sz="28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Clr>
          <a:srgbClr val="339966"/>
        </a:buClr>
        <a:buFont typeface="Wingdings" pitchFamily="2" charset="2"/>
        <a:buChar char="§"/>
        <a:defRPr sz="28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Clr>
          <a:schemeClr val="accent4">
            <a:lumMod val="50000"/>
          </a:schemeClr>
        </a:buClr>
        <a:buFont typeface="Wingdings 3" pitchFamily="18" charset="2"/>
        <a:buChar char="¶"/>
        <a:defRPr sz="28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5536" y="1273690"/>
            <a:ext cx="2997002" cy="1795270"/>
          </a:xfrm>
          <a:prstGeom prst="rect">
            <a:avLst/>
          </a:prstGeom>
        </p:spPr>
      </p:pic>
      <p:grpSp>
        <p:nvGrpSpPr>
          <p:cNvPr id="15" name="14 Grupo"/>
          <p:cNvGrpSpPr/>
          <p:nvPr userDrawn="1"/>
        </p:nvGrpSpPr>
        <p:grpSpPr>
          <a:xfrm>
            <a:off x="-22864" y="-99392"/>
            <a:ext cx="9184352" cy="7056784"/>
            <a:chOff x="-22864" y="-99392"/>
            <a:chExt cx="9184352" cy="7056784"/>
          </a:xfrm>
        </p:grpSpPr>
        <p:grpSp>
          <p:nvGrpSpPr>
            <p:cNvPr id="16" name="15 Grupo"/>
            <p:cNvGrpSpPr/>
            <p:nvPr userDrawn="1"/>
          </p:nvGrpSpPr>
          <p:grpSpPr>
            <a:xfrm>
              <a:off x="-22864" y="-99392"/>
              <a:ext cx="9180000" cy="7056784"/>
              <a:chOff x="-22864" y="-99392"/>
              <a:chExt cx="9180000" cy="7056784"/>
            </a:xfrm>
          </p:grpSpPr>
          <p:pic>
            <p:nvPicPr>
              <p:cNvPr id="18" name="Picture 2"/>
              <p:cNvPicPr>
                <a:picLocks noChangeAspect="1" noChangeArrowheads="1"/>
              </p:cNvPicPr>
              <p:nvPr userDrawn="1"/>
            </p:nvPicPr>
            <p:blipFill>
              <a:blip r:embed="rId5">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22864" y="6595627"/>
                <a:ext cx="9180000" cy="3617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62"/>
              <p:cNvSpPr>
                <a:spLocks noChangeArrowheads="1"/>
              </p:cNvSpPr>
              <p:nvPr userDrawn="1"/>
            </p:nvSpPr>
            <p:spPr bwMode="auto">
              <a:xfrm>
                <a:off x="-4864" y="-99392"/>
                <a:ext cx="9144000" cy="1412875"/>
              </a:xfrm>
              <a:prstGeom prst="rect">
                <a:avLst/>
              </a:prstGeom>
              <a:gradFill rotWithShape="1">
                <a:gsLst>
                  <a:gs pos="0">
                    <a:srgbClr val="C0C0C0"/>
                  </a:gs>
                  <a:gs pos="100000">
                    <a:schemeClr val="bg1"/>
                  </a:gs>
                </a:gsLst>
                <a:lin ang="5400000" scaled="1"/>
              </a:gradFill>
              <a:ln w="9525">
                <a:noFill/>
                <a:miter lim="800000"/>
                <a:headEnd/>
                <a:tailEnd/>
              </a:ln>
              <a:effectLst/>
            </p:spPr>
            <p:txBody>
              <a:bodyPr wrap="none" anchor="ctr"/>
              <a:lstStyle/>
              <a:p>
                <a:pPr>
                  <a:defRPr/>
                </a:pPr>
                <a:endParaRPr lang="es-MX" dirty="0"/>
              </a:p>
            </p:txBody>
          </p:sp>
          <p:sp>
            <p:nvSpPr>
              <p:cNvPr id="20" name="Rectangle 63"/>
              <p:cNvSpPr>
                <a:spLocks noChangeArrowheads="1"/>
              </p:cNvSpPr>
              <p:nvPr userDrawn="1"/>
            </p:nvSpPr>
            <p:spPr bwMode="auto">
              <a:xfrm>
                <a:off x="-22864" y="-99392"/>
                <a:ext cx="9180000" cy="3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sp>
          <p:nvSpPr>
            <p:cNvPr id="17" name="Rectangle 63"/>
            <p:cNvSpPr>
              <a:spLocks noChangeArrowheads="1"/>
            </p:cNvSpPr>
            <p:nvPr userDrawn="1"/>
          </p:nvSpPr>
          <p:spPr bwMode="auto">
            <a:xfrm>
              <a:off x="-18512" y="6741368"/>
              <a:ext cx="9180000" cy="36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grpSp>
    </p:spTree>
    <p:extLst>
      <p:ext uri="{BB962C8B-B14F-4D97-AF65-F5344CB8AC3E}">
        <p14:creationId xmlns:p14="http://schemas.microsoft.com/office/powerpoint/2010/main" val="3048530564"/>
      </p:ext>
    </p:extLst>
  </p:cSld>
  <p:clrMap bg1="lt1" tx1="dk1" bg2="lt2" tx2="dk2" accent1="accent1" accent2="accent2" accent3="accent3" accent4="accent4" accent5="accent5" accent6="accent6" hlink="hlink" folHlink="folHlink"/>
  <p:sldLayoutIdLst>
    <p:sldLayoutId id="2147483733" r:id="rId1"/>
    <p:sldLayoutId id="2147483734"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file://red/DGCPA/Programa%20de%20Trabajo%202013/SeguimientoIniciativas/DGCPA_DI_GeneralizacionModeloDemanda_General.xlsm" TargetMode="External"/><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pPr algn="just"/>
            <a:r>
              <a:rPr lang="es-MX" sz="2800" dirty="0" smtClean="0"/>
              <a:t>Análisis de demanda de la </a:t>
            </a:r>
            <a:r>
              <a:rPr lang="es-MX" sz="2800" dirty="0"/>
              <a:t>Administración Pública Federal</a:t>
            </a:r>
          </a:p>
        </p:txBody>
      </p:sp>
      <p:sp>
        <p:nvSpPr>
          <p:cNvPr id="3" name="2 Subtítulo"/>
          <p:cNvSpPr>
            <a:spLocks noGrp="1"/>
          </p:cNvSpPr>
          <p:nvPr>
            <p:ph type="subTitle" idx="1"/>
          </p:nvPr>
        </p:nvSpPr>
        <p:spPr/>
        <p:txBody>
          <a:bodyPr/>
          <a:lstStyle/>
          <a:p>
            <a:r>
              <a:rPr lang="es-MX" dirty="0" smtClean="0"/>
              <a:t>2013</a:t>
            </a:r>
            <a:endParaRPr lang="es-MX" dirty="0"/>
          </a:p>
        </p:txBody>
      </p:sp>
    </p:spTree>
    <p:extLst>
      <p:ext uri="{BB962C8B-B14F-4D97-AF65-F5344CB8AC3E}">
        <p14:creationId xmlns:p14="http://schemas.microsoft.com/office/powerpoint/2010/main" val="2831173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Solicitudes de </a:t>
            </a:r>
            <a:r>
              <a:rPr lang="es-MX" sz="2900" dirty="0" smtClean="0">
                <a:solidFill>
                  <a:schemeClr val="accent6">
                    <a:lumMod val="75000"/>
                  </a:schemeClr>
                </a:solidFill>
              </a:rPr>
              <a:t>acceso</a:t>
            </a:r>
            <a:endParaRPr lang="es-MX" sz="2900" dirty="0">
              <a:solidFill>
                <a:schemeClr val="accent6">
                  <a:lumMod val="75000"/>
                </a:schemeClr>
              </a:solidFill>
            </a:endParaRPr>
          </a:p>
        </p:txBody>
      </p:sp>
      <p:pic>
        <p:nvPicPr>
          <p:cNvPr id="4" name="3 Imagen" descr="C:\Users\alejandro.noguez\Documents\Análisis de demanda\Demanda General\Mapas\Resultados\Solicitudes\Solic_ocup.pn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192688" cy="3384376"/>
          </a:xfrm>
          <a:prstGeom prst="rect">
            <a:avLst/>
          </a:prstGeom>
          <a:noFill/>
          <a:ln>
            <a:noFill/>
          </a:ln>
        </p:spPr>
      </p:pic>
      <p:sp>
        <p:nvSpPr>
          <p:cNvPr id="5" name="4 Rectángulo"/>
          <p:cNvSpPr/>
          <p:nvPr/>
        </p:nvSpPr>
        <p:spPr>
          <a:xfrm>
            <a:off x="486667" y="4653136"/>
            <a:ext cx="8208912" cy="2031325"/>
          </a:xfrm>
          <a:prstGeom prst="rect">
            <a:avLst/>
          </a:prstGeom>
        </p:spPr>
        <p:txBody>
          <a:bodyPr wrap="square">
            <a:spAutoFit/>
          </a:bodyPr>
          <a:lstStyle/>
          <a:p>
            <a:pPr algn="just"/>
            <a:r>
              <a:rPr lang="es-MX" dirty="0">
                <a:latin typeface="+mj-lt"/>
              </a:rPr>
              <a:t>En relación con el ámbito de ocupación reportado por los solicitantes, el académico destaca en los Estados del centro-sur, seguido del ámbito “otros” (amas de casa, asociaciones civiles, asociaciones de colonos, cooperativas y </a:t>
            </a:r>
            <a:r>
              <a:rPr lang="es-MX" dirty="0" err="1">
                <a:latin typeface="+mj-lt"/>
              </a:rPr>
              <a:t>ONGs</a:t>
            </a:r>
            <a:r>
              <a:rPr lang="es-MX" dirty="0">
                <a:latin typeface="+mj-lt"/>
              </a:rPr>
              <a:t>) el cual predomina en la mayor parte de la República. Destaca el hecho que la proporción en el ámbito empresarial es tan importante en estos estados como en los del norte del país, destacando Nuevo León y Querétaro. En Campeche sobresalen solicitantes </a:t>
            </a:r>
            <a:r>
              <a:rPr lang="es-MX" dirty="0" smtClean="0">
                <a:latin typeface="+mj-lt"/>
              </a:rPr>
              <a:t>relacionados </a:t>
            </a:r>
            <a:r>
              <a:rPr lang="es-MX" dirty="0">
                <a:latin typeface="+mj-lt"/>
              </a:rPr>
              <a:t>con medios de comunicación</a:t>
            </a:r>
          </a:p>
        </p:txBody>
      </p:sp>
    </p:spTree>
    <p:extLst>
      <p:ext uri="{BB962C8B-B14F-4D97-AF65-F5344CB8AC3E}">
        <p14:creationId xmlns:p14="http://schemas.microsoft.com/office/powerpoint/2010/main" val="76832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Solicitudes de </a:t>
            </a:r>
            <a:r>
              <a:rPr lang="es-MX" sz="2900" dirty="0" smtClean="0">
                <a:solidFill>
                  <a:schemeClr val="accent6">
                    <a:lumMod val="75000"/>
                  </a:schemeClr>
                </a:solidFill>
              </a:rPr>
              <a:t>acceso</a:t>
            </a:r>
            <a:endParaRPr lang="es-MX" sz="2900" dirty="0">
              <a:solidFill>
                <a:schemeClr val="accent6">
                  <a:lumMod val="75000"/>
                </a:schemeClr>
              </a:solidFill>
            </a:endParaRPr>
          </a:p>
        </p:txBody>
      </p:sp>
      <p:pic>
        <p:nvPicPr>
          <p:cNvPr id="11" name="10 Imagen" descr="C:\Users\alejandro.noguez\Documents\Análisis de demanda\Demanda General\Mapas\Resultados\Solicitudes\Solic_ocup_2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71692"/>
            <a:ext cx="2469515" cy="1691516"/>
          </a:xfrm>
          <a:prstGeom prst="rect">
            <a:avLst/>
          </a:prstGeom>
          <a:ln>
            <a:noFill/>
          </a:ln>
          <a:effectLst>
            <a:outerShdw blurRad="190500" algn="tl" rotWithShape="0">
              <a:srgbClr val="000000">
                <a:alpha val="70000"/>
              </a:srgbClr>
            </a:outerShdw>
          </a:effectLst>
        </p:spPr>
      </p:pic>
      <p:pic>
        <p:nvPicPr>
          <p:cNvPr id="12" name="11 Imagen" descr="C:\Users\alejandro.noguez\Documents\Análisis de demanda\Demanda General\Mapas\Resultados\Solicitudes\Solic_ocup_200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579" y="1371692"/>
            <a:ext cx="2468880" cy="1691516"/>
          </a:xfrm>
          <a:prstGeom prst="rect">
            <a:avLst/>
          </a:prstGeom>
          <a:ln>
            <a:noFill/>
          </a:ln>
          <a:effectLst>
            <a:outerShdw blurRad="190500" algn="tl" rotWithShape="0">
              <a:srgbClr val="000000">
                <a:alpha val="70000"/>
              </a:srgbClr>
            </a:outerShdw>
          </a:effectLst>
        </p:spPr>
      </p:pic>
      <p:pic>
        <p:nvPicPr>
          <p:cNvPr id="13" name="12 Imagen" descr="C:\Users\alejandro.noguez\Documents\Análisis de demanda\Demanda General\Mapas\Resultados\Solicitudes\Solic_ocup_200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371692"/>
            <a:ext cx="2468880" cy="1705604"/>
          </a:xfrm>
          <a:prstGeom prst="rect">
            <a:avLst/>
          </a:prstGeom>
          <a:ln>
            <a:noFill/>
          </a:ln>
          <a:effectLst>
            <a:outerShdw blurRad="190500" algn="tl" rotWithShape="0">
              <a:srgbClr val="000000">
                <a:alpha val="70000"/>
              </a:srgbClr>
            </a:outerShdw>
          </a:effectLst>
        </p:spPr>
      </p:pic>
      <p:pic>
        <p:nvPicPr>
          <p:cNvPr id="14" name="13 Imagen" descr="C:\Users\alejandro.noguez\Documents\Análisis de demanda\Demanda General\Mapas\Resultados\Solicitudes\Solic_ocup_201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212976"/>
            <a:ext cx="2469515" cy="1705604"/>
          </a:xfrm>
          <a:prstGeom prst="rect">
            <a:avLst/>
          </a:prstGeom>
          <a:ln>
            <a:noFill/>
          </a:ln>
          <a:effectLst>
            <a:outerShdw blurRad="190500" algn="tl" rotWithShape="0">
              <a:srgbClr val="000000">
                <a:alpha val="70000"/>
              </a:srgbClr>
            </a:outerShdw>
          </a:effectLst>
        </p:spPr>
      </p:pic>
      <p:pic>
        <p:nvPicPr>
          <p:cNvPr id="15" name="14 Imagen" descr="C:\Users\alejandro.noguez\Documents\Análisis de demanda\Demanda General\Mapas\Resultados\Solicitudes\Solic_ocup_201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5360" y="3212976"/>
            <a:ext cx="2468880" cy="1710841"/>
          </a:xfrm>
          <a:prstGeom prst="rect">
            <a:avLst/>
          </a:prstGeom>
          <a:ln>
            <a:noFill/>
          </a:ln>
          <a:effectLst>
            <a:outerShdw blurRad="190500" algn="tl" rotWithShape="0">
              <a:srgbClr val="000000">
                <a:alpha val="70000"/>
              </a:srgbClr>
            </a:outerShdw>
          </a:effectLst>
        </p:spPr>
      </p:pic>
      <p:sp>
        <p:nvSpPr>
          <p:cNvPr id="16" name="15 Rectángulo"/>
          <p:cNvSpPr/>
          <p:nvPr/>
        </p:nvSpPr>
        <p:spPr>
          <a:xfrm>
            <a:off x="179512" y="4941168"/>
            <a:ext cx="8856984" cy="1754326"/>
          </a:xfrm>
          <a:prstGeom prst="rect">
            <a:avLst/>
          </a:prstGeom>
        </p:spPr>
        <p:txBody>
          <a:bodyPr wrap="square">
            <a:spAutoFit/>
          </a:bodyPr>
          <a:lstStyle/>
          <a:p>
            <a:pPr algn="just"/>
            <a:r>
              <a:rPr lang="es-MX" dirty="0" smtClean="0">
                <a:latin typeface="+mj-lt"/>
              </a:rPr>
              <a:t>El </a:t>
            </a:r>
            <a:r>
              <a:rPr lang="es-MX" dirty="0">
                <a:latin typeface="+mj-lt"/>
              </a:rPr>
              <a:t>Estado que sobresale en el periodo de estudio, en el ámbito académico es Jalisco; Puebla es relevante en el periodo 2004-2008, mientras que San Luis Potosí, toma relevancia a partir de 2010. En el ámbito empresarial, Jalisco y Nuevo León son los estados más preponderantes después del Distrito Federal y el Estado de México. En el caso de solicitantes de medios de comunicación es Nuevo León en el periodo de 2004-2008 quien es preponderante, seguido por Jalisco en el periodo 2006-2010 </a:t>
            </a:r>
          </a:p>
        </p:txBody>
      </p:sp>
    </p:spTree>
    <p:extLst>
      <p:ext uri="{BB962C8B-B14F-4D97-AF65-F5344CB8AC3E}">
        <p14:creationId xmlns:p14="http://schemas.microsoft.com/office/powerpoint/2010/main" val="785094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Recurso de </a:t>
            </a:r>
            <a:r>
              <a:rPr lang="es-MX" sz="2900" dirty="0" smtClean="0">
                <a:solidFill>
                  <a:schemeClr val="accent6">
                    <a:lumMod val="75000"/>
                  </a:schemeClr>
                </a:solidFill>
              </a:rPr>
              <a:t>revisión</a:t>
            </a:r>
            <a:endParaRPr lang="es-MX" sz="2900" dirty="0">
              <a:solidFill>
                <a:schemeClr val="accent6">
                  <a:lumMod val="75000"/>
                </a:schemeClr>
              </a:solidFill>
            </a:endParaRPr>
          </a:p>
        </p:txBody>
      </p:sp>
      <p:pic>
        <p:nvPicPr>
          <p:cNvPr id="4" name="3 Imagen" descr="C:\Users\alejandro.noguez\Documents\Análisis de demanda\Demanda General\Mapas\Resultados\Recursos\rr_ed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9558" y="1196752"/>
            <a:ext cx="3888432" cy="2465054"/>
          </a:xfrm>
          <a:prstGeom prst="rect">
            <a:avLst/>
          </a:prstGeom>
          <a:noFill/>
          <a:ln>
            <a:solidFill>
              <a:schemeClr val="tx1"/>
            </a:solidFill>
          </a:ln>
        </p:spPr>
      </p:pic>
      <p:graphicFrame>
        <p:nvGraphicFramePr>
          <p:cNvPr id="6" name="5 Tabla"/>
          <p:cNvGraphicFramePr>
            <a:graphicFrameLocks noGrp="1"/>
          </p:cNvGraphicFramePr>
          <p:nvPr>
            <p:extLst>
              <p:ext uri="{D42A27DB-BD31-4B8C-83A1-F6EECF244321}">
                <p14:modId xmlns:p14="http://schemas.microsoft.com/office/powerpoint/2010/main" val="404063803"/>
              </p:ext>
            </p:extLst>
          </p:nvPr>
        </p:nvGraphicFramePr>
        <p:xfrm>
          <a:off x="2969568" y="1815947"/>
          <a:ext cx="2006600" cy="4141470"/>
        </p:xfrm>
        <a:graphic>
          <a:graphicData uri="http://schemas.openxmlformats.org/drawingml/2006/table">
            <a:tbl>
              <a:tblPr/>
              <a:tblGrid>
                <a:gridCol w="1003300"/>
                <a:gridCol w="1003300"/>
              </a:tblGrid>
              <a:tr h="219075">
                <a:tc>
                  <a:txBody>
                    <a:bodyPr/>
                    <a:lstStyle/>
                    <a:p>
                      <a:pPr algn="ctr" fontAlgn="ctr"/>
                      <a:r>
                        <a:rPr lang="es-MX" sz="1200" b="1" i="0" u="none" strike="noStrike" dirty="0">
                          <a:solidFill>
                            <a:srgbClr val="FFFFFF"/>
                          </a:solidFill>
                          <a:effectLst/>
                          <a:latin typeface="Arial"/>
                        </a:rPr>
                        <a:t>Año</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s-MX" sz="1200" b="1" i="0" u="none" strike="noStrike">
                          <a:solidFill>
                            <a:srgbClr val="FFFFFF"/>
                          </a:solidFill>
                          <a:effectLst/>
                          <a:latin typeface="Arial"/>
                        </a:rPr>
                        <a:t>Estados</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64A2"/>
                    </a:solidFill>
                  </a:tcPr>
                </a:tc>
              </a:tr>
              <a:tr h="209550">
                <a:tc rowSpan="3">
                  <a:txBody>
                    <a:bodyPr/>
                    <a:lstStyle/>
                    <a:p>
                      <a:pPr algn="ctr" fontAlgn="ctr"/>
                      <a:r>
                        <a:rPr lang="es-MX" sz="1200" b="1" i="0" u="none" strike="noStrike" dirty="0">
                          <a:solidFill>
                            <a:srgbClr val="FFFFFF"/>
                          </a:solidFill>
                          <a:effectLst/>
                          <a:latin typeface="Arial"/>
                        </a:rPr>
                        <a:t>2004</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8064A2"/>
                    </a:solidFill>
                  </a:tcPr>
                </a:tc>
                <a:tc>
                  <a:txBody>
                    <a:bodyPr/>
                    <a:lstStyle/>
                    <a:p>
                      <a:pPr algn="ctr" fontAlgn="ctr"/>
                      <a:r>
                        <a:rPr lang="es-MX" sz="1200" b="1" i="0" u="none" strike="noStrike">
                          <a:solidFill>
                            <a:srgbClr val="000000"/>
                          </a:solidFill>
                          <a:effectLst/>
                          <a:latin typeface="Arial"/>
                        </a:rPr>
                        <a:t>Jalisco</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r>
              <a:tr h="200025">
                <a:tc vMerge="1">
                  <a:txBody>
                    <a:bodyPr/>
                    <a:lstStyle/>
                    <a:p>
                      <a:endParaRPr lang="es-MX"/>
                    </a:p>
                  </a:txBody>
                  <a:tcPr/>
                </a:tc>
                <a:tc>
                  <a:txBody>
                    <a:bodyPr/>
                    <a:lstStyle/>
                    <a:p>
                      <a:pPr algn="ctr" fontAlgn="ctr"/>
                      <a:r>
                        <a:rPr lang="es-MX" sz="1200" b="1" i="0" u="none" strike="noStrike">
                          <a:solidFill>
                            <a:srgbClr val="000000"/>
                          </a:solidFill>
                          <a:effectLst/>
                          <a:latin typeface="Arial"/>
                        </a:rPr>
                        <a:t>Puebla</a:t>
                      </a:r>
                    </a:p>
                  </a:txBody>
                  <a:tcPr marL="9525" marR="9525" marT="9525" marB="0" anchor="ctr">
                    <a:lnL>
                      <a:noFill/>
                    </a:lnL>
                    <a:lnR>
                      <a:noFill/>
                    </a:lnR>
                    <a:lnT>
                      <a:noFill/>
                    </a:lnT>
                    <a:lnB>
                      <a:noFill/>
                    </a:lnB>
                    <a:solidFill>
                      <a:srgbClr val="D8D8D8"/>
                    </a:solidFill>
                  </a:tcPr>
                </a:tc>
              </a:tr>
              <a:tr h="190500">
                <a:tc vMerge="1">
                  <a:txBody>
                    <a:bodyPr/>
                    <a:lstStyle/>
                    <a:p>
                      <a:endParaRPr lang="es-MX"/>
                    </a:p>
                  </a:txBody>
                  <a:tcPr/>
                </a:tc>
                <a:tc>
                  <a:txBody>
                    <a:bodyPr/>
                    <a:lstStyle/>
                    <a:p>
                      <a:pPr algn="ctr" fontAlgn="ctr"/>
                      <a:r>
                        <a:rPr lang="es-MX" sz="1200" b="0" i="0" u="none" strike="noStrike">
                          <a:solidFill>
                            <a:srgbClr val="000000"/>
                          </a:solidFill>
                          <a:effectLst/>
                          <a:latin typeface="Arial"/>
                        </a:rPr>
                        <a:t>Guerrero</a:t>
                      </a:r>
                    </a:p>
                  </a:txBody>
                  <a:tcPr marL="9525" marR="9525" marT="9525" marB="0" anchor="ctr">
                    <a:lnL>
                      <a:noFill/>
                    </a:lnL>
                    <a:lnR>
                      <a:noFill/>
                    </a:lnR>
                    <a:lnT>
                      <a:noFill/>
                    </a:lnT>
                    <a:lnB>
                      <a:noFill/>
                    </a:lnB>
                    <a:solidFill>
                      <a:srgbClr val="D8D8D8"/>
                    </a:solidFill>
                  </a:tcPr>
                </a:tc>
              </a:tr>
              <a:tr h="200025">
                <a:tc rowSpan="3">
                  <a:txBody>
                    <a:bodyPr/>
                    <a:lstStyle/>
                    <a:p>
                      <a:pPr algn="ctr" fontAlgn="ctr"/>
                      <a:r>
                        <a:rPr lang="es-MX" sz="1200" b="1" i="0" u="none" strike="noStrike" dirty="0">
                          <a:solidFill>
                            <a:srgbClr val="FFFFFF"/>
                          </a:solidFill>
                          <a:effectLst/>
                          <a:latin typeface="Arial"/>
                        </a:rPr>
                        <a:t>2006</a:t>
                      </a:r>
                    </a:p>
                  </a:txBody>
                  <a:tcPr marL="9525" marR="9525" marT="9525" marB="0" anchor="ctr">
                    <a:lnL>
                      <a:noFill/>
                    </a:lnL>
                    <a:lnR>
                      <a:noFill/>
                    </a:lnR>
                    <a:lnT>
                      <a:noFill/>
                    </a:lnT>
                    <a:lnB>
                      <a:noFill/>
                    </a:lnB>
                    <a:solidFill>
                      <a:srgbClr val="8064A2"/>
                    </a:solidFill>
                  </a:tcPr>
                </a:tc>
                <a:tc>
                  <a:txBody>
                    <a:bodyPr/>
                    <a:lstStyle/>
                    <a:p>
                      <a:pPr algn="ctr" fontAlgn="ctr"/>
                      <a:r>
                        <a:rPr lang="es-MX" sz="1200" b="1" i="0" u="none" strike="noStrike">
                          <a:solidFill>
                            <a:srgbClr val="000000"/>
                          </a:solidFill>
                          <a:effectLst/>
                          <a:latin typeface="Arial"/>
                        </a:rPr>
                        <a:t>Jalisco</a:t>
                      </a:r>
                    </a:p>
                  </a:txBody>
                  <a:tcPr marL="9525" marR="9525" marT="9525" marB="0" anchor="ctr">
                    <a:lnL>
                      <a:noFill/>
                    </a:lnL>
                    <a:lnR>
                      <a:noFill/>
                    </a:lnR>
                    <a:lnT>
                      <a:noFill/>
                    </a:lnT>
                    <a:lnB>
                      <a:noFill/>
                    </a:lnB>
                  </a:tcPr>
                </a:tc>
              </a:tr>
              <a:tr h="200025">
                <a:tc vMerge="1">
                  <a:txBody>
                    <a:bodyPr/>
                    <a:lstStyle/>
                    <a:p>
                      <a:endParaRPr lang="es-MX"/>
                    </a:p>
                  </a:txBody>
                  <a:tcPr/>
                </a:tc>
                <a:tc>
                  <a:txBody>
                    <a:bodyPr/>
                    <a:lstStyle/>
                    <a:p>
                      <a:pPr algn="ctr" fontAlgn="ctr"/>
                      <a:r>
                        <a:rPr lang="es-MX" sz="1200" b="1" i="0" u="none" strike="noStrike">
                          <a:solidFill>
                            <a:srgbClr val="000000"/>
                          </a:solidFill>
                          <a:effectLst/>
                          <a:latin typeface="Arial"/>
                        </a:rPr>
                        <a:t>Veracruz</a:t>
                      </a:r>
                    </a:p>
                  </a:txBody>
                  <a:tcPr marL="9525" marR="9525" marT="9525" marB="0" anchor="ctr">
                    <a:lnL>
                      <a:noFill/>
                    </a:lnL>
                    <a:lnR>
                      <a:noFill/>
                    </a:lnR>
                    <a:lnT>
                      <a:noFill/>
                    </a:lnT>
                    <a:lnB>
                      <a:noFill/>
                    </a:lnB>
                  </a:tcPr>
                </a:tc>
              </a:tr>
              <a:tr h="381000">
                <a:tc vMerge="1">
                  <a:txBody>
                    <a:bodyPr/>
                    <a:lstStyle/>
                    <a:p>
                      <a:endParaRPr lang="es-MX"/>
                    </a:p>
                  </a:txBody>
                  <a:tcPr/>
                </a:tc>
                <a:tc>
                  <a:txBody>
                    <a:bodyPr/>
                    <a:lstStyle/>
                    <a:p>
                      <a:pPr algn="ctr" fontAlgn="ctr"/>
                      <a:r>
                        <a:rPr lang="es-MX" sz="1200" b="0" i="0" u="none" strike="noStrike">
                          <a:solidFill>
                            <a:srgbClr val="000000"/>
                          </a:solidFill>
                          <a:effectLst/>
                          <a:latin typeface="Arial"/>
                        </a:rPr>
                        <a:t>Tamaulipas</a:t>
                      </a:r>
                    </a:p>
                  </a:txBody>
                  <a:tcPr marL="9525" marR="9525" marT="9525" marB="0" anchor="ctr">
                    <a:lnL>
                      <a:noFill/>
                    </a:lnL>
                    <a:lnR>
                      <a:noFill/>
                    </a:lnR>
                    <a:lnT>
                      <a:noFill/>
                    </a:lnT>
                    <a:lnB>
                      <a:noFill/>
                    </a:lnB>
                  </a:tcPr>
                </a:tc>
              </a:tr>
              <a:tr h="200025">
                <a:tc rowSpan="2">
                  <a:txBody>
                    <a:bodyPr/>
                    <a:lstStyle/>
                    <a:p>
                      <a:pPr algn="ctr" fontAlgn="ctr"/>
                      <a:r>
                        <a:rPr lang="es-MX" sz="1200" b="1" i="0" u="none" strike="noStrike">
                          <a:solidFill>
                            <a:srgbClr val="FFFFFF"/>
                          </a:solidFill>
                          <a:effectLst/>
                          <a:latin typeface="Arial"/>
                        </a:rPr>
                        <a:t>2008</a:t>
                      </a:r>
                    </a:p>
                  </a:txBody>
                  <a:tcPr marL="9525" marR="9525" marT="9525" marB="0" anchor="ctr">
                    <a:lnL>
                      <a:noFill/>
                    </a:lnL>
                    <a:lnR>
                      <a:noFill/>
                    </a:lnR>
                    <a:lnT>
                      <a:noFill/>
                    </a:lnT>
                    <a:lnB>
                      <a:noFill/>
                    </a:lnB>
                    <a:solidFill>
                      <a:srgbClr val="8064A2"/>
                    </a:solidFill>
                  </a:tcPr>
                </a:tc>
                <a:tc>
                  <a:txBody>
                    <a:bodyPr/>
                    <a:lstStyle/>
                    <a:p>
                      <a:pPr algn="ctr" fontAlgn="ctr"/>
                      <a:r>
                        <a:rPr lang="es-MX" sz="1200" b="1" i="0" u="none" strike="noStrike" dirty="0">
                          <a:solidFill>
                            <a:srgbClr val="000000"/>
                          </a:solidFill>
                          <a:effectLst/>
                          <a:latin typeface="Arial"/>
                        </a:rPr>
                        <a:t>Jalisco</a:t>
                      </a:r>
                    </a:p>
                  </a:txBody>
                  <a:tcPr marL="9525" marR="9525" marT="9525" marB="0" anchor="ctr">
                    <a:lnL>
                      <a:noFill/>
                    </a:lnL>
                    <a:lnR>
                      <a:noFill/>
                    </a:lnR>
                    <a:lnT>
                      <a:noFill/>
                    </a:lnT>
                    <a:lnB>
                      <a:noFill/>
                    </a:lnB>
                    <a:solidFill>
                      <a:srgbClr val="D8D8D8"/>
                    </a:solidFill>
                  </a:tcPr>
                </a:tc>
              </a:tr>
              <a:tr h="190500">
                <a:tc vMerge="1">
                  <a:txBody>
                    <a:bodyPr/>
                    <a:lstStyle/>
                    <a:p>
                      <a:endParaRPr lang="es-MX"/>
                    </a:p>
                  </a:txBody>
                  <a:tcPr/>
                </a:tc>
                <a:tc>
                  <a:txBody>
                    <a:bodyPr/>
                    <a:lstStyle/>
                    <a:p>
                      <a:pPr algn="ctr" fontAlgn="ctr"/>
                      <a:r>
                        <a:rPr lang="es-MX" sz="1200" b="0" i="0" u="none" strike="noStrike">
                          <a:solidFill>
                            <a:srgbClr val="000000"/>
                          </a:solidFill>
                          <a:effectLst/>
                          <a:latin typeface="Arial"/>
                        </a:rPr>
                        <a:t>Durango</a:t>
                      </a:r>
                    </a:p>
                  </a:txBody>
                  <a:tcPr marL="9525" marR="9525" marT="9525" marB="0" anchor="ctr">
                    <a:lnL>
                      <a:noFill/>
                    </a:lnL>
                    <a:lnR>
                      <a:noFill/>
                    </a:lnR>
                    <a:lnT>
                      <a:noFill/>
                    </a:lnT>
                    <a:lnB>
                      <a:noFill/>
                    </a:lnB>
                    <a:solidFill>
                      <a:srgbClr val="D8D8D8"/>
                    </a:solidFill>
                  </a:tcPr>
                </a:tc>
              </a:tr>
              <a:tr h="381000">
                <a:tc rowSpan="4">
                  <a:txBody>
                    <a:bodyPr/>
                    <a:lstStyle/>
                    <a:p>
                      <a:pPr algn="ctr" fontAlgn="ctr"/>
                      <a:r>
                        <a:rPr lang="es-MX" sz="1200" b="1" i="0" u="none" strike="noStrike">
                          <a:solidFill>
                            <a:srgbClr val="FFFFFF"/>
                          </a:solidFill>
                          <a:effectLst/>
                          <a:latin typeface="Arial"/>
                        </a:rPr>
                        <a:t>2010</a:t>
                      </a:r>
                    </a:p>
                  </a:txBody>
                  <a:tcPr marL="9525" marR="9525" marT="9525" marB="0" anchor="ctr">
                    <a:lnL>
                      <a:noFill/>
                    </a:lnL>
                    <a:lnR>
                      <a:noFill/>
                    </a:lnR>
                    <a:lnT>
                      <a:noFill/>
                    </a:lnT>
                    <a:lnB>
                      <a:noFill/>
                    </a:lnB>
                    <a:solidFill>
                      <a:srgbClr val="8064A2"/>
                    </a:solidFill>
                  </a:tcPr>
                </a:tc>
                <a:tc>
                  <a:txBody>
                    <a:bodyPr/>
                    <a:lstStyle/>
                    <a:p>
                      <a:pPr algn="ctr" fontAlgn="ctr"/>
                      <a:r>
                        <a:rPr lang="es-MX" sz="1200" b="0" i="0" u="none" strike="noStrike">
                          <a:solidFill>
                            <a:srgbClr val="000000"/>
                          </a:solidFill>
                          <a:effectLst/>
                          <a:latin typeface="Arial"/>
                        </a:rPr>
                        <a:t>Chihuahua</a:t>
                      </a:r>
                    </a:p>
                  </a:txBody>
                  <a:tcPr marL="9525" marR="9525" marT="9525" marB="0" anchor="ctr">
                    <a:lnL>
                      <a:noFill/>
                    </a:lnL>
                    <a:lnR>
                      <a:noFill/>
                    </a:lnR>
                    <a:lnT>
                      <a:noFill/>
                    </a:lnT>
                    <a:lnB>
                      <a:noFill/>
                    </a:lnB>
                  </a:tcPr>
                </a:tc>
              </a:tr>
              <a:tr h="190500">
                <a:tc vMerge="1">
                  <a:txBody>
                    <a:bodyPr/>
                    <a:lstStyle/>
                    <a:p>
                      <a:endParaRPr lang="es-MX"/>
                    </a:p>
                  </a:txBody>
                  <a:tcPr/>
                </a:tc>
                <a:tc>
                  <a:txBody>
                    <a:bodyPr/>
                    <a:lstStyle/>
                    <a:p>
                      <a:pPr algn="ctr" fontAlgn="ctr"/>
                      <a:r>
                        <a:rPr lang="es-MX" sz="1200" b="0" i="0" u="none" strike="noStrike">
                          <a:solidFill>
                            <a:srgbClr val="000000"/>
                          </a:solidFill>
                          <a:effectLst/>
                          <a:latin typeface="Arial"/>
                        </a:rPr>
                        <a:t>Coahuila</a:t>
                      </a:r>
                    </a:p>
                  </a:txBody>
                  <a:tcPr marL="9525" marR="9525" marT="9525" marB="0" anchor="ctr">
                    <a:lnL>
                      <a:noFill/>
                    </a:lnL>
                    <a:lnR>
                      <a:noFill/>
                    </a:lnR>
                    <a:lnT>
                      <a:noFill/>
                    </a:lnT>
                    <a:lnB>
                      <a:noFill/>
                    </a:lnB>
                  </a:tcPr>
                </a:tc>
              </a:tr>
              <a:tr h="200025">
                <a:tc vMerge="1">
                  <a:txBody>
                    <a:bodyPr/>
                    <a:lstStyle/>
                    <a:p>
                      <a:endParaRPr lang="es-MX"/>
                    </a:p>
                  </a:txBody>
                  <a:tcPr/>
                </a:tc>
                <a:tc>
                  <a:txBody>
                    <a:bodyPr/>
                    <a:lstStyle/>
                    <a:p>
                      <a:pPr algn="ctr" fontAlgn="ctr"/>
                      <a:r>
                        <a:rPr lang="es-MX" sz="1200" b="1" i="0" u="none" strike="noStrike">
                          <a:solidFill>
                            <a:srgbClr val="000000"/>
                          </a:solidFill>
                          <a:effectLst/>
                          <a:latin typeface="Arial"/>
                        </a:rPr>
                        <a:t>Jalisco</a:t>
                      </a:r>
                    </a:p>
                  </a:txBody>
                  <a:tcPr marL="9525" marR="9525" marT="9525" marB="0" anchor="ctr">
                    <a:lnL>
                      <a:noFill/>
                    </a:lnL>
                    <a:lnR>
                      <a:noFill/>
                    </a:lnR>
                    <a:lnT>
                      <a:noFill/>
                    </a:lnT>
                    <a:lnB>
                      <a:noFill/>
                    </a:lnB>
                  </a:tcPr>
                </a:tc>
              </a:tr>
              <a:tr h="200025">
                <a:tc vMerge="1">
                  <a:txBody>
                    <a:bodyPr/>
                    <a:lstStyle/>
                    <a:p>
                      <a:endParaRPr lang="es-MX"/>
                    </a:p>
                  </a:txBody>
                  <a:tcPr/>
                </a:tc>
                <a:tc>
                  <a:txBody>
                    <a:bodyPr/>
                    <a:lstStyle/>
                    <a:p>
                      <a:pPr algn="ctr" fontAlgn="ctr"/>
                      <a:r>
                        <a:rPr lang="es-MX" sz="1200" b="1" i="0" u="none" strike="noStrike">
                          <a:solidFill>
                            <a:srgbClr val="000000"/>
                          </a:solidFill>
                          <a:effectLst/>
                          <a:latin typeface="Arial"/>
                        </a:rPr>
                        <a:t>Veracruz</a:t>
                      </a:r>
                    </a:p>
                  </a:txBody>
                  <a:tcPr marL="9525" marR="9525" marT="9525" marB="0" anchor="ctr">
                    <a:lnL>
                      <a:noFill/>
                    </a:lnL>
                    <a:lnR>
                      <a:noFill/>
                    </a:lnR>
                    <a:lnT>
                      <a:noFill/>
                    </a:lnT>
                    <a:lnB>
                      <a:noFill/>
                    </a:lnB>
                  </a:tcPr>
                </a:tc>
              </a:tr>
              <a:tr h="200025">
                <a:tc rowSpan="5">
                  <a:txBody>
                    <a:bodyPr/>
                    <a:lstStyle/>
                    <a:p>
                      <a:pPr algn="ctr" fontAlgn="ctr"/>
                      <a:r>
                        <a:rPr lang="es-MX" sz="1200" b="1" i="0" u="none" strike="noStrike">
                          <a:solidFill>
                            <a:srgbClr val="FFFFFF"/>
                          </a:solidFill>
                          <a:effectLst/>
                          <a:latin typeface="Arial"/>
                        </a:rPr>
                        <a:t>2012</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s-MX" sz="1200" b="1" i="0" u="none" strike="noStrike">
                          <a:solidFill>
                            <a:srgbClr val="000000"/>
                          </a:solidFill>
                          <a:effectLst/>
                          <a:latin typeface="Arial"/>
                        </a:rPr>
                        <a:t>Jalisco</a:t>
                      </a:r>
                    </a:p>
                  </a:txBody>
                  <a:tcPr marL="9525" marR="9525" marT="9525" marB="0" anchor="ctr">
                    <a:lnL>
                      <a:noFill/>
                    </a:lnL>
                    <a:lnR>
                      <a:noFill/>
                    </a:lnR>
                    <a:lnT>
                      <a:noFill/>
                    </a:lnT>
                    <a:lnB>
                      <a:noFill/>
                    </a:lnB>
                    <a:solidFill>
                      <a:srgbClr val="D8D8D8"/>
                    </a:solidFill>
                  </a:tcPr>
                </a:tc>
              </a:tr>
              <a:tr h="190500">
                <a:tc vMerge="1">
                  <a:txBody>
                    <a:bodyPr/>
                    <a:lstStyle/>
                    <a:p>
                      <a:endParaRPr lang="es-MX"/>
                    </a:p>
                  </a:txBody>
                  <a:tcPr/>
                </a:tc>
                <a:tc>
                  <a:txBody>
                    <a:bodyPr/>
                    <a:lstStyle/>
                    <a:p>
                      <a:pPr algn="ctr" fontAlgn="ctr"/>
                      <a:r>
                        <a:rPr lang="es-MX" sz="1200" b="0" i="0" u="none" strike="noStrike">
                          <a:solidFill>
                            <a:srgbClr val="000000"/>
                          </a:solidFill>
                          <a:effectLst/>
                          <a:latin typeface="Arial"/>
                        </a:rPr>
                        <a:t>Mérida</a:t>
                      </a:r>
                    </a:p>
                  </a:txBody>
                  <a:tcPr marL="9525" marR="9525" marT="9525" marB="0" anchor="ctr">
                    <a:lnL>
                      <a:noFill/>
                    </a:lnL>
                    <a:lnR>
                      <a:noFill/>
                    </a:lnR>
                    <a:lnT>
                      <a:noFill/>
                    </a:lnT>
                    <a:lnB>
                      <a:noFill/>
                    </a:lnB>
                    <a:solidFill>
                      <a:srgbClr val="D8D8D8"/>
                    </a:solidFill>
                  </a:tcPr>
                </a:tc>
              </a:tr>
              <a:tr h="200025">
                <a:tc vMerge="1">
                  <a:txBody>
                    <a:bodyPr/>
                    <a:lstStyle/>
                    <a:p>
                      <a:endParaRPr lang="es-MX"/>
                    </a:p>
                  </a:txBody>
                  <a:tcPr/>
                </a:tc>
                <a:tc>
                  <a:txBody>
                    <a:bodyPr/>
                    <a:lstStyle/>
                    <a:p>
                      <a:pPr algn="ctr" fontAlgn="ctr"/>
                      <a:r>
                        <a:rPr lang="es-MX" sz="1200" b="1" i="0" u="none" strike="noStrike">
                          <a:solidFill>
                            <a:srgbClr val="000000"/>
                          </a:solidFill>
                          <a:effectLst/>
                          <a:latin typeface="Arial"/>
                        </a:rPr>
                        <a:t>Puebla</a:t>
                      </a:r>
                    </a:p>
                  </a:txBody>
                  <a:tcPr marL="9525" marR="9525" marT="9525" marB="0" anchor="ctr">
                    <a:lnL>
                      <a:noFill/>
                    </a:lnL>
                    <a:lnR>
                      <a:noFill/>
                    </a:lnR>
                    <a:lnT>
                      <a:noFill/>
                    </a:lnT>
                    <a:lnB>
                      <a:noFill/>
                    </a:lnB>
                    <a:solidFill>
                      <a:srgbClr val="D8D8D8"/>
                    </a:solidFill>
                  </a:tcPr>
                </a:tc>
              </a:tr>
              <a:tr h="381000">
                <a:tc vMerge="1">
                  <a:txBody>
                    <a:bodyPr/>
                    <a:lstStyle/>
                    <a:p>
                      <a:endParaRPr lang="es-MX"/>
                    </a:p>
                  </a:txBody>
                  <a:tcPr/>
                </a:tc>
                <a:tc>
                  <a:txBody>
                    <a:bodyPr/>
                    <a:lstStyle/>
                    <a:p>
                      <a:pPr algn="ctr" fontAlgn="ctr"/>
                      <a:r>
                        <a:rPr lang="es-MX" sz="1200" b="0" i="0" u="none" strike="noStrike">
                          <a:solidFill>
                            <a:srgbClr val="000000"/>
                          </a:solidFill>
                          <a:effectLst/>
                          <a:latin typeface="Arial"/>
                        </a:rPr>
                        <a:t>San Luis Potosí</a:t>
                      </a:r>
                    </a:p>
                  </a:txBody>
                  <a:tcPr marL="9525" marR="9525" marT="9525" marB="0" anchor="ctr">
                    <a:lnL>
                      <a:noFill/>
                    </a:lnL>
                    <a:lnR>
                      <a:noFill/>
                    </a:lnR>
                    <a:lnT>
                      <a:noFill/>
                    </a:lnT>
                    <a:lnB>
                      <a:noFill/>
                    </a:lnB>
                    <a:solidFill>
                      <a:srgbClr val="D8D8D8"/>
                    </a:solidFill>
                  </a:tcPr>
                </a:tc>
              </a:tr>
              <a:tr h="200025">
                <a:tc vMerge="1">
                  <a:txBody>
                    <a:bodyPr/>
                    <a:lstStyle/>
                    <a:p>
                      <a:endParaRPr lang="es-MX"/>
                    </a:p>
                  </a:txBody>
                  <a:tcPr/>
                </a:tc>
                <a:tc>
                  <a:txBody>
                    <a:bodyPr/>
                    <a:lstStyle/>
                    <a:p>
                      <a:pPr algn="ctr" fontAlgn="ctr"/>
                      <a:r>
                        <a:rPr lang="es-MX" sz="1200" b="0" i="0" u="none" strike="noStrike" dirty="0">
                          <a:solidFill>
                            <a:srgbClr val="000000"/>
                          </a:solidFill>
                          <a:effectLst/>
                          <a:latin typeface="Arial"/>
                        </a:rPr>
                        <a:t>Tabasco</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D8D8D8"/>
                    </a:solidFill>
                  </a:tcPr>
                </a:tc>
              </a:tr>
            </a:tbl>
          </a:graphicData>
        </a:graphic>
      </p:graphicFrame>
      <p:sp>
        <p:nvSpPr>
          <p:cNvPr id="7" name="6 Rectángulo"/>
          <p:cNvSpPr/>
          <p:nvPr/>
        </p:nvSpPr>
        <p:spPr>
          <a:xfrm>
            <a:off x="251520" y="1340768"/>
            <a:ext cx="4204228" cy="369332"/>
          </a:xfrm>
          <a:prstGeom prst="rect">
            <a:avLst/>
          </a:prstGeom>
        </p:spPr>
        <p:txBody>
          <a:bodyPr wrap="none">
            <a:spAutoFit/>
          </a:bodyPr>
          <a:lstStyle/>
          <a:p>
            <a:r>
              <a:rPr lang="es-MX" b="1" dirty="0"/>
              <a:t>Dinámica geográfica por Entidad de los RR</a:t>
            </a:r>
            <a:endParaRPr lang="es-MX" dirty="0"/>
          </a:p>
        </p:txBody>
      </p:sp>
      <p:sp>
        <p:nvSpPr>
          <p:cNvPr id="8" name="7 Rectángulo"/>
          <p:cNvSpPr/>
          <p:nvPr/>
        </p:nvSpPr>
        <p:spPr>
          <a:xfrm>
            <a:off x="5173932" y="3861048"/>
            <a:ext cx="3879684" cy="2308324"/>
          </a:xfrm>
          <a:prstGeom prst="rect">
            <a:avLst/>
          </a:prstGeom>
        </p:spPr>
        <p:txBody>
          <a:bodyPr wrap="square">
            <a:spAutoFit/>
          </a:bodyPr>
          <a:lstStyle/>
          <a:p>
            <a:pPr algn="just"/>
            <a:r>
              <a:rPr lang="es-MX" sz="1600" dirty="0" smtClean="0">
                <a:latin typeface="+mj-lt"/>
              </a:rPr>
              <a:t>Los RR guardan una correlación positiva en relación a su situación </a:t>
            </a:r>
            <a:r>
              <a:rPr lang="es-MX" sz="1600" dirty="0" err="1" smtClean="0">
                <a:latin typeface="+mj-lt"/>
              </a:rPr>
              <a:t>georeferencial</a:t>
            </a:r>
            <a:r>
              <a:rPr lang="es-MX" sz="1600" dirty="0" smtClean="0">
                <a:latin typeface="+mj-lt"/>
              </a:rPr>
              <a:t> con las SA, es decir, el mayor número de RR se concentra en el centro del país, siendo el D.F. donde se interponen el mayor número de RR, concentrando hasta el 52% de los mismos, mientras que el Edo. </a:t>
            </a:r>
            <a:r>
              <a:rPr lang="es-MX" sz="1600" dirty="0" err="1" smtClean="0">
                <a:latin typeface="+mj-lt"/>
              </a:rPr>
              <a:t>Méx</a:t>
            </a:r>
            <a:r>
              <a:rPr lang="es-MX" sz="1600" dirty="0" smtClean="0">
                <a:latin typeface="+mj-lt"/>
              </a:rPr>
              <a:t>. alcanza hasta el 10%; Morelos y Jalisco el 6.5% cada uno de ellos. </a:t>
            </a:r>
            <a:endParaRPr lang="es-MX" sz="1600" dirty="0">
              <a:latin typeface="+mj-lt"/>
            </a:endParaRPr>
          </a:p>
        </p:txBody>
      </p:sp>
      <p:sp>
        <p:nvSpPr>
          <p:cNvPr id="9" name="8 Rectángulo"/>
          <p:cNvSpPr/>
          <p:nvPr/>
        </p:nvSpPr>
        <p:spPr>
          <a:xfrm>
            <a:off x="251520" y="1710100"/>
            <a:ext cx="2718048" cy="4524315"/>
          </a:xfrm>
          <a:prstGeom prst="rect">
            <a:avLst/>
          </a:prstGeom>
        </p:spPr>
        <p:txBody>
          <a:bodyPr wrap="square">
            <a:spAutoFit/>
          </a:bodyPr>
          <a:lstStyle/>
          <a:p>
            <a:pPr algn="just"/>
            <a:r>
              <a:rPr lang="es-MX" sz="1600" dirty="0">
                <a:latin typeface="+mj-lt"/>
              </a:rPr>
              <a:t>La dinámica geográfica permite conocer los estados que presentan un mayor número de recursos de revisión por año</a:t>
            </a:r>
          </a:p>
          <a:p>
            <a:pPr algn="just"/>
            <a:endParaRPr lang="es-MX" sz="1600" dirty="0" smtClean="0">
              <a:latin typeface="+mj-lt"/>
            </a:endParaRPr>
          </a:p>
          <a:p>
            <a:pPr algn="just"/>
            <a:r>
              <a:rPr lang="es-MX" sz="1600" dirty="0" smtClean="0">
                <a:latin typeface="+mj-lt"/>
              </a:rPr>
              <a:t>Se </a:t>
            </a:r>
            <a:r>
              <a:rPr lang="es-MX" sz="1600" dirty="0">
                <a:latin typeface="+mj-lt"/>
              </a:rPr>
              <a:t>observa que permanecen inalterables a lo largo del tiempo el </a:t>
            </a:r>
            <a:r>
              <a:rPr lang="es-MX" sz="1600" dirty="0" smtClean="0">
                <a:latin typeface="+mj-lt"/>
              </a:rPr>
              <a:t>D.F. en </a:t>
            </a:r>
            <a:r>
              <a:rPr lang="es-MX" sz="1600" dirty="0">
                <a:latin typeface="+mj-lt"/>
              </a:rPr>
              <a:t>primer lugar y el </a:t>
            </a:r>
            <a:r>
              <a:rPr lang="es-MX" sz="1600" dirty="0" smtClean="0">
                <a:latin typeface="+mj-lt"/>
              </a:rPr>
              <a:t>Edo. </a:t>
            </a:r>
            <a:r>
              <a:rPr lang="es-MX" sz="1600" dirty="0" err="1" smtClean="0">
                <a:latin typeface="+mj-lt"/>
              </a:rPr>
              <a:t>Mex</a:t>
            </a:r>
            <a:r>
              <a:rPr lang="es-MX" sz="1600" dirty="0" smtClean="0">
                <a:latin typeface="+mj-lt"/>
              </a:rPr>
              <a:t>. </a:t>
            </a:r>
            <a:r>
              <a:rPr lang="es-MX" sz="1600" dirty="0">
                <a:latin typeface="+mj-lt"/>
              </a:rPr>
              <a:t>en segundo, alcanzado cuotas máximas de hasta 59.4% en 2004 y mínimas del 48.6% en 2008 para el caso del </a:t>
            </a:r>
            <a:r>
              <a:rPr lang="es-MX" sz="1600" dirty="0" smtClean="0">
                <a:latin typeface="+mj-lt"/>
              </a:rPr>
              <a:t>D.F., </a:t>
            </a:r>
            <a:r>
              <a:rPr lang="es-MX" sz="1600" dirty="0">
                <a:latin typeface="+mj-lt"/>
              </a:rPr>
              <a:t>mientras que para el </a:t>
            </a:r>
            <a:r>
              <a:rPr lang="es-MX" sz="1600" dirty="0" smtClean="0">
                <a:latin typeface="+mj-lt"/>
              </a:rPr>
              <a:t>Edo. </a:t>
            </a:r>
            <a:r>
              <a:rPr lang="es-MX" sz="1600" dirty="0" err="1" smtClean="0">
                <a:latin typeface="+mj-lt"/>
              </a:rPr>
              <a:t>Mex</a:t>
            </a:r>
            <a:r>
              <a:rPr lang="es-MX" sz="1600" dirty="0" smtClean="0">
                <a:latin typeface="+mj-lt"/>
              </a:rPr>
              <a:t>. alcanza </a:t>
            </a:r>
            <a:r>
              <a:rPr lang="es-MX" sz="1600" dirty="0">
                <a:latin typeface="+mj-lt"/>
              </a:rPr>
              <a:t>máximos de hasta 14.8% en 2010 y mínimos de 8.4% en 2006. </a:t>
            </a:r>
          </a:p>
        </p:txBody>
      </p:sp>
    </p:spTree>
    <p:extLst>
      <p:ext uri="{BB962C8B-B14F-4D97-AF65-F5344CB8AC3E}">
        <p14:creationId xmlns:p14="http://schemas.microsoft.com/office/powerpoint/2010/main" val="724723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Recurso de </a:t>
            </a:r>
            <a:r>
              <a:rPr lang="es-MX" sz="2900" dirty="0" smtClean="0">
                <a:solidFill>
                  <a:schemeClr val="accent6">
                    <a:lumMod val="75000"/>
                  </a:schemeClr>
                </a:solidFill>
              </a:rPr>
              <a:t>revisión</a:t>
            </a:r>
            <a:endParaRPr lang="es-MX" sz="2900" dirty="0">
              <a:solidFill>
                <a:schemeClr val="accent6">
                  <a:lumMod val="75000"/>
                </a:schemeClr>
              </a:solidFill>
            </a:endParaRPr>
          </a:p>
        </p:txBody>
      </p:sp>
      <p:pic>
        <p:nvPicPr>
          <p:cNvPr id="5" name="4 Imagen" descr="C:\Users\alejandro.noguez\Documents\Análisis de demanda\Demanda General\Mapas\Resultados\Recursos\rr_edo_2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25" y="1323340"/>
            <a:ext cx="2468880" cy="1907540"/>
          </a:xfrm>
          <a:prstGeom prst="rect">
            <a:avLst/>
          </a:prstGeom>
          <a:ln>
            <a:noFill/>
          </a:ln>
          <a:effectLst>
            <a:outerShdw blurRad="190500" algn="tl" rotWithShape="0">
              <a:srgbClr val="000000">
                <a:alpha val="70000"/>
              </a:srgbClr>
            </a:outerShdw>
          </a:effectLst>
        </p:spPr>
      </p:pic>
      <p:pic>
        <p:nvPicPr>
          <p:cNvPr id="6" name="5 Imagen" descr="C:\Users\alejandro.noguez\Documents\Análisis de demanda\Demanda General\Mapas\Resultados\Recursos\rr_edo_200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7184" y="1323340"/>
            <a:ext cx="2468880" cy="1907540"/>
          </a:xfrm>
          <a:prstGeom prst="rect">
            <a:avLst/>
          </a:prstGeom>
          <a:ln>
            <a:noFill/>
          </a:ln>
          <a:effectLst>
            <a:outerShdw blurRad="190500" algn="tl" rotWithShape="0">
              <a:srgbClr val="000000">
                <a:alpha val="70000"/>
              </a:srgbClr>
            </a:outerShdw>
          </a:effectLst>
        </p:spPr>
      </p:pic>
      <p:pic>
        <p:nvPicPr>
          <p:cNvPr id="7" name="6 Imagen" descr="C:\Users\alejandro.noguez\Documents\Análisis de demanda\Demanda General\Mapas\Resultados\Recursos\rr_edo_200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1687" y="1328245"/>
            <a:ext cx="2468880" cy="1907540"/>
          </a:xfrm>
          <a:prstGeom prst="rect">
            <a:avLst/>
          </a:prstGeom>
          <a:ln>
            <a:noFill/>
          </a:ln>
          <a:effectLst>
            <a:outerShdw blurRad="190500" algn="tl" rotWithShape="0">
              <a:srgbClr val="000000">
                <a:alpha val="70000"/>
              </a:srgbClr>
            </a:outerShdw>
          </a:effectLst>
        </p:spPr>
      </p:pic>
      <p:pic>
        <p:nvPicPr>
          <p:cNvPr id="8" name="7 Imagen" descr="C:\Users\alejandro.noguez\Documents\Análisis de demanda\Demanda General\Mapas\Resultados\Recursos\rr_edo_201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015" y="3398722"/>
            <a:ext cx="2468880" cy="1894687"/>
          </a:xfrm>
          <a:prstGeom prst="rect">
            <a:avLst/>
          </a:prstGeom>
          <a:ln>
            <a:noFill/>
          </a:ln>
          <a:effectLst>
            <a:outerShdw blurRad="190500" algn="tl" rotWithShape="0">
              <a:srgbClr val="000000">
                <a:alpha val="70000"/>
              </a:srgbClr>
            </a:outerShdw>
          </a:effectLst>
        </p:spPr>
      </p:pic>
      <p:pic>
        <p:nvPicPr>
          <p:cNvPr id="9" name="8 Imagen" descr="C:\Users\alejandro.noguez\Documents\Análisis de demanda\Demanda General\Mapas\Resultados\Recursos\rr_edo_201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9031" y="3398722"/>
            <a:ext cx="2437033" cy="1894687"/>
          </a:xfrm>
          <a:prstGeom prst="rect">
            <a:avLst/>
          </a:prstGeom>
          <a:ln>
            <a:noFill/>
          </a:ln>
          <a:effectLst>
            <a:outerShdw blurRad="190500" algn="tl" rotWithShape="0">
              <a:srgbClr val="000000">
                <a:alpha val="70000"/>
              </a:srgbClr>
            </a:outerShdw>
          </a:effectLst>
        </p:spPr>
      </p:pic>
      <p:sp>
        <p:nvSpPr>
          <p:cNvPr id="10" name="9 Rectángulo"/>
          <p:cNvSpPr/>
          <p:nvPr/>
        </p:nvSpPr>
        <p:spPr>
          <a:xfrm>
            <a:off x="5364088" y="3429000"/>
            <a:ext cx="3672408" cy="2800767"/>
          </a:xfrm>
          <a:prstGeom prst="rect">
            <a:avLst/>
          </a:prstGeom>
        </p:spPr>
        <p:txBody>
          <a:bodyPr wrap="square">
            <a:spAutoFit/>
          </a:bodyPr>
          <a:lstStyle/>
          <a:p>
            <a:pPr algn="just"/>
            <a:r>
              <a:rPr lang="es-MX" sz="1600" dirty="0">
                <a:latin typeface="+mj-lt"/>
              </a:rPr>
              <a:t>Jalisco es una entidad que permanece a lo largo de los periodos de estudio, con porcentajes que van del 1.6% al 5%, mismo porcentaje de RR que el resto de los estados. El Estado de Puebla presenta una dinámica en la cual para los años 2004 y 2012 es preponderante en los RR al igual que Veracruz en los años 2006 y 2010. Los estados con una nueva dinámica son: Chihuahua, Coahuila, Mérida, San Luis Potosí y Tabasco</a:t>
            </a:r>
          </a:p>
        </p:txBody>
      </p:sp>
    </p:spTree>
    <p:extLst>
      <p:ext uri="{BB962C8B-B14F-4D97-AF65-F5344CB8AC3E}">
        <p14:creationId xmlns:p14="http://schemas.microsoft.com/office/powerpoint/2010/main" val="4002654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Recurso de </a:t>
            </a:r>
            <a:r>
              <a:rPr lang="es-MX" sz="2900" dirty="0" smtClean="0">
                <a:solidFill>
                  <a:schemeClr val="accent6">
                    <a:lumMod val="75000"/>
                  </a:schemeClr>
                </a:solidFill>
              </a:rPr>
              <a:t>revisión</a:t>
            </a:r>
            <a:endParaRPr lang="es-MX" sz="2900" dirty="0">
              <a:solidFill>
                <a:schemeClr val="accent6">
                  <a:lumMod val="75000"/>
                </a:scheme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902421236"/>
              </p:ext>
            </p:extLst>
          </p:nvPr>
        </p:nvGraphicFramePr>
        <p:xfrm>
          <a:off x="5086630" y="1268760"/>
          <a:ext cx="3730972" cy="4444602"/>
        </p:xfrm>
        <a:graphic>
          <a:graphicData uri="http://schemas.openxmlformats.org/drawingml/2006/table">
            <a:tbl>
              <a:tblPr/>
              <a:tblGrid>
                <a:gridCol w="914976"/>
                <a:gridCol w="914976"/>
                <a:gridCol w="950510"/>
                <a:gridCol w="950510"/>
              </a:tblGrid>
              <a:tr h="450093">
                <a:tc>
                  <a:txBody>
                    <a:bodyPr/>
                    <a:lstStyle/>
                    <a:p>
                      <a:pPr algn="ctr" fontAlgn="ctr"/>
                      <a:r>
                        <a:rPr lang="es-MX" sz="1000" b="1" i="0" u="none" strike="noStrike" dirty="0">
                          <a:solidFill>
                            <a:srgbClr val="FFFFFF"/>
                          </a:solidFill>
                          <a:effectLst/>
                          <a:latin typeface="Arial"/>
                        </a:rPr>
                        <a:t>Año</a:t>
                      </a:r>
                    </a:p>
                  </a:txBody>
                  <a:tcPr marL="7625" marR="7625" marT="76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s-MX" sz="1000" b="1" i="0" u="none" strike="noStrike">
                          <a:solidFill>
                            <a:srgbClr val="FFFFFF"/>
                          </a:solidFill>
                          <a:effectLst/>
                          <a:latin typeface="Arial"/>
                        </a:rPr>
                        <a:t>Estado – Académico</a:t>
                      </a:r>
                    </a:p>
                  </a:txBody>
                  <a:tcPr marL="7625" marR="7625" marT="76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s-MX" sz="1000" b="1" i="0" u="none" strike="noStrike">
                          <a:solidFill>
                            <a:srgbClr val="FFFFFF"/>
                          </a:solidFill>
                          <a:effectLst/>
                          <a:latin typeface="Arial"/>
                        </a:rPr>
                        <a:t>Estado – Empresarial</a:t>
                      </a:r>
                    </a:p>
                  </a:txBody>
                  <a:tcPr marL="7625" marR="7625" marT="76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s-MX" sz="1000" b="1" i="0" u="none" strike="noStrike">
                          <a:solidFill>
                            <a:srgbClr val="FFFFFF"/>
                          </a:solidFill>
                          <a:effectLst/>
                          <a:latin typeface="Arial"/>
                        </a:rPr>
                        <a:t>Estado – Medios de Comunicación</a:t>
                      </a:r>
                    </a:p>
                  </a:txBody>
                  <a:tcPr marL="7625" marR="7625" marT="76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64A2"/>
                    </a:solidFill>
                  </a:tcPr>
                </a:tc>
              </a:tr>
              <a:tr h="162425">
                <a:tc rowSpan="4">
                  <a:txBody>
                    <a:bodyPr/>
                    <a:lstStyle/>
                    <a:p>
                      <a:pPr algn="ctr" fontAlgn="ctr"/>
                      <a:r>
                        <a:rPr lang="es-MX" sz="1000" b="0" i="0" u="none" strike="noStrike">
                          <a:solidFill>
                            <a:srgbClr val="FFFFFF"/>
                          </a:solidFill>
                          <a:effectLst/>
                          <a:latin typeface="Arial"/>
                        </a:rPr>
                        <a:t>2004</a:t>
                      </a:r>
                    </a:p>
                  </a:txBody>
                  <a:tcPr marL="7625" marR="7625" marT="7625" marB="0" anchor="ctr">
                    <a:lnL>
                      <a:noFill/>
                    </a:lnL>
                    <a:lnR>
                      <a:noFill/>
                    </a:lnR>
                    <a:lnT w="19050" cap="flat" cmpd="sng" algn="ctr">
                      <a:solidFill>
                        <a:srgbClr val="000000"/>
                      </a:solidFill>
                      <a:prstDash val="solid"/>
                      <a:round/>
                      <a:headEnd type="none" w="med" len="med"/>
                      <a:tailEnd type="none" w="med" len="med"/>
                    </a:lnT>
                    <a:lnB>
                      <a:noFill/>
                    </a:lnB>
                    <a:solidFill>
                      <a:srgbClr val="8064A2"/>
                    </a:solidFill>
                  </a:tcPr>
                </a:tc>
                <a:tc>
                  <a:txBody>
                    <a:bodyPr/>
                    <a:lstStyle/>
                    <a:p>
                      <a:pPr algn="ctr" fontAlgn="ctr"/>
                      <a:r>
                        <a:rPr lang="es-MX" sz="1000" b="1" i="0" u="none" strike="noStrike">
                          <a:solidFill>
                            <a:srgbClr val="000000"/>
                          </a:solidFill>
                          <a:effectLst/>
                          <a:latin typeface="Arial"/>
                        </a:rPr>
                        <a:t>Jalisco</a:t>
                      </a:r>
                    </a:p>
                  </a:txBody>
                  <a:tcPr marL="7625" marR="7625" marT="7625"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s-MX" sz="1000" b="0" i="0" u="none" strike="noStrike">
                          <a:solidFill>
                            <a:srgbClr val="000000"/>
                          </a:solidFill>
                          <a:effectLst/>
                          <a:latin typeface="Arial"/>
                        </a:rPr>
                        <a:t>Sinaloa</a:t>
                      </a:r>
                    </a:p>
                  </a:txBody>
                  <a:tcPr marL="7625" marR="7625" marT="7625"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s-MX" sz="1000" b="0" i="0" u="none" strike="noStrike">
                          <a:solidFill>
                            <a:srgbClr val="000000"/>
                          </a:solidFill>
                          <a:effectLst/>
                          <a:latin typeface="Arial"/>
                        </a:rPr>
                        <a:t>Chihuahua</a:t>
                      </a:r>
                    </a:p>
                  </a:txBody>
                  <a:tcPr marL="7625" marR="7625" marT="7625"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r>
              <a:tr h="295318">
                <a:tc vMerge="1">
                  <a:txBody>
                    <a:bodyPr/>
                    <a:lstStyle/>
                    <a:p>
                      <a:endParaRPr lang="es-MX"/>
                    </a:p>
                  </a:txBody>
                  <a:tcPr/>
                </a:tc>
                <a:tc>
                  <a:txBody>
                    <a:bodyPr/>
                    <a:lstStyle/>
                    <a:p>
                      <a:pPr algn="ctr" fontAlgn="ctr"/>
                      <a:r>
                        <a:rPr lang="es-MX" sz="1000" b="0" i="0" u="none" strike="noStrike">
                          <a:solidFill>
                            <a:srgbClr val="000000"/>
                          </a:solidFill>
                          <a:effectLst/>
                          <a:latin typeface="Arial"/>
                        </a:rPr>
                        <a:t>Nuevo León</a:t>
                      </a:r>
                    </a:p>
                  </a:txBody>
                  <a:tcPr marL="7625" marR="7625" marT="7625" marB="0" anchor="ctr">
                    <a:lnL>
                      <a:noFill/>
                    </a:lnL>
                    <a:lnR>
                      <a:noFill/>
                    </a:lnR>
                    <a:lnT>
                      <a:noFill/>
                    </a:lnT>
                    <a:lnB>
                      <a:noFill/>
                    </a:lnB>
                    <a:solidFill>
                      <a:srgbClr val="D8D8D8"/>
                    </a:solidFill>
                  </a:tcPr>
                </a:tc>
                <a:tc>
                  <a:txBody>
                    <a:bodyPr/>
                    <a:lstStyle/>
                    <a:p>
                      <a:pPr algn="ctr" fontAlgn="ctr"/>
                      <a:r>
                        <a:rPr lang="es-MX" sz="1000" b="0" i="0" u="none" strike="noStrike">
                          <a:solidFill>
                            <a:srgbClr val="000000"/>
                          </a:solidFill>
                          <a:effectLst/>
                          <a:latin typeface="Arial"/>
                        </a:rPr>
                        <a:t>Sonora</a:t>
                      </a:r>
                    </a:p>
                  </a:txBody>
                  <a:tcPr marL="7625" marR="7625" marT="7625" marB="0" anchor="ctr">
                    <a:lnL>
                      <a:noFill/>
                    </a:lnL>
                    <a:lnR>
                      <a:noFill/>
                    </a:lnR>
                    <a:lnT>
                      <a:noFill/>
                    </a:lnT>
                    <a:lnB>
                      <a:noFill/>
                    </a:lnB>
                    <a:solidFill>
                      <a:srgbClr val="D8D8D8"/>
                    </a:solidFill>
                  </a:tcPr>
                </a:tc>
                <a:tc>
                  <a:txBody>
                    <a:bodyPr/>
                    <a:lstStyle/>
                    <a:p>
                      <a:pPr algn="ctr" fontAlgn="ctr"/>
                      <a:r>
                        <a:rPr lang="es-MX" sz="1000" b="1" i="0" u="none" strike="noStrike">
                          <a:solidFill>
                            <a:srgbClr val="000000"/>
                          </a:solidFill>
                          <a:effectLst/>
                          <a:latin typeface="Arial"/>
                        </a:rPr>
                        <a:t>Durango</a:t>
                      </a:r>
                    </a:p>
                  </a:txBody>
                  <a:tcPr marL="7625" marR="7625" marT="7625" marB="0" anchor="ctr">
                    <a:lnL>
                      <a:noFill/>
                    </a:lnL>
                    <a:lnR>
                      <a:noFill/>
                    </a:lnR>
                    <a:lnT>
                      <a:noFill/>
                    </a:lnT>
                    <a:lnB>
                      <a:noFill/>
                    </a:lnB>
                    <a:solidFill>
                      <a:srgbClr val="D8D8D8"/>
                    </a:solidFill>
                  </a:tcPr>
                </a:tc>
              </a:tr>
              <a:tr h="155042">
                <a:tc vMerge="1">
                  <a:txBody>
                    <a:bodyPr/>
                    <a:lstStyle/>
                    <a:p>
                      <a:endParaRPr lang="es-MX"/>
                    </a:p>
                  </a:txBody>
                  <a:tcPr/>
                </a:tc>
                <a:tc>
                  <a:txBody>
                    <a:bodyPr/>
                    <a:lstStyle/>
                    <a:p>
                      <a:pPr algn="ctr" fontAlgn="ctr"/>
                      <a:r>
                        <a:rPr lang="es-MX" sz="1000" b="0" i="0" u="none" strike="noStrike">
                          <a:solidFill>
                            <a:srgbClr val="000000"/>
                          </a:solidFill>
                          <a:effectLst/>
                          <a:latin typeface="Arial"/>
                        </a:rPr>
                        <a:t>Sonora</a:t>
                      </a:r>
                    </a:p>
                  </a:txBody>
                  <a:tcPr marL="7625" marR="7625" marT="7625" marB="0" anchor="ctr">
                    <a:lnL>
                      <a:noFill/>
                    </a:lnL>
                    <a:lnR>
                      <a:noFill/>
                    </a:lnR>
                    <a:lnT>
                      <a:noFill/>
                    </a:lnT>
                    <a:lnB>
                      <a:noFill/>
                    </a:lnB>
                    <a:solidFill>
                      <a:srgbClr val="D8D8D8"/>
                    </a:solidFill>
                  </a:tcPr>
                </a:tc>
                <a:tc>
                  <a:txBody>
                    <a:bodyPr/>
                    <a:lstStyle/>
                    <a:p>
                      <a:pPr algn="ctr" fontAlgn="ctr"/>
                      <a:r>
                        <a:rPr lang="es-MX" sz="1000" b="0" i="0" u="none" strike="noStrike">
                          <a:solidFill>
                            <a:srgbClr val="000000"/>
                          </a:solidFill>
                          <a:effectLst/>
                          <a:latin typeface="Arial"/>
                        </a:rPr>
                        <a:t>Veracruz</a:t>
                      </a:r>
                    </a:p>
                  </a:txBody>
                  <a:tcPr marL="7625" marR="7625" marT="7625" marB="0" anchor="ctr">
                    <a:lnL>
                      <a:noFill/>
                    </a:lnL>
                    <a:lnR>
                      <a:noFill/>
                    </a:lnR>
                    <a:lnT>
                      <a:noFill/>
                    </a:lnT>
                    <a:lnB>
                      <a:noFill/>
                    </a:lnB>
                    <a:solidFill>
                      <a:srgbClr val="D8D8D8"/>
                    </a:solidFill>
                  </a:tcPr>
                </a:tc>
                <a:tc>
                  <a:txBody>
                    <a:bodyPr/>
                    <a:lstStyle/>
                    <a:p>
                      <a:pPr algn="ctr" fontAlgn="ctr"/>
                      <a:r>
                        <a:rPr lang="es-MX" sz="1000" b="0" i="0" u="none" strike="noStrike">
                          <a:solidFill>
                            <a:srgbClr val="000000"/>
                          </a:solidFill>
                          <a:effectLst/>
                          <a:latin typeface="Arial"/>
                        </a:rPr>
                        <a:t>Guerrero</a:t>
                      </a:r>
                    </a:p>
                  </a:txBody>
                  <a:tcPr marL="7625" marR="7625" marT="7625" marB="0" anchor="ctr">
                    <a:lnL>
                      <a:noFill/>
                    </a:lnL>
                    <a:lnR>
                      <a:noFill/>
                    </a:lnR>
                    <a:lnT>
                      <a:noFill/>
                    </a:lnT>
                    <a:lnB>
                      <a:noFill/>
                    </a:lnB>
                    <a:solidFill>
                      <a:srgbClr val="D8D8D8"/>
                    </a:solidFill>
                  </a:tcPr>
                </a:tc>
              </a:tr>
              <a:tr h="155042">
                <a:tc vMerge="1">
                  <a:txBody>
                    <a:bodyPr/>
                    <a:lstStyle/>
                    <a:p>
                      <a:endParaRPr lang="es-MX"/>
                    </a:p>
                  </a:txBody>
                  <a:tcPr/>
                </a:tc>
                <a:tc>
                  <a:txBody>
                    <a:bodyPr/>
                    <a:lstStyle/>
                    <a:p>
                      <a:pPr algn="l" fontAlgn="ctr"/>
                      <a:r>
                        <a:rPr lang="es-MX" sz="900" b="0" i="0" u="none" strike="noStrike">
                          <a:solidFill>
                            <a:srgbClr val="000000"/>
                          </a:solidFill>
                          <a:effectLst/>
                          <a:latin typeface="Calibri"/>
                        </a:rPr>
                        <a:t> </a:t>
                      </a:r>
                    </a:p>
                  </a:txBody>
                  <a:tcPr marL="7625" marR="7625" marT="7625" marB="0" anchor="ctr">
                    <a:lnL>
                      <a:noFill/>
                    </a:lnL>
                    <a:lnR>
                      <a:noFill/>
                    </a:lnR>
                    <a:lnT>
                      <a:noFill/>
                    </a:lnT>
                    <a:lnB>
                      <a:noFill/>
                    </a:lnB>
                    <a:solidFill>
                      <a:srgbClr val="D8D8D8"/>
                    </a:solidFill>
                  </a:tcPr>
                </a:tc>
                <a:tc>
                  <a:txBody>
                    <a:bodyPr/>
                    <a:lstStyle/>
                    <a:p>
                      <a:pPr algn="l" fontAlgn="ctr"/>
                      <a:r>
                        <a:rPr lang="es-MX" sz="900" b="0" i="0" u="none" strike="noStrike">
                          <a:solidFill>
                            <a:srgbClr val="000000"/>
                          </a:solidFill>
                          <a:effectLst/>
                          <a:latin typeface="Calibri"/>
                        </a:rPr>
                        <a:t> </a:t>
                      </a:r>
                    </a:p>
                  </a:txBody>
                  <a:tcPr marL="7625" marR="7625" marT="7625" marB="0" anchor="ctr">
                    <a:lnL>
                      <a:noFill/>
                    </a:lnL>
                    <a:lnR>
                      <a:noFill/>
                    </a:lnR>
                    <a:lnT>
                      <a:noFill/>
                    </a:lnT>
                    <a:lnB>
                      <a:noFill/>
                    </a:lnB>
                    <a:solidFill>
                      <a:srgbClr val="D8D8D8"/>
                    </a:solidFill>
                  </a:tcPr>
                </a:tc>
                <a:tc>
                  <a:txBody>
                    <a:bodyPr/>
                    <a:lstStyle/>
                    <a:p>
                      <a:pPr algn="ctr" fontAlgn="ctr"/>
                      <a:r>
                        <a:rPr lang="es-MX" sz="1000" b="0" i="0" u="none" strike="noStrike">
                          <a:solidFill>
                            <a:srgbClr val="000000"/>
                          </a:solidFill>
                          <a:effectLst/>
                          <a:latin typeface="Arial"/>
                        </a:rPr>
                        <a:t>Tabasco</a:t>
                      </a:r>
                    </a:p>
                  </a:txBody>
                  <a:tcPr marL="7625" marR="7625" marT="7625" marB="0" anchor="ctr">
                    <a:lnL>
                      <a:noFill/>
                    </a:lnL>
                    <a:lnR>
                      <a:noFill/>
                    </a:lnR>
                    <a:lnT>
                      <a:noFill/>
                    </a:lnT>
                    <a:lnB>
                      <a:noFill/>
                    </a:lnB>
                    <a:solidFill>
                      <a:srgbClr val="D8D8D8"/>
                    </a:solidFill>
                  </a:tcPr>
                </a:tc>
              </a:tr>
              <a:tr h="295318">
                <a:tc rowSpan="3">
                  <a:txBody>
                    <a:bodyPr/>
                    <a:lstStyle/>
                    <a:p>
                      <a:pPr algn="ctr" fontAlgn="ctr"/>
                      <a:r>
                        <a:rPr lang="es-MX" sz="1000" b="0" i="0" u="none" strike="noStrike">
                          <a:solidFill>
                            <a:srgbClr val="FFFFFF"/>
                          </a:solidFill>
                          <a:effectLst/>
                          <a:latin typeface="Arial"/>
                        </a:rPr>
                        <a:t>2006</a:t>
                      </a:r>
                    </a:p>
                  </a:txBody>
                  <a:tcPr marL="7625" marR="7625" marT="7625" marB="0" anchor="ctr">
                    <a:lnL>
                      <a:noFill/>
                    </a:lnL>
                    <a:lnR>
                      <a:noFill/>
                    </a:lnR>
                    <a:lnT>
                      <a:noFill/>
                    </a:lnT>
                    <a:lnB>
                      <a:noFill/>
                    </a:lnB>
                    <a:solidFill>
                      <a:srgbClr val="8064A2"/>
                    </a:solidFill>
                  </a:tcPr>
                </a:tc>
                <a:tc>
                  <a:txBody>
                    <a:bodyPr/>
                    <a:lstStyle/>
                    <a:p>
                      <a:pPr algn="ctr" fontAlgn="ctr"/>
                      <a:r>
                        <a:rPr lang="es-MX" sz="1000" b="0" i="0" u="none" strike="noStrike">
                          <a:solidFill>
                            <a:srgbClr val="000000"/>
                          </a:solidFill>
                          <a:effectLst/>
                          <a:latin typeface="Arial"/>
                        </a:rPr>
                        <a:t>Colima</a:t>
                      </a:r>
                    </a:p>
                  </a:txBody>
                  <a:tcPr marL="7625" marR="7625" marT="7625" marB="0" anchor="ctr">
                    <a:lnL>
                      <a:noFill/>
                    </a:lnL>
                    <a:lnR>
                      <a:noFill/>
                    </a:lnR>
                    <a:lnT>
                      <a:noFill/>
                    </a:lnT>
                    <a:lnB>
                      <a:noFill/>
                    </a:lnB>
                  </a:tcPr>
                </a:tc>
                <a:tc>
                  <a:txBody>
                    <a:bodyPr/>
                    <a:lstStyle/>
                    <a:p>
                      <a:pPr algn="ctr" fontAlgn="ctr"/>
                      <a:r>
                        <a:rPr lang="es-MX" sz="1000" b="1" i="0" u="none" strike="noStrike">
                          <a:solidFill>
                            <a:srgbClr val="000000"/>
                          </a:solidFill>
                          <a:effectLst/>
                          <a:latin typeface="Arial"/>
                        </a:rPr>
                        <a:t>Jalisco</a:t>
                      </a:r>
                    </a:p>
                  </a:txBody>
                  <a:tcPr marL="7625" marR="7625" marT="76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a:rPr>
                        <a:t>Campeche</a:t>
                      </a:r>
                    </a:p>
                  </a:txBody>
                  <a:tcPr marL="7625" marR="7625" marT="7625" marB="0" anchor="ctr">
                    <a:lnL>
                      <a:noFill/>
                    </a:lnL>
                    <a:lnR>
                      <a:noFill/>
                    </a:lnR>
                    <a:lnT>
                      <a:noFill/>
                    </a:lnT>
                    <a:lnB>
                      <a:noFill/>
                    </a:lnB>
                  </a:tcPr>
                </a:tc>
              </a:tr>
              <a:tr h="155042">
                <a:tc vMerge="1">
                  <a:txBody>
                    <a:bodyPr/>
                    <a:lstStyle/>
                    <a:p>
                      <a:endParaRPr lang="es-MX"/>
                    </a:p>
                  </a:txBody>
                  <a:tcPr/>
                </a:tc>
                <a:tc>
                  <a:txBody>
                    <a:bodyPr/>
                    <a:lstStyle/>
                    <a:p>
                      <a:pPr algn="ctr" fontAlgn="ctr"/>
                      <a:r>
                        <a:rPr lang="es-MX" sz="1000" b="1" i="0" u="none" strike="noStrike">
                          <a:solidFill>
                            <a:srgbClr val="000000"/>
                          </a:solidFill>
                          <a:effectLst/>
                          <a:latin typeface="Arial"/>
                        </a:rPr>
                        <a:t>Jalisco</a:t>
                      </a:r>
                    </a:p>
                  </a:txBody>
                  <a:tcPr marL="7625" marR="7625" marT="76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a:rPr>
                        <a:t>Morelos</a:t>
                      </a:r>
                    </a:p>
                  </a:txBody>
                  <a:tcPr marL="7625" marR="7625" marT="7625" marB="0" anchor="ctr">
                    <a:lnL>
                      <a:noFill/>
                    </a:lnL>
                    <a:lnR>
                      <a:noFill/>
                    </a:lnR>
                    <a:lnT>
                      <a:noFill/>
                    </a:lnT>
                    <a:lnB>
                      <a:noFill/>
                    </a:lnB>
                  </a:tcPr>
                </a:tc>
                <a:tc>
                  <a:txBody>
                    <a:bodyPr/>
                    <a:lstStyle/>
                    <a:p>
                      <a:pPr algn="ctr" fontAlgn="ctr"/>
                      <a:r>
                        <a:rPr lang="es-MX" sz="1000" b="1" i="0" u="none" strike="noStrike">
                          <a:solidFill>
                            <a:srgbClr val="000000"/>
                          </a:solidFill>
                          <a:effectLst/>
                          <a:latin typeface="Arial"/>
                        </a:rPr>
                        <a:t>Durango</a:t>
                      </a:r>
                    </a:p>
                  </a:txBody>
                  <a:tcPr marL="7625" marR="7625" marT="7625" marB="0" anchor="ctr">
                    <a:lnL>
                      <a:noFill/>
                    </a:lnL>
                    <a:lnR>
                      <a:noFill/>
                    </a:lnR>
                    <a:lnT>
                      <a:noFill/>
                    </a:lnT>
                    <a:lnB>
                      <a:noFill/>
                    </a:lnB>
                  </a:tcPr>
                </a:tc>
              </a:tr>
              <a:tr h="310084">
                <a:tc vMerge="1">
                  <a:txBody>
                    <a:bodyPr/>
                    <a:lstStyle/>
                    <a:p>
                      <a:endParaRPr lang="es-MX"/>
                    </a:p>
                  </a:txBody>
                  <a:tcPr/>
                </a:tc>
                <a:tc>
                  <a:txBody>
                    <a:bodyPr/>
                    <a:lstStyle/>
                    <a:p>
                      <a:pPr algn="ctr" fontAlgn="ctr"/>
                      <a:endParaRPr lang="es-MX" sz="1000" b="0" i="0" u="none" strike="noStrike">
                        <a:solidFill>
                          <a:srgbClr val="000000"/>
                        </a:solidFill>
                        <a:effectLst/>
                        <a:latin typeface="Arial"/>
                      </a:endParaRPr>
                    </a:p>
                  </a:txBody>
                  <a:tcPr marL="7625" marR="7625" marT="7625" marB="0" anchor="ctr">
                    <a:lnL>
                      <a:noFill/>
                    </a:lnL>
                    <a:lnR>
                      <a:noFill/>
                    </a:lnR>
                    <a:lnT>
                      <a:noFill/>
                    </a:lnT>
                    <a:lnB>
                      <a:noFill/>
                    </a:lnB>
                  </a:tcPr>
                </a:tc>
                <a:tc>
                  <a:txBody>
                    <a:bodyPr/>
                    <a:lstStyle/>
                    <a:p>
                      <a:pPr algn="ctr" fontAlgn="ctr"/>
                      <a:r>
                        <a:rPr lang="es-MX" sz="1000" b="1" i="0" u="none" strike="noStrike">
                          <a:solidFill>
                            <a:srgbClr val="000000"/>
                          </a:solidFill>
                          <a:effectLst/>
                          <a:latin typeface="Arial"/>
                        </a:rPr>
                        <a:t>Tamaulipas</a:t>
                      </a:r>
                    </a:p>
                  </a:txBody>
                  <a:tcPr marL="7625" marR="7625" marT="76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a:rPr>
                        <a:t>Nuevo León</a:t>
                      </a:r>
                    </a:p>
                  </a:txBody>
                  <a:tcPr marL="7625" marR="7625" marT="7625" marB="0" anchor="ctr">
                    <a:lnL>
                      <a:noFill/>
                    </a:lnL>
                    <a:lnR>
                      <a:noFill/>
                    </a:lnR>
                    <a:lnT>
                      <a:noFill/>
                    </a:lnT>
                    <a:lnB>
                      <a:noFill/>
                    </a:lnB>
                  </a:tcPr>
                </a:tc>
              </a:tr>
              <a:tr h="295318">
                <a:tc rowSpan="3">
                  <a:txBody>
                    <a:bodyPr/>
                    <a:lstStyle/>
                    <a:p>
                      <a:pPr algn="ctr" fontAlgn="ctr"/>
                      <a:r>
                        <a:rPr lang="es-MX" sz="1000" b="0" i="0" u="none" strike="noStrike">
                          <a:solidFill>
                            <a:srgbClr val="FFFFFF"/>
                          </a:solidFill>
                          <a:effectLst/>
                          <a:latin typeface="Arial"/>
                        </a:rPr>
                        <a:t>2008</a:t>
                      </a:r>
                    </a:p>
                  </a:txBody>
                  <a:tcPr marL="7625" marR="7625" marT="7625" marB="0" anchor="ctr">
                    <a:lnL>
                      <a:noFill/>
                    </a:lnL>
                    <a:lnR>
                      <a:noFill/>
                    </a:lnR>
                    <a:lnT>
                      <a:noFill/>
                    </a:lnT>
                    <a:lnB>
                      <a:noFill/>
                    </a:lnB>
                    <a:solidFill>
                      <a:srgbClr val="8064A2"/>
                    </a:solidFill>
                  </a:tcPr>
                </a:tc>
                <a:tc>
                  <a:txBody>
                    <a:bodyPr/>
                    <a:lstStyle/>
                    <a:p>
                      <a:pPr algn="ctr" fontAlgn="ctr"/>
                      <a:r>
                        <a:rPr lang="es-MX" sz="1000" b="1" i="0" u="none" strike="noStrike">
                          <a:solidFill>
                            <a:srgbClr val="000000"/>
                          </a:solidFill>
                          <a:effectLst/>
                          <a:latin typeface="Arial"/>
                        </a:rPr>
                        <a:t>Jalisco</a:t>
                      </a:r>
                    </a:p>
                  </a:txBody>
                  <a:tcPr marL="7625" marR="7625" marT="7625" marB="0" anchor="ctr">
                    <a:lnL>
                      <a:noFill/>
                    </a:lnL>
                    <a:lnR>
                      <a:noFill/>
                    </a:lnR>
                    <a:lnT>
                      <a:noFill/>
                    </a:lnT>
                    <a:lnB>
                      <a:noFill/>
                    </a:lnB>
                    <a:solidFill>
                      <a:srgbClr val="D8D8D8"/>
                    </a:solidFill>
                  </a:tcPr>
                </a:tc>
                <a:tc>
                  <a:txBody>
                    <a:bodyPr/>
                    <a:lstStyle/>
                    <a:p>
                      <a:pPr algn="ctr" fontAlgn="ctr"/>
                      <a:r>
                        <a:rPr lang="es-MX" sz="1000" b="1" i="0" u="none" strike="noStrike">
                          <a:solidFill>
                            <a:srgbClr val="000000"/>
                          </a:solidFill>
                          <a:effectLst/>
                          <a:latin typeface="Arial"/>
                        </a:rPr>
                        <a:t>Jalisco</a:t>
                      </a:r>
                    </a:p>
                  </a:txBody>
                  <a:tcPr marL="7625" marR="7625" marT="7625" marB="0" anchor="ctr">
                    <a:lnL>
                      <a:noFill/>
                    </a:lnL>
                    <a:lnR>
                      <a:noFill/>
                    </a:lnR>
                    <a:lnT>
                      <a:noFill/>
                    </a:lnT>
                    <a:lnB>
                      <a:noFill/>
                    </a:lnB>
                    <a:solidFill>
                      <a:srgbClr val="D8D8D8"/>
                    </a:solidFill>
                  </a:tcPr>
                </a:tc>
                <a:tc>
                  <a:txBody>
                    <a:bodyPr/>
                    <a:lstStyle/>
                    <a:p>
                      <a:pPr algn="ctr" fontAlgn="ctr"/>
                      <a:r>
                        <a:rPr lang="es-MX" sz="1000" b="0" i="0" u="none" strike="noStrike">
                          <a:solidFill>
                            <a:srgbClr val="000000"/>
                          </a:solidFill>
                          <a:effectLst/>
                          <a:latin typeface="Arial"/>
                        </a:rPr>
                        <a:t>Guerrero</a:t>
                      </a:r>
                    </a:p>
                  </a:txBody>
                  <a:tcPr marL="7625" marR="7625" marT="7625" marB="0" anchor="ctr">
                    <a:lnL>
                      <a:noFill/>
                    </a:lnL>
                    <a:lnR>
                      <a:noFill/>
                    </a:lnR>
                    <a:lnT>
                      <a:noFill/>
                    </a:lnT>
                    <a:lnB>
                      <a:noFill/>
                    </a:lnB>
                    <a:solidFill>
                      <a:srgbClr val="D8D8D8"/>
                    </a:solidFill>
                  </a:tcPr>
                </a:tc>
              </a:tr>
              <a:tr h="155042">
                <a:tc vMerge="1">
                  <a:txBody>
                    <a:bodyPr/>
                    <a:lstStyle/>
                    <a:p>
                      <a:endParaRPr lang="es-MX"/>
                    </a:p>
                  </a:txBody>
                  <a:tcPr/>
                </a:tc>
                <a:tc>
                  <a:txBody>
                    <a:bodyPr/>
                    <a:lstStyle/>
                    <a:p>
                      <a:pPr algn="ctr" fontAlgn="ctr"/>
                      <a:r>
                        <a:rPr lang="es-MX" sz="1000" b="1" i="0" u="none" strike="noStrike">
                          <a:solidFill>
                            <a:srgbClr val="000000"/>
                          </a:solidFill>
                          <a:effectLst/>
                          <a:latin typeface="Arial"/>
                        </a:rPr>
                        <a:t>Tabasco</a:t>
                      </a:r>
                    </a:p>
                  </a:txBody>
                  <a:tcPr marL="7625" marR="7625" marT="7625" marB="0" anchor="ctr">
                    <a:lnL>
                      <a:noFill/>
                    </a:lnL>
                    <a:lnR>
                      <a:noFill/>
                    </a:lnR>
                    <a:lnT>
                      <a:noFill/>
                    </a:lnT>
                    <a:lnB>
                      <a:noFill/>
                    </a:lnB>
                    <a:solidFill>
                      <a:srgbClr val="D8D8D8"/>
                    </a:solidFill>
                  </a:tcPr>
                </a:tc>
                <a:tc>
                  <a:txBody>
                    <a:bodyPr/>
                    <a:lstStyle/>
                    <a:p>
                      <a:pPr algn="ctr" fontAlgn="ctr"/>
                      <a:r>
                        <a:rPr lang="es-MX" sz="1000" b="0" i="0" u="none" strike="noStrike">
                          <a:solidFill>
                            <a:srgbClr val="000000"/>
                          </a:solidFill>
                          <a:effectLst/>
                          <a:latin typeface="Arial"/>
                        </a:rPr>
                        <a:t>Puebla</a:t>
                      </a:r>
                    </a:p>
                  </a:txBody>
                  <a:tcPr marL="7625" marR="7625" marT="7625" marB="0" anchor="ctr">
                    <a:lnL>
                      <a:noFill/>
                    </a:lnL>
                    <a:lnR>
                      <a:noFill/>
                    </a:lnR>
                    <a:lnT>
                      <a:noFill/>
                    </a:lnT>
                    <a:lnB>
                      <a:noFill/>
                    </a:lnB>
                    <a:solidFill>
                      <a:srgbClr val="D8D8D8"/>
                    </a:solidFill>
                  </a:tcPr>
                </a:tc>
                <a:tc>
                  <a:txBody>
                    <a:bodyPr/>
                    <a:lstStyle/>
                    <a:p>
                      <a:pPr algn="ctr" fontAlgn="ctr"/>
                      <a:r>
                        <a:rPr lang="es-MX" sz="1000" b="0" i="0" u="none" strike="noStrike">
                          <a:solidFill>
                            <a:srgbClr val="000000"/>
                          </a:solidFill>
                          <a:effectLst/>
                          <a:latin typeface="Arial"/>
                        </a:rPr>
                        <a:t>Puebla</a:t>
                      </a:r>
                    </a:p>
                  </a:txBody>
                  <a:tcPr marL="7625" marR="7625" marT="7625" marB="0" anchor="ctr">
                    <a:lnL>
                      <a:noFill/>
                    </a:lnL>
                    <a:lnR>
                      <a:noFill/>
                    </a:lnR>
                    <a:lnT>
                      <a:noFill/>
                    </a:lnT>
                    <a:lnB>
                      <a:noFill/>
                    </a:lnB>
                    <a:solidFill>
                      <a:srgbClr val="D8D8D8"/>
                    </a:solidFill>
                  </a:tcPr>
                </a:tc>
              </a:tr>
              <a:tr h="310084">
                <a:tc vMerge="1">
                  <a:txBody>
                    <a:bodyPr/>
                    <a:lstStyle/>
                    <a:p>
                      <a:endParaRPr lang="es-MX"/>
                    </a:p>
                  </a:txBody>
                  <a:tcPr/>
                </a:tc>
                <a:tc>
                  <a:txBody>
                    <a:bodyPr/>
                    <a:lstStyle/>
                    <a:p>
                      <a:pPr algn="ctr" fontAlgn="ctr"/>
                      <a:r>
                        <a:rPr lang="es-MX" sz="1000" b="1" i="0" u="none" strike="noStrike">
                          <a:solidFill>
                            <a:srgbClr val="000000"/>
                          </a:solidFill>
                          <a:effectLst/>
                          <a:latin typeface="Arial"/>
                        </a:rPr>
                        <a:t>Veracruz</a:t>
                      </a:r>
                    </a:p>
                  </a:txBody>
                  <a:tcPr marL="7625" marR="7625" marT="7625" marB="0" anchor="ctr">
                    <a:lnL>
                      <a:noFill/>
                    </a:lnL>
                    <a:lnR>
                      <a:noFill/>
                    </a:lnR>
                    <a:lnT>
                      <a:noFill/>
                    </a:lnT>
                    <a:lnB>
                      <a:noFill/>
                    </a:lnB>
                    <a:solidFill>
                      <a:srgbClr val="D8D8D8"/>
                    </a:solidFill>
                  </a:tcPr>
                </a:tc>
                <a:tc>
                  <a:txBody>
                    <a:bodyPr/>
                    <a:lstStyle/>
                    <a:p>
                      <a:pPr algn="ctr" fontAlgn="ctr"/>
                      <a:r>
                        <a:rPr lang="es-MX" sz="1000" b="1" i="0" u="none" strike="noStrike" dirty="0">
                          <a:solidFill>
                            <a:srgbClr val="000000"/>
                          </a:solidFill>
                          <a:effectLst/>
                          <a:latin typeface="Arial"/>
                        </a:rPr>
                        <a:t>Tamaulipas</a:t>
                      </a:r>
                    </a:p>
                  </a:txBody>
                  <a:tcPr marL="7625" marR="7625" marT="7625" marB="0" anchor="ctr">
                    <a:lnL>
                      <a:noFill/>
                    </a:lnL>
                    <a:lnR>
                      <a:noFill/>
                    </a:lnR>
                    <a:lnT>
                      <a:noFill/>
                    </a:lnT>
                    <a:lnB>
                      <a:noFill/>
                    </a:lnB>
                    <a:solidFill>
                      <a:srgbClr val="D8D8D8"/>
                    </a:solidFill>
                  </a:tcPr>
                </a:tc>
                <a:tc>
                  <a:txBody>
                    <a:bodyPr/>
                    <a:lstStyle/>
                    <a:p>
                      <a:pPr algn="ctr" fontAlgn="ctr"/>
                      <a:r>
                        <a:rPr lang="es-MX" sz="1000" b="1" i="0" u="none" strike="noStrike">
                          <a:solidFill>
                            <a:srgbClr val="000000"/>
                          </a:solidFill>
                          <a:effectLst/>
                          <a:latin typeface="Arial"/>
                        </a:rPr>
                        <a:t>Veracruz</a:t>
                      </a:r>
                    </a:p>
                  </a:txBody>
                  <a:tcPr marL="7625" marR="7625" marT="7625" marB="0" anchor="ctr">
                    <a:lnL>
                      <a:noFill/>
                    </a:lnL>
                    <a:lnR>
                      <a:noFill/>
                    </a:lnR>
                    <a:lnT>
                      <a:noFill/>
                    </a:lnT>
                    <a:lnB>
                      <a:noFill/>
                    </a:lnB>
                    <a:solidFill>
                      <a:srgbClr val="D8D8D8"/>
                    </a:solidFill>
                  </a:tcPr>
                </a:tc>
              </a:tr>
              <a:tr h="442977">
                <a:tc rowSpan="3">
                  <a:txBody>
                    <a:bodyPr/>
                    <a:lstStyle/>
                    <a:p>
                      <a:pPr algn="ctr" fontAlgn="ctr"/>
                      <a:r>
                        <a:rPr lang="es-MX" sz="1000" b="0" i="0" u="none" strike="noStrike">
                          <a:solidFill>
                            <a:srgbClr val="FFFFFF"/>
                          </a:solidFill>
                          <a:effectLst/>
                          <a:latin typeface="Arial"/>
                        </a:rPr>
                        <a:t>2010</a:t>
                      </a:r>
                    </a:p>
                  </a:txBody>
                  <a:tcPr marL="7625" marR="7625" marT="7625" marB="0" anchor="ctr">
                    <a:lnL>
                      <a:noFill/>
                    </a:lnL>
                    <a:lnR>
                      <a:noFill/>
                    </a:lnR>
                    <a:lnT>
                      <a:noFill/>
                    </a:lnT>
                    <a:lnB>
                      <a:noFill/>
                    </a:lnB>
                    <a:solidFill>
                      <a:srgbClr val="8064A2"/>
                    </a:solidFill>
                  </a:tcPr>
                </a:tc>
                <a:tc>
                  <a:txBody>
                    <a:bodyPr/>
                    <a:lstStyle/>
                    <a:p>
                      <a:pPr algn="ctr" fontAlgn="ctr"/>
                      <a:r>
                        <a:rPr lang="es-MX" sz="1000" b="1" i="0" u="none" strike="noStrike">
                          <a:solidFill>
                            <a:srgbClr val="000000"/>
                          </a:solidFill>
                          <a:effectLst/>
                          <a:latin typeface="Arial"/>
                        </a:rPr>
                        <a:t>Jalisco</a:t>
                      </a:r>
                    </a:p>
                  </a:txBody>
                  <a:tcPr marL="7625" marR="7625" marT="7625" marB="0" anchor="ctr">
                    <a:lnL>
                      <a:noFill/>
                    </a:lnL>
                    <a:lnR>
                      <a:noFill/>
                    </a:lnR>
                    <a:lnT>
                      <a:noFill/>
                    </a:lnT>
                    <a:lnB>
                      <a:noFill/>
                    </a:lnB>
                  </a:tcPr>
                </a:tc>
                <a:tc>
                  <a:txBody>
                    <a:bodyPr/>
                    <a:lstStyle/>
                    <a:p>
                      <a:pPr algn="ctr" fontAlgn="ctr"/>
                      <a:r>
                        <a:rPr lang="es-MX" sz="1000" b="1" i="0" u="none" strike="noStrike">
                          <a:solidFill>
                            <a:srgbClr val="000000"/>
                          </a:solidFill>
                          <a:effectLst/>
                          <a:latin typeface="Arial"/>
                        </a:rPr>
                        <a:t>Jalisco</a:t>
                      </a:r>
                    </a:p>
                  </a:txBody>
                  <a:tcPr marL="7625" marR="7625" marT="76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a:rPr>
                        <a:t>Baja California Norte</a:t>
                      </a:r>
                    </a:p>
                  </a:txBody>
                  <a:tcPr marL="7625" marR="7625" marT="7625" marB="0" anchor="ctr">
                    <a:lnL>
                      <a:noFill/>
                    </a:lnL>
                    <a:lnR>
                      <a:noFill/>
                    </a:lnR>
                    <a:lnT>
                      <a:noFill/>
                    </a:lnT>
                    <a:lnB>
                      <a:noFill/>
                    </a:lnB>
                  </a:tcPr>
                </a:tc>
              </a:tr>
              <a:tr h="310084">
                <a:tc vMerge="1">
                  <a:txBody>
                    <a:bodyPr/>
                    <a:lstStyle/>
                    <a:p>
                      <a:endParaRPr lang="es-MX"/>
                    </a:p>
                  </a:txBody>
                  <a:tcPr/>
                </a:tc>
                <a:tc>
                  <a:txBody>
                    <a:bodyPr/>
                    <a:lstStyle/>
                    <a:p>
                      <a:pPr algn="ctr" fontAlgn="ctr"/>
                      <a:r>
                        <a:rPr lang="es-MX" sz="1000" b="0" i="0" u="none" strike="noStrike">
                          <a:solidFill>
                            <a:srgbClr val="000000"/>
                          </a:solidFill>
                          <a:effectLst/>
                          <a:latin typeface="Arial"/>
                        </a:rPr>
                        <a:t>Puebla</a:t>
                      </a:r>
                    </a:p>
                  </a:txBody>
                  <a:tcPr marL="7625" marR="7625" marT="7625" marB="0" anchor="ctr">
                    <a:lnL>
                      <a:noFill/>
                    </a:lnL>
                    <a:lnR>
                      <a:noFill/>
                    </a:lnR>
                    <a:lnT>
                      <a:noFill/>
                    </a:lnT>
                    <a:lnB>
                      <a:noFill/>
                    </a:lnB>
                  </a:tcPr>
                </a:tc>
                <a:tc>
                  <a:txBody>
                    <a:bodyPr/>
                    <a:lstStyle/>
                    <a:p>
                      <a:pPr algn="ctr" fontAlgn="ctr"/>
                      <a:r>
                        <a:rPr lang="es-MX" sz="1000" b="1" i="0" u="none" strike="noStrike">
                          <a:solidFill>
                            <a:srgbClr val="000000"/>
                          </a:solidFill>
                          <a:effectLst/>
                          <a:latin typeface="Arial"/>
                        </a:rPr>
                        <a:t>Nuevo León</a:t>
                      </a:r>
                    </a:p>
                  </a:txBody>
                  <a:tcPr marL="7625" marR="7625" marT="7625" marB="0" anchor="ctr">
                    <a:lnL>
                      <a:noFill/>
                    </a:lnL>
                    <a:lnR>
                      <a:noFill/>
                    </a:lnR>
                    <a:lnT>
                      <a:noFill/>
                    </a:lnT>
                    <a:lnB>
                      <a:noFill/>
                    </a:lnB>
                  </a:tcPr>
                </a:tc>
                <a:tc>
                  <a:txBody>
                    <a:bodyPr/>
                    <a:lstStyle/>
                    <a:p>
                      <a:pPr algn="ctr" fontAlgn="ctr"/>
                      <a:r>
                        <a:rPr lang="es-MX" sz="1000" b="1" i="0" u="none" strike="noStrike">
                          <a:solidFill>
                            <a:srgbClr val="000000"/>
                          </a:solidFill>
                          <a:effectLst/>
                          <a:latin typeface="Arial"/>
                        </a:rPr>
                        <a:t>Durango</a:t>
                      </a:r>
                    </a:p>
                  </a:txBody>
                  <a:tcPr marL="7625" marR="7625" marT="7625" marB="0" anchor="ctr">
                    <a:lnL>
                      <a:noFill/>
                    </a:lnL>
                    <a:lnR>
                      <a:noFill/>
                    </a:lnR>
                    <a:lnT>
                      <a:noFill/>
                    </a:lnT>
                    <a:lnB>
                      <a:noFill/>
                    </a:lnB>
                  </a:tcPr>
                </a:tc>
              </a:tr>
              <a:tr h="155042">
                <a:tc vMerge="1">
                  <a:txBody>
                    <a:bodyPr/>
                    <a:lstStyle/>
                    <a:p>
                      <a:endParaRPr lang="es-MX"/>
                    </a:p>
                  </a:txBody>
                  <a:tcPr/>
                </a:tc>
                <a:tc>
                  <a:txBody>
                    <a:bodyPr/>
                    <a:lstStyle/>
                    <a:p>
                      <a:pPr algn="ctr" fontAlgn="ctr"/>
                      <a:r>
                        <a:rPr lang="es-MX" sz="1000" b="1" i="0" u="none" strike="noStrike">
                          <a:solidFill>
                            <a:srgbClr val="000000"/>
                          </a:solidFill>
                          <a:effectLst/>
                          <a:latin typeface="Arial"/>
                        </a:rPr>
                        <a:t>Veracruz</a:t>
                      </a:r>
                    </a:p>
                  </a:txBody>
                  <a:tcPr marL="7625" marR="7625" marT="76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a:rPr>
                        <a:t>Querétaro</a:t>
                      </a:r>
                    </a:p>
                  </a:txBody>
                  <a:tcPr marL="7625" marR="7625" marT="7625" marB="0" anchor="ctr">
                    <a:lnL>
                      <a:noFill/>
                    </a:lnL>
                    <a:lnR>
                      <a:noFill/>
                    </a:lnR>
                    <a:lnT>
                      <a:noFill/>
                    </a:lnT>
                    <a:lnB>
                      <a:noFill/>
                    </a:lnB>
                  </a:tcPr>
                </a:tc>
                <a:tc>
                  <a:txBody>
                    <a:bodyPr/>
                    <a:lstStyle/>
                    <a:p>
                      <a:pPr algn="ctr" fontAlgn="ctr"/>
                      <a:r>
                        <a:rPr lang="es-MX" sz="1000" b="1" i="0" u="none" strike="noStrike">
                          <a:solidFill>
                            <a:srgbClr val="000000"/>
                          </a:solidFill>
                          <a:effectLst/>
                          <a:latin typeface="Arial"/>
                        </a:rPr>
                        <a:t>Veracruz</a:t>
                      </a:r>
                    </a:p>
                  </a:txBody>
                  <a:tcPr marL="7625" marR="7625" marT="7625" marB="0" anchor="ctr">
                    <a:lnL>
                      <a:noFill/>
                    </a:lnL>
                    <a:lnR>
                      <a:noFill/>
                    </a:lnR>
                    <a:lnT>
                      <a:noFill/>
                    </a:lnT>
                    <a:lnB>
                      <a:noFill/>
                    </a:lnB>
                  </a:tcPr>
                </a:tc>
              </a:tr>
              <a:tr h="155042">
                <a:tc rowSpan="3">
                  <a:txBody>
                    <a:bodyPr/>
                    <a:lstStyle/>
                    <a:p>
                      <a:pPr algn="ctr" fontAlgn="ctr"/>
                      <a:r>
                        <a:rPr lang="es-MX" sz="1000" b="0" i="0" u="none" strike="noStrike">
                          <a:solidFill>
                            <a:srgbClr val="FFFFFF"/>
                          </a:solidFill>
                          <a:effectLst/>
                          <a:latin typeface="Arial"/>
                        </a:rPr>
                        <a:t>2012</a:t>
                      </a:r>
                    </a:p>
                  </a:txBody>
                  <a:tcPr marL="7625" marR="7625" marT="7625" marB="0" anchor="ctr">
                    <a:lnL>
                      <a:noFill/>
                    </a:lnL>
                    <a:lnR>
                      <a:noFill/>
                    </a:lnR>
                    <a:lnT>
                      <a:noFill/>
                    </a:lnT>
                    <a:lnB w="19050" cap="flat" cmpd="sng" algn="ctr">
                      <a:solidFill>
                        <a:srgbClr val="000000"/>
                      </a:solidFill>
                      <a:prstDash val="solid"/>
                      <a:round/>
                      <a:headEnd type="none" w="med" len="med"/>
                      <a:tailEnd type="none" w="med" len="med"/>
                    </a:lnB>
                    <a:solidFill>
                      <a:srgbClr val="8064A2"/>
                    </a:solidFill>
                  </a:tcPr>
                </a:tc>
                <a:tc>
                  <a:txBody>
                    <a:bodyPr/>
                    <a:lstStyle/>
                    <a:p>
                      <a:pPr algn="ctr" fontAlgn="ctr"/>
                      <a:r>
                        <a:rPr lang="es-MX" sz="1000" b="1" i="0" u="none" strike="noStrike">
                          <a:solidFill>
                            <a:srgbClr val="000000"/>
                          </a:solidFill>
                          <a:effectLst/>
                          <a:latin typeface="Arial"/>
                        </a:rPr>
                        <a:t>Jalisco</a:t>
                      </a:r>
                    </a:p>
                  </a:txBody>
                  <a:tcPr marL="7625" marR="7625" marT="7625" marB="0" anchor="ctr">
                    <a:lnL>
                      <a:noFill/>
                    </a:lnL>
                    <a:lnR>
                      <a:noFill/>
                    </a:lnR>
                    <a:lnT>
                      <a:noFill/>
                    </a:lnT>
                    <a:lnB>
                      <a:noFill/>
                    </a:lnB>
                    <a:solidFill>
                      <a:srgbClr val="D8D8D8"/>
                    </a:solidFill>
                  </a:tcPr>
                </a:tc>
                <a:tc>
                  <a:txBody>
                    <a:bodyPr/>
                    <a:lstStyle/>
                    <a:p>
                      <a:pPr algn="ctr" fontAlgn="ctr"/>
                      <a:r>
                        <a:rPr lang="es-MX" sz="1000" b="1" i="0" u="none" strike="noStrike">
                          <a:solidFill>
                            <a:srgbClr val="000000"/>
                          </a:solidFill>
                          <a:effectLst/>
                          <a:latin typeface="Arial"/>
                        </a:rPr>
                        <a:t>Jalisco</a:t>
                      </a:r>
                    </a:p>
                  </a:txBody>
                  <a:tcPr marL="7625" marR="7625" marT="7625" marB="0" anchor="ctr">
                    <a:lnL>
                      <a:noFill/>
                    </a:lnL>
                    <a:lnR>
                      <a:noFill/>
                    </a:lnR>
                    <a:lnT>
                      <a:noFill/>
                    </a:lnT>
                    <a:lnB>
                      <a:noFill/>
                    </a:lnB>
                    <a:solidFill>
                      <a:srgbClr val="D8D8D8"/>
                    </a:solidFill>
                  </a:tcPr>
                </a:tc>
                <a:tc>
                  <a:txBody>
                    <a:bodyPr/>
                    <a:lstStyle/>
                    <a:p>
                      <a:pPr algn="ctr" fontAlgn="ctr"/>
                      <a:r>
                        <a:rPr lang="es-MX" sz="1000" b="0" i="0" u="none" strike="noStrike">
                          <a:solidFill>
                            <a:srgbClr val="000000"/>
                          </a:solidFill>
                          <a:effectLst/>
                          <a:latin typeface="Arial"/>
                        </a:rPr>
                        <a:t>Puebla</a:t>
                      </a:r>
                    </a:p>
                  </a:txBody>
                  <a:tcPr marL="7625" marR="7625" marT="7625" marB="0" anchor="ctr">
                    <a:lnL>
                      <a:noFill/>
                    </a:lnL>
                    <a:lnR>
                      <a:noFill/>
                    </a:lnR>
                    <a:lnT>
                      <a:noFill/>
                    </a:lnT>
                    <a:lnB>
                      <a:noFill/>
                    </a:lnB>
                    <a:solidFill>
                      <a:srgbClr val="D8D8D8"/>
                    </a:solidFill>
                  </a:tcPr>
                </a:tc>
              </a:tr>
              <a:tr h="295318">
                <a:tc vMerge="1">
                  <a:txBody>
                    <a:bodyPr/>
                    <a:lstStyle/>
                    <a:p>
                      <a:endParaRPr lang="es-MX"/>
                    </a:p>
                  </a:txBody>
                  <a:tcPr/>
                </a:tc>
                <a:tc>
                  <a:txBody>
                    <a:bodyPr/>
                    <a:lstStyle/>
                    <a:p>
                      <a:pPr algn="ctr" fontAlgn="ctr"/>
                      <a:r>
                        <a:rPr lang="es-MX" sz="1000" b="0" i="0" u="none" strike="noStrike">
                          <a:solidFill>
                            <a:srgbClr val="000000"/>
                          </a:solidFill>
                          <a:effectLst/>
                          <a:latin typeface="Arial"/>
                        </a:rPr>
                        <a:t>San Luis Potosí</a:t>
                      </a:r>
                    </a:p>
                  </a:txBody>
                  <a:tcPr marL="7625" marR="7625" marT="7625" marB="0" anchor="ctr">
                    <a:lnL>
                      <a:noFill/>
                    </a:lnL>
                    <a:lnR>
                      <a:noFill/>
                    </a:lnR>
                    <a:lnT>
                      <a:noFill/>
                    </a:lnT>
                    <a:lnB>
                      <a:noFill/>
                    </a:lnB>
                    <a:solidFill>
                      <a:srgbClr val="D8D8D8"/>
                    </a:solidFill>
                  </a:tcPr>
                </a:tc>
                <a:tc>
                  <a:txBody>
                    <a:bodyPr/>
                    <a:lstStyle/>
                    <a:p>
                      <a:pPr algn="ctr" fontAlgn="ctr"/>
                      <a:r>
                        <a:rPr lang="es-MX" sz="1000" b="1" i="0" u="none" strike="noStrike">
                          <a:solidFill>
                            <a:srgbClr val="000000"/>
                          </a:solidFill>
                          <a:effectLst/>
                          <a:latin typeface="Arial"/>
                        </a:rPr>
                        <a:t>Nuevo León</a:t>
                      </a:r>
                    </a:p>
                  </a:txBody>
                  <a:tcPr marL="7625" marR="7625" marT="7625" marB="0" anchor="ctr">
                    <a:lnL>
                      <a:noFill/>
                    </a:lnL>
                    <a:lnR>
                      <a:noFill/>
                    </a:lnR>
                    <a:lnT>
                      <a:noFill/>
                    </a:lnT>
                    <a:lnB>
                      <a:noFill/>
                    </a:lnB>
                    <a:solidFill>
                      <a:srgbClr val="D8D8D8"/>
                    </a:solidFill>
                  </a:tcPr>
                </a:tc>
                <a:tc>
                  <a:txBody>
                    <a:bodyPr/>
                    <a:lstStyle/>
                    <a:p>
                      <a:pPr algn="ctr" fontAlgn="ctr"/>
                      <a:r>
                        <a:rPr lang="es-MX" sz="1000" b="0" i="0" u="none" strike="noStrike">
                          <a:solidFill>
                            <a:srgbClr val="000000"/>
                          </a:solidFill>
                          <a:effectLst/>
                          <a:latin typeface="Arial"/>
                        </a:rPr>
                        <a:t>Sinaloa</a:t>
                      </a:r>
                    </a:p>
                  </a:txBody>
                  <a:tcPr marL="7625" marR="7625" marT="7625" marB="0" anchor="ctr">
                    <a:lnL>
                      <a:noFill/>
                    </a:lnL>
                    <a:lnR>
                      <a:noFill/>
                    </a:lnR>
                    <a:lnT>
                      <a:noFill/>
                    </a:lnT>
                    <a:lnB>
                      <a:noFill/>
                    </a:lnB>
                    <a:solidFill>
                      <a:srgbClr val="D8D8D8"/>
                    </a:solidFill>
                  </a:tcPr>
                </a:tc>
              </a:tr>
              <a:tr h="302701">
                <a:tc vMerge="1">
                  <a:txBody>
                    <a:bodyPr/>
                    <a:lstStyle/>
                    <a:p>
                      <a:endParaRPr lang="es-MX"/>
                    </a:p>
                  </a:txBody>
                  <a:tcPr/>
                </a:tc>
                <a:tc>
                  <a:txBody>
                    <a:bodyPr/>
                    <a:lstStyle/>
                    <a:p>
                      <a:pPr algn="ctr" fontAlgn="ctr"/>
                      <a:r>
                        <a:rPr lang="es-MX" sz="1000" b="1" i="0" u="none" strike="noStrike">
                          <a:solidFill>
                            <a:srgbClr val="000000"/>
                          </a:solidFill>
                          <a:effectLst/>
                          <a:latin typeface="Arial"/>
                        </a:rPr>
                        <a:t>Tabasco</a:t>
                      </a:r>
                    </a:p>
                  </a:txBody>
                  <a:tcPr marL="7625" marR="7625" marT="7625" marB="0" anchor="ctr">
                    <a:lnL>
                      <a:noFill/>
                    </a:lnL>
                    <a:lnR>
                      <a:noFill/>
                    </a:lnR>
                    <a:lnT>
                      <a:noFill/>
                    </a:lnT>
                    <a:lnB w="190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MX" sz="1000" b="0" i="0" u="none" strike="noStrike">
                          <a:solidFill>
                            <a:srgbClr val="000000"/>
                          </a:solidFill>
                          <a:effectLst/>
                          <a:latin typeface="Arial"/>
                        </a:rPr>
                        <a:t>Tamaulipas</a:t>
                      </a:r>
                    </a:p>
                  </a:txBody>
                  <a:tcPr marL="7625" marR="7625" marT="7625" marB="0" anchor="ctr">
                    <a:lnL>
                      <a:noFill/>
                    </a:lnL>
                    <a:lnR>
                      <a:noFill/>
                    </a:lnR>
                    <a:lnT>
                      <a:noFill/>
                    </a:lnT>
                    <a:lnB w="19050" cap="flat" cmpd="sng" algn="ctr">
                      <a:solidFill>
                        <a:srgbClr val="000000"/>
                      </a:solidFill>
                      <a:prstDash val="solid"/>
                      <a:round/>
                      <a:headEnd type="none" w="med" len="med"/>
                      <a:tailEnd type="none" w="med" len="med"/>
                    </a:lnB>
                    <a:solidFill>
                      <a:srgbClr val="D8D8D8"/>
                    </a:solidFill>
                  </a:tcPr>
                </a:tc>
                <a:tc>
                  <a:txBody>
                    <a:bodyPr/>
                    <a:lstStyle/>
                    <a:p>
                      <a:pPr algn="l" fontAlgn="ctr"/>
                      <a:r>
                        <a:rPr lang="es-MX" sz="900" b="0" i="0" u="none" strike="noStrike" dirty="0">
                          <a:solidFill>
                            <a:srgbClr val="000000"/>
                          </a:solidFill>
                          <a:effectLst/>
                          <a:latin typeface="Calibri"/>
                        </a:rPr>
                        <a:t> </a:t>
                      </a:r>
                    </a:p>
                  </a:txBody>
                  <a:tcPr marL="7625" marR="7625" marT="7625" marB="0" anchor="ctr">
                    <a:lnL>
                      <a:noFill/>
                    </a:lnL>
                    <a:lnR>
                      <a:noFill/>
                    </a:lnR>
                    <a:lnT>
                      <a:noFill/>
                    </a:lnT>
                    <a:lnB w="19050" cap="flat" cmpd="sng" algn="ctr">
                      <a:solidFill>
                        <a:srgbClr val="000000"/>
                      </a:solidFill>
                      <a:prstDash val="solid"/>
                      <a:round/>
                      <a:headEnd type="none" w="med" len="med"/>
                      <a:tailEnd type="none" w="med" len="med"/>
                    </a:lnB>
                    <a:solidFill>
                      <a:srgbClr val="D8D8D8"/>
                    </a:solidFill>
                  </a:tcPr>
                </a:tc>
              </a:tr>
            </a:tbl>
          </a:graphicData>
        </a:graphic>
      </p:graphicFrame>
      <p:pic>
        <p:nvPicPr>
          <p:cNvPr id="6" name="5 Imagen" descr="C:\Users\alejandro.noguez\Documents\Análisis de demanda\Demanda General\Mapas\Resultados\Recursos\rr_ocu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4486604" cy="2592288"/>
          </a:xfrm>
          <a:prstGeom prst="rect">
            <a:avLst/>
          </a:prstGeom>
          <a:noFill/>
          <a:ln>
            <a:noFill/>
          </a:ln>
        </p:spPr>
      </p:pic>
      <p:sp>
        <p:nvSpPr>
          <p:cNvPr id="7" name="6 Rectángulo"/>
          <p:cNvSpPr/>
          <p:nvPr/>
        </p:nvSpPr>
        <p:spPr>
          <a:xfrm>
            <a:off x="118401" y="4005064"/>
            <a:ext cx="4453599" cy="2554545"/>
          </a:xfrm>
          <a:prstGeom prst="rect">
            <a:avLst/>
          </a:prstGeom>
        </p:spPr>
        <p:txBody>
          <a:bodyPr wrap="square">
            <a:spAutoFit/>
          </a:bodyPr>
          <a:lstStyle/>
          <a:p>
            <a:pPr algn="just"/>
            <a:r>
              <a:rPr lang="es-MX" sz="1600" dirty="0">
                <a:latin typeface="+mj-lt"/>
              </a:rPr>
              <a:t>En relación al ámbito de ocupación </a:t>
            </a:r>
            <a:r>
              <a:rPr lang="es-MX" sz="1600" dirty="0" smtClean="0">
                <a:latin typeface="+mj-lt"/>
              </a:rPr>
              <a:t>destacan: </a:t>
            </a:r>
            <a:r>
              <a:rPr lang="es-MX" sz="1600" dirty="0">
                <a:latin typeface="+mj-lt"/>
              </a:rPr>
              <a:t>el académico en los estados del centro-sur, en el norte el Estado de Jalisco con el mayor </a:t>
            </a:r>
            <a:r>
              <a:rPr lang="es-MX" sz="1600" dirty="0" smtClean="0">
                <a:latin typeface="+mj-lt"/>
              </a:rPr>
              <a:t>porcentaje, </a:t>
            </a:r>
            <a:r>
              <a:rPr lang="es-MX" sz="1600" dirty="0">
                <a:latin typeface="+mj-lt"/>
              </a:rPr>
              <a:t>seguido del gubernamental. En relación al ámbito “otros”, éste predomina en la mayor parte de la República, exceptuando estados como: Chihuahua, </a:t>
            </a:r>
            <a:r>
              <a:rPr lang="es-MX" sz="1600" dirty="0" smtClean="0">
                <a:latin typeface="+mj-lt"/>
              </a:rPr>
              <a:t>SLP, Campeche, </a:t>
            </a:r>
            <a:r>
              <a:rPr lang="es-MX" sz="1600" dirty="0">
                <a:latin typeface="+mj-lt"/>
              </a:rPr>
              <a:t>donde prevalece el ámbito de ocupación gubernamental. En relación al ámbito empresarial destacan estados del norte como: </a:t>
            </a:r>
            <a:r>
              <a:rPr lang="es-MX" sz="1600" dirty="0" smtClean="0">
                <a:latin typeface="+mj-lt"/>
              </a:rPr>
              <a:t>BCN, </a:t>
            </a:r>
            <a:r>
              <a:rPr lang="es-MX" sz="1600" dirty="0">
                <a:latin typeface="+mj-lt"/>
              </a:rPr>
              <a:t>Coahuila y Durango </a:t>
            </a:r>
          </a:p>
        </p:txBody>
      </p:sp>
      <p:sp>
        <p:nvSpPr>
          <p:cNvPr id="8" name="7 Rectángulo"/>
          <p:cNvSpPr/>
          <p:nvPr/>
        </p:nvSpPr>
        <p:spPr>
          <a:xfrm>
            <a:off x="4687728" y="5682447"/>
            <a:ext cx="4456272" cy="954107"/>
          </a:xfrm>
          <a:prstGeom prst="rect">
            <a:avLst/>
          </a:prstGeom>
        </p:spPr>
        <p:txBody>
          <a:bodyPr wrap="square">
            <a:spAutoFit/>
          </a:bodyPr>
          <a:lstStyle/>
          <a:p>
            <a:pPr algn="just"/>
            <a:r>
              <a:rPr lang="es-MX" sz="1400" dirty="0">
                <a:latin typeface="+mj-lt"/>
              </a:rPr>
              <a:t>E</a:t>
            </a:r>
            <a:r>
              <a:rPr lang="es-MX" sz="1400" dirty="0" smtClean="0">
                <a:latin typeface="+mj-lt"/>
              </a:rPr>
              <a:t>n </a:t>
            </a:r>
            <a:r>
              <a:rPr lang="es-MX" sz="1400" dirty="0">
                <a:latin typeface="+mj-lt"/>
              </a:rPr>
              <a:t>los estados del centro del país, predominan los RR promovidos por el sector académico, empresarial y “otros” principalmente en el Distrito Federal y el Estado de México.</a:t>
            </a:r>
          </a:p>
        </p:txBody>
      </p:sp>
    </p:spTree>
    <p:extLst>
      <p:ext uri="{BB962C8B-B14F-4D97-AF65-F5344CB8AC3E}">
        <p14:creationId xmlns:p14="http://schemas.microsoft.com/office/powerpoint/2010/main" val="1420280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Diseño de perfiles de </a:t>
            </a:r>
            <a:r>
              <a:rPr lang="es-MX" sz="2900" dirty="0" smtClean="0">
                <a:solidFill>
                  <a:schemeClr val="accent6">
                    <a:lumMod val="75000"/>
                  </a:schemeClr>
                </a:solidFill>
              </a:rPr>
              <a:t>demanda</a:t>
            </a:r>
            <a:endParaRPr lang="es-MX" sz="2900" dirty="0"/>
          </a:p>
        </p:txBody>
      </p:sp>
      <p:sp>
        <p:nvSpPr>
          <p:cNvPr id="5" name="4 Rectángulo"/>
          <p:cNvSpPr/>
          <p:nvPr/>
        </p:nvSpPr>
        <p:spPr>
          <a:xfrm>
            <a:off x="251520" y="1628800"/>
            <a:ext cx="8640960" cy="4093428"/>
          </a:xfrm>
          <a:prstGeom prst="rect">
            <a:avLst/>
          </a:prstGeom>
        </p:spPr>
        <p:txBody>
          <a:bodyPr wrap="square">
            <a:spAutoFit/>
          </a:bodyPr>
          <a:lstStyle/>
          <a:p>
            <a:pPr algn="just"/>
            <a:r>
              <a:rPr lang="es-MX" sz="2000" dirty="0">
                <a:latin typeface="+mj-lt"/>
              </a:rPr>
              <a:t>Para su elaboración se vinculan tres bases de datos: </a:t>
            </a:r>
            <a:r>
              <a:rPr lang="es-MX" sz="2000" dirty="0" smtClean="0">
                <a:latin typeface="+mj-lt"/>
              </a:rPr>
              <a:t>la </a:t>
            </a:r>
            <a:r>
              <a:rPr lang="es-MX" sz="2000" dirty="0">
                <a:latin typeface="+mj-lt"/>
              </a:rPr>
              <a:t>Encuesta Ingreso Gasto de los Hogares (ENIGH) que permite establecer el ingreso y gasto medio de acuerdo al nivel educativo, edad, promedio del solicitante, así como su nivel de ocupación y escolaridad, con la base de solicitudes de INFOMEX</a:t>
            </a:r>
            <a:r>
              <a:rPr lang="es-MX" sz="2000" dirty="0" smtClean="0">
                <a:latin typeface="+mj-lt"/>
              </a:rPr>
              <a:t>. </a:t>
            </a:r>
          </a:p>
          <a:p>
            <a:pPr algn="just"/>
            <a:endParaRPr lang="es-MX" sz="2000" dirty="0">
              <a:latin typeface="+mj-lt"/>
            </a:endParaRPr>
          </a:p>
          <a:p>
            <a:pPr algn="just"/>
            <a:r>
              <a:rPr lang="es-MX" sz="2000" dirty="0" smtClean="0">
                <a:latin typeface="+mj-lt"/>
              </a:rPr>
              <a:t>El </a:t>
            </a:r>
            <a:r>
              <a:rPr lang="es-MX" sz="2000" dirty="0">
                <a:latin typeface="+mj-lt"/>
              </a:rPr>
              <a:t>resultado de la vinculación en la primera fase se vincula con </a:t>
            </a:r>
            <a:r>
              <a:rPr lang="es-MX" sz="2000" dirty="0" smtClean="0">
                <a:latin typeface="+mj-lt"/>
              </a:rPr>
              <a:t>la </a:t>
            </a:r>
            <a:r>
              <a:rPr lang="es-MX" sz="2000" dirty="0">
                <a:latin typeface="+mj-lt"/>
              </a:rPr>
              <a:t>base de datos que corresponde al Servicio Postal Mexicano (SEPOMEX)  la cual permite vincular los </a:t>
            </a:r>
            <a:r>
              <a:rPr lang="es-MX" sz="2000" dirty="0" smtClean="0">
                <a:latin typeface="+mj-lt"/>
              </a:rPr>
              <a:t>códigos </a:t>
            </a:r>
            <a:r>
              <a:rPr lang="es-MX" sz="2000" dirty="0">
                <a:latin typeface="+mj-lt"/>
              </a:rPr>
              <a:t>postales de las solicitudes de INFOMEX y establecer los </a:t>
            </a:r>
            <a:r>
              <a:rPr lang="es-MX" sz="2000" dirty="0" smtClean="0">
                <a:latin typeface="+mj-lt"/>
              </a:rPr>
              <a:t>principales </a:t>
            </a:r>
            <a:r>
              <a:rPr lang="es-MX" sz="2000" dirty="0">
                <a:latin typeface="+mj-lt"/>
              </a:rPr>
              <a:t>estados y municipios desde los cuales se requiere información</a:t>
            </a:r>
            <a:r>
              <a:rPr lang="es-MX" sz="2000" dirty="0" smtClean="0">
                <a:latin typeface="+mj-lt"/>
              </a:rPr>
              <a:t>.</a:t>
            </a:r>
          </a:p>
          <a:p>
            <a:pPr algn="just"/>
            <a:endParaRPr lang="es-MX" sz="2000" dirty="0">
              <a:latin typeface="+mj-lt"/>
            </a:endParaRPr>
          </a:p>
          <a:p>
            <a:pPr algn="just"/>
            <a:r>
              <a:rPr lang="es-MX" sz="2000" dirty="0">
                <a:latin typeface="+mj-lt"/>
              </a:rPr>
              <a:t>El perfil se plantea por género e incorpora los factores de demanda, es decir, si se trata de SA o de DP, económicos, poblacionales, educativos, geográficos y  ocupacionales.</a:t>
            </a:r>
          </a:p>
        </p:txBody>
      </p:sp>
    </p:spTree>
    <p:extLst>
      <p:ext uri="{BB962C8B-B14F-4D97-AF65-F5344CB8AC3E}">
        <p14:creationId xmlns:p14="http://schemas.microsoft.com/office/powerpoint/2010/main" val="273883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27584" y="1829989"/>
            <a:ext cx="7488832" cy="4066384"/>
          </a:xfrm>
          <a:prstGeom prst="rect">
            <a:avLst/>
          </a:prstGeom>
          <a:noFill/>
          <a:ln>
            <a:noFill/>
          </a:ln>
        </p:spPr>
      </p:pic>
      <p:sp>
        <p:nvSpPr>
          <p:cNvPr id="2" name="1 Título"/>
          <p:cNvSpPr>
            <a:spLocks noGrp="1"/>
          </p:cNvSpPr>
          <p:nvPr>
            <p:ph type="title"/>
          </p:nvPr>
        </p:nvSpPr>
        <p:spPr/>
        <p:txBody>
          <a:bodyPr>
            <a:noAutofit/>
          </a:bodyPr>
          <a:lstStyle/>
          <a:p>
            <a:pPr lvl="0"/>
            <a:r>
              <a:rPr lang="es-MX" sz="2900" dirty="0">
                <a:solidFill>
                  <a:schemeClr val="accent6">
                    <a:lumMod val="75000"/>
                  </a:schemeClr>
                </a:solidFill>
              </a:rPr>
              <a:t>Diseño de perfiles de </a:t>
            </a:r>
            <a:r>
              <a:rPr lang="es-MX" sz="2900" dirty="0" smtClean="0">
                <a:solidFill>
                  <a:schemeClr val="accent6">
                    <a:lumMod val="75000"/>
                  </a:schemeClr>
                </a:solidFill>
              </a:rPr>
              <a:t>demanda</a:t>
            </a:r>
            <a:endParaRPr lang="es-MX" sz="2900" dirty="0"/>
          </a:p>
        </p:txBody>
      </p:sp>
    </p:spTree>
    <p:extLst>
      <p:ext uri="{BB962C8B-B14F-4D97-AF65-F5344CB8AC3E}">
        <p14:creationId xmlns:p14="http://schemas.microsoft.com/office/powerpoint/2010/main" val="2584512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Perfil del solicitante de la APF por género</a:t>
            </a:r>
            <a:endParaRPr lang="es-MX" sz="2900" dirty="0"/>
          </a:p>
        </p:txBody>
      </p:sp>
      <p:graphicFrame>
        <p:nvGraphicFramePr>
          <p:cNvPr id="5" name="4 Tabla"/>
          <p:cNvGraphicFramePr>
            <a:graphicFrameLocks noGrp="1"/>
          </p:cNvGraphicFramePr>
          <p:nvPr>
            <p:extLst>
              <p:ext uri="{D42A27DB-BD31-4B8C-83A1-F6EECF244321}">
                <p14:modId xmlns:p14="http://schemas.microsoft.com/office/powerpoint/2010/main" val="1081967820"/>
              </p:ext>
            </p:extLst>
          </p:nvPr>
        </p:nvGraphicFramePr>
        <p:xfrm>
          <a:off x="179511" y="1412776"/>
          <a:ext cx="4896544" cy="4938353"/>
        </p:xfrm>
        <a:graphic>
          <a:graphicData uri="http://schemas.openxmlformats.org/drawingml/2006/table">
            <a:tbl>
              <a:tblPr/>
              <a:tblGrid>
                <a:gridCol w="818067"/>
                <a:gridCol w="2655753"/>
                <a:gridCol w="711362"/>
                <a:gridCol w="711362"/>
              </a:tblGrid>
              <a:tr h="171568">
                <a:tc>
                  <a:txBody>
                    <a:bodyPr/>
                    <a:lstStyle/>
                    <a:p>
                      <a:pPr algn="ctr" fontAlgn="ctr"/>
                      <a:r>
                        <a:rPr lang="es-MX" sz="900" b="1" i="0" u="none" strike="noStrike" dirty="0">
                          <a:solidFill>
                            <a:srgbClr val="000000"/>
                          </a:solidFill>
                          <a:effectLst/>
                          <a:latin typeface="Calibri"/>
                          <a:ea typeface="Times New Roman"/>
                        </a:rPr>
                        <a:t>Factor</a:t>
                      </a:r>
                      <a:endParaRPr lang="es-MX" sz="900" b="1" i="0" u="none" strike="noStrike" dirty="0">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solidFill>
                      <a:srgbClr val="CCC0D9"/>
                    </a:solidFill>
                  </a:tcPr>
                </a:tc>
                <a:tc>
                  <a:txBody>
                    <a:bodyPr/>
                    <a:lstStyle/>
                    <a:p>
                      <a:pPr algn="just" fontAlgn="ctr"/>
                      <a:r>
                        <a:rPr lang="es-MX" sz="900" b="1" i="0" u="none" strike="noStrike">
                          <a:solidFill>
                            <a:srgbClr val="000000"/>
                          </a:solidFill>
                          <a:effectLst/>
                          <a:latin typeface="Calibri"/>
                          <a:ea typeface="Times New Roman"/>
                        </a:rPr>
                        <a:t>Concepto</a:t>
                      </a:r>
                      <a:endParaRPr lang="es-MX" sz="900" b="1"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solidFill>
                      <a:srgbClr val="CCC0D9"/>
                    </a:solidFill>
                  </a:tcPr>
                </a:tc>
                <a:tc>
                  <a:txBody>
                    <a:bodyPr/>
                    <a:lstStyle/>
                    <a:p>
                      <a:pPr algn="just" fontAlgn="ctr"/>
                      <a:r>
                        <a:rPr lang="es-MX" sz="900" b="1" i="0" u="none" strike="noStrike">
                          <a:solidFill>
                            <a:srgbClr val="000000"/>
                          </a:solidFill>
                          <a:effectLst/>
                          <a:latin typeface="Calibri"/>
                          <a:ea typeface="Times New Roman"/>
                        </a:rPr>
                        <a:t>Masculino</a:t>
                      </a:r>
                      <a:endParaRPr lang="es-MX" sz="900" b="1"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solidFill>
                      <a:srgbClr val="CCC0D9"/>
                    </a:solidFill>
                  </a:tcPr>
                </a:tc>
                <a:tc>
                  <a:txBody>
                    <a:bodyPr/>
                    <a:lstStyle/>
                    <a:p>
                      <a:pPr algn="just" fontAlgn="ctr"/>
                      <a:r>
                        <a:rPr lang="es-MX" sz="900" b="1" i="0" u="none" strike="noStrike">
                          <a:solidFill>
                            <a:srgbClr val="000000"/>
                          </a:solidFill>
                          <a:effectLst/>
                          <a:latin typeface="Calibri"/>
                          <a:ea typeface="Times New Roman"/>
                        </a:rPr>
                        <a:t>Femenino</a:t>
                      </a:r>
                      <a:endParaRPr lang="es-MX" sz="900" b="1"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solidFill>
                      <a:srgbClr val="CCC0D9"/>
                    </a:solidFill>
                  </a:tcPr>
                </a:tc>
              </a:tr>
              <a:tr h="156649">
                <a:tc rowSpan="3">
                  <a:txBody>
                    <a:bodyPr/>
                    <a:lstStyle/>
                    <a:p>
                      <a:pPr algn="ctr" fontAlgn="ctr"/>
                      <a:r>
                        <a:rPr lang="es-MX" sz="900" b="1" i="0" u="none" strike="noStrike">
                          <a:solidFill>
                            <a:srgbClr val="000000"/>
                          </a:solidFill>
                          <a:effectLst/>
                          <a:latin typeface="Calibri"/>
                          <a:ea typeface="Times New Roman"/>
                        </a:rPr>
                        <a:t>Demanda</a:t>
                      </a:r>
                      <a:endParaRPr lang="es-MX" sz="900" b="1"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a:rPr>
                        <a:t>Total de solicitudes:</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302,379</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176,121</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Demanda 2003-2007</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31%</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29%</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6649">
                <a:tc vMerge="1">
                  <a:txBody>
                    <a:bodyPr/>
                    <a:lstStyle/>
                    <a:p>
                      <a:endParaRPr lang="es-MX"/>
                    </a:p>
                  </a:txBody>
                  <a:tcPr/>
                </a:tc>
                <a:tc>
                  <a:txBody>
                    <a:bodyPr/>
                    <a:lstStyle/>
                    <a:p>
                      <a:pPr algn="just" fontAlgn="ctr"/>
                      <a:r>
                        <a:rPr lang="es-MX" sz="900" b="0" i="0" u="none" strike="noStrike">
                          <a:solidFill>
                            <a:srgbClr val="000000"/>
                          </a:solidFill>
                          <a:effectLst/>
                          <a:latin typeface="Arial"/>
                        </a:rPr>
                        <a:t>         2008-2012</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69%</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71%</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156649">
                <a:tc rowSpan="2">
                  <a:txBody>
                    <a:bodyPr/>
                    <a:lstStyle/>
                    <a:p>
                      <a:pPr algn="ctr" fontAlgn="ctr"/>
                      <a:r>
                        <a:rPr lang="es-MX" sz="900" b="1" i="0" u="none" strike="noStrike">
                          <a:solidFill>
                            <a:srgbClr val="000000"/>
                          </a:solidFill>
                          <a:effectLst/>
                          <a:latin typeface="Calibri"/>
                          <a:ea typeface="Times New Roman"/>
                        </a:rPr>
                        <a:t>Poblacional</a:t>
                      </a:r>
                      <a:endParaRPr lang="es-MX" sz="900" b="1"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a:rPr>
                        <a:t>Edad promedio:</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31 años</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26 años</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295912">
                <a:tc vMerge="1">
                  <a:txBody>
                    <a:bodyPr/>
                    <a:lstStyle/>
                    <a:p>
                      <a:endParaRPr lang="es-MX"/>
                    </a:p>
                  </a:txBody>
                  <a:tcPr/>
                </a:tc>
                <a:tc>
                  <a:txBody>
                    <a:bodyPr/>
                    <a:lstStyle/>
                    <a:p>
                      <a:pPr algn="just" fontAlgn="ctr"/>
                      <a:r>
                        <a:rPr lang="es-MX" sz="900" b="0" i="0" u="none" strike="noStrike">
                          <a:solidFill>
                            <a:srgbClr val="000000"/>
                          </a:solidFill>
                          <a:effectLst/>
                          <a:latin typeface="Arial"/>
                        </a:rPr>
                        <a:t>Intervalo:</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30-34 años</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25-29 años</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164109">
                <a:tc rowSpan="5">
                  <a:txBody>
                    <a:bodyPr/>
                    <a:lstStyle/>
                    <a:p>
                      <a:pPr algn="ctr" fontAlgn="ctr"/>
                      <a:r>
                        <a:rPr lang="es-MX" sz="900" b="1" i="0" u="none" strike="noStrike">
                          <a:solidFill>
                            <a:srgbClr val="000000"/>
                          </a:solidFill>
                          <a:effectLst/>
                          <a:latin typeface="Calibri"/>
                          <a:ea typeface="Times New Roman"/>
                        </a:rPr>
                        <a:t>Educativo</a:t>
                      </a:r>
                      <a:endParaRPr lang="es-MX" sz="900" b="1"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a:rPr>
                        <a:t>Nivel de educación</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Calibri"/>
                          <a:ea typeface="Times New Roman"/>
                        </a:rPr>
                        <a:t> </a:t>
                      </a:r>
                      <a:endParaRPr lang="es-MX" sz="900" b="0"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Calibri"/>
                          <a:ea typeface="Times New Roman"/>
                        </a:rPr>
                        <a:t> </a:t>
                      </a:r>
                      <a:endParaRPr lang="es-MX" sz="900" b="0"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-Licenciatura</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40%</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39%</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-Licenciatura incompleta</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17%</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23%</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-Maestría</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15%</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13%</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6649">
                <a:tc vMerge="1">
                  <a:txBody>
                    <a:bodyPr/>
                    <a:lstStyle/>
                    <a:p>
                      <a:endParaRPr lang="es-MX"/>
                    </a:p>
                  </a:txBody>
                  <a:tcPr/>
                </a:tc>
                <a:tc>
                  <a:txBody>
                    <a:bodyPr/>
                    <a:lstStyle/>
                    <a:p>
                      <a:pPr algn="just" fontAlgn="ctr"/>
                      <a:r>
                        <a:rPr lang="es-MX" sz="900" b="0" i="0" u="none" strike="noStrike">
                          <a:solidFill>
                            <a:srgbClr val="000000"/>
                          </a:solidFill>
                          <a:effectLst/>
                          <a:latin typeface="Arial"/>
                        </a:rPr>
                        <a:t>-Acumulado</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73%</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75%</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164109">
                <a:tc rowSpan="6">
                  <a:txBody>
                    <a:bodyPr/>
                    <a:lstStyle/>
                    <a:p>
                      <a:pPr algn="ctr" fontAlgn="ctr"/>
                      <a:r>
                        <a:rPr lang="es-MX" sz="900" b="1" i="0" u="none" strike="noStrike">
                          <a:solidFill>
                            <a:srgbClr val="000000"/>
                          </a:solidFill>
                          <a:effectLst/>
                          <a:latin typeface="Calibri"/>
                          <a:ea typeface="Times New Roman"/>
                        </a:rPr>
                        <a:t>Ocupacional</a:t>
                      </a:r>
                      <a:endParaRPr lang="es-MX" sz="900" b="1"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a:rPr>
                        <a:t>Ocupación</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Calibri"/>
                          <a:ea typeface="Times New Roman"/>
                        </a:rPr>
                        <a:t> </a:t>
                      </a:r>
                      <a:endParaRPr lang="es-MX" sz="900" b="0"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Calibri"/>
                          <a:ea typeface="Times New Roman"/>
                        </a:rPr>
                        <a:t> </a:t>
                      </a:r>
                      <a:endParaRPr lang="es-MX" sz="900" b="0"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-Académico</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33%</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43%</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-Empresarial</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21%</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13%</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-Gubernamental</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11%</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9%</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-Comunicación</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9%</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9%</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6649">
                <a:tc vMerge="1">
                  <a:txBody>
                    <a:bodyPr/>
                    <a:lstStyle/>
                    <a:p>
                      <a:endParaRPr lang="es-MX"/>
                    </a:p>
                  </a:txBody>
                  <a:tcPr/>
                </a:tc>
                <a:tc>
                  <a:txBody>
                    <a:bodyPr/>
                    <a:lstStyle/>
                    <a:p>
                      <a:pPr algn="just" fontAlgn="ctr"/>
                      <a:r>
                        <a:rPr lang="es-MX" sz="900" b="0" i="0" u="none" strike="noStrike">
                          <a:solidFill>
                            <a:srgbClr val="000000"/>
                          </a:solidFill>
                          <a:effectLst/>
                          <a:latin typeface="Arial"/>
                        </a:rPr>
                        <a:t>-Otros</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26%</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26%</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164109">
                <a:tc rowSpan="13">
                  <a:txBody>
                    <a:bodyPr/>
                    <a:lstStyle/>
                    <a:p>
                      <a:pPr algn="ctr" fontAlgn="ctr"/>
                      <a:r>
                        <a:rPr lang="es-MX" sz="900" b="1" i="0" u="none" strike="noStrike">
                          <a:solidFill>
                            <a:srgbClr val="000000"/>
                          </a:solidFill>
                          <a:effectLst/>
                          <a:latin typeface="Calibri"/>
                          <a:ea typeface="Times New Roman"/>
                        </a:rPr>
                        <a:t>Geográfico</a:t>
                      </a:r>
                      <a:endParaRPr lang="es-MX" sz="900" b="1"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a:rPr>
                        <a:t>Geográfica</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Calibri"/>
                          <a:ea typeface="Times New Roman"/>
                        </a:rPr>
                        <a:t> </a:t>
                      </a:r>
                      <a:endParaRPr lang="es-MX" sz="900" b="0"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Calibri"/>
                          <a:ea typeface="Times New Roman"/>
                        </a:rPr>
                        <a:t> </a:t>
                      </a:r>
                      <a:endParaRPr lang="es-MX" sz="900" b="0"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56649">
                <a:tc vMerge="1">
                  <a:txBody>
                    <a:bodyPr/>
                    <a:lstStyle/>
                    <a:p>
                      <a:endParaRPr lang="es-MX"/>
                    </a:p>
                  </a:txBody>
                  <a:tcPr/>
                </a:tc>
                <a:tc>
                  <a:txBody>
                    <a:bodyPr/>
                    <a:lstStyle/>
                    <a:p>
                      <a:pPr algn="just" fontAlgn="ctr"/>
                      <a:r>
                        <a:rPr lang="es-MX" sz="900" b="0" i="0" u="none" strike="noStrike">
                          <a:solidFill>
                            <a:srgbClr val="000000"/>
                          </a:solidFill>
                          <a:effectLst/>
                          <a:latin typeface="Arial"/>
                        </a:rPr>
                        <a:t>Estatal</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Calibri"/>
                          <a:ea typeface="Times New Roman"/>
                        </a:rPr>
                        <a:t> </a:t>
                      </a:r>
                      <a:endParaRPr lang="es-MX" sz="900" b="0"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Calibri"/>
                          <a:ea typeface="Times New Roman"/>
                        </a:rPr>
                        <a:t> </a:t>
                      </a:r>
                      <a:endParaRPr lang="es-MX" sz="900" b="0"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-DF</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46%</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49%</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-Estado de México</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12%</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14%</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-Jalisco</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5%</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4%</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6649">
                <a:tc vMerge="1">
                  <a:txBody>
                    <a:bodyPr/>
                    <a:lstStyle/>
                    <a:p>
                      <a:endParaRPr lang="es-MX"/>
                    </a:p>
                  </a:txBody>
                  <a:tcPr/>
                </a:tc>
                <a:tc>
                  <a:txBody>
                    <a:bodyPr/>
                    <a:lstStyle/>
                    <a:p>
                      <a:pPr algn="just" fontAlgn="ctr"/>
                      <a:r>
                        <a:rPr lang="es-MX" sz="900" b="0" i="0" u="none" strike="noStrike">
                          <a:solidFill>
                            <a:srgbClr val="000000"/>
                          </a:solidFill>
                          <a:effectLst/>
                          <a:latin typeface="Arial"/>
                        </a:rPr>
                        <a:t>Acumulado</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63%</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67%</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298378">
                <a:tc vMerge="1">
                  <a:txBody>
                    <a:bodyPr/>
                    <a:lstStyle/>
                    <a:p>
                      <a:endParaRPr lang="es-MX"/>
                    </a:p>
                  </a:txBody>
                  <a:tcPr/>
                </a:tc>
                <a:tc>
                  <a:txBody>
                    <a:bodyPr/>
                    <a:lstStyle/>
                    <a:p>
                      <a:pPr algn="just" fontAlgn="ctr"/>
                      <a:r>
                        <a:rPr lang="es-MX" sz="900" b="0" i="0" u="none" strike="noStrike">
                          <a:solidFill>
                            <a:srgbClr val="000000"/>
                          </a:solidFill>
                          <a:effectLst/>
                          <a:latin typeface="Arial"/>
                        </a:rPr>
                        <a:t>Municipal y/o delegacional y/o delegacional (en relación al nacional)</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Calibri"/>
                          <a:ea typeface="Times New Roman"/>
                        </a:rPr>
                        <a:t> </a:t>
                      </a:r>
                      <a:endParaRPr lang="es-MX" sz="900" b="0"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Calibri"/>
                          <a:ea typeface="Times New Roman"/>
                        </a:rPr>
                        <a:t> </a:t>
                      </a:r>
                      <a:endParaRPr lang="es-MX" sz="900" b="0" i="0" u="none" strike="noStrike">
                        <a:solidFill>
                          <a:srgbClr val="000000"/>
                        </a:solidFill>
                        <a:effectLst/>
                        <a:latin typeface="Calibri"/>
                      </a:endParaRP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-Benito Juárez</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3%</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2%</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-Cuauhtémoc</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3%</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2%</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-Coyoacán</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2%</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1%</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-Miguel Hidalgo</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2%</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l" fontAlgn="ctr"/>
                      <a:r>
                        <a:rPr lang="es-MX" sz="800" b="0" i="0" u="none" strike="noStrike">
                          <a:solidFill>
                            <a:srgbClr val="000000"/>
                          </a:solidFill>
                          <a:effectLst/>
                          <a:latin typeface="Calibri"/>
                        </a:rPr>
                        <a:t> </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1686">
                <a:tc vMerge="1">
                  <a:txBody>
                    <a:bodyPr/>
                    <a:lstStyle/>
                    <a:p>
                      <a:endParaRPr lang="es-MX"/>
                    </a:p>
                  </a:txBody>
                  <a:tcPr/>
                </a:tc>
                <a:tc>
                  <a:txBody>
                    <a:bodyPr/>
                    <a:lstStyle/>
                    <a:p>
                      <a:pPr algn="just" fontAlgn="ctr"/>
                      <a:r>
                        <a:rPr lang="es-MX" sz="900" b="0" i="0" u="none" strike="noStrike">
                          <a:solidFill>
                            <a:srgbClr val="000000"/>
                          </a:solidFill>
                          <a:effectLst/>
                          <a:latin typeface="Arial"/>
                        </a:rPr>
                        <a:t>-Álvaro Obregón</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 </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900" b="0" i="0" u="none" strike="noStrike">
                          <a:solidFill>
                            <a:srgbClr val="000000"/>
                          </a:solidFill>
                          <a:effectLst/>
                          <a:latin typeface="Arial"/>
                        </a:rPr>
                        <a:t>1% </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56649">
                <a:tc vMerge="1">
                  <a:txBody>
                    <a:bodyPr/>
                    <a:lstStyle/>
                    <a:p>
                      <a:endParaRPr lang="es-MX"/>
                    </a:p>
                  </a:txBody>
                  <a:tcPr/>
                </a:tc>
                <a:tc>
                  <a:txBody>
                    <a:bodyPr/>
                    <a:lstStyle/>
                    <a:p>
                      <a:pPr algn="just" fontAlgn="ctr"/>
                      <a:r>
                        <a:rPr lang="es-MX" sz="900" b="0" i="0" u="none" strike="noStrike" dirty="0">
                          <a:solidFill>
                            <a:srgbClr val="000000"/>
                          </a:solidFill>
                          <a:effectLst/>
                          <a:latin typeface="Arial"/>
                        </a:rPr>
                        <a:t>Acumulado</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a:rPr>
                        <a:t>10%</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900" b="0" i="0" u="none" strike="noStrike" dirty="0">
                          <a:solidFill>
                            <a:srgbClr val="000000"/>
                          </a:solidFill>
                          <a:effectLst/>
                          <a:latin typeface="Arial"/>
                        </a:rPr>
                        <a:t>6%</a:t>
                      </a:r>
                    </a:p>
                  </a:txBody>
                  <a:tcPr marL="7094" marR="7094" marT="7094"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bl>
          </a:graphicData>
        </a:graphic>
      </p:graphicFrame>
      <p:graphicFrame>
        <p:nvGraphicFramePr>
          <p:cNvPr id="6" name="5 Gráfico"/>
          <p:cNvGraphicFramePr/>
          <p:nvPr>
            <p:extLst>
              <p:ext uri="{D42A27DB-BD31-4B8C-83A1-F6EECF244321}">
                <p14:modId xmlns:p14="http://schemas.microsoft.com/office/powerpoint/2010/main" val="921596007"/>
              </p:ext>
            </p:extLst>
          </p:nvPr>
        </p:nvGraphicFramePr>
        <p:xfrm>
          <a:off x="5076056" y="1556792"/>
          <a:ext cx="3886185" cy="2359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6062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900" dirty="0">
                <a:solidFill>
                  <a:schemeClr val="accent6">
                    <a:lumMod val="75000"/>
                  </a:schemeClr>
                </a:solidFill>
              </a:rPr>
              <a:t>Perfil del solicitante de la APF por género</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570470877"/>
              </p:ext>
            </p:extLst>
          </p:nvPr>
        </p:nvGraphicFramePr>
        <p:xfrm>
          <a:off x="215900" y="1412776"/>
          <a:ext cx="8748714" cy="5071824"/>
        </p:xfrm>
        <a:graphic>
          <a:graphicData uri="http://schemas.openxmlformats.org/drawingml/2006/table">
            <a:tbl>
              <a:tblPr firstRow="1" bandRow="1">
                <a:tableStyleId>{5C22544A-7EE6-4342-B048-85BDC9FD1C3A}</a:tableStyleId>
              </a:tblPr>
              <a:tblGrid>
                <a:gridCol w="4374357"/>
                <a:gridCol w="4374357"/>
              </a:tblGrid>
              <a:tr h="2541984">
                <a:tc>
                  <a:txBody>
                    <a:bodyPr/>
                    <a:lstStyle/>
                    <a:p>
                      <a:pPr algn="ctr"/>
                      <a:r>
                        <a:rPr lang="es-MX" sz="1600" b="1" kern="1200" dirty="0" smtClean="0">
                          <a:solidFill>
                            <a:schemeClr val="lt1"/>
                          </a:solidFill>
                          <a:effectLst/>
                          <a:latin typeface="+mn-lt"/>
                          <a:ea typeface="+mn-ea"/>
                          <a:cs typeface="+mn-cs"/>
                        </a:rPr>
                        <a:t>Factor demanda. Solicitudes vs edad promedio</a:t>
                      </a:r>
                      <a:endParaRPr lang="es-MX" sz="1600" dirty="0"/>
                    </a:p>
                  </a:txBody>
                  <a:tcPr>
                    <a:solidFill>
                      <a:schemeClr val="accent4">
                        <a:lumMod val="40000"/>
                        <a:lumOff val="60000"/>
                      </a:schemeClr>
                    </a:solidFill>
                  </a:tcPr>
                </a:tc>
                <a:tc>
                  <a:txBody>
                    <a:bodyPr/>
                    <a:lstStyle/>
                    <a:p>
                      <a:r>
                        <a:rPr lang="es-MX" sz="1600" b="1" kern="1200" dirty="0" smtClean="0">
                          <a:solidFill>
                            <a:schemeClr val="lt1"/>
                          </a:solidFill>
                          <a:effectLst/>
                          <a:latin typeface="+mn-lt"/>
                          <a:ea typeface="+mn-ea"/>
                          <a:cs typeface="+mn-cs"/>
                        </a:rPr>
                        <a:t>Factor educativo. Nivel de escolaridad por género</a:t>
                      </a:r>
                      <a:endParaRPr lang="es-MX" sz="1600" dirty="0"/>
                    </a:p>
                  </a:txBody>
                  <a:tcPr>
                    <a:solidFill>
                      <a:schemeClr val="accent4">
                        <a:lumMod val="40000"/>
                        <a:lumOff val="60000"/>
                      </a:schemeClr>
                    </a:solidFill>
                  </a:tcPr>
                </a:tc>
              </a:tr>
              <a:tr h="2354560">
                <a:tc>
                  <a:txBody>
                    <a:bodyPr/>
                    <a:lstStyle/>
                    <a:p>
                      <a:pPr algn="just"/>
                      <a:r>
                        <a:rPr lang="es-MX" sz="1600" kern="1200" dirty="0" smtClean="0">
                          <a:solidFill>
                            <a:schemeClr val="dk1"/>
                          </a:solidFill>
                          <a:effectLst/>
                          <a:latin typeface="+mn-lt"/>
                          <a:ea typeface="+mn-ea"/>
                          <a:cs typeface="+mn-cs"/>
                        </a:rPr>
                        <a:t>La relación de demanda de solicitudes, a lo largo del tiempo muestra una tendencia creciente y sostenida en el total de solicitudes y una disminución en la edad promedio para hombres y mujeres, siendo más clara la de los primeros, mientras que el de la mujeres, decrece lentamente en los últimos ocho años, paralelamente el número de solicitudes se incrementa en 2008 y 2010, para 2012 la brecha por género muestra evidencia de convergencia en los próximos años</a:t>
                      </a:r>
                      <a:endParaRPr lang="es-MX" sz="1600" dirty="0"/>
                    </a:p>
                  </a:txBody>
                  <a:tcPr>
                    <a:solidFill>
                      <a:schemeClr val="accent4">
                        <a:lumMod val="40000"/>
                        <a:lumOff val="60000"/>
                      </a:schemeClr>
                    </a:solidFill>
                  </a:tcPr>
                </a:tc>
                <a:tc>
                  <a:txBody>
                    <a:bodyPr/>
                    <a:lstStyle/>
                    <a:p>
                      <a:pPr algn="just"/>
                      <a:r>
                        <a:rPr lang="es-MX" sz="1600" kern="1200" dirty="0" smtClean="0">
                          <a:solidFill>
                            <a:schemeClr val="dk1"/>
                          </a:solidFill>
                          <a:effectLst/>
                          <a:latin typeface="+mn-lt"/>
                          <a:ea typeface="+mn-ea"/>
                          <a:cs typeface="+mn-cs"/>
                        </a:rPr>
                        <a:t>En relación con el factor educativo, se realiza el análisis temporal para los años 2010 y 2012, toda vez que es cuando se incluye esta pregunta en el INFOMEX. La información muestra que las mujeres solicitantes, poseen en mayor porcentaje licenciatura terminada con un 39% y un menor porcentaje de licenciatura inconclusa (19%). En relación con el nivel educativo a nivel posgrado, los hombres muestran un porcentaje del 12% en 2012 y las mujeres un 9%</a:t>
                      </a:r>
                      <a:endParaRPr lang="es-MX" sz="1600" dirty="0"/>
                    </a:p>
                  </a:txBody>
                  <a:tcPr>
                    <a:solidFill>
                      <a:schemeClr val="accent4">
                        <a:lumMod val="40000"/>
                        <a:lumOff val="60000"/>
                      </a:schemeClr>
                    </a:solidFill>
                  </a:tcPr>
                </a:tc>
              </a:tr>
            </a:tbl>
          </a:graphicData>
        </a:graphic>
      </p:graphicFrame>
      <p:graphicFrame>
        <p:nvGraphicFramePr>
          <p:cNvPr id="7" name="6 Gráfico"/>
          <p:cNvGraphicFramePr/>
          <p:nvPr>
            <p:extLst>
              <p:ext uri="{D42A27DB-BD31-4B8C-83A1-F6EECF244321}">
                <p14:modId xmlns:p14="http://schemas.microsoft.com/office/powerpoint/2010/main" val="872604609"/>
              </p:ext>
            </p:extLst>
          </p:nvPr>
        </p:nvGraphicFramePr>
        <p:xfrm>
          <a:off x="395536" y="1700808"/>
          <a:ext cx="4032448"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1493065983"/>
              </p:ext>
            </p:extLst>
          </p:nvPr>
        </p:nvGraphicFramePr>
        <p:xfrm>
          <a:off x="4716016" y="1700808"/>
          <a:ext cx="4104456" cy="2160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9541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Perfil del solicitante de la APF por género</a:t>
            </a:r>
            <a:endParaRPr lang="es-MX" sz="29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920880" cy="2592288"/>
          </a:xfrm>
          <a:prstGeom prst="rect">
            <a:avLst/>
          </a:prstGeom>
          <a:noFill/>
          <a:ln>
            <a:noFill/>
          </a:ln>
        </p:spPr>
      </p:pic>
      <p:sp>
        <p:nvSpPr>
          <p:cNvPr id="5" name="4 Rectángulo"/>
          <p:cNvSpPr/>
          <p:nvPr/>
        </p:nvSpPr>
        <p:spPr>
          <a:xfrm>
            <a:off x="467544" y="4156145"/>
            <a:ext cx="7920880" cy="2308324"/>
          </a:xfrm>
          <a:prstGeom prst="rect">
            <a:avLst/>
          </a:prstGeom>
        </p:spPr>
        <p:txBody>
          <a:bodyPr wrap="square">
            <a:spAutoFit/>
          </a:bodyPr>
          <a:lstStyle/>
          <a:p>
            <a:pPr algn="just"/>
            <a:r>
              <a:rPr lang="es-MX" sz="1600" dirty="0"/>
              <a:t>En el factor ocupacional, se observa que el sector académico en ambos géneros es el principal en realizar solicitudes de información. En el caso de las mujeres este porcentaje ha pasado de representar el 48% a un 37% en 2012, mientras que en el caso de los hombres, éste se mantiene en promedio del 31%. </a:t>
            </a:r>
          </a:p>
          <a:p>
            <a:pPr algn="just"/>
            <a:r>
              <a:rPr lang="es-MX" sz="1600" dirty="0"/>
              <a:t>El sector empresarial es el segundo en importancia, pero con porcentajes mayores en el caso de los hombres, mientras que en el sector gubernamental los porcentajes son muy similares. </a:t>
            </a:r>
          </a:p>
          <a:p>
            <a:pPr algn="just"/>
            <a:r>
              <a:rPr lang="es-MX" sz="1600" dirty="0"/>
              <a:t>El sector de medios de comunicación en ambos géneros presenta una tendencia decreciente pasando en el caso de los hombres a representar sólo el 7% como porcentaje mínimo y el 6% en el caso de las mujeres.</a:t>
            </a:r>
          </a:p>
        </p:txBody>
      </p:sp>
    </p:spTree>
    <p:extLst>
      <p:ext uri="{BB962C8B-B14F-4D97-AF65-F5344CB8AC3E}">
        <p14:creationId xmlns:p14="http://schemas.microsoft.com/office/powerpoint/2010/main" val="2891242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normAutofit fontScale="85000" lnSpcReduction="20000"/>
          </a:bodyPr>
          <a:lstStyle/>
          <a:p>
            <a:r>
              <a:rPr lang="es-MX" dirty="0" smtClean="0"/>
              <a:t>Panorama </a:t>
            </a:r>
            <a:r>
              <a:rPr lang="es-MX" dirty="0"/>
              <a:t>general.</a:t>
            </a:r>
          </a:p>
          <a:p>
            <a:r>
              <a:rPr lang="es-MX" dirty="0"/>
              <a:t>Análisis de solicitudes y recursos de revisión por variable.</a:t>
            </a:r>
          </a:p>
          <a:p>
            <a:r>
              <a:rPr lang="es-MX" dirty="0"/>
              <a:t>Diseño de perfiles de demanda.</a:t>
            </a:r>
          </a:p>
          <a:p>
            <a:r>
              <a:rPr lang="es-MX" dirty="0"/>
              <a:t>Categorización de la muestra.</a:t>
            </a:r>
          </a:p>
          <a:p>
            <a:r>
              <a:rPr lang="es-MX" dirty="0"/>
              <a:t>Análisis del solicitante y recurrente.</a:t>
            </a:r>
          </a:p>
          <a:p>
            <a:r>
              <a:rPr lang="es-MX" dirty="0"/>
              <a:t>Recomendaciones</a:t>
            </a:r>
            <a:r>
              <a:rPr lang="es-MX" dirty="0" smtClean="0"/>
              <a:t>.</a:t>
            </a:r>
          </a:p>
        </p:txBody>
      </p:sp>
    </p:spTree>
    <p:extLst>
      <p:ext uri="{BB962C8B-B14F-4D97-AF65-F5344CB8AC3E}">
        <p14:creationId xmlns:p14="http://schemas.microsoft.com/office/powerpoint/2010/main" val="2401294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Perfil del solicitante de la APF por género</a:t>
            </a:r>
            <a:endParaRPr lang="es-MX" sz="2900"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412776"/>
            <a:ext cx="5832648" cy="2879859"/>
          </a:xfrm>
          <a:prstGeom prst="rect">
            <a:avLst/>
          </a:prstGeom>
          <a:noFill/>
          <a:ln>
            <a:noFill/>
          </a:ln>
        </p:spPr>
      </p:pic>
      <p:sp>
        <p:nvSpPr>
          <p:cNvPr id="5" name="4 Rectángulo"/>
          <p:cNvSpPr/>
          <p:nvPr/>
        </p:nvSpPr>
        <p:spPr>
          <a:xfrm>
            <a:off x="359532" y="4437112"/>
            <a:ext cx="8496944" cy="2169825"/>
          </a:xfrm>
          <a:prstGeom prst="rect">
            <a:avLst/>
          </a:prstGeom>
        </p:spPr>
        <p:txBody>
          <a:bodyPr wrap="square">
            <a:spAutoFit/>
          </a:bodyPr>
          <a:lstStyle/>
          <a:p>
            <a:pPr algn="just"/>
            <a:r>
              <a:rPr lang="es-MX" sz="1500" dirty="0"/>
              <a:t>Para el factor geográfico estatal, se observan tres estados con la mayor participación </a:t>
            </a:r>
            <a:r>
              <a:rPr lang="es-MX" sz="1500" dirty="0" smtClean="0"/>
              <a:t>en SA: </a:t>
            </a:r>
            <a:r>
              <a:rPr lang="es-MX" sz="1500" dirty="0"/>
              <a:t>el </a:t>
            </a:r>
            <a:r>
              <a:rPr lang="es-MX" sz="1500" dirty="0" smtClean="0"/>
              <a:t>D. F., </a:t>
            </a:r>
            <a:r>
              <a:rPr lang="es-MX" sz="1500" dirty="0"/>
              <a:t>con una tendencia decreciente en ambos géneros pasando de una participación en el caso de las mujeres del 53% al 47% y en el caso de los hombres del 46% al 45%, observándose un repunte en 2010 con porcentajes del 50% y 48% respectivamente. En el caso del </a:t>
            </a:r>
            <a:r>
              <a:rPr lang="es-MX" sz="1500" dirty="0" smtClean="0"/>
              <a:t>Edo. </a:t>
            </a:r>
            <a:r>
              <a:rPr lang="es-MX" sz="1500" dirty="0" err="1" smtClean="0"/>
              <a:t>Méx</a:t>
            </a:r>
            <a:r>
              <a:rPr lang="es-MX" sz="1500" dirty="0" smtClean="0"/>
              <a:t>. </a:t>
            </a:r>
            <a:r>
              <a:rPr lang="es-MX" sz="1500" dirty="0"/>
              <a:t>la tendencia es creciente pasando en ambos casos del 12% al 19% en el caso de las mujeres y del 15% en el de los hombres. El Estado de Jalisco, en términos de porcentajes se mantiene constante en el periodo en el caso de los hombres con un 4%, para el caso de las mujeres la tendencia es decreciente hasta alcanzar el 3%, cabe mencionar que se han presentado períodos 2004-2010 para los hombres donde se alcanzaron porcentajes de mas del 6%, mientras que para las mujeres se alcanzaron porcentajes de hasta el 5% en 2006 </a:t>
            </a:r>
          </a:p>
        </p:txBody>
      </p:sp>
    </p:spTree>
    <p:extLst>
      <p:ext uri="{BB962C8B-B14F-4D97-AF65-F5344CB8AC3E}">
        <p14:creationId xmlns:p14="http://schemas.microsoft.com/office/powerpoint/2010/main" val="366083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35258027"/>
              </p:ext>
            </p:extLst>
          </p:nvPr>
        </p:nvGraphicFramePr>
        <p:xfrm>
          <a:off x="179388" y="1600200"/>
          <a:ext cx="8748712" cy="4925144"/>
        </p:xfrm>
        <a:graphic>
          <a:graphicData uri="http://schemas.openxmlformats.org/drawingml/2006/table">
            <a:tbl>
              <a:tblPr firstRow="1" bandRow="1">
                <a:tableStyleId>{5C22544A-7EE6-4342-B048-85BDC9FD1C3A}</a:tableStyleId>
              </a:tblPr>
              <a:tblGrid>
                <a:gridCol w="4374356"/>
                <a:gridCol w="4374356"/>
              </a:tblGrid>
              <a:tr h="2601354">
                <a:tc>
                  <a:txBody>
                    <a:bodyPr/>
                    <a:lstStyle/>
                    <a:p>
                      <a:r>
                        <a:rPr lang="es-MX" sz="1400" b="1" kern="1200" dirty="0" smtClean="0">
                          <a:solidFill>
                            <a:schemeClr val="lt1"/>
                          </a:solidFill>
                          <a:effectLst/>
                          <a:latin typeface="+mn-lt"/>
                          <a:ea typeface="+mn-ea"/>
                          <a:cs typeface="+mn-cs"/>
                        </a:rPr>
                        <a:t>Factor geográfico: municipal y/o delegacional y delegacional</a:t>
                      </a:r>
                    </a:p>
                    <a:p>
                      <a:endParaRPr lang="es-MX" sz="1600" dirty="0"/>
                    </a:p>
                  </a:txBody>
                  <a:tcPr>
                    <a:solidFill>
                      <a:schemeClr val="accent4">
                        <a:lumMod val="40000"/>
                        <a:lumOff val="60000"/>
                      </a:schemeClr>
                    </a:solidFill>
                  </a:tcPr>
                </a:tc>
                <a:tc>
                  <a:txBody>
                    <a:bodyPr/>
                    <a:lstStyle/>
                    <a:p>
                      <a:r>
                        <a:rPr lang="es-MX" sz="1400" b="1" kern="1200" dirty="0" smtClean="0">
                          <a:solidFill>
                            <a:schemeClr val="lt1"/>
                          </a:solidFill>
                          <a:effectLst/>
                          <a:latin typeface="+mn-lt"/>
                          <a:ea typeface="+mn-ea"/>
                          <a:cs typeface="+mn-cs"/>
                        </a:rPr>
                        <a:t>Factor económico. Gasto e ingreso promedio por género</a:t>
                      </a:r>
                    </a:p>
                    <a:p>
                      <a:endParaRPr lang="es-MX" sz="1400" dirty="0"/>
                    </a:p>
                  </a:txBody>
                  <a:tcPr>
                    <a:solidFill>
                      <a:schemeClr val="accent4">
                        <a:lumMod val="40000"/>
                        <a:lumOff val="60000"/>
                      </a:schemeClr>
                    </a:solidFill>
                  </a:tcPr>
                </a:tc>
              </a:tr>
              <a:tr h="23237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b="0" dirty="0" smtClean="0">
                          <a:latin typeface="+mj-lt"/>
                        </a:rPr>
                        <a:t>Las delegaciones con mayor número de SA en relación al total nacional, para ambos géneros son las delegaciones Cuauhtémoc y Benito Juárez las más importantes, la primera de ellas, presenta una tendencia creciente desde 2006, mientras que la delegación Benito Juárez a pesar de representar un porcentaje mayor desde 2004, en el año 2010 se observa una tendencia decreciente.</a:t>
                      </a:r>
                    </a:p>
                    <a:p>
                      <a:pPr algn="just"/>
                      <a:endParaRPr lang="es-MX" sz="1500" b="0" dirty="0">
                        <a:latin typeface="Trebuchet MS" pitchFamily="34" charset="0"/>
                      </a:endParaRPr>
                    </a:p>
                  </a:txBody>
                  <a:tcPr>
                    <a:solidFill>
                      <a:schemeClr val="accent4">
                        <a:lumMod val="40000"/>
                        <a:lumOff val="60000"/>
                      </a:schemeClr>
                    </a:solidFill>
                  </a:tcPr>
                </a:tc>
                <a:tc>
                  <a:txBody>
                    <a:bodyPr/>
                    <a:lstStyle/>
                    <a:p>
                      <a:pPr algn="just"/>
                      <a:r>
                        <a:rPr lang="es-MX" sz="1600" kern="1200" dirty="0" smtClean="0">
                          <a:solidFill>
                            <a:schemeClr val="dk1"/>
                          </a:solidFill>
                          <a:effectLst/>
                          <a:latin typeface="+mn-lt"/>
                          <a:ea typeface="+mn-ea"/>
                          <a:cs typeface="+mn-cs"/>
                        </a:rPr>
                        <a:t>en el caso del factor económico, se desagrega el gasto e ingreso promedio por género en el cual se observa que las mujeres son las que obtienen ingresos mayores a lo largo del periodo. Resulta importante mencionar que esta relación de ingresos y gastos promedio se realizo vinculando la ENIGH y la base de datos de INFOMEX, a partir de la unión de las variables Estado, edad, municipio y género </a:t>
                      </a:r>
                      <a:endParaRPr lang="es-MX" sz="1600" dirty="0"/>
                    </a:p>
                  </a:txBody>
                  <a:tcPr>
                    <a:solidFill>
                      <a:schemeClr val="accent4">
                        <a:lumMod val="40000"/>
                        <a:lumOff val="60000"/>
                      </a:schemeClr>
                    </a:solidFill>
                  </a:tcPr>
                </a:tc>
              </a:tr>
            </a:tbl>
          </a:graphicData>
        </a:graphic>
      </p:graphicFrame>
      <p:sp>
        <p:nvSpPr>
          <p:cNvPr id="3" name="2 Título"/>
          <p:cNvSpPr>
            <a:spLocks noGrp="1"/>
          </p:cNvSpPr>
          <p:nvPr>
            <p:ph type="title"/>
          </p:nvPr>
        </p:nvSpPr>
        <p:spPr/>
        <p:txBody>
          <a:bodyPr/>
          <a:lstStyle/>
          <a:p>
            <a:r>
              <a:rPr lang="es-MX" sz="2900" dirty="0">
                <a:solidFill>
                  <a:schemeClr val="accent6">
                    <a:lumMod val="75000"/>
                  </a:schemeClr>
                </a:solidFill>
              </a:rPr>
              <a:t>Perfil del solicitante de la APF por género</a:t>
            </a:r>
            <a:endParaRPr lang="es-MX" sz="2900" dirty="0"/>
          </a:p>
        </p:txBody>
      </p:sp>
      <p:graphicFrame>
        <p:nvGraphicFramePr>
          <p:cNvPr id="5" name="4 Gráfico"/>
          <p:cNvGraphicFramePr/>
          <p:nvPr>
            <p:extLst>
              <p:ext uri="{D42A27DB-BD31-4B8C-83A1-F6EECF244321}">
                <p14:modId xmlns:p14="http://schemas.microsoft.com/office/powerpoint/2010/main" val="3968447107"/>
              </p:ext>
            </p:extLst>
          </p:nvPr>
        </p:nvGraphicFramePr>
        <p:xfrm>
          <a:off x="323528" y="2132856"/>
          <a:ext cx="4104456"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3376177403"/>
              </p:ext>
            </p:extLst>
          </p:nvPr>
        </p:nvGraphicFramePr>
        <p:xfrm>
          <a:off x="4644008" y="1916832"/>
          <a:ext cx="4104456" cy="2160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6164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Perfil del recurrente de la APF por género</a:t>
            </a:r>
          </a:p>
        </p:txBody>
      </p:sp>
      <p:graphicFrame>
        <p:nvGraphicFramePr>
          <p:cNvPr id="5" name="4 Tabla"/>
          <p:cNvGraphicFramePr>
            <a:graphicFrameLocks noGrp="1"/>
          </p:cNvGraphicFramePr>
          <p:nvPr>
            <p:extLst>
              <p:ext uri="{D42A27DB-BD31-4B8C-83A1-F6EECF244321}">
                <p14:modId xmlns:p14="http://schemas.microsoft.com/office/powerpoint/2010/main" val="824065051"/>
              </p:ext>
            </p:extLst>
          </p:nvPr>
        </p:nvGraphicFramePr>
        <p:xfrm>
          <a:off x="251520" y="1412776"/>
          <a:ext cx="4464496" cy="5112548"/>
        </p:xfrm>
        <a:graphic>
          <a:graphicData uri="http://schemas.openxmlformats.org/drawingml/2006/table">
            <a:tbl>
              <a:tblPr/>
              <a:tblGrid>
                <a:gridCol w="1014089"/>
                <a:gridCol w="1422229"/>
                <a:gridCol w="1014089"/>
                <a:gridCol w="1014089"/>
              </a:tblGrid>
              <a:tr h="151143">
                <a:tc>
                  <a:txBody>
                    <a:bodyPr/>
                    <a:lstStyle/>
                    <a:p>
                      <a:pPr algn="ctr" fontAlgn="ctr"/>
                      <a:r>
                        <a:rPr lang="es-MX" sz="700" b="1" i="0" u="none" strike="noStrike" dirty="0">
                          <a:solidFill>
                            <a:srgbClr val="000000"/>
                          </a:solidFill>
                          <a:effectLst/>
                          <a:latin typeface="Calibri"/>
                          <a:ea typeface="Times New Roman"/>
                        </a:rPr>
                        <a:t>Factor</a:t>
                      </a:r>
                      <a:endParaRPr lang="es-MX" sz="700" b="1" i="0" u="none" strike="noStrike" dirty="0">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solidFill>
                      <a:srgbClr val="CCC0D9"/>
                    </a:solidFill>
                  </a:tcPr>
                </a:tc>
                <a:tc>
                  <a:txBody>
                    <a:bodyPr/>
                    <a:lstStyle/>
                    <a:p>
                      <a:pPr algn="just" fontAlgn="ctr"/>
                      <a:r>
                        <a:rPr lang="es-MX" sz="700" b="1" i="0" u="none" strike="noStrike">
                          <a:solidFill>
                            <a:srgbClr val="000000"/>
                          </a:solidFill>
                          <a:effectLst/>
                          <a:latin typeface="Calibri"/>
                          <a:ea typeface="Times New Roman"/>
                        </a:rPr>
                        <a:t>Concepto</a:t>
                      </a:r>
                      <a:endParaRPr lang="es-MX" sz="700" b="1"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solidFill>
                      <a:srgbClr val="CCC0D9"/>
                    </a:solidFill>
                  </a:tcPr>
                </a:tc>
                <a:tc>
                  <a:txBody>
                    <a:bodyPr/>
                    <a:lstStyle/>
                    <a:p>
                      <a:pPr algn="just" fontAlgn="ctr"/>
                      <a:r>
                        <a:rPr lang="es-MX" sz="700" b="1" i="0" u="none" strike="noStrike">
                          <a:solidFill>
                            <a:srgbClr val="000000"/>
                          </a:solidFill>
                          <a:effectLst/>
                          <a:latin typeface="Calibri"/>
                          <a:ea typeface="Times New Roman"/>
                        </a:rPr>
                        <a:t>Masculino</a:t>
                      </a:r>
                      <a:endParaRPr lang="es-MX" sz="700" b="1"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solidFill>
                      <a:srgbClr val="CCC0D9"/>
                    </a:solidFill>
                  </a:tcPr>
                </a:tc>
                <a:tc>
                  <a:txBody>
                    <a:bodyPr/>
                    <a:lstStyle/>
                    <a:p>
                      <a:pPr algn="just" fontAlgn="ctr"/>
                      <a:r>
                        <a:rPr lang="es-MX" sz="700" b="1" i="0" u="none" strike="noStrike">
                          <a:solidFill>
                            <a:srgbClr val="000000"/>
                          </a:solidFill>
                          <a:effectLst/>
                          <a:latin typeface="Calibri"/>
                          <a:ea typeface="Times New Roman"/>
                        </a:rPr>
                        <a:t>Femenino</a:t>
                      </a:r>
                      <a:endParaRPr lang="es-MX" sz="700" b="1"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solidFill>
                      <a:srgbClr val="CCC0D9"/>
                    </a:solidFill>
                  </a:tcPr>
                </a:tc>
              </a:tr>
              <a:tr h="137999">
                <a:tc rowSpan="3">
                  <a:txBody>
                    <a:bodyPr/>
                    <a:lstStyle/>
                    <a:p>
                      <a:pPr algn="ctr" fontAlgn="ctr"/>
                      <a:r>
                        <a:rPr lang="es-MX" sz="700" b="1" i="0" u="none" strike="noStrike">
                          <a:solidFill>
                            <a:srgbClr val="000000"/>
                          </a:solidFill>
                          <a:effectLst/>
                          <a:latin typeface="Calibri"/>
                          <a:ea typeface="Times New Roman"/>
                        </a:rPr>
                        <a:t>Demanda</a:t>
                      </a:r>
                      <a:endParaRPr lang="es-MX" sz="700" b="1"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700" b="0" i="0" u="none" strike="noStrike">
                          <a:solidFill>
                            <a:srgbClr val="000000"/>
                          </a:solidFill>
                          <a:effectLst/>
                          <a:latin typeface="Arial"/>
                        </a:rPr>
                        <a:t>Total de recursos:</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15,888</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4,962</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Demanda 2003-2007</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27%</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26%</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7999">
                <a:tc vMerge="1">
                  <a:txBody>
                    <a:bodyPr/>
                    <a:lstStyle/>
                    <a:p>
                      <a:endParaRPr lang="es-MX"/>
                    </a:p>
                  </a:txBody>
                  <a:tcPr/>
                </a:tc>
                <a:tc>
                  <a:txBody>
                    <a:bodyPr/>
                    <a:lstStyle/>
                    <a:p>
                      <a:pPr algn="just" fontAlgn="ctr"/>
                      <a:r>
                        <a:rPr lang="es-MX" sz="700" b="0" i="0" u="none" strike="noStrike">
                          <a:solidFill>
                            <a:srgbClr val="000000"/>
                          </a:solidFill>
                          <a:effectLst/>
                          <a:latin typeface="Arial"/>
                        </a:rPr>
                        <a:t>                 2008-2012</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73%</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74%</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137999">
                <a:tc rowSpan="2">
                  <a:txBody>
                    <a:bodyPr/>
                    <a:lstStyle/>
                    <a:p>
                      <a:pPr algn="ctr" fontAlgn="ctr"/>
                      <a:r>
                        <a:rPr lang="es-MX" sz="700" b="1" i="0" u="none" strike="noStrike">
                          <a:solidFill>
                            <a:srgbClr val="000000"/>
                          </a:solidFill>
                          <a:effectLst/>
                          <a:latin typeface="Calibri"/>
                          <a:ea typeface="Times New Roman"/>
                        </a:rPr>
                        <a:t>Poblacional</a:t>
                      </a:r>
                      <a:endParaRPr lang="es-MX" sz="700" b="1"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700" b="0" i="0" u="none" strike="noStrike">
                          <a:solidFill>
                            <a:srgbClr val="000000"/>
                          </a:solidFill>
                          <a:effectLst/>
                          <a:latin typeface="Arial"/>
                        </a:rPr>
                        <a:t>Edad promedio: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33 años</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27 años</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37999">
                <a:tc vMerge="1">
                  <a:txBody>
                    <a:bodyPr/>
                    <a:lstStyle/>
                    <a:p>
                      <a:endParaRPr lang="es-MX"/>
                    </a:p>
                  </a:txBody>
                  <a:tcPr/>
                </a:tc>
                <a:tc>
                  <a:txBody>
                    <a:bodyPr/>
                    <a:lstStyle/>
                    <a:p>
                      <a:pPr algn="just" fontAlgn="ctr"/>
                      <a:r>
                        <a:rPr lang="es-MX" sz="700" b="0" i="0" u="none" strike="noStrike">
                          <a:solidFill>
                            <a:srgbClr val="000000"/>
                          </a:solidFill>
                          <a:effectLst/>
                          <a:latin typeface="Arial"/>
                        </a:rPr>
                        <a:t>Intervalo: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35-39 años</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30-34 años</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144571">
                <a:tc rowSpan="6">
                  <a:txBody>
                    <a:bodyPr/>
                    <a:lstStyle/>
                    <a:p>
                      <a:pPr algn="ctr" fontAlgn="ctr"/>
                      <a:r>
                        <a:rPr lang="es-MX" sz="700" b="1" i="0" u="none" strike="noStrike">
                          <a:solidFill>
                            <a:srgbClr val="000000"/>
                          </a:solidFill>
                          <a:effectLst/>
                          <a:latin typeface="Calibri"/>
                          <a:ea typeface="Times New Roman"/>
                        </a:rPr>
                        <a:t>Educativo</a:t>
                      </a:r>
                      <a:endParaRPr lang="es-MX" sz="700" b="1"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700" b="0" i="0" u="none" strike="noStrike">
                          <a:solidFill>
                            <a:srgbClr val="000000"/>
                          </a:solidFill>
                          <a:effectLst/>
                          <a:latin typeface="Arial"/>
                        </a:rPr>
                        <a:t>Nivel de educación</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-Licenciatura</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42%</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42%</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-Maestría</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16%</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20%</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-Primaria incompleta</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11%</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 </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-Licenciatura incompleta</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 </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12%</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7999">
                <a:tc vMerge="1">
                  <a:txBody>
                    <a:bodyPr/>
                    <a:lstStyle/>
                    <a:p>
                      <a:endParaRPr lang="es-MX"/>
                    </a:p>
                  </a:txBody>
                  <a:tcPr/>
                </a:tc>
                <a:tc>
                  <a:txBody>
                    <a:bodyPr/>
                    <a:lstStyle/>
                    <a:p>
                      <a:pPr algn="just" fontAlgn="ctr"/>
                      <a:r>
                        <a:rPr lang="es-MX" sz="700" b="0" i="0" u="none" strike="noStrike">
                          <a:solidFill>
                            <a:srgbClr val="000000"/>
                          </a:solidFill>
                          <a:effectLst/>
                          <a:latin typeface="Arial"/>
                        </a:rPr>
                        <a:t>-Acumulado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68%</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74%</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144571">
                <a:tc rowSpan="6">
                  <a:txBody>
                    <a:bodyPr/>
                    <a:lstStyle/>
                    <a:p>
                      <a:pPr algn="ctr" fontAlgn="ctr"/>
                      <a:r>
                        <a:rPr lang="es-MX" sz="700" b="1" i="0" u="none" strike="noStrike">
                          <a:solidFill>
                            <a:srgbClr val="000000"/>
                          </a:solidFill>
                          <a:effectLst/>
                          <a:latin typeface="Calibri"/>
                          <a:ea typeface="Times New Roman"/>
                        </a:rPr>
                        <a:t>Ocupacional</a:t>
                      </a:r>
                      <a:endParaRPr lang="es-MX" sz="700" b="1"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700" b="0" i="0" u="none" strike="noStrike">
                          <a:solidFill>
                            <a:srgbClr val="000000"/>
                          </a:solidFill>
                          <a:effectLst/>
                          <a:latin typeface="Arial"/>
                        </a:rPr>
                        <a:t>Ocupación</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-Académico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26%</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31%</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-Empresarial</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17%</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12%</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-Gubernamental</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12%</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10%</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-Comunicación</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14%</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16%</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7999">
                <a:tc vMerge="1">
                  <a:txBody>
                    <a:bodyPr/>
                    <a:lstStyle/>
                    <a:p>
                      <a:endParaRPr lang="es-MX"/>
                    </a:p>
                  </a:txBody>
                  <a:tcPr/>
                </a:tc>
                <a:tc>
                  <a:txBody>
                    <a:bodyPr/>
                    <a:lstStyle/>
                    <a:p>
                      <a:pPr algn="just" fontAlgn="ctr"/>
                      <a:r>
                        <a:rPr lang="es-MX" sz="700" b="0" i="0" u="none" strike="noStrike">
                          <a:solidFill>
                            <a:srgbClr val="000000"/>
                          </a:solidFill>
                          <a:effectLst/>
                          <a:latin typeface="Arial"/>
                        </a:rPr>
                        <a:t>-Otros</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30%</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30%</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144571">
                <a:tc rowSpan="14">
                  <a:txBody>
                    <a:bodyPr/>
                    <a:lstStyle/>
                    <a:p>
                      <a:pPr algn="ctr" fontAlgn="ctr"/>
                      <a:r>
                        <a:rPr lang="es-MX" sz="700" b="1" i="0" u="none" strike="noStrike">
                          <a:solidFill>
                            <a:srgbClr val="000000"/>
                          </a:solidFill>
                          <a:effectLst/>
                          <a:latin typeface="Calibri"/>
                          <a:ea typeface="Times New Roman"/>
                        </a:rPr>
                        <a:t>Geográfico</a:t>
                      </a:r>
                      <a:endParaRPr lang="es-MX" sz="700" b="1"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700" b="0" i="0" u="none" strike="noStrike">
                          <a:solidFill>
                            <a:srgbClr val="000000"/>
                          </a:solidFill>
                          <a:effectLst/>
                          <a:latin typeface="Arial"/>
                        </a:rPr>
                        <a:t>Geográfica</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37999">
                <a:tc vMerge="1">
                  <a:txBody>
                    <a:bodyPr/>
                    <a:lstStyle/>
                    <a:p>
                      <a:endParaRPr lang="es-MX"/>
                    </a:p>
                  </a:txBody>
                  <a:tcPr/>
                </a:tc>
                <a:tc>
                  <a:txBody>
                    <a:bodyPr/>
                    <a:lstStyle/>
                    <a:p>
                      <a:pPr algn="just" fontAlgn="ctr"/>
                      <a:r>
                        <a:rPr lang="es-MX" sz="700" b="0" i="0" u="none" strike="noStrike">
                          <a:solidFill>
                            <a:srgbClr val="000000"/>
                          </a:solidFill>
                          <a:effectLst/>
                          <a:latin typeface="Arial"/>
                        </a:rPr>
                        <a:t>Estatal</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dirty="0">
                          <a:solidFill>
                            <a:srgbClr val="000000"/>
                          </a:solidFill>
                          <a:effectLst/>
                          <a:latin typeface="Calibri"/>
                          <a:ea typeface="Times New Roman"/>
                        </a:rPr>
                        <a:t> </a:t>
                      </a:r>
                      <a:endParaRPr lang="es-MX" sz="700" b="0" i="0" u="none" strike="noStrike" dirty="0">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-DF</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53%</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56%</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-Estado de México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9%</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12%</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-Jalisco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5%</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 </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-Puebla</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 </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3%</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7999">
                <a:tc vMerge="1">
                  <a:txBody>
                    <a:bodyPr/>
                    <a:lstStyle/>
                    <a:p>
                      <a:endParaRPr lang="es-MX"/>
                    </a:p>
                  </a:txBody>
                  <a:tcPr/>
                </a:tc>
                <a:tc>
                  <a:txBody>
                    <a:bodyPr/>
                    <a:lstStyle/>
                    <a:p>
                      <a:pPr algn="just" fontAlgn="ctr"/>
                      <a:r>
                        <a:rPr lang="es-MX" sz="700" b="0" i="0" u="none" strike="noStrike">
                          <a:solidFill>
                            <a:srgbClr val="000000"/>
                          </a:solidFill>
                          <a:effectLst/>
                          <a:latin typeface="Arial"/>
                        </a:rPr>
                        <a:t>Acumulado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67%</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71%</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394285">
                <a:tc vMerge="1">
                  <a:txBody>
                    <a:bodyPr/>
                    <a:lstStyle/>
                    <a:p>
                      <a:endParaRPr lang="es-MX"/>
                    </a:p>
                  </a:txBody>
                  <a:tcPr/>
                </a:tc>
                <a:tc>
                  <a:txBody>
                    <a:bodyPr/>
                    <a:lstStyle/>
                    <a:p>
                      <a:pPr algn="just" fontAlgn="ctr"/>
                      <a:r>
                        <a:rPr lang="es-MX" sz="700" b="0" i="0" u="none" strike="noStrike">
                          <a:solidFill>
                            <a:srgbClr val="000000"/>
                          </a:solidFill>
                          <a:effectLst/>
                          <a:latin typeface="Arial"/>
                        </a:rPr>
                        <a:t>Municipal y/o delegacional y/o delegacional (en relación al nacional)</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-Cuauhtémoc</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5%</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-Iztapalapa</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4%</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 </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-Benito Juárez</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4%</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2%</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-Coyoacán</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2%</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-Álvaro Obregón</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 </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1%</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7999">
                <a:tc vMerge="1">
                  <a:txBody>
                    <a:bodyPr/>
                    <a:lstStyle/>
                    <a:p>
                      <a:endParaRPr lang="es-MX"/>
                    </a:p>
                  </a:txBody>
                  <a:tcPr/>
                </a:tc>
                <a:tc>
                  <a:txBody>
                    <a:bodyPr/>
                    <a:lstStyle/>
                    <a:p>
                      <a:pPr algn="just" fontAlgn="ctr"/>
                      <a:r>
                        <a:rPr lang="es-MX" sz="700" b="0" i="0" u="none" strike="noStrike">
                          <a:solidFill>
                            <a:srgbClr val="000000"/>
                          </a:solidFill>
                          <a:effectLst/>
                          <a:latin typeface="Arial"/>
                        </a:rPr>
                        <a:t>Acumulado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15%</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5%</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r h="256285">
                <a:tc rowSpan="3">
                  <a:txBody>
                    <a:bodyPr/>
                    <a:lstStyle/>
                    <a:p>
                      <a:pPr algn="ctr" fontAlgn="ctr"/>
                      <a:r>
                        <a:rPr lang="es-MX" sz="700" b="1" i="0" u="none" strike="noStrike">
                          <a:solidFill>
                            <a:srgbClr val="000000"/>
                          </a:solidFill>
                          <a:effectLst/>
                          <a:latin typeface="Calibri"/>
                          <a:ea typeface="Times New Roman"/>
                        </a:rPr>
                        <a:t>Económico</a:t>
                      </a:r>
                      <a:endParaRPr lang="es-MX" sz="700" b="1"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just" fontAlgn="ctr"/>
                      <a:r>
                        <a:rPr lang="es-MX" sz="700" b="0" i="0" u="none" strike="noStrike">
                          <a:solidFill>
                            <a:srgbClr val="000000"/>
                          </a:solidFill>
                          <a:effectLst/>
                          <a:latin typeface="Arial"/>
                        </a:rPr>
                        <a:t>Ingreso y gasto promedio por periodo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Calibri"/>
                          <a:ea typeface="Times New Roman"/>
                        </a:rPr>
                        <a:t> </a:t>
                      </a:r>
                      <a:endParaRPr lang="es-MX" sz="700" b="0" i="0" u="none" strike="noStrike">
                        <a:solidFill>
                          <a:srgbClr val="000000"/>
                        </a:solidFill>
                        <a:effectLst/>
                        <a:latin typeface="Calibri"/>
                      </a:endParaRP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19050" cap="flat" cmpd="sng" algn="ctr">
                      <a:solidFill>
                        <a:srgbClr val="60497A"/>
                      </a:solidFill>
                      <a:prstDash val="solid"/>
                      <a:round/>
                      <a:headEnd type="none" w="med" len="med"/>
                      <a:tailEnd type="none" w="med" len="med"/>
                    </a:lnT>
                    <a:lnB w="6350" cap="flat" cmpd="sng" algn="ctr">
                      <a:solidFill>
                        <a:srgbClr val="CCC0DA"/>
                      </a:solidFill>
                      <a:prstDash val="dot"/>
                      <a:round/>
                      <a:headEnd type="none" w="med" len="med"/>
                      <a:tailEnd type="none" w="med" len="med"/>
                    </a:lnB>
                  </a:tcPr>
                </a:tc>
              </a:tr>
              <a:tr h="131428">
                <a:tc vMerge="1">
                  <a:txBody>
                    <a:bodyPr/>
                    <a:lstStyle/>
                    <a:p>
                      <a:endParaRPr lang="es-MX"/>
                    </a:p>
                  </a:txBody>
                  <a:tcPr/>
                </a:tc>
                <a:tc>
                  <a:txBody>
                    <a:bodyPr/>
                    <a:lstStyle/>
                    <a:p>
                      <a:pPr algn="just" fontAlgn="ctr"/>
                      <a:r>
                        <a:rPr lang="es-MX" sz="700" b="0" i="0" u="none" strike="noStrike">
                          <a:solidFill>
                            <a:srgbClr val="000000"/>
                          </a:solidFill>
                          <a:effectLst/>
                          <a:latin typeface="Arial"/>
                        </a:rPr>
                        <a:t>Ingreso: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34,445.29</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c>
                  <a:txBody>
                    <a:bodyPr/>
                    <a:lstStyle/>
                    <a:p>
                      <a:pPr algn="r" fontAlgn="ctr"/>
                      <a:r>
                        <a:rPr lang="es-MX" sz="700" b="0" i="0" u="none" strike="noStrike">
                          <a:solidFill>
                            <a:srgbClr val="000000"/>
                          </a:solidFill>
                          <a:effectLst/>
                          <a:latin typeface="Arial"/>
                        </a:rPr>
                        <a:t>45,362.01</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6350" cap="flat" cmpd="sng" algn="ctr">
                      <a:solidFill>
                        <a:srgbClr val="CCC0DA"/>
                      </a:solidFill>
                      <a:prstDash val="dot"/>
                      <a:round/>
                      <a:headEnd type="none" w="med" len="med"/>
                      <a:tailEnd type="none" w="med" len="med"/>
                    </a:lnB>
                  </a:tcPr>
                </a:tc>
              </a:tr>
              <a:tr h="137999">
                <a:tc vMerge="1">
                  <a:txBody>
                    <a:bodyPr/>
                    <a:lstStyle/>
                    <a:p>
                      <a:endParaRPr lang="es-MX"/>
                    </a:p>
                  </a:txBody>
                  <a:tcPr/>
                </a:tc>
                <a:tc>
                  <a:txBody>
                    <a:bodyPr/>
                    <a:lstStyle/>
                    <a:p>
                      <a:pPr algn="just" fontAlgn="ctr"/>
                      <a:r>
                        <a:rPr lang="es-MX" sz="700" b="0" i="0" u="none" strike="noStrike">
                          <a:solidFill>
                            <a:srgbClr val="000000"/>
                          </a:solidFill>
                          <a:effectLst/>
                          <a:latin typeface="Arial"/>
                        </a:rPr>
                        <a:t>Gasto:</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a:solidFill>
                            <a:srgbClr val="000000"/>
                          </a:solidFill>
                          <a:effectLst/>
                          <a:latin typeface="Arial"/>
                        </a:rPr>
                        <a:t>29,247.95</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c>
                  <a:txBody>
                    <a:bodyPr/>
                    <a:lstStyle/>
                    <a:p>
                      <a:pPr algn="r" fontAlgn="ctr"/>
                      <a:r>
                        <a:rPr lang="es-MX" sz="700" b="0" i="0" u="none" strike="noStrike" dirty="0">
                          <a:solidFill>
                            <a:srgbClr val="000000"/>
                          </a:solidFill>
                          <a:effectLst/>
                          <a:latin typeface="Arial"/>
                        </a:rPr>
                        <a:t>37,617.29</a:t>
                      </a:r>
                    </a:p>
                  </a:txBody>
                  <a:tcPr marL="5817" marR="5817" marT="5817" marB="0" anchor="ctr">
                    <a:lnL w="19050" cap="flat" cmpd="sng" algn="ctr">
                      <a:solidFill>
                        <a:srgbClr val="60497A"/>
                      </a:solidFill>
                      <a:prstDash val="solid"/>
                      <a:round/>
                      <a:headEnd type="none" w="med" len="med"/>
                      <a:tailEnd type="none" w="med" len="med"/>
                    </a:lnL>
                    <a:lnR w="19050" cap="flat" cmpd="sng" algn="ctr">
                      <a:solidFill>
                        <a:srgbClr val="60497A"/>
                      </a:solidFill>
                      <a:prstDash val="solid"/>
                      <a:round/>
                      <a:headEnd type="none" w="med" len="med"/>
                      <a:tailEnd type="none" w="med" len="med"/>
                    </a:lnR>
                    <a:lnT w="6350" cap="flat" cmpd="sng" algn="ctr">
                      <a:solidFill>
                        <a:srgbClr val="CCC0DA"/>
                      </a:solidFill>
                      <a:prstDash val="dot"/>
                      <a:round/>
                      <a:headEnd type="none" w="med" len="med"/>
                      <a:tailEnd type="none" w="med" len="med"/>
                    </a:lnT>
                    <a:lnB w="19050" cap="flat" cmpd="sng" algn="ctr">
                      <a:solidFill>
                        <a:srgbClr val="60497A"/>
                      </a:solidFill>
                      <a:prstDash val="solid"/>
                      <a:round/>
                      <a:headEnd type="none" w="med" len="med"/>
                      <a:tailEnd type="none" w="med" len="med"/>
                    </a:lnB>
                  </a:tcPr>
                </a:tc>
              </a:tr>
            </a:tbl>
          </a:graphicData>
        </a:graphic>
      </p:graphicFrame>
      <p:graphicFrame>
        <p:nvGraphicFramePr>
          <p:cNvPr id="6" name="5 Gráfico"/>
          <p:cNvGraphicFramePr/>
          <p:nvPr>
            <p:extLst>
              <p:ext uri="{D42A27DB-BD31-4B8C-83A1-F6EECF244321}">
                <p14:modId xmlns:p14="http://schemas.microsoft.com/office/powerpoint/2010/main" val="209063197"/>
              </p:ext>
            </p:extLst>
          </p:nvPr>
        </p:nvGraphicFramePr>
        <p:xfrm>
          <a:off x="5220072" y="1628800"/>
          <a:ext cx="3816424" cy="2304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1010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20011426"/>
              </p:ext>
            </p:extLst>
          </p:nvPr>
        </p:nvGraphicFramePr>
        <p:xfrm>
          <a:off x="179512" y="1412776"/>
          <a:ext cx="8748712" cy="5091400"/>
        </p:xfrm>
        <a:graphic>
          <a:graphicData uri="http://schemas.openxmlformats.org/drawingml/2006/table">
            <a:tbl>
              <a:tblPr firstRow="1" bandRow="1">
                <a:tableStyleId>{5C22544A-7EE6-4342-B048-85BDC9FD1C3A}</a:tableStyleId>
              </a:tblPr>
              <a:tblGrid>
                <a:gridCol w="4374356"/>
                <a:gridCol w="4374356"/>
              </a:tblGrid>
              <a:tr h="2531080">
                <a:tc>
                  <a:txBody>
                    <a:bodyPr/>
                    <a:lstStyle/>
                    <a:p>
                      <a:r>
                        <a:rPr lang="es-MX" sz="1400" b="1" kern="1200" dirty="0" smtClean="0">
                          <a:solidFill>
                            <a:schemeClr val="lt1"/>
                          </a:solidFill>
                          <a:effectLst/>
                          <a:latin typeface="+mn-lt"/>
                          <a:ea typeface="+mn-ea"/>
                          <a:cs typeface="+mn-cs"/>
                        </a:rPr>
                        <a:t>Factor demanda. Recursos de revisión vs edad promedio</a:t>
                      </a:r>
                      <a:endParaRPr lang="es-MX" sz="1400" dirty="0"/>
                    </a:p>
                  </a:txBody>
                  <a:tcPr>
                    <a:solidFill>
                      <a:schemeClr val="accent4">
                        <a:lumMod val="40000"/>
                        <a:lumOff val="60000"/>
                      </a:schemeClr>
                    </a:solidFill>
                  </a:tcPr>
                </a:tc>
                <a:tc>
                  <a:txBody>
                    <a:bodyPr/>
                    <a:lstStyle/>
                    <a:p>
                      <a:r>
                        <a:rPr lang="es-MX" sz="1600" b="1" kern="1200" dirty="0" smtClean="0">
                          <a:solidFill>
                            <a:schemeClr val="lt1"/>
                          </a:solidFill>
                          <a:effectLst/>
                          <a:latin typeface="+mn-lt"/>
                          <a:ea typeface="+mn-ea"/>
                          <a:cs typeface="+mn-cs"/>
                        </a:rPr>
                        <a:t>Factor educativo. Nivel de escolaridad por género</a:t>
                      </a:r>
                      <a:endParaRPr lang="es-MX" sz="1600" dirty="0"/>
                    </a:p>
                  </a:txBody>
                  <a:tcPr>
                    <a:solidFill>
                      <a:schemeClr val="accent4">
                        <a:lumMod val="40000"/>
                        <a:lumOff val="60000"/>
                      </a:schemeClr>
                    </a:solidFill>
                  </a:tcPr>
                </a:tc>
              </a:tr>
              <a:tr h="2531080">
                <a:tc>
                  <a:txBody>
                    <a:bodyPr/>
                    <a:lstStyle/>
                    <a:p>
                      <a:pPr algn="just"/>
                      <a:r>
                        <a:rPr lang="es-MX" sz="1600" kern="1200" dirty="0" smtClean="0">
                          <a:solidFill>
                            <a:schemeClr val="dk1"/>
                          </a:solidFill>
                          <a:effectLst/>
                          <a:latin typeface="+mn-lt"/>
                          <a:ea typeface="+mn-ea"/>
                          <a:cs typeface="+mn-cs"/>
                        </a:rPr>
                        <a:t>Se muestra una tendencia creciente en ambos géneros en cuanto a la presentación de RR alcanzado una brecha máxima en 2010 siendo los hombres quienes presentan el mayor número de RR. En 2012 la brecha comienza a cerrarse. Al mismo tiempo la edad promedio de los recurrentes se mantiene en el rango de 25 a 30 años en el caso de las mujeres, mientras en el caso de los hombres decrece</a:t>
                      </a:r>
                      <a:r>
                        <a:rPr lang="es-MX" sz="1600" kern="1200" baseline="0" dirty="0" smtClean="0">
                          <a:solidFill>
                            <a:schemeClr val="dk1"/>
                          </a:solidFill>
                          <a:effectLst/>
                          <a:latin typeface="+mn-lt"/>
                          <a:ea typeface="+mn-ea"/>
                          <a:cs typeface="+mn-cs"/>
                        </a:rPr>
                        <a:t> se encuentra entre los 31 a 40 años</a:t>
                      </a:r>
                      <a:r>
                        <a:rPr lang="es-MX" sz="1800" kern="1200" dirty="0" smtClean="0">
                          <a:solidFill>
                            <a:schemeClr val="dk1"/>
                          </a:solidFill>
                          <a:effectLst/>
                          <a:latin typeface="+mn-lt"/>
                          <a:ea typeface="+mn-ea"/>
                          <a:cs typeface="+mn-cs"/>
                        </a:rPr>
                        <a:t>.</a:t>
                      </a:r>
                      <a:endParaRPr lang="es-MX" dirty="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effectLst/>
                          <a:latin typeface="+mn-lt"/>
                          <a:ea typeface="+mn-ea"/>
                          <a:cs typeface="+mn-cs"/>
                        </a:rPr>
                        <a:t>Se realiza  el análisis temporal para los años 2010 y 2012, ya que a partir de esta fecha se incluye esta pregunta en el INFOMEX. La información muestra que las mujeres solicitantes, poseen en mayor porcentaje licenciatura terminada con un 45% y un menor porcentaje de Maestría (19%).</a:t>
                      </a:r>
                      <a:r>
                        <a:rPr lang="es-MX" sz="1600" dirty="0" smtClean="0">
                          <a:effectLst/>
                        </a:rPr>
                        <a:t> </a:t>
                      </a:r>
                      <a:endParaRPr lang="es-MX" sz="1600" kern="1200" dirty="0" smtClean="0">
                        <a:solidFill>
                          <a:schemeClr val="dk1"/>
                        </a:solidFill>
                        <a:effectLst/>
                        <a:latin typeface="+mn-lt"/>
                        <a:ea typeface="+mn-ea"/>
                        <a:cs typeface="+mn-cs"/>
                      </a:endParaRPr>
                    </a:p>
                  </a:txBody>
                  <a:tcPr>
                    <a:solidFill>
                      <a:schemeClr val="accent4">
                        <a:lumMod val="40000"/>
                        <a:lumOff val="60000"/>
                      </a:schemeClr>
                    </a:solidFill>
                  </a:tcPr>
                </a:tc>
              </a:tr>
            </a:tbl>
          </a:graphicData>
        </a:graphic>
      </p:graphicFrame>
      <p:sp>
        <p:nvSpPr>
          <p:cNvPr id="3" name="2 Título"/>
          <p:cNvSpPr>
            <a:spLocks noGrp="1"/>
          </p:cNvSpPr>
          <p:nvPr>
            <p:ph type="title"/>
          </p:nvPr>
        </p:nvSpPr>
        <p:spPr/>
        <p:txBody>
          <a:bodyPr/>
          <a:lstStyle/>
          <a:p>
            <a:r>
              <a:rPr lang="es-MX" sz="2900" dirty="0">
                <a:solidFill>
                  <a:schemeClr val="accent6">
                    <a:lumMod val="75000"/>
                  </a:schemeClr>
                </a:solidFill>
              </a:rPr>
              <a:t>Perfil del recurrente de la APF por género</a:t>
            </a:r>
            <a:endParaRPr lang="es-MX" sz="2900" dirty="0"/>
          </a:p>
        </p:txBody>
      </p:sp>
      <p:graphicFrame>
        <p:nvGraphicFramePr>
          <p:cNvPr id="5" name="4 Gráfico"/>
          <p:cNvGraphicFramePr/>
          <p:nvPr>
            <p:extLst>
              <p:ext uri="{D42A27DB-BD31-4B8C-83A1-F6EECF244321}">
                <p14:modId xmlns:p14="http://schemas.microsoft.com/office/powerpoint/2010/main" val="816415894"/>
              </p:ext>
            </p:extLst>
          </p:nvPr>
        </p:nvGraphicFramePr>
        <p:xfrm>
          <a:off x="323528" y="1700808"/>
          <a:ext cx="4032448"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395466786"/>
              </p:ext>
            </p:extLst>
          </p:nvPr>
        </p:nvGraphicFramePr>
        <p:xfrm>
          <a:off x="4644008" y="1700808"/>
          <a:ext cx="4176464" cy="2160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8168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Perfil del recurrente de la APF por género</a:t>
            </a:r>
            <a:endParaRPr lang="es-MX" sz="29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34703" y="1486665"/>
            <a:ext cx="7992888" cy="2205222"/>
          </a:xfrm>
          <a:prstGeom prst="rect">
            <a:avLst/>
          </a:prstGeom>
          <a:noFill/>
          <a:ln>
            <a:noFill/>
          </a:ln>
        </p:spPr>
      </p:pic>
      <p:sp>
        <p:nvSpPr>
          <p:cNvPr id="5" name="4 Rectángulo"/>
          <p:cNvSpPr/>
          <p:nvPr/>
        </p:nvSpPr>
        <p:spPr>
          <a:xfrm>
            <a:off x="402562" y="3801673"/>
            <a:ext cx="8280920" cy="2800767"/>
          </a:xfrm>
          <a:prstGeom prst="rect">
            <a:avLst/>
          </a:prstGeom>
        </p:spPr>
        <p:txBody>
          <a:bodyPr wrap="square">
            <a:spAutoFit/>
          </a:bodyPr>
          <a:lstStyle/>
          <a:p>
            <a:pPr algn="just"/>
            <a:r>
              <a:rPr lang="es-MX" sz="1600" dirty="0"/>
              <a:t>En el factor ocupacional, se observa que el sector “otros” y el sector académico en ambos géneros son los </a:t>
            </a:r>
            <a:r>
              <a:rPr lang="es-MX" sz="1600" dirty="0" smtClean="0"/>
              <a:t>principales sectores </a:t>
            </a:r>
            <a:r>
              <a:rPr lang="es-MX" sz="1600" dirty="0"/>
              <a:t>que presentan </a:t>
            </a:r>
            <a:r>
              <a:rPr lang="es-MX" sz="1600" dirty="0" smtClean="0"/>
              <a:t>RR.</a:t>
            </a:r>
            <a:endParaRPr lang="es-MX" sz="1600" dirty="0"/>
          </a:p>
          <a:p>
            <a:pPr algn="just"/>
            <a:r>
              <a:rPr lang="es-MX" sz="1600" dirty="0"/>
              <a:t>En el caso del sector “otros” las mujeres han </a:t>
            </a:r>
            <a:r>
              <a:rPr lang="es-MX" sz="1600" dirty="0" smtClean="0"/>
              <a:t>presentado </a:t>
            </a:r>
            <a:r>
              <a:rPr lang="es-MX" sz="1600" dirty="0"/>
              <a:t>el mayor incremento real </a:t>
            </a:r>
            <a:r>
              <a:rPr lang="es-MX" sz="1600" dirty="0" smtClean="0"/>
              <a:t>pasando </a:t>
            </a:r>
            <a:r>
              <a:rPr lang="es-MX" sz="1600" dirty="0"/>
              <a:t>del 19% en 2003 al 35% en 2012, mientras que en el caso de los hombres pasó del 21% al 22% en la misma temporalidad. </a:t>
            </a:r>
          </a:p>
          <a:p>
            <a:pPr algn="just"/>
            <a:r>
              <a:rPr lang="es-MX" sz="1600" dirty="0"/>
              <a:t>El sector académico se incrementó 7% y 4% en el periodo para hombres y </a:t>
            </a:r>
            <a:r>
              <a:rPr lang="es-MX" sz="1600" dirty="0" smtClean="0"/>
              <a:t>mujeres respectivamente</a:t>
            </a:r>
            <a:r>
              <a:rPr lang="es-MX" sz="1600" dirty="0"/>
              <a:t>. </a:t>
            </a:r>
          </a:p>
          <a:p>
            <a:pPr algn="just"/>
            <a:r>
              <a:rPr lang="es-MX" sz="1600" dirty="0"/>
              <a:t>Los sectores empresarial, gubernamental y de medios de comunicación se mantienen por debajo del 25% en todo momento, llegando a tener al menos sólo el 10% de la participación. En el caso de las mujeres se presenta mayor volatilidad en los mismos sectores llegando a tener un nivel de participación tan alto como el 33% hasta un mínimo del 8%.</a:t>
            </a:r>
          </a:p>
        </p:txBody>
      </p:sp>
    </p:spTree>
    <p:extLst>
      <p:ext uri="{BB962C8B-B14F-4D97-AF65-F5344CB8AC3E}">
        <p14:creationId xmlns:p14="http://schemas.microsoft.com/office/powerpoint/2010/main" val="3547895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Perfil del recurrente de la APF por género</a:t>
            </a:r>
            <a:endParaRPr lang="es-MX" sz="2900"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935" y="1412776"/>
            <a:ext cx="5542369" cy="2924984"/>
          </a:xfrm>
          <a:prstGeom prst="rect">
            <a:avLst/>
          </a:prstGeom>
          <a:noFill/>
          <a:ln>
            <a:noFill/>
          </a:ln>
        </p:spPr>
      </p:pic>
      <p:sp>
        <p:nvSpPr>
          <p:cNvPr id="5" name="4 Rectángulo"/>
          <p:cNvSpPr/>
          <p:nvPr/>
        </p:nvSpPr>
        <p:spPr>
          <a:xfrm>
            <a:off x="251520" y="4437112"/>
            <a:ext cx="8640960" cy="2062103"/>
          </a:xfrm>
          <a:prstGeom prst="rect">
            <a:avLst/>
          </a:prstGeom>
        </p:spPr>
        <p:txBody>
          <a:bodyPr wrap="square">
            <a:spAutoFit/>
          </a:bodyPr>
          <a:lstStyle/>
          <a:p>
            <a:pPr algn="just"/>
            <a:r>
              <a:rPr lang="es-MX" sz="1600" dirty="0"/>
              <a:t>En un análisis geográfico a escala municipal y/o delegacional </a:t>
            </a:r>
            <a:r>
              <a:rPr lang="es-MX" sz="1600" dirty="0" smtClean="0"/>
              <a:t>se </a:t>
            </a:r>
            <a:r>
              <a:rPr lang="es-MX" sz="1600" dirty="0"/>
              <a:t>obtiene que las delegaciones Benito Juárez y Cuauhtémoc mantienen su representatividad en el mismo periodo, mostrando tendencias oscilantes a la alza y baja para hombres y mujeres. Es en el caso de los hombres que obtienen el mayor porcentaje en 2012 concentrando el 7% del total de solicitudes a nivel nacional, en cuanto a las mujeres en el mismo año concentran el 4% del total nacional. Sin embargo, las mayores concentraciones de las delegaciones se presentan en 2008, año en el cual las mujeres obtienen hasta el 12% y 10% de RR para Cuauhtémoc y Benito Juárez. Las concentraciones no logran superar el 10% en el caso de los hombres para ninguna delegación o municipio del país.</a:t>
            </a:r>
          </a:p>
        </p:txBody>
      </p:sp>
    </p:spTree>
    <p:extLst>
      <p:ext uri="{BB962C8B-B14F-4D97-AF65-F5344CB8AC3E}">
        <p14:creationId xmlns:p14="http://schemas.microsoft.com/office/powerpoint/2010/main" val="3224854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28243718"/>
              </p:ext>
            </p:extLst>
          </p:nvPr>
        </p:nvGraphicFramePr>
        <p:xfrm>
          <a:off x="179388" y="1412777"/>
          <a:ext cx="8748712" cy="5091627"/>
        </p:xfrm>
        <a:graphic>
          <a:graphicData uri="http://schemas.openxmlformats.org/drawingml/2006/table">
            <a:tbl>
              <a:tblPr firstRow="1" bandRow="1">
                <a:tableStyleId>{5C22544A-7EE6-4342-B048-85BDC9FD1C3A}</a:tableStyleId>
              </a:tblPr>
              <a:tblGrid>
                <a:gridCol w="4374356"/>
                <a:gridCol w="4374356"/>
              </a:tblGrid>
              <a:tr h="2232247">
                <a:tc>
                  <a:txBody>
                    <a:bodyPr/>
                    <a:lstStyle/>
                    <a:p>
                      <a:pPr algn="ctr"/>
                      <a:r>
                        <a:rPr lang="es-MX" sz="1600" b="1" kern="1200" dirty="0" smtClean="0">
                          <a:solidFill>
                            <a:schemeClr val="lt1"/>
                          </a:solidFill>
                          <a:effectLst/>
                          <a:latin typeface="+mn-lt"/>
                          <a:ea typeface="+mn-ea"/>
                          <a:cs typeface="+mn-cs"/>
                        </a:rPr>
                        <a:t>Factor geográfico: municipal y/o delegacional</a:t>
                      </a:r>
                      <a:endParaRPr lang="es-MX" sz="1600" dirty="0"/>
                    </a:p>
                  </a:txBody>
                  <a:tcPr>
                    <a:solidFill>
                      <a:schemeClr val="accent4">
                        <a:lumMod val="40000"/>
                        <a:lumOff val="60000"/>
                      </a:schemeClr>
                    </a:solidFill>
                  </a:tcPr>
                </a:tc>
                <a:tc>
                  <a:txBody>
                    <a:bodyPr/>
                    <a:lstStyle/>
                    <a:p>
                      <a:r>
                        <a:rPr lang="es-MX" sz="1400" b="1" kern="1200" dirty="0" smtClean="0">
                          <a:solidFill>
                            <a:schemeClr val="lt1"/>
                          </a:solidFill>
                          <a:effectLst/>
                          <a:latin typeface="+mn-lt"/>
                          <a:ea typeface="+mn-ea"/>
                          <a:cs typeface="+mn-cs"/>
                        </a:rPr>
                        <a:t>Factor económico. Gasto e ingreso promedio por género</a:t>
                      </a:r>
                      <a:endParaRPr lang="es-MX" sz="1400" dirty="0"/>
                    </a:p>
                  </a:txBody>
                  <a:tcPr>
                    <a:solidFill>
                      <a:schemeClr val="accent4">
                        <a:lumMod val="40000"/>
                        <a:lumOff val="60000"/>
                      </a:schemeClr>
                    </a:solidFill>
                  </a:tcPr>
                </a:tc>
              </a:tr>
              <a:tr h="28593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500" kern="1200" dirty="0" smtClean="0">
                          <a:solidFill>
                            <a:schemeClr val="dk1"/>
                          </a:solidFill>
                          <a:effectLst/>
                          <a:latin typeface="+mn-lt"/>
                          <a:ea typeface="+mn-ea"/>
                          <a:cs typeface="+mn-cs"/>
                        </a:rPr>
                        <a:t>Las delegaciones Benito Juárez y Cuauhtémoc mantienen su representatividad, con tendencias oscilantes para hombres y mujeres. En el caso de los hombres el mayor porcentaje se presenta en 2012 concentrando el 7% del total de solicitudes a nivel nacional, para las mujeres concentran el 4% del total nacional. Las mayores concentraciones se presentan en 2008, donde las mujeres obtienen hasta el 12% y 10% de RR para Cuauhtémoc y Benito Juárez. Las concentraciones no logran superar el 10% en el caso de los hombres para ninguna delegación o municipio del país.</a:t>
                      </a:r>
                      <a:endParaRPr lang="es-MX" dirty="0"/>
                    </a:p>
                  </a:txBody>
                  <a:tcPr>
                    <a:solidFill>
                      <a:schemeClr val="accent4">
                        <a:lumMod val="40000"/>
                        <a:lumOff val="60000"/>
                      </a:schemeClr>
                    </a:solidFill>
                  </a:tcPr>
                </a:tc>
                <a:tc>
                  <a:txBody>
                    <a:bodyPr/>
                    <a:lstStyle/>
                    <a:p>
                      <a:pPr algn="just"/>
                      <a:r>
                        <a:rPr lang="es-MX" sz="1600" kern="1200" dirty="0" smtClean="0">
                          <a:solidFill>
                            <a:schemeClr val="dk1"/>
                          </a:solidFill>
                          <a:effectLst/>
                          <a:latin typeface="+mn-lt"/>
                          <a:ea typeface="+mn-ea"/>
                          <a:cs typeface="+mn-cs"/>
                        </a:rPr>
                        <a:t>En el caso del factor económico se mantiene la correlación en cuanto al análisis de solicitudes, por lo cual al desagregar el gasto e ingreso promedio por género se aprecia que las mujeres son las que siguen obteniendo ingresos mayores a lo largo del periodo.</a:t>
                      </a:r>
                      <a:endParaRPr lang="es-MX" sz="1600" dirty="0"/>
                    </a:p>
                  </a:txBody>
                  <a:tcPr>
                    <a:solidFill>
                      <a:schemeClr val="accent4">
                        <a:lumMod val="40000"/>
                        <a:lumOff val="60000"/>
                      </a:schemeClr>
                    </a:solidFill>
                  </a:tcPr>
                </a:tc>
              </a:tr>
            </a:tbl>
          </a:graphicData>
        </a:graphic>
      </p:graphicFrame>
      <p:sp>
        <p:nvSpPr>
          <p:cNvPr id="3" name="2 Título"/>
          <p:cNvSpPr>
            <a:spLocks noGrp="1"/>
          </p:cNvSpPr>
          <p:nvPr>
            <p:ph type="title"/>
          </p:nvPr>
        </p:nvSpPr>
        <p:spPr/>
        <p:txBody>
          <a:bodyPr/>
          <a:lstStyle/>
          <a:p>
            <a:r>
              <a:rPr lang="es-MX" sz="2900" dirty="0">
                <a:solidFill>
                  <a:schemeClr val="accent6">
                    <a:lumMod val="75000"/>
                  </a:schemeClr>
                </a:solidFill>
              </a:rPr>
              <a:t>Perfil del recurrente de la APF por género</a:t>
            </a:r>
            <a:endParaRPr lang="es-MX" sz="2900" dirty="0"/>
          </a:p>
        </p:txBody>
      </p:sp>
      <p:graphicFrame>
        <p:nvGraphicFramePr>
          <p:cNvPr id="5" name="4 Gráfico"/>
          <p:cNvGraphicFramePr/>
          <p:nvPr>
            <p:extLst>
              <p:ext uri="{D42A27DB-BD31-4B8C-83A1-F6EECF244321}">
                <p14:modId xmlns:p14="http://schemas.microsoft.com/office/powerpoint/2010/main" val="2945215059"/>
              </p:ext>
            </p:extLst>
          </p:nvPr>
        </p:nvGraphicFramePr>
        <p:xfrm>
          <a:off x="179512" y="1700809"/>
          <a:ext cx="4320480"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1775616959"/>
              </p:ext>
            </p:extLst>
          </p:nvPr>
        </p:nvGraphicFramePr>
        <p:xfrm>
          <a:off x="4644008" y="1700808"/>
          <a:ext cx="4248472" cy="1944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6505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Categorización de la </a:t>
            </a:r>
            <a:r>
              <a:rPr lang="es-MX" sz="2900" dirty="0" smtClean="0">
                <a:solidFill>
                  <a:schemeClr val="accent6">
                    <a:lumMod val="75000"/>
                  </a:schemeClr>
                </a:solidFill>
              </a:rPr>
              <a:t>muestra</a:t>
            </a:r>
            <a:endParaRPr lang="es-MX" sz="2900" dirty="0"/>
          </a:p>
        </p:txBody>
      </p:sp>
      <p:sp>
        <p:nvSpPr>
          <p:cNvPr id="5" name="4 Rectángulo"/>
          <p:cNvSpPr/>
          <p:nvPr/>
        </p:nvSpPr>
        <p:spPr>
          <a:xfrm>
            <a:off x="323528" y="1412776"/>
            <a:ext cx="8600486" cy="646331"/>
          </a:xfrm>
          <a:prstGeom prst="rect">
            <a:avLst/>
          </a:prstGeom>
        </p:spPr>
        <p:txBody>
          <a:bodyPr wrap="square">
            <a:spAutoFit/>
          </a:bodyPr>
          <a:lstStyle/>
          <a:p>
            <a:pPr algn="just"/>
            <a:r>
              <a:rPr lang="es-MX" dirty="0">
                <a:latin typeface="+mj-lt"/>
              </a:rPr>
              <a:t>El análisis de los 29 sujetos obligados , realizados permite establecer seis temas que confluyen a lo largo del tiempo </a:t>
            </a:r>
            <a:r>
              <a:rPr lang="es-MX" dirty="0" smtClean="0">
                <a:latin typeface="+mj-lt"/>
              </a:rPr>
              <a:t>sin considerar el sector </a:t>
            </a:r>
            <a:r>
              <a:rPr lang="es-MX" dirty="0">
                <a:latin typeface="+mj-lt"/>
              </a:rPr>
              <a:t>a que pertenecen  </a:t>
            </a:r>
          </a:p>
        </p:txBody>
      </p:sp>
      <p:graphicFrame>
        <p:nvGraphicFramePr>
          <p:cNvPr id="8" name="7 Tabla"/>
          <p:cNvGraphicFramePr>
            <a:graphicFrameLocks noGrp="1"/>
          </p:cNvGraphicFramePr>
          <p:nvPr>
            <p:extLst>
              <p:ext uri="{D42A27DB-BD31-4B8C-83A1-F6EECF244321}">
                <p14:modId xmlns:p14="http://schemas.microsoft.com/office/powerpoint/2010/main" val="521932698"/>
              </p:ext>
            </p:extLst>
          </p:nvPr>
        </p:nvGraphicFramePr>
        <p:xfrm>
          <a:off x="233647" y="2348876"/>
          <a:ext cx="8748713" cy="2520284"/>
        </p:xfrm>
        <a:graphic>
          <a:graphicData uri="http://schemas.openxmlformats.org/drawingml/2006/table">
            <a:tbl>
              <a:tblPr firstRow="1" bandRow="1"/>
              <a:tblGrid>
                <a:gridCol w="2916821"/>
                <a:gridCol w="2916821"/>
                <a:gridCol w="2915071"/>
              </a:tblGrid>
              <a:tr h="469220">
                <a:tc>
                  <a:txBody>
                    <a:bodyPr/>
                    <a:lstStyle/>
                    <a:p>
                      <a:pPr algn="ctr">
                        <a:lnSpc>
                          <a:spcPct val="115000"/>
                        </a:lnSpc>
                        <a:spcAft>
                          <a:spcPts val="0"/>
                        </a:spcAft>
                      </a:pPr>
                      <a:r>
                        <a:rPr lang="es-MX" sz="1400" b="1" dirty="0">
                          <a:effectLst/>
                          <a:latin typeface="Arial"/>
                          <a:ea typeface="Calibri"/>
                          <a:cs typeface="Times New Roman"/>
                        </a:rPr>
                        <a:t>Categorías</a:t>
                      </a:r>
                      <a:endParaRPr lang="es-MX" sz="1400" dirty="0">
                        <a:effectLst/>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MX" sz="1400" b="1">
                          <a:effectLst/>
                          <a:latin typeface="Arial"/>
                          <a:ea typeface="Calibri"/>
                          <a:cs typeface="Times New Roman"/>
                        </a:rPr>
                        <a:t>Generales</a:t>
                      </a:r>
                      <a:endParaRPr lang="es-MX" sz="1400">
                        <a:effectLst/>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s-MX" sz="1400" b="1">
                          <a:effectLst/>
                          <a:latin typeface="Arial"/>
                          <a:ea typeface="Calibri"/>
                          <a:cs typeface="Times New Roman"/>
                        </a:rPr>
                        <a:t>80-20</a:t>
                      </a:r>
                      <a:endParaRPr lang="es-MX" sz="1400">
                        <a:effectLst/>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r>
              <a:tr h="341844">
                <a:tc>
                  <a:txBody>
                    <a:bodyPr/>
                    <a:lstStyle/>
                    <a:p>
                      <a:pPr>
                        <a:lnSpc>
                          <a:spcPct val="115000"/>
                        </a:lnSpc>
                        <a:spcAft>
                          <a:spcPts val="0"/>
                        </a:spcAft>
                      </a:pPr>
                      <a:r>
                        <a:rPr lang="es-MX" sz="1400">
                          <a:effectLst/>
                          <a:latin typeface="Arial"/>
                          <a:ea typeface="Calibri"/>
                          <a:cs typeface="Times New Roman"/>
                        </a:rPr>
                        <a:t>Contrataciones</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s-MX" sz="1400">
                          <a:effectLst/>
                          <a:latin typeface="Arial"/>
                          <a:ea typeface="Calibri"/>
                          <a:cs typeface="Times New Roman"/>
                        </a:rPr>
                        <a:t>100.00%</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s-MX" sz="1400">
                          <a:effectLst/>
                          <a:latin typeface="Arial"/>
                          <a:ea typeface="Calibri"/>
                          <a:cs typeface="Times New Roman"/>
                        </a:rPr>
                        <a:t>89.66%</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341844">
                <a:tc>
                  <a:txBody>
                    <a:bodyPr/>
                    <a:lstStyle/>
                    <a:p>
                      <a:pPr>
                        <a:lnSpc>
                          <a:spcPct val="115000"/>
                        </a:lnSpc>
                        <a:spcAft>
                          <a:spcPts val="0"/>
                        </a:spcAft>
                      </a:pPr>
                      <a:r>
                        <a:rPr lang="es-MX" sz="1400">
                          <a:effectLst/>
                          <a:latin typeface="Arial"/>
                          <a:ea typeface="Calibri"/>
                          <a:cs typeface="Times New Roman"/>
                        </a:rPr>
                        <a:t>Información de funcionarios</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s-MX" sz="1400">
                          <a:effectLst/>
                          <a:latin typeface="Arial"/>
                          <a:ea typeface="Calibri"/>
                          <a:cs typeface="Times New Roman"/>
                        </a:rPr>
                        <a:t>96.55%</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s-MX" sz="1400">
                          <a:effectLst/>
                          <a:latin typeface="Arial"/>
                          <a:ea typeface="Calibri"/>
                          <a:cs typeface="Times New Roman"/>
                        </a:rPr>
                        <a:t>96.55%</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341844">
                <a:tc>
                  <a:txBody>
                    <a:bodyPr/>
                    <a:lstStyle/>
                    <a:p>
                      <a:pPr>
                        <a:lnSpc>
                          <a:spcPct val="115000"/>
                        </a:lnSpc>
                        <a:spcAft>
                          <a:spcPts val="0"/>
                        </a:spcAft>
                      </a:pPr>
                      <a:r>
                        <a:rPr lang="es-MX" sz="1400">
                          <a:effectLst/>
                          <a:latin typeface="Arial"/>
                          <a:ea typeface="Calibri"/>
                          <a:cs typeface="Times New Roman"/>
                        </a:rPr>
                        <a:t>Marco normativo</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s-MX" sz="1400" dirty="0">
                          <a:effectLst/>
                          <a:latin typeface="Arial"/>
                          <a:ea typeface="Calibri"/>
                          <a:cs typeface="Times New Roman"/>
                        </a:rPr>
                        <a:t>96.55%</a:t>
                      </a:r>
                      <a:endParaRPr lang="es-MX" sz="1400"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s-MX" sz="1400">
                          <a:effectLst/>
                          <a:latin typeface="Arial"/>
                          <a:ea typeface="Calibri"/>
                          <a:cs typeface="Times New Roman"/>
                        </a:rPr>
                        <a:t>58.62%</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341844">
                <a:tc>
                  <a:txBody>
                    <a:bodyPr/>
                    <a:lstStyle/>
                    <a:p>
                      <a:pPr>
                        <a:lnSpc>
                          <a:spcPct val="115000"/>
                        </a:lnSpc>
                        <a:spcAft>
                          <a:spcPts val="0"/>
                        </a:spcAft>
                      </a:pPr>
                      <a:r>
                        <a:rPr lang="es-MX" sz="1400">
                          <a:effectLst/>
                          <a:latin typeface="Arial"/>
                          <a:ea typeface="Calibri"/>
                          <a:cs typeface="Times New Roman"/>
                        </a:rPr>
                        <a:t>Presupuesto</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s-MX" sz="1400">
                          <a:effectLst/>
                          <a:latin typeface="Arial"/>
                          <a:ea typeface="Calibri"/>
                          <a:cs typeface="Times New Roman"/>
                        </a:rPr>
                        <a:t>93.10%</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s-MX" sz="1400">
                          <a:effectLst/>
                          <a:latin typeface="Arial"/>
                          <a:ea typeface="Calibri"/>
                          <a:cs typeface="Times New Roman"/>
                        </a:rPr>
                        <a:t>55.17%</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341844">
                <a:tc>
                  <a:txBody>
                    <a:bodyPr/>
                    <a:lstStyle/>
                    <a:p>
                      <a:pPr>
                        <a:lnSpc>
                          <a:spcPct val="115000"/>
                        </a:lnSpc>
                        <a:spcAft>
                          <a:spcPts val="0"/>
                        </a:spcAft>
                      </a:pPr>
                      <a:r>
                        <a:rPr lang="es-MX" sz="1400">
                          <a:effectLst/>
                          <a:latin typeface="Arial"/>
                          <a:ea typeface="Calibri"/>
                          <a:cs typeface="Times New Roman"/>
                        </a:rPr>
                        <a:t>Trámites</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s-MX" sz="1400">
                          <a:effectLst/>
                          <a:latin typeface="Arial"/>
                          <a:ea typeface="Calibri"/>
                          <a:cs typeface="Times New Roman"/>
                        </a:rPr>
                        <a:t>82.76%</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s-MX" sz="1400">
                          <a:effectLst/>
                          <a:latin typeface="Arial"/>
                          <a:ea typeface="Calibri"/>
                          <a:cs typeface="Times New Roman"/>
                        </a:rPr>
                        <a:t>51.72%</a:t>
                      </a:r>
                      <a:endParaRPr lang="es-MX" sz="140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341844">
                <a:tc>
                  <a:txBody>
                    <a:bodyPr/>
                    <a:lstStyle/>
                    <a:p>
                      <a:pPr>
                        <a:lnSpc>
                          <a:spcPct val="115000"/>
                        </a:lnSpc>
                        <a:spcAft>
                          <a:spcPts val="0"/>
                        </a:spcAft>
                      </a:pPr>
                      <a:r>
                        <a:rPr lang="es-MX" sz="1400" dirty="0">
                          <a:effectLst/>
                          <a:latin typeface="Arial"/>
                          <a:ea typeface="Calibri"/>
                          <a:cs typeface="Times New Roman"/>
                        </a:rPr>
                        <a:t>Información estadística</a:t>
                      </a:r>
                      <a:endParaRPr lang="es-MX" sz="1400"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s-MX" sz="1400" dirty="0">
                          <a:effectLst/>
                          <a:latin typeface="Arial"/>
                          <a:ea typeface="Calibri"/>
                          <a:cs typeface="Times New Roman"/>
                        </a:rPr>
                        <a:t>58.62%</a:t>
                      </a:r>
                      <a:endParaRPr lang="es-MX" sz="1400"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s-MX" sz="1400" dirty="0">
                          <a:effectLst/>
                          <a:latin typeface="Arial"/>
                          <a:ea typeface="Calibri"/>
                          <a:cs typeface="Times New Roman"/>
                        </a:rPr>
                        <a:t>37.93%</a:t>
                      </a:r>
                      <a:endParaRPr lang="es-MX" sz="1400"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bl>
          </a:graphicData>
        </a:graphic>
      </p:graphicFrame>
      <p:sp>
        <p:nvSpPr>
          <p:cNvPr id="10" name="Rectangle 2"/>
          <p:cNvSpPr>
            <a:spLocks noChangeArrowheads="1"/>
          </p:cNvSpPr>
          <p:nvPr/>
        </p:nvSpPr>
        <p:spPr bwMode="auto">
          <a:xfrm>
            <a:off x="177351" y="5085184"/>
            <a:ext cx="87400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mj-lt"/>
                <a:ea typeface="Times New Roman" pitchFamily="18" charset="0"/>
                <a:cs typeface="Times New Roman" pitchFamily="18" charset="0"/>
              </a:rPr>
              <a:t>El 67% de las categorías</a:t>
            </a:r>
            <a:r>
              <a:rPr kumimoji="0" lang="es-MX" b="0" i="0" u="none" strike="noStrike" cap="none" normalizeH="0" baseline="0" dirty="0" smtClean="0">
                <a:ln>
                  <a:noFill/>
                </a:ln>
                <a:solidFill>
                  <a:srgbClr val="FF0000"/>
                </a:solidFill>
                <a:effectLst/>
                <a:latin typeface="+mj-lt"/>
                <a:ea typeface="Times New Roman" pitchFamily="18" charset="0"/>
                <a:cs typeface="Times New Roman" pitchFamily="18" charset="0"/>
              </a:rPr>
              <a:t>,</a:t>
            </a:r>
            <a:r>
              <a:rPr kumimoji="0" lang="es-MX" b="0" i="0" u="none" strike="noStrike" cap="none" normalizeH="0" baseline="0" dirty="0" smtClean="0">
                <a:ln>
                  <a:noFill/>
                </a:ln>
                <a:solidFill>
                  <a:schemeClr val="tx1"/>
                </a:solidFill>
                <a:effectLst/>
                <a:latin typeface="+mj-lt"/>
                <a:ea typeface="Times New Roman" pitchFamily="18" charset="0"/>
                <a:cs typeface="Times New Roman" pitchFamily="18" charset="0"/>
              </a:rPr>
              <a:t> que se encontraron en este análisis de la APF, confluyen con los 29 sujetos obligados analizados anteriormente</a:t>
            </a:r>
            <a:r>
              <a:rPr kumimoji="0" lang="es-MX" b="0" i="0" u="none" strike="noStrike" cap="none" normalizeH="0" baseline="0" dirty="0" smtClean="0">
                <a:ln>
                  <a:noFill/>
                </a:ln>
                <a:solidFill>
                  <a:schemeClr val="tx1"/>
                </a:solidFill>
                <a:effectLst/>
                <a:latin typeface="+mj-lt"/>
                <a:cs typeface="Arial" pitchFamily="34" charset="0"/>
              </a:rPr>
              <a:t> </a:t>
            </a:r>
          </a:p>
        </p:txBody>
      </p:sp>
    </p:spTree>
    <p:extLst>
      <p:ext uri="{BB962C8B-B14F-4D97-AF65-F5344CB8AC3E}">
        <p14:creationId xmlns:p14="http://schemas.microsoft.com/office/powerpoint/2010/main" val="4003933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Categorización de la </a:t>
            </a:r>
            <a:r>
              <a:rPr lang="es-MX" sz="2900" dirty="0" smtClean="0">
                <a:solidFill>
                  <a:schemeClr val="accent6">
                    <a:lumMod val="75000"/>
                  </a:schemeClr>
                </a:solidFill>
              </a:rPr>
              <a:t>muestra</a:t>
            </a:r>
            <a:endParaRPr lang="es-MX" sz="2900" dirty="0"/>
          </a:p>
        </p:txBody>
      </p:sp>
      <p:sp>
        <p:nvSpPr>
          <p:cNvPr id="4" name="3 Rectángulo"/>
          <p:cNvSpPr/>
          <p:nvPr/>
        </p:nvSpPr>
        <p:spPr>
          <a:xfrm>
            <a:off x="539552" y="1412776"/>
            <a:ext cx="8208912" cy="646331"/>
          </a:xfrm>
          <a:prstGeom prst="rect">
            <a:avLst/>
          </a:prstGeom>
        </p:spPr>
        <p:txBody>
          <a:bodyPr wrap="square">
            <a:spAutoFit/>
          </a:bodyPr>
          <a:lstStyle/>
          <a:p>
            <a:pPr algn="just"/>
            <a:r>
              <a:rPr lang="es-MX" dirty="0"/>
              <a:t>Para el análisis de la demanda se parte de una muestra de 238 SA, de ésta resultan </a:t>
            </a:r>
            <a:r>
              <a:rPr lang="es-MX" dirty="0" smtClean="0"/>
              <a:t>25 categorías. De las cuales se presenta a continuación sus frecuencias acumuladas:</a:t>
            </a:r>
            <a:endParaRPr lang="es-MX" dirty="0"/>
          </a:p>
        </p:txBody>
      </p:sp>
      <p:sp>
        <p:nvSpPr>
          <p:cNvPr id="6" name="5 Rectángulo"/>
          <p:cNvSpPr/>
          <p:nvPr/>
        </p:nvSpPr>
        <p:spPr>
          <a:xfrm>
            <a:off x="2771800" y="2085228"/>
            <a:ext cx="2522485" cy="369332"/>
          </a:xfrm>
          <a:prstGeom prst="rect">
            <a:avLst/>
          </a:prstGeom>
        </p:spPr>
        <p:txBody>
          <a:bodyPr wrap="none">
            <a:spAutoFit/>
          </a:bodyPr>
          <a:lstStyle/>
          <a:p>
            <a:r>
              <a:rPr lang="es-MX" b="1" dirty="0"/>
              <a:t>Frecuencias Acumuladas</a:t>
            </a:r>
            <a:endParaRPr lang="es-MX" dirty="0"/>
          </a:p>
        </p:txBody>
      </p:sp>
      <p:graphicFrame>
        <p:nvGraphicFramePr>
          <p:cNvPr id="8" name="7 Gráfico"/>
          <p:cNvGraphicFramePr/>
          <p:nvPr>
            <p:extLst>
              <p:ext uri="{D42A27DB-BD31-4B8C-83A1-F6EECF244321}">
                <p14:modId xmlns:p14="http://schemas.microsoft.com/office/powerpoint/2010/main" val="1917820609"/>
              </p:ext>
            </p:extLst>
          </p:nvPr>
        </p:nvGraphicFramePr>
        <p:xfrm>
          <a:off x="561586" y="2504244"/>
          <a:ext cx="7970853" cy="3877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7812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Categorización de la muestra</a:t>
            </a:r>
            <a:endParaRPr lang="es-MX" sz="2900" dirty="0"/>
          </a:p>
        </p:txBody>
      </p:sp>
      <p:sp>
        <p:nvSpPr>
          <p:cNvPr id="4" name="3 Rectángulo"/>
          <p:cNvSpPr/>
          <p:nvPr/>
        </p:nvSpPr>
        <p:spPr>
          <a:xfrm>
            <a:off x="539552" y="1582341"/>
            <a:ext cx="8208912" cy="1477328"/>
          </a:xfrm>
          <a:prstGeom prst="rect">
            <a:avLst/>
          </a:prstGeom>
        </p:spPr>
        <p:txBody>
          <a:bodyPr wrap="square">
            <a:spAutoFit/>
          </a:bodyPr>
          <a:lstStyle/>
          <a:p>
            <a:pPr algn="just"/>
            <a:r>
              <a:rPr lang="es-MX" dirty="0"/>
              <a:t>En relación a la categoría “trámite”, contenida en el análisis de frecuencias </a:t>
            </a:r>
            <a:r>
              <a:rPr lang="es-MX" dirty="0" smtClean="0"/>
              <a:t>acumuladas, </a:t>
            </a:r>
            <a:r>
              <a:rPr lang="es-MX" dirty="0"/>
              <a:t>se re-categorizo, obteniéndose con un </a:t>
            </a:r>
            <a:r>
              <a:rPr lang="es-MX" dirty="0" smtClean="0"/>
              <a:t>77% </a:t>
            </a:r>
            <a:r>
              <a:rPr lang="es-MX" dirty="0"/>
              <a:t>trámites no registrados en el Registro Federal de Trámites y Servicios (</a:t>
            </a:r>
            <a:r>
              <a:rPr lang="es-MX" i="1" dirty="0"/>
              <a:t>RFTS</a:t>
            </a:r>
            <a:r>
              <a:rPr lang="es-MX" dirty="0"/>
              <a:t>), y; el restante </a:t>
            </a:r>
            <a:r>
              <a:rPr lang="es-MX" dirty="0" smtClean="0"/>
              <a:t>23% </a:t>
            </a:r>
            <a:r>
              <a:rPr lang="es-MX" dirty="0"/>
              <a:t>de trámites registrados en el </a:t>
            </a:r>
            <a:r>
              <a:rPr lang="es-MX" dirty="0" smtClean="0"/>
              <a:t>RFTS</a:t>
            </a:r>
            <a:r>
              <a:rPr lang="es-ES" dirty="0" smtClean="0"/>
              <a:t>, </a:t>
            </a:r>
            <a:r>
              <a:rPr lang="es-ES" dirty="0"/>
              <a:t>es un </a:t>
            </a:r>
            <a:r>
              <a:rPr lang="es-MX" dirty="0"/>
              <a:t>registro público de trámites en la Comisión Federal de Mejora Regulatoria</a:t>
            </a:r>
            <a:r>
              <a:rPr lang="es-MX" dirty="0" smtClean="0"/>
              <a:t>.</a:t>
            </a:r>
            <a:endParaRPr lang="es-MX" dirty="0"/>
          </a:p>
        </p:txBody>
      </p:sp>
      <p:sp>
        <p:nvSpPr>
          <p:cNvPr id="6" name="5 Rectángulo"/>
          <p:cNvSpPr/>
          <p:nvPr/>
        </p:nvSpPr>
        <p:spPr>
          <a:xfrm>
            <a:off x="3286131" y="3573016"/>
            <a:ext cx="2554033" cy="369332"/>
          </a:xfrm>
          <a:prstGeom prst="rect">
            <a:avLst/>
          </a:prstGeom>
        </p:spPr>
        <p:txBody>
          <a:bodyPr wrap="none">
            <a:spAutoFit/>
          </a:bodyPr>
          <a:lstStyle/>
          <a:p>
            <a:r>
              <a:rPr lang="es-MX" b="1" dirty="0"/>
              <a:t>Composición de trámites</a:t>
            </a:r>
            <a:endParaRPr lang="es-MX" dirty="0"/>
          </a:p>
        </p:txBody>
      </p:sp>
      <p:graphicFrame>
        <p:nvGraphicFramePr>
          <p:cNvPr id="7" name="1 Gráfico"/>
          <p:cNvGraphicFramePr>
            <a:graphicFrameLocks/>
          </p:cNvGraphicFramePr>
          <p:nvPr>
            <p:extLst>
              <p:ext uri="{D42A27DB-BD31-4B8C-83A1-F6EECF244321}">
                <p14:modId xmlns:p14="http://schemas.microsoft.com/office/powerpoint/2010/main" val="3760806992"/>
              </p:ext>
            </p:extLst>
          </p:nvPr>
        </p:nvGraphicFramePr>
        <p:xfrm>
          <a:off x="2358008" y="3740831"/>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5118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179512" y="1600200"/>
            <a:ext cx="8748000" cy="4925144"/>
          </a:xfrm>
        </p:spPr>
        <p:txBody>
          <a:bodyPr>
            <a:normAutofit fontScale="55000" lnSpcReduction="20000"/>
          </a:bodyPr>
          <a:lstStyle/>
          <a:p>
            <a:pPr>
              <a:lnSpc>
                <a:spcPct val="120000"/>
              </a:lnSpc>
              <a:spcBef>
                <a:spcPts val="600"/>
              </a:spcBef>
              <a:spcAft>
                <a:spcPts val="600"/>
              </a:spcAft>
            </a:pPr>
            <a:r>
              <a:rPr lang="es-MX" dirty="0"/>
              <a:t>La Dirección General de Coordinación de Políticas de Acceso (DGCPA) desde su </a:t>
            </a:r>
            <a:r>
              <a:rPr lang="es-MX" dirty="0" smtClean="0"/>
              <a:t>creación con el objeto de determinar </a:t>
            </a:r>
            <a:r>
              <a:rPr lang="es-MX" dirty="0"/>
              <a:t>qué </a:t>
            </a:r>
            <a:r>
              <a:rPr lang="es-MX" dirty="0" smtClean="0"/>
              <a:t>información se </a:t>
            </a:r>
            <a:r>
              <a:rPr lang="es-MX" dirty="0"/>
              <a:t>considera “relevante”, implementó una metodología para conocer los temas de interés de las solicitudes de acceso, a lo que coloquialmente denominó “análisis de demanda”, desde un análisis multidimensional que incluye entre otras </a:t>
            </a:r>
            <a:r>
              <a:rPr lang="es-MX" dirty="0" smtClean="0"/>
              <a:t>cosas:</a:t>
            </a:r>
          </a:p>
          <a:p>
            <a:pPr lvl="1" algn="just">
              <a:lnSpc>
                <a:spcPct val="120000"/>
              </a:lnSpc>
              <a:spcBef>
                <a:spcPts val="600"/>
              </a:spcBef>
              <a:spcAft>
                <a:spcPts val="600"/>
              </a:spcAft>
              <a:buFont typeface="+mj-lt"/>
              <a:buAutoNum type="arabicParenR"/>
            </a:pPr>
            <a:r>
              <a:rPr lang="es-MX" dirty="0" smtClean="0"/>
              <a:t>La demanda de información a partir de una </a:t>
            </a:r>
            <a:r>
              <a:rPr lang="es-MX" b="1" dirty="0" smtClean="0"/>
              <a:t>categorización</a:t>
            </a:r>
            <a:r>
              <a:rPr lang="es-MX" dirty="0" smtClean="0"/>
              <a:t> de las solicitudes de información; </a:t>
            </a:r>
          </a:p>
          <a:p>
            <a:pPr lvl="1" algn="just">
              <a:lnSpc>
                <a:spcPct val="120000"/>
              </a:lnSpc>
              <a:spcBef>
                <a:spcPts val="600"/>
              </a:spcBef>
              <a:spcAft>
                <a:spcPts val="600"/>
              </a:spcAft>
              <a:buFont typeface="+mj-lt"/>
              <a:buAutoNum type="arabicParenR"/>
            </a:pPr>
            <a:r>
              <a:rPr lang="es-MX" dirty="0" smtClean="0"/>
              <a:t>La </a:t>
            </a:r>
            <a:r>
              <a:rPr lang="es-MX" dirty="0"/>
              <a:t>manera en que se solicita la información, es decir, los </a:t>
            </a:r>
            <a:r>
              <a:rPr lang="es-MX" b="1" dirty="0"/>
              <a:t>formatos</a:t>
            </a:r>
            <a:r>
              <a:rPr lang="es-MX" dirty="0"/>
              <a:t> específicos; </a:t>
            </a:r>
          </a:p>
          <a:p>
            <a:pPr lvl="1" algn="just">
              <a:lnSpc>
                <a:spcPct val="120000"/>
              </a:lnSpc>
              <a:spcBef>
                <a:spcPts val="600"/>
              </a:spcBef>
              <a:spcAft>
                <a:spcPts val="600"/>
              </a:spcAft>
              <a:buFont typeface="+mj-lt"/>
              <a:buAutoNum type="arabicParenR"/>
            </a:pPr>
            <a:r>
              <a:rPr lang="es-MX" dirty="0" smtClean="0"/>
              <a:t>El </a:t>
            </a:r>
            <a:r>
              <a:rPr lang="es-MX" b="1" dirty="0"/>
              <a:t>perfil del solicitante y del recurrente </a:t>
            </a:r>
            <a:r>
              <a:rPr lang="es-MX" dirty="0"/>
              <a:t>(edad, género, ingreso medio, escolaridad, sector donde se despeña, entre otros)sin contravenir  uno de los puntos primordiales de la LFTAIPG, referido a lo no exigencia en la acreditación de interés alguno para solicitar información; </a:t>
            </a:r>
          </a:p>
          <a:p>
            <a:pPr lvl="1" algn="just">
              <a:lnSpc>
                <a:spcPct val="120000"/>
              </a:lnSpc>
              <a:spcBef>
                <a:spcPts val="600"/>
              </a:spcBef>
              <a:spcAft>
                <a:spcPts val="600"/>
              </a:spcAft>
              <a:buFont typeface="+mj-lt"/>
              <a:buAutoNum type="arabicParenR"/>
            </a:pPr>
            <a:r>
              <a:rPr lang="es-MX" dirty="0" smtClean="0"/>
              <a:t>Conocer </a:t>
            </a:r>
            <a:r>
              <a:rPr lang="es-MX" b="1" dirty="0"/>
              <a:t>el número de solicitantes </a:t>
            </a:r>
            <a:r>
              <a:rPr lang="es-MX" dirty="0"/>
              <a:t>que año con año realizan el mayor número de solicitudes e interponen recursos de revisión, así como saber que </a:t>
            </a:r>
            <a:r>
              <a:rPr lang="es-MX" b="1" dirty="0"/>
              <a:t>dependencias</a:t>
            </a:r>
            <a:r>
              <a:rPr lang="es-MX" dirty="0"/>
              <a:t> son las mas demandadas por estos </a:t>
            </a:r>
            <a:r>
              <a:rPr lang="es-MX" dirty="0" smtClean="0"/>
              <a:t>ciudadanos. </a:t>
            </a:r>
          </a:p>
          <a:p>
            <a:pPr>
              <a:lnSpc>
                <a:spcPct val="120000"/>
              </a:lnSpc>
              <a:spcBef>
                <a:spcPts val="600"/>
              </a:spcBef>
              <a:spcAft>
                <a:spcPts val="600"/>
              </a:spcAft>
            </a:pPr>
            <a:r>
              <a:rPr lang="es-MX" dirty="0" smtClean="0"/>
              <a:t>Lo anterior con el propósito de concretar </a:t>
            </a:r>
            <a:r>
              <a:rPr lang="es-MX" dirty="0"/>
              <a:t>un ciclo que permita montar sobre las políticas públicas de cada dependencia una sola visión sobre el acceso a la información: fomentar la publicación de información</a:t>
            </a:r>
            <a:r>
              <a:rPr lang="es-MX" dirty="0" smtClean="0"/>
              <a:t>.</a:t>
            </a:r>
          </a:p>
        </p:txBody>
      </p:sp>
      <p:sp>
        <p:nvSpPr>
          <p:cNvPr id="5" name="4 Título"/>
          <p:cNvSpPr>
            <a:spLocks noGrp="1"/>
          </p:cNvSpPr>
          <p:nvPr>
            <p:ph type="title"/>
          </p:nvPr>
        </p:nvSpPr>
        <p:spPr/>
        <p:txBody>
          <a:bodyPr/>
          <a:lstStyle/>
          <a:p>
            <a:r>
              <a:rPr lang="es-MX" dirty="0" smtClean="0"/>
              <a:t>Antecedentes</a:t>
            </a:r>
            <a:endParaRPr lang="es-MX" dirty="0"/>
          </a:p>
        </p:txBody>
      </p:sp>
    </p:spTree>
    <p:extLst>
      <p:ext uri="{BB962C8B-B14F-4D97-AF65-F5344CB8AC3E}">
        <p14:creationId xmlns:p14="http://schemas.microsoft.com/office/powerpoint/2010/main" val="1108220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Análisis del solicitante</a:t>
            </a:r>
          </a:p>
        </p:txBody>
      </p:sp>
      <p:sp>
        <p:nvSpPr>
          <p:cNvPr id="4" name="3 Rectángulo"/>
          <p:cNvSpPr/>
          <p:nvPr/>
        </p:nvSpPr>
        <p:spPr>
          <a:xfrm>
            <a:off x="467544" y="1412776"/>
            <a:ext cx="8208912" cy="923330"/>
          </a:xfrm>
          <a:prstGeom prst="rect">
            <a:avLst/>
          </a:prstGeom>
        </p:spPr>
        <p:txBody>
          <a:bodyPr wrap="square">
            <a:spAutoFit/>
          </a:bodyPr>
          <a:lstStyle/>
          <a:p>
            <a:pPr algn="just"/>
            <a:r>
              <a:rPr lang="es-MX" dirty="0" smtClean="0"/>
              <a:t>Se analiza detalladamente a </a:t>
            </a:r>
            <a:r>
              <a:rPr lang="es-MX" dirty="0"/>
              <a:t>los ciudadanos que realizan SA y RR, de forma que permita vislumbrar: quién realiza las solicitudes, con que frecuencia y qué tipo de información requiere.</a:t>
            </a:r>
          </a:p>
        </p:txBody>
      </p:sp>
      <p:graphicFrame>
        <p:nvGraphicFramePr>
          <p:cNvPr id="5" name="4 Gráfico"/>
          <p:cNvGraphicFramePr/>
          <p:nvPr>
            <p:extLst>
              <p:ext uri="{D42A27DB-BD31-4B8C-83A1-F6EECF244321}">
                <p14:modId xmlns:p14="http://schemas.microsoft.com/office/powerpoint/2010/main" val="1221251265"/>
              </p:ext>
            </p:extLst>
          </p:nvPr>
        </p:nvGraphicFramePr>
        <p:xfrm>
          <a:off x="287016" y="2705438"/>
          <a:ext cx="4824536" cy="3243842"/>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539552" y="2336106"/>
            <a:ext cx="4572000" cy="369332"/>
          </a:xfrm>
          <a:prstGeom prst="rect">
            <a:avLst/>
          </a:prstGeom>
        </p:spPr>
        <p:txBody>
          <a:bodyPr>
            <a:spAutoFit/>
          </a:bodyPr>
          <a:lstStyle/>
          <a:p>
            <a:r>
              <a:rPr lang="es-MX" b="1" dirty="0"/>
              <a:t>Volumen de solicitudes y </a:t>
            </a:r>
            <a:r>
              <a:rPr lang="es-MX" b="1" dirty="0" smtClean="0"/>
              <a:t>solicitantes</a:t>
            </a:r>
            <a:r>
              <a:rPr lang="es-MX" dirty="0"/>
              <a:t> </a:t>
            </a:r>
          </a:p>
        </p:txBody>
      </p:sp>
      <p:sp>
        <p:nvSpPr>
          <p:cNvPr id="7" name="6 Rectángulo"/>
          <p:cNvSpPr/>
          <p:nvPr/>
        </p:nvSpPr>
        <p:spPr>
          <a:xfrm>
            <a:off x="5111552" y="2852936"/>
            <a:ext cx="3780928" cy="2862322"/>
          </a:xfrm>
          <a:prstGeom prst="rect">
            <a:avLst/>
          </a:prstGeom>
        </p:spPr>
        <p:txBody>
          <a:bodyPr wrap="square">
            <a:spAutoFit/>
          </a:bodyPr>
          <a:lstStyle/>
          <a:p>
            <a:pPr algn="just"/>
            <a:r>
              <a:rPr lang="es-MX" dirty="0" smtClean="0"/>
              <a:t>En </a:t>
            </a:r>
            <a:r>
              <a:rPr lang="es-MX" dirty="0"/>
              <a:t>2010, </a:t>
            </a:r>
            <a:r>
              <a:rPr lang="es-MX" dirty="0" smtClean="0"/>
              <a:t>la tendencia creciente </a:t>
            </a:r>
            <a:r>
              <a:rPr lang="es-MX" dirty="0"/>
              <a:t>se invierte pasando de 100 mil solicitudes a 97 mil. De igual forma los solicitantes únicos presentan un incremento sostenido hasta 2009, alcanzado cerca de 37 mil, disminuyendo a menos de 33 mil en 2010. Durante el periodo 2003-2012 el promedio de solicitudes por solicitante fue del 3.5 por año.</a:t>
            </a:r>
          </a:p>
        </p:txBody>
      </p:sp>
    </p:spTree>
    <p:extLst>
      <p:ext uri="{BB962C8B-B14F-4D97-AF65-F5344CB8AC3E}">
        <p14:creationId xmlns:p14="http://schemas.microsoft.com/office/powerpoint/2010/main" val="2925035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Análisis del solicitante</a:t>
            </a:r>
          </a:p>
        </p:txBody>
      </p:sp>
      <p:graphicFrame>
        <p:nvGraphicFramePr>
          <p:cNvPr id="4" name="3 Gráfico"/>
          <p:cNvGraphicFramePr/>
          <p:nvPr>
            <p:extLst>
              <p:ext uri="{D42A27DB-BD31-4B8C-83A1-F6EECF244321}">
                <p14:modId xmlns:p14="http://schemas.microsoft.com/office/powerpoint/2010/main" val="3581054180"/>
              </p:ext>
            </p:extLst>
          </p:nvPr>
        </p:nvGraphicFramePr>
        <p:xfrm>
          <a:off x="467544" y="1632930"/>
          <a:ext cx="7848872"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611782" y="1340768"/>
            <a:ext cx="7992888" cy="369332"/>
          </a:xfrm>
          <a:prstGeom prst="rect">
            <a:avLst/>
          </a:prstGeom>
        </p:spPr>
        <p:txBody>
          <a:bodyPr wrap="square">
            <a:spAutoFit/>
          </a:bodyPr>
          <a:lstStyle/>
          <a:p>
            <a:pPr algn="ctr"/>
            <a:r>
              <a:rPr lang="es-MX" b="1" dirty="0"/>
              <a:t>Porcentaje de solicitantes que concentra el 80% de solicitudes</a:t>
            </a:r>
            <a:endParaRPr lang="es-MX" dirty="0"/>
          </a:p>
        </p:txBody>
      </p:sp>
      <p:sp>
        <p:nvSpPr>
          <p:cNvPr id="6" name="5 Rectángulo"/>
          <p:cNvSpPr/>
          <p:nvPr/>
        </p:nvSpPr>
        <p:spPr>
          <a:xfrm>
            <a:off x="323750" y="4437112"/>
            <a:ext cx="8568952" cy="2308324"/>
          </a:xfrm>
          <a:prstGeom prst="rect">
            <a:avLst/>
          </a:prstGeom>
        </p:spPr>
        <p:txBody>
          <a:bodyPr wrap="square">
            <a:spAutoFit/>
          </a:bodyPr>
          <a:lstStyle/>
          <a:p>
            <a:pPr algn="just"/>
            <a:r>
              <a:rPr lang="es-MX" dirty="0">
                <a:latin typeface="+mj-lt"/>
              </a:rPr>
              <a:t>En 2003 el 80% de las solicitudes se concentró en el 51% de los solicitantes </a:t>
            </a:r>
            <a:r>
              <a:rPr lang="es-MX" dirty="0" smtClean="0">
                <a:latin typeface="+mj-lt"/>
              </a:rPr>
              <a:t>en </a:t>
            </a:r>
            <a:r>
              <a:rPr lang="es-MX" dirty="0">
                <a:latin typeface="+mj-lt"/>
              </a:rPr>
              <a:t>ese año, siendo </a:t>
            </a:r>
            <a:r>
              <a:rPr lang="es-MX" dirty="0" smtClean="0">
                <a:latin typeface="+mj-lt"/>
              </a:rPr>
              <a:t>el año </a:t>
            </a:r>
            <a:r>
              <a:rPr lang="es-MX" dirty="0">
                <a:latin typeface="+mj-lt"/>
              </a:rPr>
              <a:t>en </a:t>
            </a:r>
            <a:r>
              <a:rPr lang="es-MX" dirty="0" smtClean="0">
                <a:latin typeface="+mj-lt"/>
              </a:rPr>
              <a:t>que </a:t>
            </a:r>
            <a:r>
              <a:rPr lang="es-MX" dirty="0">
                <a:latin typeface="+mj-lt"/>
              </a:rPr>
              <a:t>se realizaron el menor número de solicitudes promedio por solicitante. Hasta el año 2009, el 80% de las solicitudes se concentró entre el 40% y 50%, a partir de este año  se comenzó a concentrar el 80% del total de solicitudes en un menor porcentaje de solicitantes, llegando a alcanzar en el año 2012 una concentración de la mayoría de las solicitudes en tan solo el 34% de solicitantes. En los últimos años se han encontrado solicitantes que concentran individualmente un número importante de solicitudes</a:t>
            </a:r>
          </a:p>
        </p:txBody>
      </p:sp>
    </p:spTree>
    <p:extLst>
      <p:ext uri="{BB962C8B-B14F-4D97-AF65-F5344CB8AC3E}">
        <p14:creationId xmlns:p14="http://schemas.microsoft.com/office/powerpoint/2010/main" val="1615388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Análisis del solicitante</a:t>
            </a:r>
            <a:endParaRPr lang="es-MX" sz="2900" dirty="0"/>
          </a:p>
        </p:txBody>
      </p:sp>
      <p:graphicFrame>
        <p:nvGraphicFramePr>
          <p:cNvPr id="4" name="3 Gráfico"/>
          <p:cNvGraphicFramePr/>
          <p:nvPr>
            <p:extLst>
              <p:ext uri="{D42A27DB-BD31-4B8C-83A1-F6EECF244321}">
                <p14:modId xmlns:p14="http://schemas.microsoft.com/office/powerpoint/2010/main" val="1733011495"/>
              </p:ext>
            </p:extLst>
          </p:nvPr>
        </p:nvGraphicFramePr>
        <p:xfrm>
          <a:off x="1259632" y="1510415"/>
          <a:ext cx="6408712"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67544" y="4653136"/>
            <a:ext cx="8280920" cy="2031325"/>
          </a:xfrm>
          <a:prstGeom prst="rect">
            <a:avLst/>
          </a:prstGeom>
        </p:spPr>
        <p:txBody>
          <a:bodyPr wrap="square">
            <a:spAutoFit/>
          </a:bodyPr>
          <a:lstStyle/>
          <a:p>
            <a:pPr algn="just"/>
            <a:r>
              <a:rPr lang="es-MX" dirty="0" smtClean="0">
                <a:latin typeface="+mj-lt"/>
              </a:rPr>
              <a:t>El total máximo </a:t>
            </a:r>
            <a:r>
              <a:rPr lang="es-MX" dirty="0">
                <a:latin typeface="+mj-lt"/>
              </a:rPr>
              <a:t>de solicitudes por usuario en el periodo de 2003 a 2006 fue de 427 solicitudes, en 2003 de 281 y en 2006 de 437. En el periodo de 2007 a 2012 el máximo de solicitudes por usuario ascendió a 3,808, siendo 2010 el año en el que se obtuvieron mayor número de solicitudes por usuario con 6,061.</a:t>
            </a:r>
          </a:p>
          <a:p>
            <a:pPr algn="just"/>
            <a:r>
              <a:rPr lang="es-MX" dirty="0">
                <a:latin typeface="+mj-lt"/>
              </a:rPr>
              <a:t>En cuanto a solicitudes promedio por usuario se parte de 2.54 solicitudes por usuario en 2003, mostrando una tendencia ascendente hasta llegar al máximo en 2012 para el cual hay 3.5 solicitudes promedio por usuario.</a:t>
            </a:r>
          </a:p>
        </p:txBody>
      </p:sp>
      <p:sp>
        <p:nvSpPr>
          <p:cNvPr id="6" name="5 Rectángulo"/>
          <p:cNvSpPr/>
          <p:nvPr/>
        </p:nvSpPr>
        <p:spPr>
          <a:xfrm>
            <a:off x="2915816" y="1268760"/>
            <a:ext cx="2946640" cy="369332"/>
          </a:xfrm>
          <a:prstGeom prst="rect">
            <a:avLst/>
          </a:prstGeom>
        </p:spPr>
        <p:txBody>
          <a:bodyPr wrap="none">
            <a:spAutoFit/>
          </a:bodyPr>
          <a:lstStyle/>
          <a:p>
            <a:r>
              <a:rPr lang="es-MX" b="1" dirty="0"/>
              <a:t>Solicitudes por usuario anual</a:t>
            </a:r>
            <a:endParaRPr lang="es-MX" dirty="0"/>
          </a:p>
        </p:txBody>
      </p:sp>
    </p:spTree>
    <p:extLst>
      <p:ext uri="{BB962C8B-B14F-4D97-AF65-F5344CB8AC3E}">
        <p14:creationId xmlns:p14="http://schemas.microsoft.com/office/powerpoint/2010/main" val="643998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Análisis del solicitante</a:t>
            </a:r>
            <a:endParaRPr lang="es-MX" sz="2900" dirty="0"/>
          </a:p>
        </p:txBody>
      </p:sp>
      <p:graphicFrame>
        <p:nvGraphicFramePr>
          <p:cNvPr id="5" name="4 Tabla"/>
          <p:cNvGraphicFramePr>
            <a:graphicFrameLocks noGrp="1"/>
          </p:cNvGraphicFramePr>
          <p:nvPr>
            <p:extLst>
              <p:ext uri="{D42A27DB-BD31-4B8C-83A1-F6EECF244321}">
                <p14:modId xmlns:p14="http://schemas.microsoft.com/office/powerpoint/2010/main" val="1430442196"/>
              </p:ext>
            </p:extLst>
          </p:nvPr>
        </p:nvGraphicFramePr>
        <p:xfrm>
          <a:off x="827584" y="1700808"/>
          <a:ext cx="7272808" cy="2664299"/>
        </p:xfrm>
        <a:graphic>
          <a:graphicData uri="http://schemas.openxmlformats.org/drawingml/2006/table">
            <a:tbl>
              <a:tblPr firstRow="1" firstCol="1" bandRow="1"/>
              <a:tblGrid>
                <a:gridCol w="714247"/>
                <a:gridCol w="2217220"/>
                <a:gridCol w="2887524"/>
                <a:gridCol w="1453817"/>
              </a:tblGrid>
              <a:tr h="397050">
                <a:tc>
                  <a:txBody>
                    <a:bodyPr/>
                    <a:lstStyle/>
                    <a:p>
                      <a:pPr algn="ctr">
                        <a:spcAft>
                          <a:spcPts val="0"/>
                        </a:spcAft>
                      </a:pPr>
                      <a:r>
                        <a:rPr lang="es-MX" sz="1100" b="1">
                          <a:solidFill>
                            <a:srgbClr val="5F497A"/>
                          </a:solidFill>
                          <a:effectLst/>
                          <a:latin typeface="Arial"/>
                          <a:ea typeface="Calibri"/>
                          <a:cs typeface="Times New Roman"/>
                        </a:rPr>
                        <a:t>Año</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b="1">
                          <a:solidFill>
                            <a:srgbClr val="5F497A"/>
                          </a:solidFill>
                          <a:effectLst/>
                          <a:latin typeface="Arial"/>
                          <a:ea typeface="Calibri"/>
                          <a:cs typeface="Times New Roman"/>
                        </a:rPr>
                        <a:t>Nombre del solicitante</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b="1">
                          <a:solidFill>
                            <a:srgbClr val="5F497A"/>
                          </a:solidFill>
                          <a:effectLst/>
                          <a:latin typeface="Arial"/>
                          <a:ea typeface="Calibri"/>
                          <a:cs typeface="Times New Roman"/>
                        </a:rPr>
                        <a:t>Correo electrónico</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b="1">
                          <a:solidFill>
                            <a:srgbClr val="5F497A"/>
                          </a:solidFill>
                          <a:effectLst/>
                          <a:latin typeface="Arial"/>
                          <a:ea typeface="Calibri"/>
                          <a:cs typeface="Times New Roman"/>
                        </a:rPr>
                        <a:t>Total de solicitudes</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25597">
                <a:tc>
                  <a:txBody>
                    <a:bodyPr/>
                    <a:lstStyle/>
                    <a:p>
                      <a:pPr>
                        <a:spcAft>
                          <a:spcPts val="0"/>
                        </a:spcAft>
                      </a:pPr>
                      <a:r>
                        <a:rPr lang="es-MX" sz="1100" b="1">
                          <a:solidFill>
                            <a:srgbClr val="5F497A"/>
                          </a:solidFill>
                          <a:effectLst/>
                          <a:latin typeface="Arial"/>
                          <a:ea typeface="Calibri"/>
                          <a:cs typeface="Times New Roman"/>
                        </a:rPr>
                        <a:t>2010</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6061</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225597">
                <a:tc>
                  <a:txBody>
                    <a:bodyPr/>
                    <a:lstStyle/>
                    <a:p>
                      <a:pPr>
                        <a:spcAft>
                          <a:spcPts val="0"/>
                        </a:spcAft>
                      </a:pPr>
                      <a:r>
                        <a:rPr lang="es-MX" sz="1100" b="1">
                          <a:solidFill>
                            <a:srgbClr val="5F497A"/>
                          </a:solidFill>
                          <a:effectLst/>
                          <a:latin typeface="Arial"/>
                          <a:ea typeface="Calibri"/>
                          <a:cs typeface="Times New Roman"/>
                        </a:rPr>
                        <a:t>2011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4723</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225597">
                <a:tc>
                  <a:txBody>
                    <a:bodyPr/>
                    <a:lstStyle/>
                    <a:p>
                      <a:pPr>
                        <a:spcAft>
                          <a:spcPts val="0"/>
                        </a:spcAft>
                      </a:pPr>
                      <a:r>
                        <a:rPr lang="es-MX" sz="1100" b="1">
                          <a:solidFill>
                            <a:srgbClr val="5F497A"/>
                          </a:solidFill>
                          <a:effectLst/>
                          <a:latin typeface="Arial"/>
                          <a:ea typeface="Calibri"/>
                          <a:cs typeface="Times New Roman"/>
                        </a:rPr>
                        <a:t>2008</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4405</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25597">
                <a:tc>
                  <a:txBody>
                    <a:bodyPr/>
                    <a:lstStyle/>
                    <a:p>
                      <a:pPr>
                        <a:spcAft>
                          <a:spcPts val="0"/>
                        </a:spcAft>
                      </a:pPr>
                      <a:r>
                        <a:rPr lang="es-MX" sz="1100" b="1">
                          <a:solidFill>
                            <a:srgbClr val="5F497A"/>
                          </a:solidFill>
                          <a:effectLst/>
                          <a:latin typeface="Arial"/>
                          <a:ea typeface="Calibri"/>
                          <a:cs typeface="Times New Roman"/>
                        </a:rPr>
                        <a:t>2007</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3113</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225597">
                <a:tc>
                  <a:txBody>
                    <a:bodyPr/>
                    <a:lstStyle/>
                    <a:p>
                      <a:pPr>
                        <a:spcAft>
                          <a:spcPts val="0"/>
                        </a:spcAft>
                      </a:pPr>
                      <a:r>
                        <a:rPr lang="es-MX" sz="1100" b="1">
                          <a:solidFill>
                            <a:srgbClr val="5F497A"/>
                          </a:solidFill>
                          <a:effectLst/>
                          <a:latin typeface="Arial"/>
                          <a:ea typeface="Calibri"/>
                          <a:cs typeface="Times New Roman"/>
                        </a:rPr>
                        <a:t>2009</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2935</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25597">
                <a:tc>
                  <a:txBody>
                    <a:bodyPr/>
                    <a:lstStyle/>
                    <a:p>
                      <a:pPr>
                        <a:spcAft>
                          <a:spcPts val="0"/>
                        </a:spcAft>
                      </a:pPr>
                      <a:r>
                        <a:rPr lang="es-MX" sz="1100" b="1">
                          <a:solidFill>
                            <a:srgbClr val="5F497A"/>
                          </a:solidFill>
                          <a:effectLst/>
                          <a:latin typeface="Arial"/>
                          <a:ea typeface="Calibri"/>
                          <a:cs typeface="Times New Roman"/>
                        </a:rPr>
                        <a:t>2009</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2276</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225597">
                <a:tc>
                  <a:txBody>
                    <a:bodyPr/>
                    <a:lstStyle/>
                    <a:p>
                      <a:pPr>
                        <a:spcAft>
                          <a:spcPts val="0"/>
                        </a:spcAft>
                      </a:pPr>
                      <a:r>
                        <a:rPr lang="es-MX" sz="1100" b="1">
                          <a:solidFill>
                            <a:srgbClr val="5F497A"/>
                          </a:solidFill>
                          <a:effectLst/>
                          <a:latin typeface="Arial"/>
                          <a:ea typeface="Calibri"/>
                          <a:cs typeface="Times New Roman"/>
                        </a:rPr>
                        <a:t>2011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2</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juan.ramirezcamacho@yahoo.com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2082</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25597">
                <a:tc>
                  <a:txBody>
                    <a:bodyPr/>
                    <a:lstStyle/>
                    <a:p>
                      <a:pPr>
                        <a:spcAft>
                          <a:spcPts val="0"/>
                        </a:spcAft>
                      </a:pPr>
                      <a:r>
                        <a:rPr lang="es-MX" sz="1100" b="1">
                          <a:solidFill>
                            <a:srgbClr val="5F497A"/>
                          </a:solidFill>
                          <a:effectLst/>
                          <a:latin typeface="Arial"/>
                          <a:ea typeface="Calibri"/>
                          <a:cs typeface="Times New Roman"/>
                        </a:rPr>
                        <a:t>2012</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1607</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225597">
                <a:tc>
                  <a:txBody>
                    <a:bodyPr/>
                    <a:lstStyle/>
                    <a:p>
                      <a:pPr>
                        <a:spcAft>
                          <a:spcPts val="0"/>
                        </a:spcAft>
                      </a:pPr>
                      <a:r>
                        <a:rPr lang="es-MX" sz="1100" b="1">
                          <a:solidFill>
                            <a:srgbClr val="5F497A"/>
                          </a:solidFill>
                          <a:effectLst/>
                          <a:latin typeface="Arial"/>
                          <a:ea typeface="Calibri"/>
                          <a:cs typeface="Times New Roman"/>
                        </a:rPr>
                        <a:t>2009</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3</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abrraxas@prodigy.net.mx</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1490</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36876">
                <a:tc>
                  <a:txBody>
                    <a:bodyPr/>
                    <a:lstStyle/>
                    <a:p>
                      <a:pPr>
                        <a:spcAft>
                          <a:spcPts val="0"/>
                        </a:spcAft>
                      </a:pPr>
                      <a:r>
                        <a:rPr lang="es-MX" sz="1100" b="1">
                          <a:solidFill>
                            <a:srgbClr val="5F497A"/>
                          </a:solidFill>
                          <a:effectLst/>
                          <a:latin typeface="Arial"/>
                          <a:ea typeface="Calibri"/>
                          <a:cs typeface="Times New Roman"/>
                        </a:rPr>
                        <a:t>2010</a:t>
                      </a:r>
                      <a:endParaRPr lang="es-MX" sz="11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spcAft>
                          <a:spcPts val="0"/>
                        </a:spcAft>
                      </a:pPr>
                      <a:r>
                        <a:rPr lang="es-MX" sz="1100">
                          <a:solidFill>
                            <a:srgbClr val="5F497A"/>
                          </a:solidFill>
                          <a:effectLst/>
                          <a:latin typeface="Arial"/>
                          <a:ea typeface="Calibri"/>
                          <a:cs typeface="Times New Roman"/>
                        </a:rPr>
                        <a:t>Usuario 4</a:t>
                      </a:r>
                      <a:endParaRPr lang="es-MX" sz="11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spcAft>
                          <a:spcPts val="0"/>
                        </a:spcAft>
                      </a:pPr>
                      <a:r>
                        <a:rPr lang="es-MX" sz="1100">
                          <a:solidFill>
                            <a:srgbClr val="5F497A"/>
                          </a:solidFill>
                          <a:effectLst/>
                          <a:latin typeface="Arial"/>
                          <a:ea typeface="Calibri"/>
                          <a:cs typeface="Times New Roman"/>
                        </a:rPr>
                        <a:t>a_dolforivas@hotmail.com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dirty="0">
                          <a:solidFill>
                            <a:srgbClr val="5F497A"/>
                          </a:solidFill>
                          <a:effectLst/>
                          <a:latin typeface="Arial"/>
                          <a:ea typeface="Calibri"/>
                          <a:cs typeface="Times New Roman"/>
                        </a:rPr>
                        <a:t>1487</a:t>
                      </a:r>
                      <a:endParaRPr lang="es-MX" sz="1100" dirty="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r>
            </a:tbl>
          </a:graphicData>
        </a:graphic>
      </p:graphicFrame>
      <p:sp>
        <p:nvSpPr>
          <p:cNvPr id="6" name="5 Rectángulo"/>
          <p:cNvSpPr/>
          <p:nvPr/>
        </p:nvSpPr>
        <p:spPr>
          <a:xfrm>
            <a:off x="755576" y="4725144"/>
            <a:ext cx="7560840" cy="1754326"/>
          </a:xfrm>
          <a:prstGeom prst="rect">
            <a:avLst/>
          </a:prstGeom>
        </p:spPr>
        <p:txBody>
          <a:bodyPr wrap="square">
            <a:spAutoFit/>
          </a:bodyPr>
          <a:lstStyle/>
          <a:p>
            <a:pPr algn="just"/>
            <a:r>
              <a:rPr lang="es-MX" dirty="0"/>
              <a:t>En relación al total de SA, considerando al solicitante con mayor número de requerimientos de información a partir del nombre, se encontró que en el top 10 para el periodo de 2007-2012 es el Usuario 1, con 25,120 solicitudes, considerándosele el solicitante más activo. Se observa la inclusión de tres solicitantes más que representan la cuarta parte de las solicitudes hechas por el primer lugar </a:t>
            </a:r>
          </a:p>
        </p:txBody>
      </p:sp>
    </p:spTree>
    <p:extLst>
      <p:ext uri="{BB962C8B-B14F-4D97-AF65-F5344CB8AC3E}">
        <p14:creationId xmlns:p14="http://schemas.microsoft.com/office/powerpoint/2010/main" val="3816324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Análisis del solicitante</a:t>
            </a:r>
            <a:endParaRPr lang="es-MX" sz="2900" dirty="0"/>
          </a:p>
        </p:txBody>
      </p:sp>
      <p:graphicFrame>
        <p:nvGraphicFramePr>
          <p:cNvPr id="5" name="4 Tabla"/>
          <p:cNvGraphicFramePr>
            <a:graphicFrameLocks noGrp="1"/>
          </p:cNvGraphicFramePr>
          <p:nvPr>
            <p:extLst>
              <p:ext uri="{D42A27DB-BD31-4B8C-83A1-F6EECF244321}">
                <p14:modId xmlns:p14="http://schemas.microsoft.com/office/powerpoint/2010/main" val="1424857809"/>
              </p:ext>
            </p:extLst>
          </p:nvPr>
        </p:nvGraphicFramePr>
        <p:xfrm>
          <a:off x="107504" y="1844824"/>
          <a:ext cx="8748712" cy="2162175"/>
        </p:xfrm>
        <a:graphic>
          <a:graphicData uri="http://schemas.openxmlformats.org/drawingml/2006/table">
            <a:tbl>
              <a:tblPr firstRow="1" firstCol="1" bandRow="1"/>
              <a:tblGrid>
                <a:gridCol w="859296"/>
                <a:gridCol w="2031857"/>
                <a:gridCol w="4131968"/>
                <a:gridCol w="1725591"/>
              </a:tblGrid>
              <a:tr h="200025">
                <a:tc>
                  <a:txBody>
                    <a:bodyPr/>
                    <a:lstStyle/>
                    <a:p>
                      <a:pPr algn="ctr">
                        <a:spcAft>
                          <a:spcPts val="0"/>
                        </a:spcAft>
                      </a:pPr>
                      <a:r>
                        <a:rPr lang="es-MX" sz="1100" b="1">
                          <a:solidFill>
                            <a:srgbClr val="5F497A"/>
                          </a:solidFill>
                          <a:effectLst/>
                          <a:latin typeface="Arial"/>
                          <a:ea typeface="Calibri"/>
                          <a:cs typeface="Times New Roman"/>
                        </a:rPr>
                        <a:t>Año</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b="1">
                          <a:solidFill>
                            <a:srgbClr val="5F497A"/>
                          </a:solidFill>
                          <a:effectLst/>
                          <a:latin typeface="Arial"/>
                          <a:ea typeface="Calibri"/>
                          <a:cs typeface="Times New Roman"/>
                        </a:rPr>
                        <a:t>Nombre del solicitante</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b="1">
                          <a:solidFill>
                            <a:srgbClr val="5F497A"/>
                          </a:solidFill>
                          <a:effectLst/>
                          <a:latin typeface="Arial"/>
                          <a:ea typeface="Calibri"/>
                          <a:cs typeface="Times New Roman"/>
                        </a:rPr>
                        <a:t>Correo electrónico</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b="1">
                          <a:solidFill>
                            <a:srgbClr val="5F497A"/>
                          </a:solidFill>
                          <a:effectLst/>
                          <a:latin typeface="Arial"/>
                          <a:ea typeface="Calibri"/>
                          <a:cs typeface="Times New Roman"/>
                        </a:rPr>
                        <a:t>Total de solicitudes</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spcAft>
                          <a:spcPts val="0"/>
                        </a:spcAft>
                      </a:pPr>
                      <a:r>
                        <a:rPr lang="es-MX" sz="1100" b="1">
                          <a:solidFill>
                            <a:srgbClr val="5F497A"/>
                          </a:solidFill>
                          <a:effectLst/>
                          <a:latin typeface="Arial"/>
                          <a:ea typeface="Calibri"/>
                          <a:cs typeface="Times New Roman"/>
                        </a:rPr>
                        <a:t>2003</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5</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asesoriajuridica_especializada@hotmail.com</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281</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190500">
                <a:tc>
                  <a:txBody>
                    <a:bodyPr/>
                    <a:lstStyle/>
                    <a:p>
                      <a:pPr>
                        <a:spcAft>
                          <a:spcPts val="0"/>
                        </a:spcAft>
                      </a:pPr>
                      <a:r>
                        <a:rPr lang="es-MX" sz="1100" b="1">
                          <a:solidFill>
                            <a:srgbClr val="5F497A"/>
                          </a:solidFill>
                          <a:effectLst/>
                          <a:latin typeface="Arial"/>
                          <a:ea typeface="Calibri"/>
                          <a:cs typeface="Times New Roman"/>
                        </a:rPr>
                        <a:t>2004</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6</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cintiareyes@hotmail.com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593</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238125">
                <a:tc>
                  <a:txBody>
                    <a:bodyPr/>
                    <a:lstStyle/>
                    <a:p>
                      <a:pPr>
                        <a:spcAft>
                          <a:spcPts val="0"/>
                        </a:spcAft>
                      </a:pPr>
                      <a:r>
                        <a:rPr lang="es-MX" sz="1100" b="1">
                          <a:solidFill>
                            <a:srgbClr val="5F497A"/>
                          </a:solidFill>
                          <a:effectLst/>
                          <a:latin typeface="Arial"/>
                          <a:ea typeface="Calibri"/>
                          <a:cs typeface="Times New Roman"/>
                        </a:rPr>
                        <a:t>2005</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a:t>
                      </a:r>
                      <a:r>
                        <a:rPr lang="en-US" sz="1100">
                          <a:solidFill>
                            <a:srgbClr val="5F497A"/>
                          </a:solidFill>
                          <a:effectLst/>
                          <a:latin typeface="Arial"/>
                          <a:ea typeface="Calibri"/>
                          <a:cs typeface="Times New Roman"/>
                        </a:rPr>
                        <a:t> 7</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kmortensen@kvwmail.com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395</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190500">
                <a:tc>
                  <a:txBody>
                    <a:bodyPr/>
                    <a:lstStyle/>
                    <a:p>
                      <a:pPr>
                        <a:spcAft>
                          <a:spcPts val="0"/>
                        </a:spcAft>
                      </a:pPr>
                      <a:r>
                        <a:rPr lang="es-MX" sz="1100" b="1">
                          <a:solidFill>
                            <a:srgbClr val="5F497A"/>
                          </a:solidFill>
                          <a:effectLst/>
                          <a:latin typeface="Arial"/>
                          <a:ea typeface="Calibri"/>
                          <a:cs typeface="Times New Roman"/>
                        </a:rPr>
                        <a:t>2006</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8</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NULL</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353</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spcAft>
                          <a:spcPts val="0"/>
                        </a:spcAft>
                      </a:pPr>
                      <a:r>
                        <a:rPr lang="es-MX" sz="1100" b="1">
                          <a:solidFill>
                            <a:srgbClr val="5F497A"/>
                          </a:solidFill>
                          <a:effectLst/>
                          <a:latin typeface="Arial"/>
                          <a:ea typeface="Calibri"/>
                          <a:cs typeface="Times New Roman"/>
                        </a:rPr>
                        <a:t>2007</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3113</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190500">
                <a:tc>
                  <a:txBody>
                    <a:bodyPr/>
                    <a:lstStyle/>
                    <a:p>
                      <a:pPr>
                        <a:spcAft>
                          <a:spcPts val="0"/>
                        </a:spcAft>
                      </a:pPr>
                      <a:r>
                        <a:rPr lang="es-MX" sz="1100" b="1">
                          <a:solidFill>
                            <a:srgbClr val="5F497A"/>
                          </a:solidFill>
                          <a:effectLst/>
                          <a:latin typeface="Arial"/>
                          <a:ea typeface="Calibri"/>
                          <a:cs typeface="Times New Roman"/>
                        </a:rPr>
                        <a:t>2008</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4405</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spcAft>
                          <a:spcPts val="0"/>
                        </a:spcAft>
                      </a:pPr>
                      <a:r>
                        <a:rPr lang="es-MX" sz="1100" b="1">
                          <a:solidFill>
                            <a:srgbClr val="5F497A"/>
                          </a:solidFill>
                          <a:effectLst/>
                          <a:latin typeface="Arial"/>
                          <a:ea typeface="Calibri"/>
                          <a:cs typeface="Times New Roman"/>
                        </a:rPr>
                        <a:t>2009</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2935</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190500">
                <a:tc>
                  <a:txBody>
                    <a:bodyPr/>
                    <a:lstStyle/>
                    <a:p>
                      <a:pPr>
                        <a:spcAft>
                          <a:spcPts val="0"/>
                        </a:spcAft>
                      </a:pPr>
                      <a:r>
                        <a:rPr lang="es-MX" sz="1100" b="1">
                          <a:solidFill>
                            <a:srgbClr val="5F497A"/>
                          </a:solidFill>
                          <a:effectLst/>
                          <a:latin typeface="Arial"/>
                          <a:ea typeface="Calibri"/>
                          <a:cs typeface="Times New Roman"/>
                        </a:rPr>
                        <a:t>2010</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6061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spcAft>
                          <a:spcPts val="0"/>
                        </a:spcAft>
                      </a:pPr>
                      <a:r>
                        <a:rPr lang="es-MX" sz="1100" b="1">
                          <a:solidFill>
                            <a:srgbClr val="5F497A"/>
                          </a:solidFill>
                          <a:effectLst/>
                          <a:latin typeface="Arial"/>
                          <a:ea typeface="Calibri"/>
                          <a:cs typeface="Times New Roman"/>
                        </a:rPr>
                        <a:t>2011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4723</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00025">
                <a:tc>
                  <a:txBody>
                    <a:bodyPr/>
                    <a:lstStyle/>
                    <a:p>
                      <a:pPr>
                        <a:spcAft>
                          <a:spcPts val="0"/>
                        </a:spcAft>
                      </a:pPr>
                      <a:r>
                        <a:rPr lang="es-MX" sz="1100" b="1">
                          <a:solidFill>
                            <a:srgbClr val="5F497A"/>
                          </a:solidFill>
                          <a:effectLst/>
                          <a:latin typeface="Arial"/>
                          <a:ea typeface="Calibri"/>
                          <a:cs typeface="Times New Roman"/>
                        </a:rPr>
                        <a:t>2012</a:t>
                      </a:r>
                      <a:endParaRPr lang="es-MX" sz="11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dirty="0">
                          <a:solidFill>
                            <a:srgbClr val="5F497A"/>
                          </a:solidFill>
                          <a:effectLst/>
                          <a:latin typeface="Arial"/>
                          <a:ea typeface="Calibri"/>
                          <a:cs typeface="Times New Roman"/>
                        </a:rPr>
                        <a:t>1607</a:t>
                      </a:r>
                      <a:endParaRPr lang="es-MX" sz="1100" dirty="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r>
            </a:tbl>
          </a:graphicData>
        </a:graphic>
      </p:graphicFrame>
      <p:sp>
        <p:nvSpPr>
          <p:cNvPr id="6" name="5 Rectángulo"/>
          <p:cNvSpPr/>
          <p:nvPr/>
        </p:nvSpPr>
        <p:spPr>
          <a:xfrm>
            <a:off x="2672281" y="1412776"/>
            <a:ext cx="3741794" cy="369332"/>
          </a:xfrm>
          <a:prstGeom prst="rect">
            <a:avLst/>
          </a:prstGeom>
        </p:spPr>
        <p:txBody>
          <a:bodyPr wrap="none">
            <a:spAutoFit/>
          </a:bodyPr>
          <a:lstStyle/>
          <a:p>
            <a:r>
              <a:rPr lang="es-MX" b="1" dirty="0"/>
              <a:t>Solicitantes más importantes por año</a:t>
            </a:r>
            <a:endParaRPr lang="es-MX" dirty="0"/>
          </a:p>
        </p:txBody>
      </p:sp>
      <p:sp>
        <p:nvSpPr>
          <p:cNvPr id="7" name="6 Rectángulo"/>
          <p:cNvSpPr/>
          <p:nvPr/>
        </p:nvSpPr>
        <p:spPr>
          <a:xfrm>
            <a:off x="395536" y="4149080"/>
            <a:ext cx="8424936" cy="1200329"/>
          </a:xfrm>
          <a:prstGeom prst="rect">
            <a:avLst/>
          </a:prstGeom>
        </p:spPr>
        <p:txBody>
          <a:bodyPr wrap="square">
            <a:spAutoFit/>
          </a:bodyPr>
          <a:lstStyle/>
          <a:p>
            <a:pPr algn="just"/>
            <a:r>
              <a:rPr lang="es-MX" dirty="0" smtClean="0"/>
              <a:t>Se observa </a:t>
            </a:r>
            <a:r>
              <a:rPr lang="es-MX" dirty="0"/>
              <a:t>que el Usuario 1, es quien encabeza la lista desde 2007. En el periodo de 2003 a 2006, el promedio de solicitudes es de 405. Como se observa adicionalmente el total de las solicitudes elaboradas por los cuatro solicitantes, no alcanza la cifra de solicitudes hechas por el Usuario 1en 2012.</a:t>
            </a:r>
          </a:p>
        </p:txBody>
      </p:sp>
    </p:spTree>
    <p:extLst>
      <p:ext uri="{BB962C8B-B14F-4D97-AF65-F5344CB8AC3E}">
        <p14:creationId xmlns:p14="http://schemas.microsoft.com/office/powerpoint/2010/main" val="1449674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Análisis del solicitante</a:t>
            </a:r>
            <a:endParaRPr lang="es-MX" sz="2900" dirty="0"/>
          </a:p>
        </p:txBody>
      </p:sp>
      <p:sp>
        <p:nvSpPr>
          <p:cNvPr id="4" name="3 Rectángulo"/>
          <p:cNvSpPr/>
          <p:nvPr/>
        </p:nvSpPr>
        <p:spPr>
          <a:xfrm>
            <a:off x="420486" y="4869160"/>
            <a:ext cx="8280920" cy="1477328"/>
          </a:xfrm>
          <a:prstGeom prst="rect">
            <a:avLst/>
          </a:prstGeom>
        </p:spPr>
        <p:txBody>
          <a:bodyPr wrap="square">
            <a:spAutoFit/>
          </a:bodyPr>
          <a:lstStyle/>
          <a:p>
            <a:pPr algn="just"/>
            <a:r>
              <a:rPr lang="es-MX" dirty="0">
                <a:latin typeface="+mj-lt"/>
              </a:rPr>
              <a:t>En relación a los RR, observamos que el Usuario 1, procede con 1,635, lo que representa un 7% del total de </a:t>
            </a:r>
            <a:r>
              <a:rPr lang="es-MX" dirty="0" smtClean="0">
                <a:latin typeface="+mj-lt"/>
              </a:rPr>
              <a:t>solicitudes </a:t>
            </a:r>
            <a:r>
              <a:rPr lang="es-MX" dirty="0">
                <a:latin typeface="+mj-lt"/>
              </a:rPr>
              <a:t>que ingresa a INFOMEX. Por otro lado, los 5 recurrentes restantes, generan 597 RR, lo que representa el 26.7% del total del top 10. Paralelamente el Usuario 2, ingresa el 6.5% de RR en relación a sus SA, mientras que el Usuario 4 ingresa el 13.6% de sus SA a RR.</a:t>
            </a:r>
          </a:p>
        </p:txBody>
      </p:sp>
      <p:graphicFrame>
        <p:nvGraphicFramePr>
          <p:cNvPr id="6" name="5 Tabla"/>
          <p:cNvGraphicFramePr>
            <a:graphicFrameLocks noGrp="1"/>
          </p:cNvGraphicFramePr>
          <p:nvPr>
            <p:extLst>
              <p:ext uri="{D42A27DB-BD31-4B8C-83A1-F6EECF244321}">
                <p14:modId xmlns:p14="http://schemas.microsoft.com/office/powerpoint/2010/main" val="115735562"/>
              </p:ext>
            </p:extLst>
          </p:nvPr>
        </p:nvGraphicFramePr>
        <p:xfrm>
          <a:off x="420486" y="1628800"/>
          <a:ext cx="8183962" cy="2880318"/>
        </p:xfrm>
        <a:graphic>
          <a:graphicData uri="http://schemas.openxmlformats.org/drawingml/2006/table">
            <a:tbl>
              <a:tblPr firstRow="1" firstCol="1" bandRow="1"/>
              <a:tblGrid>
                <a:gridCol w="656639"/>
                <a:gridCol w="2629084"/>
                <a:gridCol w="3205645"/>
                <a:gridCol w="1692594"/>
              </a:tblGrid>
              <a:tr h="451183">
                <a:tc>
                  <a:txBody>
                    <a:bodyPr/>
                    <a:lstStyle/>
                    <a:p>
                      <a:pPr algn="ctr">
                        <a:spcAft>
                          <a:spcPts val="0"/>
                        </a:spcAft>
                      </a:pPr>
                      <a:r>
                        <a:rPr lang="es-MX" sz="1100" b="1">
                          <a:solidFill>
                            <a:srgbClr val="5F497A"/>
                          </a:solidFill>
                          <a:effectLst/>
                          <a:latin typeface="Arial"/>
                          <a:ea typeface="Calibri"/>
                          <a:cs typeface="Times New Roman"/>
                        </a:rPr>
                        <a:t>Año</a:t>
                      </a:r>
                      <a:endParaRPr lang="es-MX" sz="1100">
                        <a:solidFill>
                          <a:srgbClr val="5F497A"/>
                        </a:solidFill>
                        <a:effectLst/>
                        <a:latin typeface="Calibri"/>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b="1">
                          <a:solidFill>
                            <a:srgbClr val="5F497A"/>
                          </a:solidFill>
                          <a:effectLst/>
                          <a:latin typeface="Arial"/>
                          <a:ea typeface="Calibri"/>
                          <a:cs typeface="Times New Roman"/>
                        </a:rPr>
                        <a:t>Nombre del solicitante</a:t>
                      </a:r>
                      <a:endParaRPr lang="es-MX" sz="1100">
                        <a:solidFill>
                          <a:srgbClr val="5F497A"/>
                        </a:solidFill>
                        <a:effectLst/>
                        <a:latin typeface="Calibri"/>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b="1">
                          <a:solidFill>
                            <a:srgbClr val="5F497A"/>
                          </a:solidFill>
                          <a:effectLst/>
                          <a:latin typeface="Arial"/>
                          <a:ea typeface="Calibri"/>
                          <a:cs typeface="Times New Roman"/>
                        </a:rPr>
                        <a:t>Correo electrónico</a:t>
                      </a:r>
                      <a:endParaRPr lang="es-MX" sz="1100">
                        <a:solidFill>
                          <a:srgbClr val="5F497A"/>
                        </a:solidFill>
                        <a:effectLst/>
                        <a:latin typeface="Calibri"/>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b="1">
                          <a:solidFill>
                            <a:srgbClr val="5F497A"/>
                          </a:solidFill>
                          <a:effectLst/>
                          <a:latin typeface="Arial"/>
                          <a:ea typeface="Calibri"/>
                          <a:cs typeface="Times New Roman"/>
                        </a:rPr>
                        <a:t>Total de solicitudes</a:t>
                      </a:r>
                      <a:endParaRPr lang="es-MX" sz="1100">
                        <a:solidFill>
                          <a:srgbClr val="5F497A"/>
                        </a:solidFill>
                        <a:effectLst/>
                        <a:latin typeface="Calibri"/>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41705">
                <a:tc>
                  <a:txBody>
                    <a:bodyPr/>
                    <a:lstStyle/>
                    <a:p>
                      <a:pPr>
                        <a:spcAft>
                          <a:spcPts val="0"/>
                        </a:spcAft>
                      </a:pPr>
                      <a:r>
                        <a:rPr lang="es-MX" sz="1100" b="1">
                          <a:solidFill>
                            <a:srgbClr val="5F497A"/>
                          </a:solidFill>
                          <a:effectLst/>
                          <a:latin typeface="Arial"/>
                          <a:ea typeface="Calibri"/>
                          <a:cs typeface="Times New Roman"/>
                        </a:rPr>
                        <a:t>2008</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547</a:t>
                      </a:r>
                      <a:endParaRPr lang="es-MX" sz="11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241705">
                <a:tc>
                  <a:txBody>
                    <a:bodyPr/>
                    <a:lstStyle/>
                    <a:p>
                      <a:pPr>
                        <a:spcAft>
                          <a:spcPts val="0"/>
                        </a:spcAft>
                      </a:pPr>
                      <a:r>
                        <a:rPr lang="es-MX" sz="1100" b="1">
                          <a:solidFill>
                            <a:srgbClr val="5F497A"/>
                          </a:solidFill>
                          <a:effectLst/>
                          <a:latin typeface="Arial"/>
                          <a:ea typeface="Calibri"/>
                          <a:cs typeface="Times New Roman"/>
                        </a:rPr>
                        <a:t>2008</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9</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ildiko@altern.org</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92</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241705">
                <a:tc>
                  <a:txBody>
                    <a:bodyPr/>
                    <a:lstStyle/>
                    <a:p>
                      <a:pPr>
                        <a:spcAft>
                          <a:spcPts val="0"/>
                        </a:spcAft>
                      </a:pPr>
                      <a:r>
                        <a:rPr lang="es-MX" sz="1100" b="1">
                          <a:solidFill>
                            <a:srgbClr val="5F497A"/>
                          </a:solidFill>
                          <a:effectLst/>
                          <a:latin typeface="Arial"/>
                          <a:ea typeface="Calibri"/>
                          <a:cs typeface="Times New Roman"/>
                        </a:rPr>
                        <a:t>2008</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10</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blasalejo@yahoo.com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86</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41705">
                <a:tc>
                  <a:txBody>
                    <a:bodyPr/>
                    <a:lstStyle/>
                    <a:p>
                      <a:pPr>
                        <a:spcAft>
                          <a:spcPts val="0"/>
                        </a:spcAft>
                      </a:pPr>
                      <a:r>
                        <a:rPr lang="es-MX" sz="1100" b="1">
                          <a:solidFill>
                            <a:srgbClr val="5F497A"/>
                          </a:solidFill>
                          <a:effectLst/>
                          <a:latin typeface="Arial"/>
                          <a:ea typeface="Calibri"/>
                          <a:cs typeface="Times New Roman"/>
                        </a:rPr>
                        <a:t>2008</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11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quinones@altern.org</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81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241705">
                <a:tc>
                  <a:txBody>
                    <a:bodyPr/>
                    <a:lstStyle/>
                    <a:p>
                      <a:pPr>
                        <a:spcAft>
                          <a:spcPts val="0"/>
                        </a:spcAft>
                      </a:pPr>
                      <a:r>
                        <a:rPr lang="es-MX" sz="1100" b="1">
                          <a:solidFill>
                            <a:srgbClr val="5F497A"/>
                          </a:solidFill>
                          <a:effectLst/>
                          <a:latin typeface="Arial"/>
                          <a:ea typeface="Calibri"/>
                          <a:cs typeface="Times New Roman"/>
                        </a:rPr>
                        <a:t>2009</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206</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41705">
                <a:tc>
                  <a:txBody>
                    <a:bodyPr/>
                    <a:lstStyle/>
                    <a:p>
                      <a:pPr>
                        <a:spcAft>
                          <a:spcPts val="0"/>
                        </a:spcAft>
                      </a:pPr>
                      <a:r>
                        <a:rPr lang="es-MX" sz="1100" b="1">
                          <a:solidFill>
                            <a:srgbClr val="5F497A"/>
                          </a:solidFill>
                          <a:effectLst/>
                          <a:latin typeface="Arial"/>
                          <a:ea typeface="Calibri"/>
                          <a:cs typeface="Times New Roman"/>
                        </a:rPr>
                        <a:t>2010</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555</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241705">
                <a:tc>
                  <a:txBody>
                    <a:bodyPr/>
                    <a:lstStyle/>
                    <a:p>
                      <a:pPr>
                        <a:spcAft>
                          <a:spcPts val="0"/>
                        </a:spcAft>
                      </a:pPr>
                      <a:r>
                        <a:rPr lang="es-MX" sz="1100" b="1">
                          <a:solidFill>
                            <a:srgbClr val="5F497A"/>
                          </a:solidFill>
                          <a:effectLst/>
                          <a:latin typeface="Arial"/>
                          <a:ea typeface="Calibri"/>
                          <a:cs typeface="Times New Roman"/>
                        </a:rPr>
                        <a:t>2010</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4</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a_dolforivas@hotmail.com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202</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41705">
                <a:tc>
                  <a:txBody>
                    <a:bodyPr/>
                    <a:lstStyle/>
                    <a:p>
                      <a:pPr>
                        <a:spcAft>
                          <a:spcPts val="0"/>
                        </a:spcAft>
                      </a:pPr>
                      <a:r>
                        <a:rPr lang="es-MX" sz="1100" b="1">
                          <a:solidFill>
                            <a:srgbClr val="5F497A"/>
                          </a:solidFill>
                          <a:effectLst/>
                          <a:latin typeface="Arial"/>
                          <a:ea typeface="Calibri"/>
                          <a:cs typeface="Times New Roman"/>
                        </a:rPr>
                        <a:t>2010</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Usuario 2</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100">
                          <a:solidFill>
                            <a:srgbClr val="5F497A"/>
                          </a:solidFill>
                          <a:effectLst/>
                          <a:latin typeface="Arial"/>
                          <a:ea typeface="Calibri"/>
                          <a:cs typeface="Times New Roman"/>
                        </a:rPr>
                        <a:t>juan.ramirezcamacho@yahoo.com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s-MX" sz="1100">
                          <a:solidFill>
                            <a:srgbClr val="5F497A"/>
                          </a:solidFill>
                          <a:effectLst/>
                          <a:latin typeface="Arial"/>
                          <a:ea typeface="Calibri"/>
                          <a:cs typeface="Times New Roman"/>
                        </a:rPr>
                        <a:t>136</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tcPr>
                </a:tc>
              </a:tr>
              <a:tr h="241705">
                <a:tc>
                  <a:txBody>
                    <a:bodyPr/>
                    <a:lstStyle/>
                    <a:p>
                      <a:pPr>
                        <a:spcAft>
                          <a:spcPts val="0"/>
                        </a:spcAft>
                      </a:pPr>
                      <a:r>
                        <a:rPr lang="es-MX" sz="1100" b="1">
                          <a:solidFill>
                            <a:srgbClr val="5F497A"/>
                          </a:solidFill>
                          <a:effectLst/>
                          <a:latin typeface="Arial"/>
                          <a:ea typeface="Calibri"/>
                          <a:cs typeface="Times New Roman"/>
                        </a:rPr>
                        <a:t>2011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Usuario 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100">
                          <a:solidFill>
                            <a:srgbClr val="5F497A"/>
                          </a:solidFill>
                          <a:effectLst/>
                          <a:latin typeface="Arial"/>
                          <a:ea typeface="Calibri"/>
                          <a:cs typeface="Times New Roman"/>
                        </a:rPr>
                        <a:t>cruzadaanticorrupcion@yahoo.com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spcAft>
                          <a:spcPts val="0"/>
                        </a:spcAft>
                      </a:pPr>
                      <a:r>
                        <a:rPr lang="es-MX" sz="1100">
                          <a:solidFill>
                            <a:srgbClr val="5F497A"/>
                          </a:solidFill>
                          <a:effectLst/>
                          <a:latin typeface="Arial"/>
                          <a:ea typeface="Calibri"/>
                          <a:cs typeface="Times New Roman"/>
                        </a:rPr>
                        <a:t>121</a:t>
                      </a:r>
                      <a:endParaRPr lang="es-MX" sz="11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53790">
                <a:tc>
                  <a:txBody>
                    <a:bodyPr/>
                    <a:lstStyle/>
                    <a:p>
                      <a:pPr>
                        <a:spcAft>
                          <a:spcPts val="0"/>
                        </a:spcAft>
                      </a:pPr>
                      <a:r>
                        <a:rPr lang="es-MX" sz="1100" b="1">
                          <a:solidFill>
                            <a:srgbClr val="5F497A"/>
                          </a:solidFill>
                          <a:effectLst/>
                          <a:latin typeface="Arial"/>
                          <a:ea typeface="Calibri"/>
                          <a:cs typeface="Times New Roman"/>
                        </a:rPr>
                        <a:t>2012</a:t>
                      </a:r>
                      <a:endParaRPr lang="es-MX" sz="11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spcAft>
                          <a:spcPts val="0"/>
                        </a:spcAft>
                      </a:pPr>
                      <a:r>
                        <a:rPr lang="es-MX" sz="1100">
                          <a:solidFill>
                            <a:srgbClr val="5F497A"/>
                          </a:solidFill>
                          <a:effectLst/>
                          <a:latin typeface="Arial"/>
                          <a:ea typeface="Calibri"/>
                          <a:cs typeface="Times New Roman"/>
                        </a:rPr>
                        <a:t>Usuario 12</a:t>
                      </a:r>
                      <a:endParaRPr lang="es-MX" sz="11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spcAft>
                          <a:spcPts val="0"/>
                        </a:spcAft>
                      </a:pPr>
                      <a:r>
                        <a:rPr lang="es-MX" sz="1100">
                          <a:solidFill>
                            <a:srgbClr val="5F497A"/>
                          </a:solidFill>
                          <a:effectLst/>
                          <a:latin typeface="Arial"/>
                          <a:ea typeface="Calibri"/>
                          <a:cs typeface="Times New Roman"/>
                        </a:rPr>
                        <a:t>ifai1@me.com</a:t>
                      </a:r>
                      <a:endParaRPr lang="es-MX" sz="11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lgn="ctr">
                        <a:spcAft>
                          <a:spcPts val="0"/>
                        </a:spcAft>
                      </a:pPr>
                      <a:r>
                        <a:rPr lang="es-MX" sz="1100" dirty="0">
                          <a:solidFill>
                            <a:srgbClr val="5F497A"/>
                          </a:solidFill>
                          <a:effectLst/>
                          <a:latin typeface="Arial"/>
                          <a:ea typeface="Calibri"/>
                          <a:cs typeface="Times New Roman"/>
                        </a:rPr>
                        <a:t>206</a:t>
                      </a:r>
                      <a:endParaRPr lang="es-MX" sz="1100" dirty="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8327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Análisis del solicitante</a:t>
            </a:r>
            <a:endParaRPr lang="es-MX" sz="2900" dirty="0"/>
          </a:p>
        </p:txBody>
      </p:sp>
      <p:sp>
        <p:nvSpPr>
          <p:cNvPr id="4" name="3 Rectángulo"/>
          <p:cNvSpPr/>
          <p:nvPr/>
        </p:nvSpPr>
        <p:spPr>
          <a:xfrm>
            <a:off x="323528" y="1859340"/>
            <a:ext cx="8352928" cy="3970318"/>
          </a:xfrm>
          <a:prstGeom prst="rect">
            <a:avLst/>
          </a:prstGeom>
        </p:spPr>
        <p:txBody>
          <a:bodyPr wrap="square">
            <a:spAutoFit/>
          </a:bodyPr>
          <a:lstStyle/>
          <a:p>
            <a:pPr algn="just"/>
            <a:r>
              <a:rPr lang="es-MX" dirty="0"/>
              <a:t>De la base de datos, se obtuvo la información referente a los principales solicitantes y recurrentes obteniéndose lo siguiente: </a:t>
            </a:r>
            <a:endParaRPr lang="es-MX" dirty="0" smtClean="0"/>
          </a:p>
          <a:p>
            <a:pPr marL="342900" indent="-342900" algn="just">
              <a:buFont typeface="+mj-lt"/>
              <a:buAutoNum type="arabicPeriod"/>
            </a:pPr>
            <a:r>
              <a:rPr lang="es-MX" dirty="0"/>
              <a:t>e</a:t>
            </a:r>
            <a:r>
              <a:rPr lang="es-MX" dirty="0" smtClean="0"/>
              <a:t>l </a:t>
            </a:r>
            <a:r>
              <a:rPr lang="es-MX" dirty="0"/>
              <a:t>Usuario 12 con 206 RR reporta una edad de 53 años de edad, un nivel de escolaridad de doctorado; </a:t>
            </a:r>
            <a:endParaRPr lang="es-MX" dirty="0" smtClean="0"/>
          </a:p>
          <a:p>
            <a:pPr marL="342900" indent="-342900" algn="just">
              <a:buFont typeface="+mj-lt"/>
              <a:buAutoNum type="arabicPeriod"/>
            </a:pPr>
            <a:r>
              <a:rPr lang="es-MX" dirty="0"/>
              <a:t>e</a:t>
            </a:r>
            <a:r>
              <a:rPr lang="es-MX" dirty="0" smtClean="0"/>
              <a:t>l </a:t>
            </a:r>
            <a:r>
              <a:rPr lang="es-MX" dirty="0"/>
              <a:t>Usuario 4 con 202 RR reporta tener 38 años de edad, primaria incompleta y como ocupación “otra”; </a:t>
            </a:r>
            <a:endParaRPr lang="es-MX" dirty="0" smtClean="0"/>
          </a:p>
          <a:p>
            <a:pPr marL="342900" indent="-342900" algn="just">
              <a:buFont typeface="+mj-lt"/>
              <a:buAutoNum type="arabicPeriod"/>
            </a:pPr>
            <a:r>
              <a:rPr lang="es-MX" dirty="0" smtClean="0"/>
              <a:t>el </a:t>
            </a:r>
            <a:r>
              <a:rPr lang="es-MX" dirty="0"/>
              <a:t>Usuario 7 con 395 SA, reporta únicamente contar con doctorado; </a:t>
            </a:r>
            <a:endParaRPr lang="es-MX" dirty="0" smtClean="0"/>
          </a:p>
          <a:p>
            <a:pPr marL="342900" indent="-342900" algn="just">
              <a:buFont typeface="+mj-lt"/>
              <a:buAutoNum type="arabicPeriod"/>
            </a:pPr>
            <a:r>
              <a:rPr lang="es-MX" dirty="0" smtClean="0"/>
              <a:t>el </a:t>
            </a:r>
            <a:r>
              <a:rPr lang="es-MX" dirty="0"/>
              <a:t>resto de los recurrentes y solicitantes no proporciona información</a:t>
            </a:r>
            <a:r>
              <a:rPr lang="es-MX" dirty="0" smtClean="0"/>
              <a:t>.</a:t>
            </a:r>
          </a:p>
          <a:p>
            <a:pPr algn="just"/>
            <a:endParaRPr lang="es-MX" dirty="0" smtClean="0"/>
          </a:p>
          <a:p>
            <a:pPr algn="just"/>
            <a:r>
              <a:rPr lang="es-MX" dirty="0" smtClean="0"/>
              <a:t>El </a:t>
            </a:r>
            <a:r>
              <a:rPr lang="es-MX" dirty="0"/>
              <a:t>89% de las dependencias a las que le solicita el Usuario 5 información son administraciones portuarias, las otras dependencias son </a:t>
            </a:r>
            <a:r>
              <a:rPr lang="es-MX" dirty="0" smtClean="0"/>
              <a:t>SCT </a:t>
            </a:r>
            <a:r>
              <a:rPr lang="es-MX" dirty="0"/>
              <a:t>y </a:t>
            </a:r>
            <a:r>
              <a:rPr lang="es-MX" dirty="0" smtClean="0"/>
              <a:t>SFP. </a:t>
            </a:r>
            <a:r>
              <a:rPr lang="es-MX" dirty="0"/>
              <a:t>El mayor número lo realizó a la Administración Portuaria Integral de Manzanillo S.A. de C.V. con 30 solicitudes; Veracruz, Guaymas y Altamira son las siguientes con 22, 19 y 18 solitudes respectivamente. </a:t>
            </a:r>
          </a:p>
        </p:txBody>
      </p:sp>
    </p:spTree>
    <p:extLst>
      <p:ext uri="{BB962C8B-B14F-4D97-AF65-F5344CB8AC3E}">
        <p14:creationId xmlns:p14="http://schemas.microsoft.com/office/powerpoint/2010/main" val="3395981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Análisis del solicitante</a:t>
            </a:r>
            <a:endParaRPr lang="es-MX" sz="2900" dirty="0"/>
          </a:p>
        </p:txBody>
      </p:sp>
      <p:sp>
        <p:nvSpPr>
          <p:cNvPr id="4" name="3 Rectángulo"/>
          <p:cNvSpPr/>
          <p:nvPr/>
        </p:nvSpPr>
        <p:spPr>
          <a:xfrm>
            <a:off x="6588224" y="1556792"/>
            <a:ext cx="2460812" cy="4801314"/>
          </a:xfrm>
          <a:prstGeom prst="rect">
            <a:avLst/>
          </a:prstGeom>
        </p:spPr>
        <p:txBody>
          <a:bodyPr wrap="square">
            <a:spAutoFit/>
          </a:bodyPr>
          <a:lstStyle/>
          <a:p>
            <a:pPr algn="just"/>
            <a:r>
              <a:rPr lang="es-MX" dirty="0">
                <a:latin typeface="+mj-lt"/>
              </a:rPr>
              <a:t>En relación a la temporalidad, octubre es el mes con mayor número de con 94 SA, seguido de agosto y junio con 61 y 58 SA cada uno. En el mes de agosto la administración portuaria de Manzanillo es la entidad que recibió un mayor número de SA con 13, al igual que la de Veracruz; en ese mismo mes Manzanillo y Lázaro Cárdenas reciben el 15% de las solicitudes (14</a:t>
            </a:r>
            <a:r>
              <a:rPr lang="es-MX" dirty="0" smtClean="0">
                <a:latin typeface="+mj-lt"/>
              </a:rPr>
              <a:t>).</a:t>
            </a:r>
            <a:endParaRPr lang="es-MX" dirty="0">
              <a:latin typeface="+mj-lt"/>
            </a:endParaRPr>
          </a:p>
        </p:txBody>
      </p:sp>
      <p:graphicFrame>
        <p:nvGraphicFramePr>
          <p:cNvPr id="5" name="4 Gráfico"/>
          <p:cNvGraphicFramePr/>
          <p:nvPr>
            <p:extLst>
              <p:ext uri="{D42A27DB-BD31-4B8C-83A1-F6EECF244321}">
                <p14:modId xmlns:p14="http://schemas.microsoft.com/office/powerpoint/2010/main" val="167711287"/>
              </p:ext>
            </p:extLst>
          </p:nvPr>
        </p:nvGraphicFramePr>
        <p:xfrm>
          <a:off x="107504" y="1700808"/>
          <a:ext cx="6192688" cy="4134078"/>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1043608" y="1268760"/>
            <a:ext cx="3513591" cy="369332"/>
          </a:xfrm>
          <a:prstGeom prst="rect">
            <a:avLst/>
          </a:prstGeom>
        </p:spPr>
        <p:txBody>
          <a:bodyPr wrap="none">
            <a:spAutoFit/>
          </a:bodyPr>
          <a:lstStyle/>
          <a:p>
            <a:r>
              <a:rPr lang="es-MX" b="1" dirty="0"/>
              <a:t>Solicitudes por entidad y mes 2003</a:t>
            </a:r>
            <a:endParaRPr lang="es-MX" dirty="0"/>
          </a:p>
        </p:txBody>
      </p:sp>
    </p:spTree>
    <p:extLst>
      <p:ext uri="{BB962C8B-B14F-4D97-AF65-F5344CB8AC3E}">
        <p14:creationId xmlns:p14="http://schemas.microsoft.com/office/powerpoint/2010/main" val="1136597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Análisis del </a:t>
            </a:r>
            <a:r>
              <a:rPr lang="es-MX" sz="2900" dirty="0" smtClean="0">
                <a:solidFill>
                  <a:schemeClr val="accent6">
                    <a:lumMod val="75000"/>
                  </a:schemeClr>
                </a:solidFill>
              </a:rPr>
              <a:t>recurrente</a:t>
            </a:r>
            <a:endParaRPr lang="es-MX" sz="2900" dirty="0"/>
          </a:p>
        </p:txBody>
      </p:sp>
      <p:graphicFrame>
        <p:nvGraphicFramePr>
          <p:cNvPr id="5" name="4 Tabla"/>
          <p:cNvGraphicFramePr>
            <a:graphicFrameLocks noGrp="1"/>
          </p:cNvGraphicFramePr>
          <p:nvPr>
            <p:extLst>
              <p:ext uri="{D42A27DB-BD31-4B8C-83A1-F6EECF244321}">
                <p14:modId xmlns:p14="http://schemas.microsoft.com/office/powerpoint/2010/main" val="3732235072"/>
              </p:ext>
            </p:extLst>
          </p:nvPr>
        </p:nvGraphicFramePr>
        <p:xfrm>
          <a:off x="161640" y="2057304"/>
          <a:ext cx="8748711" cy="1800203"/>
        </p:xfrm>
        <a:graphic>
          <a:graphicData uri="http://schemas.openxmlformats.org/drawingml/2006/table">
            <a:tbl>
              <a:tblPr firstRow="1" firstCol="1" bandRow="1"/>
              <a:tblGrid>
                <a:gridCol w="731392"/>
                <a:gridCol w="2540626"/>
                <a:gridCol w="3502984"/>
                <a:gridCol w="1973709"/>
              </a:tblGrid>
              <a:tr h="268115">
                <a:tc>
                  <a:txBody>
                    <a:bodyPr/>
                    <a:lstStyle/>
                    <a:p>
                      <a:pPr>
                        <a:spcAft>
                          <a:spcPts val="0"/>
                        </a:spcAft>
                      </a:pPr>
                      <a:r>
                        <a:rPr lang="es-MX" sz="1600" b="1" dirty="0">
                          <a:solidFill>
                            <a:srgbClr val="5F497A"/>
                          </a:solidFill>
                          <a:effectLst/>
                          <a:latin typeface="Arial"/>
                          <a:ea typeface="Calibri"/>
                          <a:cs typeface="Times New Roman"/>
                        </a:rPr>
                        <a:t>Año</a:t>
                      </a:r>
                      <a:endParaRPr lang="es-MX" sz="1600" dirty="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s-MX" sz="1600" b="1">
                          <a:solidFill>
                            <a:srgbClr val="5F497A"/>
                          </a:solidFill>
                          <a:effectLst/>
                          <a:latin typeface="Arial"/>
                          <a:ea typeface="Calibri"/>
                          <a:cs typeface="Times New Roman"/>
                        </a:rPr>
                        <a:t>Nombre del solicitante</a:t>
                      </a:r>
                      <a:endParaRPr lang="es-MX" sz="16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s-MX" sz="1600" b="1">
                          <a:solidFill>
                            <a:srgbClr val="5F497A"/>
                          </a:solidFill>
                          <a:effectLst/>
                          <a:latin typeface="Arial"/>
                          <a:ea typeface="Calibri"/>
                          <a:cs typeface="Times New Roman"/>
                        </a:rPr>
                        <a:t>Correo electrónico</a:t>
                      </a:r>
                      <a:endParaRPr lang="es-MX" sz="16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s-MX" sz="1600" b="1" dirty="0">
                          <a:solidFill>
                            <a:srgbClr val="5F497A"/>
                          </a:solidFill>
                          <a:effectLst/>
                          <a:latin typeface="Arial"/>
                          <a:ea typeface="Calibri"/>
                          <a:cs typeface="Times New Roman"/>
                        </a:rPr>
                        <a:t>Total de </a:t>
                      </a:r>
                      <a:r>
                        <a:rPr lang="es-MX" sz="1600" b="1" dirty="0" smtClean="0">
                          <a:solidFill>
                            <a:srgbClr val="5F497A"/>
                          </a:solidFill>
                          <a:effectLst/>
                          <a:latin typeface="Arial"/>
                          <a:ea typeface="Calibri"/>
                          <a:cs typeface="Times New Roman"/>
                        </a:rPr>
                        <a:t>Recursos</a:t>
                      </a:r>
                      <a:endParaRPr lang="es-MX" sz="1600" dirty="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55348">
                <a:tc>
                  <a:txBody>
                    <a:bodyPr/>
                    <a:lstStyle/>
                    <a:p>
                      <a:pPr>
                        <a:spcAft>
                          <a:spcPts val="0"/>
                        </a:spcAft>
                      </a:pPr>
                      <a:r>
                        <a:rPr lang="es-MX" sz="1600" b="1">
                          <a:solidFill>
                            <a:srgbClr val="5F497A"/>
                          </a:solidFill>
                          <a:effectLst/>
                          <a:latin typeface="Arial"/>
                          <a:ea typeface="Calibri"/>
                          <a:cs typeface="Times New Roman"/>
                        </a:rPr>
                        <a:t>2007</a:t>
                      </a:r>
                      <a:endParaRPr lang="es-MX" sz="16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s-MX" sz="1600">
                          <a:solidFill>
                            <a:srgbClr val="5F497A"/>
                          </a:solidFill>
                          <a:effectLst/>
                          <a:latin typeface="Arial"/>
                          <a:ea typeface="Calibri"/>
                          <a:cs typeface="Times New Roman"/>
                        </a:rPr>
                        <a:t>Usuario 10</a:t>
                      </a:r>
                      <a:endParaRPr lang="es-MX" sz="16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s-MX" sz="1600">
                          <a:solidFill>
                            <a:srgbClr val="5F497A"/>
                          </a:solidFill>
                          <a:effectLst/>
                          <a:latin typeface="Arial"/>
                          <a:ea typeface="Calibri"/>
                          <a:cs typeface="Times New Roman"/>
                        </a:rPr>
                        <a:t>blasalejo@yahoo.com</a:t>
                      </a:r>
                      <a:endParaRPr lang="es-MX" sz="16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s-MX" sz="1600">
                          <a:solidFill>
                            <a:srgbClr val="5F497A"/>
                          </a:solidFill>
                          <a:effectLst/>
                          <a:latin typeface="Arial"/>
                          <a:ea typeface="Calibri"/>
                          <a:cs typeface="Times New Roman"/>
                        </a:rPr>
                        <a:t>62</a:t>
                      </a:r>
                      <a:endParaRPr lang="es-MX" sz="16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255348">
                <a:tc>
                  <a:txBody>
                    <a:bodyPr/>
                    <a:lstStyle/>
                    <a:p>
                      <a:pPr>
                        <a:spcAft>
                          <a:spcPts val="0"/>
                        </a:spcAft>
                      </a:pPr>
                      <a:r>
                        <a:rPr lang="es-MX" sz="1600" b="1">
                          <a:solidFill>
                            <a:srgbClr val="5F497A"/>
                          </a:solidFill>
                          <a:effectLst/>
                          <a:latin typeface="Arial"/>
                          <a:ea typeface="Calibri"/>
                          <a:cs typeface="Times New Roman"/>
                        </a:rPr>
                        <a:t>2008</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600">
                          <a:solidFill>
                            <a:srgbClr val="5F497A"/>
                          </a:solidFill>
                          <a:effectLst/>
                          <a:latin typeface="Arial"/>
                          <a:ea typeface="Calibri"/>
                          <a:cs typeface="Times New Roman"/>
                        </a:rPr>
                        <a:t>Usuario 1</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600">
                          <a:solidFill>
                            <a:srgbClr val="5F497A"/>
                          </a:solidFill>
                          <a:effectLst/>
                          <a:latin typeface="Arial"/>
                          <a:ea typeface="Calibri"/>
                          <a:cs typeface="Times New Roman"/>
                        </a:rPr>
                        <a:t>cruzadaanticorrupcion@yahoo.com</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600">
                          <a:solidFill>
                            <a:srgbClr val="5F497A"/>
                          </a:solidFill>
                          <a:effectLst/>
                          <a:latin typeface="Arial"/>
                          <a:ea typeface="Calibri"/>
                          <a:cs typeface="Times New Roman"/>
                        </a:rPr>
                        <a:t>547</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tcPr>
                </a:tc>
              </a:tr>
              <a:tr h="255348">
                <a:tc>
                  <a:txBody>
                    <a:bodyPr/>
                    <a:lstStyle/>
                    <a:p>
                      <a:pPr>
                        <a:spcAft>
                          <a:spcPts val="0"/>
                        </a:spcAft>
                      </a:pPr>
                      <a:r>
                        <a:rPr lang="es-MX" sz="1600" b="1">
                          <a:solidFill>
                            <a:srgbClr val="5F497A"/>
                          </a:solidFill>
                          <a:effectLst/>
                          <a:latin typeface="Arial"/>
                          <a:ea typeface="Calibri"/>
                          <a:cs typeface="Times New Roman"/>
                        </a:rPr>
                        <a:t>2009</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600">
                          <a:solidFill>
                            <a:srgbClr val="5F497A"/>
                          </a:solidFill>
                          <a:effectLst/>
                          <a:latin typeface="Arial"/>
                          <a:ea typeface="Calibri"/>
                          <a:cs typeface="Times New Roman"/>
                        </a:rPr>
                        <a:t>Usuario 1</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600">
                          <a:solidFill>
                            <a:srgbClr val="5F497A"/>
                          </a:solidFill>
                          <a:effectLst/>
                          <a:latin typeface="Arial"/>
                          <a:ea typeface="Calibri"/>
                          <a:cs typeface="Times New Roman"/>
                        </a:rPr>
                        <a:t>cruzadaanticorrupcion@yahoo.com</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600">
                          <a:solidFill>
                            <a:srgbClr val="5F497A"/>
                          </a:solidFill>
                          <a:effectLst/>
                          <a:latin typeface="Arial"/>
                          <a:ea typeface="Calibri"/>
                          <a:cs typeface="Times New Roman"/>
                        </a:rPr>
                        <a:t>206</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55348">
                <a:tc>
                  <a:txBody>
                    <a:bodyPr/>
                    <a:lstStyle/>
                    <a:p>
                      <a:pPr>
                        <a:spcAft>
                          <a:spcPts val="0"/>
                        </a:spcAft>
                      </a:pPr>
                      <a:r>
                        <a:rPr lang="es-MX" sz="1600" b="1">
                          <a:solidFill>
                            <a:srgbClr val="5F497A"/>
                          </a:solidFill>
                          <a:effectLst/>
                          <a:latin typeface="Arial"/>
                          <a:ea typeface="Calibri"/>
                          <a:cs typeface="Times New Roman"/>
                        </a:rPr>
                        <a:t>2010</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600">
                          <a:solidFill>
                            <a:srgbClr val="5F497A"/>
                          </a:solidFill>
                          <a:effectLst/>
                          <a:latin typeface="Arial"/>
                          <a:ea typeface="Calibri"/>
                          <a:cs typeface="Times New Roman"/>
                        </a:rPr>
                        <a:t>Usuario 1</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600">
                          <a:solidFill>
                            <a:srgbClr val="5F497A"/>
                          </a:solidFill>
                          <a:effectLst/>
                          <a:latin typeface="Arial"/>
                          <a:ea typeface="Calibri"/>
                          <a:cs typeface="Times New Roman"/>
                        </a:rPr>
                        <a:t>cruzadaanticorrupcion@yahoo.com</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600">
                          <a:solidFill>
                            <a:srgbClr val="5F497A"/>
                          </a:solidFill>
                          <a:effectLst/>
                          <a:latin typeface="Arial"/>
                          <a:ea typeface="Calibri"/>
                          <a:cs typeface="Times New Roman"/>
                        </a:rPr>
                        <a:t>555</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tcPr>
                </a:tc>
              </a:tr>
              <a:tr h="255348">
                <a:tc>
                  <a:txBody>
                    <a:bodyPr/>
                    <a:lstStyle/>
                    <a:p>
                      <a:pPr>
                        <a:spcAft>
                          <a:spcPts val="0"/>
                        </a:spcAft>
                      </a:pPr>
                      <a:r>
                        <a:rPr lang="es-MX" sz="1600" b="1">
                          <a:solidFill>
                            <a:srgbClr val="5F497A"/>
                          </a:solidFill>
                          <a:effectLst/>
                          <a:latin typeface="Arial"/>
                          <a:ea typeface="Calibri"/>
                          <a:cs typeface="Times New Roman"/>
                        </a:rPr>
                        <a:t>2011</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600">
                          <a:solidFill>
                            <a:srgbClr val="5F497A"/>
                          </a:solidFill>
                          <a:effectLst/>
                          <a:latin typeface="Arial"/>
                          <a:ea typeface="Calibri"/>
                          <a:cs typeface="Times New Roman"/>
                        </a:rPr>
                        <a:t>Usuario 1</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600">
                          <a:solidFill>
                            <a:srgbClr val="5F497A"/>
                          </a:solidFill>
                          <a:effectLst/>
                          <a:latin typeface="Arial"/>
                          <a:ea typeface="Calibri"/>
                          <a:cs typeface="Times New Roman"/>
                        </a:rPr>
                        <a:t>cruzadaanticorrupcion@yahoo.com</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a:spcAft>
                          <a:spcPts val="0"/>
                        </a:spcAft>
                      </a:pPr>
                      <a:r>
                        <a:rPr lang="es-MX" sz="1600">
                          <a:solidFill>
                            <a:srgbClr val="5F497A"/>
                          </a:solidFill>
                          <a:effectLst/>
                          <a:latin typeface="Arial"/>
                          <a:ea typeface="Calibri"/>
                          <a:cs typeface="Times New Roman"/>
                        </a:rPr>
                        <a:t>121</a:t>
                      </a:r>
                      <a:endParaRPr lang="es-MX" sz="16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r>
              <a:tr h="255348">
                <a:tc>
                  <a:txBody>
                    <a:bodyPr/>
                    <a:lstStyle/>
                    <a:p>
                      <a:pPr>
                        <a:spcAft>
                          <a:spcPts val="0"/>
                        </a:spcAft>
                      </a:pPr>
                      <a:r>
                        <a:rPr lang="es-MX" sz="1600" b="1">
                          <a:solidFill>
                            <a:srgbClr val="5F497A"/>
                          </a:solidFill>
                          <a:effectLst/>
                          <a:latin typeface="Arial"/>
                          <a:ea typeface="Calibri"/>
                          <a:cs typeface="Times New Roman"/>
                        </a:rPr>
                        <a:t>2012</a:t>
                      </a:r>
                      <a:endParaRPr lang="es-MX" sz="16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spcAft>
                          <a:spcPts val="0"/>
                        </a:spcAft>
                      </a:pPr>
                      <a:r>
                        <a:rPr lang="es-MX" sz="1600">
                          <a:solidFill>
                            <a:srgbClr val="5F497A"/>
                          </a:solidFill>
                          <a:effectLst/>
                          <a:latin typeface="Arial"/>
                          <a:ea typeface="Calibri"/>
                          <a:cs typeface="Times New Roman"/>
                        </a:rPr>
                        <a:t>Usuario 12</a:t>
                      </a:r>
                      <a:endParaRPr lang="es-MX" sz="160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spcAft>
                          <a:spcPts val="0"/>
                        </a:spcAft>
                      </a:pPr>
                      <a:r>
                        <a:rPr lang="es-MX" sz="1600" dirty="0">
                          <a:solidFill>
                            <a:srgbClr val="5F497A"/>
                          </a:solidFill>
                          <a:effectLst/>
                          <a:latin typeface="Arial"/>
                          <a:ea typeface="Calibri"/>
                          <a:cs typeface="Times New Roman"/>
                        </a:rPr>
                        <a:t>ifai1@me.com</a:t>
                      </a:r>
                      <a:endParaRPr lang="es-MX" sz="1600" dirty="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spcAft>
                          <a:spcPts val="0"/>
                        </a:spcAft>
                      </a:pPr>
                      <a:r>
                        <a:rPr lang="es-MX" sz="1600" dirty="0">
                          <a:solidFill>
                            <a:srgbClr val="5F497A"/>
                          </a:solidFill>
                          <a:effectLst/>
                          <a:latin typeface="Arial"/>
                          <a:ea typeface="Calibri"/>
                          <a:cs typeface="Times New Roman"/>
                        </a:rPr>
                        <a:t>206</a:t>
                      </a:r>
                      <a:endParaRPr lang="es-MX" sz="1600" dirty="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r>
            </a:tbl>
          </a:graphicData>
        </a:graphic>
      </p:graphicFrame>
      <p:sp>
        <p:nvSpPr>
          <p:cNvPr id="6" name="5 Rectángulo"/>
          <p:cNvSpPr/>
          <p:nvPr/>
        </p:nvSpPr>
        <p:spPr>
          <a:xfrm>
            <a:off x="395536" y="4365104"/>
            <a:ext cx="8280920" cy="1200329"/>
          </a:xfrm>
          <a:prstGeom prst="rect">
            <a:avLst/>
          </a:prstGeom>
        </p:spPr>
        <p:txBody>
          <a:bodyPr wrap="square">
            <a:spAutoFit/>
          </a:bodyPr>
          <a:lstStyle/>
          <a:p>
            <a:pPr algn="just"/>
            <a:r>
              <a:rPr lang="es-MX" dirty="0" smtClean="0">
                <a:latin typeface="+mj-lt"/>
              </a:rPr>
              <a:t>Considerando al recurrente más activo de 2007 a 2012, observamos consistentemente al Usuario 1 con 1,429 RR. El Usuario 10 es otro recurrente que es importante por su presencia en ambos análisis,  tanto en el de usuarios frecuentes como en el análisis anual .</a:t>
            </a:r>
            <a:endParaRPr lang="es-MX" dirty="0">
              <a:latin typeface="+mj-lt"/>
            </a:endParaRPr>
          </a:p>
        </p:txBody>
      </p:sp>
      <p:sp>
        <p:nvSpPr>
          <p:cNvPr id="7" name="6 Rectángulo"/>
          <p:cNvSpPr/>
          <p:nvPr/>
        </p:nvSpPr>
        <p:spPr>
          <a:xfrm>
            <a:off x="3117755" y="1412776"/>
            <a:ext cx="2836482" cy="369332"/>
          </a:xfrm>
          <a:prstGeom prst="rect">
            <a:avLst/>
          </a:prstGeom>
        </p:spPr>
        <p:txBody>
          <a:bodyPr wrap="none">
            <a:spAutoFit/>
          </a:bodyPr>
          <a:lstStyle/>
          <a:p>
            <a:r>
              <a:rPr lang="es-MX" b="1" dirty="0"/>
              <a:t>Top 10 de recurrentes anual</a:t>
            </a:r>
            <a:endParaRPr lang="es-MX" dirty="0"/>
          </a:p>
        </p:txBody>
      </p:sp>
    </p:spTree>
    <p:extLst>
      <p:ext uri="{BB962C8B-B14F-4D97-AF65-F5344CB8AC3E}">
        <p14:creationId xmlns:p14="http://schemas.microsoft.com/office/powerpoint/2010/main" val="2026646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900" dirty="0">
                <a:solidFill>
                  <a:schemeClr val="accent6">
                    <a:lumMod val="75000"/>
                  </a:schemeClr>
                </a:solidFill>
              </a:rPr>
              <a:t>Cronograma</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80"/>
          <a:stretch/>
        </p:blipFill>
        <p:spPr bwMode="auto">
          <a:xfrm>
            <a:off x="173289" y="1484784"/>
            <a:ext cx="879119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ol">
            <a:hlinkClick r:id="rId3" action="ppaction://hlinkfile"/>
          </p:cNvPr>
          <p:cNvSpPr/>
          <p:nvPr/>
        </p:nvSpPr>
        <p:spPr>
          <a:xfrm>
            <a:off x="8532440" y="2780928"/>
            <a:ext cx="216024" cy="216024"/>
          </a:xfrm>
          <a:prstGeom prst="su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6846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marL="0" indent="0" algn="just">
              <a:buNone/>
            </a:pPr>
            <a:r>
              <a:rPr lang="es-MX" sz="1800" dirty="0">
                <a:latin typeface="+mj-lt"/>
              </a:rPr>
              <a:t>El </a:t>
            </a:r>
            <a:r>
              <a:rPr lang="es-MX" sz="1800" dirty="0" smtClean="0">
                <a:latin typeface="+mj-lt"/>
              </a:rPr>
              <a:t>análisis que se presenta </a:t>
            </a:r>
            <a:r>
              <a:rPr lang="es-MX" sz="1800" dirty="0">
                <a:latin typeface="+mj-lt"/>
              </a:rPr>
              <a:t>es </a:t>
            </a:r>
            <a:r>
              <a:rPr lang="es-MX" sz="1800" dirty="0" smtClean="0">
                <a:latin typeface="+mj-lt"/>
              </a:rPr>
              <a:t>el resultado </a:t>
            </a:r>
            <a:r>
              <a:rPr lang="es-MX" sz="1800" dirty="0">
                <a:latin typeface="+mj-lt"/>
              </a:rPr>
              <a:t>de la experiencia de la DGCPA en materia de aplicación de la metodología de análisis de demanda, la cual se aplicó a todo el Sector Salud y a ocho sujetos obligados de diferentes sectores. </a:t>
            </a:r>
            <a:r>
              <a:rPr lang="es-MX" sz="1800" dirty="0" smtClean="0">
                <a:latin typeface="+mj-lt"/>
              </a:rPr>
              <a:t>Esta </a:t>
            </a:r>
            <a:r>
              <a:rPr lang="es-MX" sz="1800" dirty="0">
                <a:latin typeface="+mj-lt"/>
              </a:rPr>
              <a:t>consiste en un conjunto de técnicas </a:t>
            </a:r>
            <a:r>
              <a:rPr lang="es-MX" sz="1800" dirty="0" smtClean="0">
                <a:latin typeface="+mj-lt"/>
              </a:rPr>
              <a:t>que primordialmente se componen de:</a:t>
            </a:r>
          </a:p>
          <a:p>
            <a:pPr marL="0" indent="0" algn="just">
              <a:buNone/>
            </a:pPr>
            <a:endParaRPr lang="es-MX" sz="1800" dirty="0">
              <a:latin typeface="+mj-lt"/>
            </a:endParaRPr>
          </a:p>
          <a:p>
            <a:pPr lvl="0" algn="just"/>
            <a:r>
              <a:rPr lang="es-MX" sz="1800" dirty="0">
                <a:latin typeface="+mj-lt"/>
              </a:rPr>
              <a:t>A</a:t>
            </a:r>
            <a:r>
              <a:rPr lang="es-MX" sz="1800" dirty="0" smtClean="0">
                <a:latin typeface="+mj-lt"/>
              </a:rPr>
              <a:t>nálisis </a:t>
            </a:r>
            <a:r>
              <a:rPr lang="es-MX" sz="1800" dirty="0">
                <a:latin typeface="+mj-lt"/>
              </a:rPr>
              <a:t>estadístico, aplicado a las solicitudes de acceso a la información pública, que brinda un panorama general del ejercicio del derecho de </a:t>
            </a:r>
            <a:r>
              <a:rPr lang="es-MX" sz="1800" dirty="0" smtClean="0">
                <a:latin typeface="+mj-lt"/>
              </a:rPr>
              <a:t>acceso;</a:t>
            </a:r>
          </a:p>
          <a:p>
            <a:pPr marL="0" lvl="0" indent="0" algn="just">
              <a:buNone/>
            </a:pPr>
            <a:r>
              <a:rPr lang="es-MX" sz="1800" dirty="0" smtClean="0">
                <a:latin typeface="+mj-lt"/>
              </a:rPr>
              <a:t> </a:t>
            </a:r>
            <a:endParaRPr lang="es-MX" sz="1800" dirty="0">
              <a:latin typeface="+mj-lt"/>
            </a:endParaRPr>
          </a:p>
          <a:p>
            <a:pPr algn="just">
              <a:buFont typeface="+mj-lt"/>
              <a:buAutoNum type="arabicPeriod" startAt="2"/>
            </a:pPr>
            <a:r>
              <a:rPr lang="es-MX" sz="1800" dirty="0" smtClean="0">
                <a:latin typeface="+mj-lt"/>
              </a:rPr>
              <a:t>Un </a:t>
            </a:r>
            <a:r>
              <a:rPr lang="es-MX" sz="1800" dirty="0">
                <a:latin typeface="+mj-lt"/>
              </a:rPr>
              <a:t>análisis </a:t>
            </a:r>
            <a:r>
              <a:rPr lang="es-MX" sz="1800" dirty="0" err="1">
                <a:latin typeface="+mj-lt"/>
              </a:rPr>
              <a:t>georeferencial</a:t>
            </a:r>
            <a:r>
              <a:rPr lang="es-MX" sz="1800" dirty="0">
                <a:latin typeface="+mj-lt"/>
              </a:rPr>
              <a:t> del solicitante y recurrente; con la generación de perfiles de demanda que destacan las características más importantes en cuanto a los factores de demanda, economía, población, educación, geografía y ocupación de los usuarios promedio;</a:t>
            </a:r>
          </a:p>
          <a:p>
            <a:pPr lvl="0" algn="just">
              <a:buAutoNum type="arabicPeriod" startAt="2"/>
            </a:pPr>
            <a:endParaRPr lang="es-MX" sz="1800" dirty="0" smtClean="0">
              <a:latin typeface="+mj-lt"/>
            </a:endParaRPr>
          </a:p>
          <a:p>
            <a:pPr lvl="0" algn="just">
              <a:buAutoNum type="arabicPeriod" startAt="2"/>
            </a:pPr>
            <a:r>
              <a:rPr lang="es-MX" sz="1800" dirty="0">
                <a:latin typeface="+mj-lt"/>
              </a:rPr>
              <a:t>C</a:t>
            </a:r>
            <a:r>
              <a:rPr lang="es-MX" sz="1800" dirty="0" smtClean="0">
                <a:latin typeface="+mj-lt"/>
              </a:rPr>
              <a:t>ategorización </a:t>
            </a:r>
            <a:r>
              <a:rPr lang="es-MX" sz="1800" dirty="0">
                <a:latin typeface="+mj-lt"/>
              </a:rPr>
              <a:t>de una muestra representativa de solicitudes del universo en cuestión, y conocer los principales temas que se agrupan conceptualmente en categorías que los solicitantes aluden en las solicitudes de acceso.</a:t>
            </a:r>
          </a:p>
          <a:p>
            <a:pPr algn="just">
              <a:buAutoNum type="arabicPeriod" startAt="2"/>
            </a:pPr>
            <a:endParaRPr lang="es-MX" sz="1600" dirty="0"/>
          </a:p>
        </p:txBody>
      </p:sp>
      <p:sp>
        <p:nvSpPr>
          <p:cNvPr id="4" name="1 Título"/>
          <p:cNvSpPr>
            <a:spLocks noGrp="1"/>
          </p:cNvSpPr>
          <p:nvPr>
            <p:ph type="title"/>
          </p:nvPr>
        </p:nvSpPr>
        <p:spPr/>
        <p:txBody>
          <a:bodyPr>
            <a:normAutofit fontScale="90000"/>
          </a:bodyPr>
          <a:lstStyle/>
          <a:p>
            <a:r>
              <a:rPr lang="es-MX" sz="3200" dirty="0">
                <a:solidFill>
                  <a:schemeClr val="accent6">
                    <a:lumMod val="75000"/>
                  </a:schemeClr>
                </a:solidFill>
              </a:rPr>
              <a:t>El modelo de demanda en la administración pública </a:t>
            </a:r>
            <a:r>
              <a:rPr lang="es-MX" sz="3200" dirty="0" smtClean="0">
                <a:solidFill>
                  <a:schemeClr val="accent6">
                    <a:lumMod val="75000"/>
                  </a:schemeClr>
                </a:solidFill>
              </a:rPr>
              <a:t>federal</a:t>
            </a:r>
            <a:endParaRPr lang="es-MX" dirty="0">
              <a:solidFill>
                <a:schemeClr val="accent6">
                  <a:lumMod val="75000"/>
                </a:schemeClr>
              </a:solidFill>
            </a:endParaRPr>
          </a:p>
        </p:txBody>
      </p:sp>
    </p:spTree>
    <p:extLst>
      <p:ext uri="{BB962C8B-B14F-4D97-AF65-F5344CB8AC3E}">
        <p14:creationId xmlns:p14="http://schemas.microsoft.com/office/powerpoint/2010/main" val="2435900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437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916832"/>
            <a:ext cx="8748000" cy="4209331"/>
          </a:xfrm>
        </p:spPr>
        <p:txBody>
          <a:bodyPr>
            <a:normAutofit/>
          </a:bodyPr>
          <a:lstStyle/>
          <a:p>
            <a:pPr marL="0" indent="0" algn="just">
              <a:buNone/>
            </a:pPr>
            <a:r>
              <a:rPr lang="es-MX" sz="1800" dirty="0" smtClean="0">
                <a:latin typeface="+mj-lt"/>
              </a:rPr>
              <a:t>Actualmente se encuentran en fase de desarrollo técnicas complementarias de análisis que permitan identificar a los principales solicitantes de información pública:</a:t>
            </a:r>
          </a:p>
          <a:p>
            <a:pPr marL="0" indent="0" algn="just">
              <a:buNone/>
            </a:pPr>
            <a:endParaRPr lang="es-MX" sz="1800" dirty="0" smtClean="0">
              <a:latin typeface="+mj-lt"/>
            </a:endParaRPr>
          </a:p>
          <a:p>
            <a:pPr algn="just"/>
            <a:r>
              <a:rPr lang="es-MX" sz="1800" dirty="0" smtClean="0">
                <a:latin typeface="+mj-lt"/>
              </a:rPr>
              <a:t>Los temas y las dependencias y entidades a quienes se solicita información; </a:t>
            </a:r>
          </a:p>
          <a:p>
            <a:pPr algn="just"/>
            <a:endParaRPr lang="es-MX" sz="1800" dirty="0" smtClean="0">
              <a:latin typeface="+mj-lt"/>
            </a:endParaRPr>
          </a:p>
          <a:p>
            <a:pPr algn="just"/>
            <a:r>
              <a:rPr lang="es-MX" sz="1800" dirty="0" smtClean="0">
                <a:latin typeface="+mj-lt"/>
              </a:rPr>
              <a:t>Identificar los formatos en que se solicita y entrega la información. </a:t>
            </a:r>
          </a:p>
          <a:p>
            <a:pPr marL="0" indent="0" algn="just">
              <a:buNone/>
            </a:pPr>
            <a:endParaRPr lang="es-MX" sz="1800" dirty="0" smtClean="0">
              <a:latin typeface="+mj-lt"/>
            </a:endParaRPr>
          </a:p>
          <a:p>
            <a:pPr marL="0" indent="0" algn="just">
              <a:buNone/>
            </a:pPr>
            <a:r>
              <a:rPr lang="es-MX" sz="1800" dirty="0" smtClean="0">
                <a:latin typeface="+mj-lt"/>
              </a:rPr>
              <a:t>La metodología, técnicas complementarias y primeros resultados de su implementación se presentan con en el objeto de identificar la demanda de información hacia la APF, y conocer el panorama actual estadístico y </a:t>
            </a:r>
            <a:r>
              <a:rPr lang="es-MX" sz="1800" dirty="0" err="1" smtClean="0">
                <a:latin typeface="+mj-lt"/>
              </a:rPr>
              <a:t>georeferencial</a:t>
            </a:r>
            <a:r>
              <a:rPr lang="es-MX" sz="1800" dirty="0" smtClean="0">
                <a:latin typeface="+mj-lt"/>
              </a:rPr>
              <a:t> del usuario promedio, los temas que le son relevantes y los formatos requeridos.</a:t>
            </a:r>
            <a:endParaRPr lang="es-MX" sz="1800" dirty="0">
              <a:latin typeface="+mj-lt"/>
            </a:endParaRPr>
          </a:p>
        </p:txBody>
      </p:sp>
      <p:sp>
        <p:nvSpPr>
          <p:cNvPr id="4" name="1 Título"/>
          <p:cNvSpPr>
            <a:spLocks noGrp="1"/>
          </p:cNvSpPr>
          <p:nvPr>
            <p:ph type="title"/>
          </p:nvPr>
        </p:nvSpPr>
        <p:spPr/>
        <p:txBody>
          <a:bodyPr>
            <a:normAutofit fontScale="90000"/>
          </a:bodyPr>
          <a:lstStyle/>
          <a:p>
            <a:r>
              <a:rPr lang="es-MX" sz="3200" dirty="0">
                <a:solidFill>
                  <a:schemeClr val="accent6">
                    <a:lumMod val="75000"/>
                  </a:schemeClr>
                </a:solidFill>
              </a:rPr>
              <a:t>El modelo de demanda en la administración pública </a:t>
            </a:r>
            <a:r>
              <a:rPr lang="es-MX" sz="3200" dirty="0" smtClean="0">
                <a:solidFill>
                  <a:schemeClr val="accent6">
                    <a:lumMod val="75000"/>
                  </a:schemeClr>
                </a:solidFill>
              </a:rPr>
              <a:t>federal</a:t>
            </a:r>
            <a:endParaRPr lang="es-MX" dirty="0">
              <a:solidFill>
                <a:schemeClr val="accent6">
                  <a:lumMod val="75000"/>
                </a:schemeClr>
              </a:solidFill>
            </a:endParaRPr>
          </a:p>
        </p:txBody>
      </p:sp>
    </p:spTree>
    <p:extLst>
      <p:ext uri="{BB962C8B-B14F-4D97-AF65-F5344CB8AC3E}">
        <p14:creationId xmlns:p14="http://schemas.microsoft.com/office/powerpoint/2010/main" val="2038125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Panorama </a:t>
            </a:r>
            <a:r>
              <a:rPr lang="es-MX" sz="2900" dirty="0" smtClean="0">
                <a:solidFill>
                  <a:schemeClr val="accent6">
                    <a:lumMod val="75000"/>
                  </a:schemeClr>
                </a:solidFill>
              </a:rPr>
              <a:t>general</a:t>
            </a:r>
            <a:endParaRPr lang="es-MX" sz="29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340535306"/>
              </p:ext>
            </p:extLst>
          </p:nvPr>
        </p:nvGraphicFramePr>
        <p:xfrm>
          <a:off x="179388" y="1340768"/>
          <a:ext cx="8748712" cy="5112568"/>
        </p:xfrm>
        <a:graphic>
          <a:graphicData uri="http://schemas.openxmlformats.org/drawingml/2006/table">
            <a:tbl>
              <a:tblPr firstRow="1" bandRow="1">
                <a:tableStyleId>{5C22544A-7EE6-4342-B048-85BDC9FD1C3A}</a:tableStyleId>
              </a:tblPr>
              <a:tblGrid>
                <a:gridCol w="4392612"/>
                <a:gridCol w="4356100"/>
              </a:tblGrid>
              <a:tr h="2592288">
                <a:tc>
                  <a:txBody>
                    <a:bodyPr/>
                    <a:lstStyle/>
                    <a:p>
                      <a:r>
                        <a:rPr lang="es-MX" sz="1800" b="1" kern="1200" dirty="0" smtClean="0">
                          <a:solidFill>
                            <a:schemeClr val="lt1"/>
                          </a:solidFill>
                          <a:effectLst/>
                          <a:latin typeface="+mn-lt"/>
                          <a:ea typeface="+mn-ea"/>
                          <a:cs typeface="+mn-cs"/>
                        </a:rPr>
                        <a:t>Total de solicitudes</a:t>
                      </a:r>
                      <a:endParaRPr lang="es-MX" dirty="0" smtClean="0"/>
                    </a:p>
                    <a:p>
                      <a:endParaRPr lang="es-MX" dirty="0"/>
                    </a:p>
                  </a:txBody>
                  <a:tcPr>
                    <a:solidFill>
                      <a:schemeClr val="accent4">
                        <a:lumMod val="40000"/>
                        <a:lumOff val="60000"/>
                      </a:schemeClr>
                    </a:solidFill>
                  </a:tcPr>
                </a:tc>
                <a:tc>
                  <a:txBody>
                    <a:bodyPr/>
                    <a:lstStyle/>
                    <a:p>
                      <a:r>
                        <a:rPr lang="es-MX" sz="1800" b="1" kern="1200" dirty="0" smtClean="0">
                          <a:solidFill>
                            <a:schemeClr val="lt1"/>
                          </a:solidFill>
                          <a:effectLst/>
                          <a:latin typeface="+mn-lt"/>
                          <a:ea typeface="+mn-ea"/>
                          <a:cs typeface="+mn-cs"/>
                        </a:rPr>
                        <a:t>Total de recursos de revisión</a:t>
                      </a:r>
                      <a:endParaRPr lang="es-MX" dirty="0"/>
                    </a:p>
                  </a:txBody>
                  <a:tcPr>
                    <a:solidFill>
                      <a:schemeClr val="accent4">
                        <a:lumMod val="40000"/>
                        <a:lumOff val="60000"/>
                      </a:schemeClr>
                    </a:solidFill>
                  </a:tcPr>
                </a:tc>
              </a:tr>
              <a:tr h="2520280">
                <a:tc>
                  <a:txBody>
                    <a:bodyPr/>
                    <a:lstStyle/>
                    <a:p>
                      <a:pPr algn="just"/>
                      <a:r>
                        <a:rPr lang="es-MX" sz="1600" kern="1200" dirty="0" smtClean="0">
                          <a:solidFill>
                            <a:schemeClr val="dk1"/>
                          </a:solidFill>
                          <a:effectLst/>
                          <a:latin typeface="+mn-lt"/>
                          <a:ea typeface="+mn-ea"/>
                          <a:cs typeface="+mn-cs"/>
                        </a:rPr>
                        <a:t>De junio de 2003 a diciembre de 2012 es de 872,078 solicitudes, con una tasa de crecimiento medio anual (TCMA) del 18.62%. De éstas, 159,895 solicitudes corresponden a datos personales (DP) (18.3%), mientras que el restante 81.7% (712, 183 solicitudes) son de acceso a la información (SA). Cabe mencionar que la TCMA para los DP es de 42% y para las SA es del 15%.</a:t>
                      </a:r>
                      <a:endParaRPr lang="es-MX" sz="1600" dirty="0"/>
                    </a:p>
                  </a:txBody>
                  <a:tcPr>
                    <a:solidFill>
                      <a:schemeClr val="accent4">
                        <a:lumMod val="40000"/>
                        <a:lumOff val="60000"/>
                      </a:schemeClr>
                    </a:solidFill>
                  </a:tcPr>
                </a:tc>
                <a:tc>
                  <a:txBody>
                    <a:bodyPr/>
                    <a:lstStyle/>
                    <a:p>
                      <a:pPr algn="just"/>
                      <a:r>
                        <a:rPr lang="es-MX" sz="1600" kern="1200" dirty="0" smtClean="0">
                          <a:solidFill>
                            <a:schemeClr val="dk1"/>
                          </a:solidFill>
                          <a:effectLst/>
                          <a:latin typeface="+mn-lt"/>
                          <a:ea typeface="+mn-ea"/>
                          <a:cs typeface="+mn-cs"/>
                        </a:rPr>
                        <a:t>A diciembre de 2012 un total de 39, 194 solicitudes cuyas respuestas fueron impugnadas y derivaron en RR con una TCMA del 29.7%, de éstas el 16% (6,382 RR) corresponden a DP, mientras que el restante 84% (32, 812 RR) se refieren a acceso de información. </a:t>
                      </a:r>
                      <a:endParaRPr lang="es-MX" sz="1600" dirty="0"/>
                    </a:p>
                  </a:txBody>
                  <a:tcPr>
                    <a:solidFill>
                      <a:schemeClr val="accent4">
                        <a:lumMod val="40000"/>
                        <a:lumOff val="60000"/>
                      </a:schemeClr>
                    </a:solidFill>
                  </a:tcPr>
                </a:tc>
              </a:tr>
            </a:tbl>
          </a:graphicData>
        </a:graphic>
      </p:graphicFrame>
      <p:graphicFrame>
        <p:nvGraphicFramePr>
          <p:cNvPr id="8" name="7 Gráfico"/>
          <p:cNvGraphicFramePr/>
          <p:nvPr>
            <p:extLst>
              <p:ext uri="{D42A27DB-BD31-4B8C-83A1-F6EECF244321}">
                <p14:modId xmlns:p14="http://schemas.microsoft.com/office/powerpoint/2010/main" val="3783744289"/>
              </p:ext>
            </p:extLst>
          </p:nvPr>
        </p:nvGraphicFramePr>
        <p:xfrm>
          <a:off x="251520" y="1700808"/>
          <a:ext cx="4095750" cy="2053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3744341626"/>
              </p:ext>
            </p:extLst>
          </p:nvPr>
        </p:nvGraphicFramePr>
        <p:xfrm>
          <a:off x="4716016" y="1700808"/>
          <a:ext cx="3960440" cy="2088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3841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1688654"/>
              </p:ext>
            </p:extLst>
          </p:nvPr>
        </p:nvGraphicFramePr>
        <p:xfrm>
          <a:off x="179388" y="1600200"/>
          <a:ext cx="8748712" cy="4709120"/>
        </p:xfrm>
        <a:graphic>
          <a:graphicData uri="http://schemas.openxmlformats.org/drawingml/2006/table">
            <a:tbl>
              <a:tblPr firstRow="1" bandRow="1">
                <a:tableStyleId>{5C22544A-7EE6-4342-B048-85BDC9FD1C3A}</a:tableStyleId>
              </a:tblPr>
              <a:tblGrid>
                <a:gridCol w="4374356"/>
                <a:gridCol w="4374356"/>
              </a:tblGrid>
              <a:tr h="2354560">
                <a:tc>
                  <a:txBody>
                    <a:bodyPr/>
                    <a:lstStyle/>
                    <a:p>
                      <a:endParaRPr lang="es-MX" dirty="0"/>
                    </a:p>
                  </a:txBody>
                  <a:tcPr>
                    <a:solidFill>
                      <a:schemeClr val="accent4">
                        <a:lumMod val="40000"/>
                        <a:lumOff val="60000"/>
                      </a:schemeClr>
                    </a:solidFill>
                  </a:tcPr>
                </a:tc>
                <a:tc>
                  <a:txBody>
                    <a:bodyPr/>
                    <a:lstStyle/>
                    <a:p>
                      <a:endParaRPr lang="es-MX" dirty="0"/>
                    </a:p>
                  </a:txBody>
                  <a:tcPr>
                    <a:solidFill>
                      <a:schemeClr val="accent4">
                        <a:lumMod val="40000"/>
                        <a:lumOff val="60000"/>
                      </a:schemeClr>
                    </a:solidFill>
                  </a:tcPr>
                </a:tc>
              </a:tr>
              <a:tr h="2354560">
                <a:tc>
                  <a:txBody>
                    <a:bodyPr/>
                    <a:lstStyle/>
                    <a:p>
                      <a:pPr algn="just"/>
                      <a:r>
                        <a:rPr lang="es-MX" sz="1600" kern="1200" dirty="0" smtClean="0">
                          <a:solidFill>
                            <a:schemeClr val="dk1"/>
                          </a:solidFill>
                          <a:effectLst/>
                          <a:latin typeface="+mn-lt"/>
                          <a:ea typeface="+mn-ea"/>
                          <a:cs typeface="+mn-cs"/>
                        </a:rPr>
                        <a:t>Se obtuvieron diez sectores más relevantes, los cuales agrupan un total de 548,369 solicitudes, es decir, el 63% de las solicitudes hasta 2012. </a:t>
                      </a:r>
                    </a:p>
                    <a:p>
                      <a:pPr algn="just"/>
                      <a:r>
                        <a:rPr lang="es-MX" sz="1600" kern="1200" dirty="0" smtClean="0">
                          <a:solidFill>
                            <a:schemeClr val="dk1"/>
                          </a:solidFill>
                          <a:effectLst/>
                          <a:latin typeface="+mn-lt"/>
                          <a:ea typeface="+mn-ea"/>
                          <a:cs typeface="+mn-cs"/>
                        </a:rPr>
                        <a:t>Hacienda y Crédito Público con un 17% (90,566 ), </a:t>
                      </a:r>
                    </a:p>
                    <a:p>
                      <a:pPr algn="just"/>
                      <a:r>
                        <a:rPr lang="es-MX" sz="1600" kern="1200" dirty="0" smtClean="0">
                          <a:solidFill>
                            <a:schemeClr val="dk1"/>
                          </a:solidFill>
                          <a:effectLst/>
                          <a:latin typeface="+mn-lt"/>
                          <a:ea typeface="+mn-ea"/>
                          <a:cs typeface="+mn-cs"/>
                        </a:rPr>
                        <a:t>Aportaciones a Seguridad Social con el 14% (76,351). En tercer y cuarto lugar Educación Pública con un 14% y el Sector Salud con un 11%</a:t>
                      </a:r>
                      <a:r>
                        <a:rPr lang="es-MX" sz="1600" kern="1200" baseline="0" dirty="0" smtClean="0">
                          <a:solidFill>
                            <a:schemeClr val="dk1"/>
                          </a:solidFill>
                          <a:effectLst/>
                          <a:latin typeface="+mn-lt"/>
                          <a:ea typeface="+mn-ea"/>
                          <a:cs typeface="+mn-cs"/>
                        </a:rPr>
                        <a:t> y “</a:t>
                      </a:r>
                      <a:r>
                        <a:rPr lang="es-MX" sz="1600" kern="1200" dirty="0" smtClean="0">
                          <a:solidFill>
                            <a:schemeClr val="dk1"/>
                          </a:solidFill>
                          <a:effectLst/>
                          <a:latin typeface="+mn-lt"/>
                          <a:ea typeface="+mn-ea"/>
                          <a:cs typeface="+mn-cs"/>
                        </a:rPr>
                        <a:t>otros” (Medio Ambiente, Gobernación, Economía y Agricultura) con un 25% del total </a:t>
                      </a:r>
                      <a:endParaRPr lang="es-MX" sz="1600" dirty="0"/>
                    </a:p>
                  </a:txBody>
                  <a:tcPr>
                    <a:solidFill>
                      <a:schemeClr val="accent4">
                        <a:lumMod val="40000"/>
                        <a:lumOff val="60000"/>
                      </a:schemeClr>
                    </a:solidFill>
                  </a:tcPr>
                </a:tc>
                <a:tc>
                  <a:txBody>
                    <a:bodyPr/>
                    <a:lstStyle/>
                    <a:p>
                      <a:pPr algn="just"/>
                      <a:r>
                        <a:rPr lang="es-MX" sz="1600" kern="1200" dirty="0" smtClean="0">
                          <a:solidFill>
                            <a:schemeClr val="dk1"/>
                          </a:solidFill>
                          <a:effectLst/>
                          <a:latin typeface="+mn-lt"/>
                          <a:ea typeface="+mn-ea"/>
                          <a:cs typeface="+mn-cs"/>
                        </a:rPr>
                        <a:t>Se agruparon los diez SO más importantes con un total de 263, 087 solicitudes, esto representa el 37% del total de SA. Se observa que cuatro dependencias y entidades con mayor número de solicitudes agrupan el 55% que son: el Instituto Mexicano del Seguro Social (IMSS) en primer lugar con 57,567 (22%), seguida por la SEP con 35,496 (13%), SHCP con 25,894 (10%) y la Secretaría de Salud (SS) con 25,871 (10%)</a:t>
                      </a:r>
                      <a:endParaRPr lang="es-MX" sz="1600" dirty="0"/>
                    </a:p>
                  </a:txBody>
                  <a:tcPr>
                    <a:solidFill>
                      <a:schemeClr val="accent4">
                        <a:lumMod val="40000"/>
                        <a:lumOff val="60000"/>
                      </a:schemeClr>
                    </a:solidFill>
                  </a:tcPr>
                </a:tc>
              </a:tr>
            </a:tbl>
          </a:graphicData>
        </a:graphic>
      </p:graphicFrame>
      <p:sp>
        <p:nvSpPr>
          <p:cNvPr id="3" name="2 Título"/>
          <p:cNvSpPr>
            <a:spLocks noGrp="1"/>
          </p:cNvSpPr>
          <p:nvPr>
            <p:ph type="title"/>
          </p:nvPr>
        </p:nvSpPr>
        <p:spPr/>
        <p:txBody>
          <a:bodyPr/>
          <a:lstStyle/>
          <a:p>
            <a:r>
              <a:rPr lang="es-MX" sz="2900" dirty="0">
                <a:solidFill>
                  <a:schemeClr val="accent6">
                    <a:lumMod val="75000"/>
                  </a:schemeClr>
                </a:solidFill>
              </a:rPr>
              <a:t>Panorama </a:t>
            </a:r>
            <a:r>
              <a:rPr lang="es-MX" sz="2900" dirty="0" smtClean="0">
                <a:solidFill>
                  <a:schemeClr val="accent6">
                    <a:lumMod val="75000"/>
                  </a:schemeClr>
                </a:solidFill>
              </a:rPr>
              <a:t>general</a:t>
            </a:r>
            <a:endParaRPr lang="es-MX" sz="2900" dirty="0"/>
          </a:p>
        </p:txBody>
      </p:sp>
      <p:graphicFrame>
        <p:nvGraphicFramePr>
          <p:cNvPr id="5" name="4 Gráfico"/>
          <p:cNvGraphicFramePr/>
          <p:nvPr>
            <p:extLst>
              <p:ext uri="{D42A27DB-BD31-4B8C-83A1-F6EECF244321}">
                <p14:modId xmlns:p14="http://schemas.microsoft.com/office/powerpoint/2010/main" val="773563516"/>
              </p:ext>
            </p:extLst>
          </p:nvPr>
        </p:nvGraphicFramePr>
        <p:xfrm>
          <a:off x="323528" y="1700807"/>
          <a:ext cx="4032448" cy="21602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2272582990"/>
              </p:ext>
            </p:extLst>
          </p:nvPr>
        </p:nvGraphicFramePr>
        <p:xfrm>
          <a:off x="4716016" y="1700808"/>
          <a:ext cx="3960440" cy="2153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5381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71927039"/>
              </p:ext>
            </p:extLst>
          </p:nvPr>
        </p:nvGraphicFramePr>
        <p:xfrm>
          <a:off x="179388" y="1600200"/>
          <a:ext cx="8748712" cy="4853136"/>
        </p:xfrm>
        <a:graphic>
          <a:graphicData uri="http://schemas.openxmlformats.org/drawingml/2006/table">
            <a:tbl>
              <a:tblPr firstRow="1" bandRow="1">
                <a:tableStyleId>{5C22544A-7EE6-4342-B048-85BDC9FD1C3A}</a:tableStyleId>
              </a:tblPr>
              <a:tblGrid>
                <a:gridCol w="4374356"/>
                <a:gridCol w="4374356"/>
              </a:tblGrid>
              <a:tr h="2426568">
                <a:tc>
                  <a:txBody>
                    <a:bodyPr/>
                    <a:lstStyle/>
                    <a:p>
                      <a:endParaRPr lang="es-MX" dirty="0"/>
                    </a:p>
                  </a:txBody>
                  <a:tcPr>
                    <a:solidFill>
                      <a:schemeClr val="accent4">
                        <a:lumMod val="40000"/>
                        <a:lumOff val="60000"/>
                      </a:schemeClr>
                    </a:solidFill>
                  </a:tcPr>
                </a:tc>
                <a:tc>
                  <a:txBody>
                    <a:bodyPr/>
                    <a:lstStyle/>
                    <a:p>
                      <a:endParaRPr lang="es-MX" dirty="0"/>
                    </a:p>
                  </a:txBody>
                  <a:tcPr>
                    <a:solidFill>
                      <a:schemeClr val="accent4">
                        <a:lumMod val="40000"/>
                        <a:lumOff val="60000"/>
                      </a:schemeClr>
                    </a:solidFill>
                  </a:tcPr>
                </a:tc>
              </a:tr>
              <a:tr h="2426568">
                <a:tc>
                  <a:txBody>
                    <a:bodyPr/>
                    <a:lstStyle/>
                    <a:p>
                      <a:pPr algn="just"/>
                      <a:r>
                        <a:rPr lang="es-MX" sz="1600" kern="1200" dirty="0" smtClean="0">
                          <a:solidFill>
                            <a:schemeClr val="dk1"/>
                          </a:solidFill>
                          <a:effectLst/>
                          <a:latin typeface="+mn-lt"/>
                          <a:ea typeface="+mn-ea"/>
                          <a:cs typeface="+mn-cs"/>
                        </a:rPr>
                        <a:t>Se realizó el análisis categórico de las combinaciones de las variables con las que cuenta el sistema de INFOMEX.</a:t>
                      </a:r>
                      <a:endParaRPr lang="es-MX" sz="1600" dirty="0"/>
                    </a:p>
                  </a:txBody>
                  <a:tcPr>
                    <a:solidFill>
                      <a:schemeClr val="accent4">
                        <a:lumMod val="40000"/>
                        <a:lumOff val="60000"/>
                      </a:schemeClr>
                    </a:solidFill>
                  </a:tcPr>
                </a:tc>
                <a:tc>
                  <a:txBody>
                    <a:bodyPr/>
                    <a:lstStyle/>
                    <a:p>
                      <a:pPr algn="just"/>
                      <a:r>
                        <a:rPr lang="es-MX" sz="1600" kern="1200" dirty="0" smtClean="0">
                          <a:solidFill>
                            <a:schemeClr val="dk1"/>
                          </a:solidFill>
                          <a:effectLst/>
                          <a:latin typeface="+mn-lt"/>
                          <a:ea typeface="+mn-ea"/>
                          <a:cs typeface="+mn-cs"/>
                        </a:rPr>
                        <a:t>El Distrito Federal se mantiene en primer lugar y el Estado de México en segundo, es decir, no cambian a lo largo del tiempo, alcanzado cuotas máximas de hasta 51.5% en 2004 y mínimas del 46.7% en 2010 para el caso del Distrito Federal, mientras que para el Estado de México alcanza máximos de hasta 14.3% en 2012 y mínimos de 13.2% en 2006. </a:t>
                      </a:r>
                      <a:endParaRPr lang="es-MX" sz="1600" dirty="0"/>
                    </a:p>
                  </a:txBody>
                  <a:tcPr>
                    <a:solidFill>
                      <a:schemeClr val="accent4">
                        <a:lumMod val="40000"/>
                        <a:lumOff val="60000"/>
                      </a:schemeClr>
                    </a:solidFill>
                  </a:tcPr>
                </a:tc>
              </a:tr>
            </a:tbl>
          </a:graphicData>
        </a:graphic>
      </p:graphicFrame>
      <p:sp>
        <p:nvSpPr>
          <p:cNvPr id="3" name="2 Título"/>
          <p:cNvSpPr>
            <a:spLocks noGrp="1"/>
          </p:cNvSpPr>
          <p:nvPr>
            <p:ph type="title"/>
          </p:nvPr>
        </p:nvSpPr>
        <p:spPr/>
        <p:txBody>
          <a:bodyPr/>
          <a:lstStyle/>
          <a:p>
            <a:r>
              <a:rPr lang="es-MX" sz="2900" dirty="0">
                <a:solidFill>
                  <a:schemeClr val="accent6">
                    <a:lumMod val="75000"/>
                  </a:schemeClr>
                </a:solidFill>
              </a:rPr>
              <a:t>Análisis de solicitudes y recursos de revisión por </a:t>
            </a:r>
            <a:r>
              <a:rPr lang="es-MX" sz="2900" dirty="0" smtClean="0">
                <a:solidFill>
                  <a:schemeClr val="accent6">
                    <a:lumMod val="75000"/>
                  </a:schemeClr>
                </a:solidFill>
              </a:rPr>
              <a:t>variable.</a:t>
            </a:r>
            <a:endParaRPr lang="es-MX" sz="29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0808"/>
            <a:ext cx="4572000" cy="22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descr="C:\Users\alejandro.noguez\Documents\Análisis de demanda\Demanda General\Mapas\Resultados\Solicitudes\Solic_ed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00808"/>
            <a:ext cx="4104456" cy="2247825"/>
          </a:xfrm>
          <a:prstGeom prst="rect">
            <a:avLst/>
          </a:prstGeom>
          <a:noFill/>
          <a:ln>
            <a:solidFill>
              <a:schemeClr val="tx1"/>
            </a:solidFill>
          </a:ln>
        </p:spPr>
      </p:pic>
    </p:spTree>
    <p:extLst>
      <p:ext uri="{BB962C8B-B14F-4D97-AF65-F5344CB8AC3E}">
        <p14:creationId xmlns:p14="http://schemas.microsoft.com/office/powerpoint/2010/main" val="1482249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2900" dirty="0">
                <a:solidFill>
                  <a:schemeClr val="accent6">
                    <a:lumMod val="75000"/>
                  </a:schemeClr>
                </a:solidFill>
              </a:rPr>
              <a:t>Solicitudes de </a:t>
            </a:r>
            <a:r>
              <a:rPr lang="es-MX" sz="2900" dirty="0" smtClean="0">
                <a:solidFill>
                  <a:schemeClr val="accent6">
                    <a:lumMod val="75000"/>
                  </a:schemeClr>
                </a:solidFill>
              </a:rPr>
              <a:t>acceso</a:t>
            </a:r>
            <a:endParaRPr lang="es-MX" sz="2900" dirty="0">
              <a:solidFill>
                <a:schemeClr val="accent6">
                  <a:lumMod val="75000"/>
                </a:schemeClr>
              </a:solidFill>
            </a:endParaRPr>
          </a:p>
        </p:txBody>
      </p:sp>
      <p:pic>
        <p:nvPicPr>
          <p:cNvPr id="8" name="7 Imagen" descr="C:\Users\alejandro.noguez\Documents\Análisis de demanda\Demanda General\Mapas\Resultados\Solicitudes\Solic_edo_2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2468880" cy="1907540"/>
          </a:xfrm>
          <a:prstGeom prst="rect">
            <a:avLst/>
          </a:prstGeom>
          <a:ln>
            <a:noFill/>
          </a:ln>
          <a:effectLst>
            <a:outerShdw blurRad="190500" algn="tl" rotWithShape="0">
              <a:srgbClr val="000000">
                <a:alpha val="70000"/>
              </a:srgbClr>
            </a:outerShdw>
          </a:effectLst>
        </p:spPr>
      </p:pic>
      <p:pic>
        <p:nvPicPr>
          <p:cNvPr id="9" name="8 Imagen" descr="C:\Users\alejandro.noguez\Documents\Análisis de demanda\Demanda General\Mapas\Resultados\Solicitudes\Solic_edo_200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412776"/>
            <a:ext cx="2468880" cy="1907540"/>
          </a:xfrm>
          <a:prstGeom prst="rect">
            <a:avLst/>
          </a:prstGeom>
          <a:ln>
            <a:noFill/>
          </a:ln>
          <a:effectLst>
            <a:outerShdw blurRad="190500" algn="tl" rotWithShape="0">
              <a:srgbClr val="000000">
                <a:alpha val="70000"/>
              </a:srgbClr>
            </a:outerShdw>
          </a:effectLst>
        </p:spPr>
      </p:pic>
      <p:pic>
        <p:nvPicPr>
          <p:cNvPr id="10" name="9 Imagen" descr="C:\Users\alejandro.noguez\Documents\Análisis de demanda\Demanda General\Mapas\Resultados\Solicitudes\Solic_edo_200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412776"/>
            <a:ext cx="2468880" cy="1907540"/>
          </a:xfrm>
          <a:prstGeom prst="rect">
            <a:avLst/>
          </a:prstGeom>
          <a:ln>
            <a:noFill/>
          </a:ln>
          <a:effectLst>
            <a:outerShdw blurRad="190500" algn="tl" rotWithShape="0">
              <a:srgbClr val="000000">
                <a:alpha val="70000"/>
              </a:srgbClr>
            </a:outerShdw>
          </a:effectLst>
        </p:spPr>
      </p:pic>
      <p:pic>
        <p:nvPicPr>
          <p:cNvPr id="11" name="10 Imagen" descr="C:\Users\alejandro.noguez\Documents\Análisis de demanda\Demanda General\Mapas\Resultados\Solicitudes\Solic_edo_201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398722"/>
            <a:ext cx="2442861" cy="1895065"/>
          </a:xfrm>
          <a:prstGeom prst="rect">
            <a:avLst/>
          </a:prstGeom>
          <a:ln>
            <a:noFill/>
          </a:ln>
          <a:effectLst>
            <a:outerShdw blurRad="190500" algn="tl" rotWithShape="0">
              <a:srgbClr val="000000">
                <a:alpha val="70000"/>
              </a:srgbClr>
            </a:outerShdw>
          </a:effectLst>
        </p:spPr>
      </p:pic>
      <p:pic>
        <p:nvPicPr>
          <p:cNvPr id="12" name="11 Imagen" descr="C:\Users\alejandro.noguez\Documents\Análisis de demanda\Demanda General\Mapas\Resultados\Solicitudes\Solic_edo_201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3407645"/>
            <a:ext cx="2468880" cy="1886142"/>
          </a:xfrm>
          <a:prstGeom prst="rect">
            <a:avLst/>
          </a:prstGeom>
          <a:ln>
            <a:noFill/>
          </a:ln>
          <a:effectLst>
            <a:outerShdw blurRad="190500" algn="tl" rotWithShape="0">
              <a:srgbClr val="000000">
                <a:alpha val="70000"/>
              </a:srgbClr>
            </a:outerShdw>
          </a:effectLst>
        </p:spPr>
      </p:pic>
      <p:sp>
        <p:nvSpPr>
          <p:cNvPr id="6" name="5 Rectángulo"/>
          <p:cNvSpPr/>
          <p:nvPr/>
        </p:nvSpPr>
        <p:spPr>
          <a:xfrm>
            <a:off x="0" y="5312452"/>
            <a:ext cx="6732240" cy="1077218"/>
          </a:xfrm>
          <a:prstGeom prst="rect">
            <a:avLst/>
          </a:prstGeom>
        </p:spPr>
        <p:txBody>
          <a:bodyPr wrap="square">
            <a:spAutoFit/>
          </a:bodyPr>
          <a:lstStyle/>
          <a:p>
            <a:pPr algn="just"/>
            <a:r>
              <a:rPr lang="es-MX" sz="1600" dirty="0">
                <a:latin typeface="+mj-lt"/>
              </a:rPr>
              <a:t>Jalisco </a:t>
            </a:r>
            <a:r>
              <a:rPr lang="es-MX" sz="1600" dirty="0" smtClean="0">
                <a:latin typeface="+mj-lt"/>
              </a:rPr>
              <a:t>permanece </a:t>
            </a:r>
            <a:r>
              <a:rPr lang="es-MX" sz="1600" dirty="0">
                <a:latin typeface="+mj-lt"/>
              </a:rPr>
              <a:t>a lo largo de los periodos de estudio, con porcentajes que van del 1.7% al 7.5</a:t>
            </a:r>
            <a:r>
              <a:rPr lang="es-MX" sz="1600" dirty="0" smtClean="0">
                <a:latin typeface="+mj-lt"/>
              </a:rPr>
              <a:t>%,. </a:t>
            </a:r>
            <a:r>
              <a:rPr lang="es-MX" sz="1600" dirty="0">
                <a:latin typeface="+mj-lt"/>
              </a:rPr>
              <a:t>El Estado de </a:t>
            </a:r>
            <a:r>
              <a:rPr lang="es-MX" sz="1600" dirty="0" smtClean="0">
                <a:latin typeface="+mj-lt"/>
              </a:rPr>
              <a:t>Puebla en </a:t>
            </a:r>
            <a:r>
              <a:rPr lang="es-MX" sz="1600" dirty="0">
                <a:latin typeface="+mj-lt"/>
              </a:rPr>
              <a:t>los años 2008-2010 </a:t>
            </a:r>
            <a:r>
              <a:rPr lang="es-MX" sz="1600" dirty="0" smtClean="0">
                <a:latin typeface="+mj-lt"/>
              </a:rPr>
              <a:t>su </a:t>
            </a:r>
            <a:r>
              <a:rPr lang="es-MX" sz="1600" dirty="0">
                <a:latin typeface="+mj-lt"/>
              </a:rPr>
              <a:t>porcentaje de solicitudes disminuye de manera considerable repuntando nuevamente en 2012. El Estado de Morelos repunta a partir de 2010 y se mantiene hasta 2012</a:t>
            </a:r>
          </a:p>
        </p:txBody>
      </p:sp>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8" y="3407646"/>
            <a:ext cx="5190591" cy="324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65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rtadas">
  <a:themeElements>
    <a:clrScheme name="IF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F497A"/>
      </a:hlink>
      <a:folHlink>
        <a:srgbClr val="0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imp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I-DGCPA_Contenido">
  <a:themeElements>
    <a:clrScheme name="IF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F497A"/>
      </a:hlink>
      <a:folHlink>
        <a:srgbClr val="0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I-DGCPA_BulletsTradic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I-DGCPA_Vari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I-DGCPA_Gracias">
  <a:themeElements>
    <a:clrScheme name="IF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F497A"/>
      </a:hlink>
      <a:folHlink>
        <a:srgbClr val="0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FAI_Contenido">
  <a:themeElements>
    <a:clrScheme name="IF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F497A"/>
      </a:hlink>
      <a:folHlink>
        <a:srgbClr val="0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FAI_BulletsTradic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FAI_Vari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FAI_Gracias">
  <a:themeElements>
    <a:clrScheme name="IF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F497A"/>
      </a:hlink>
      <a:folHlink>
        <a:srgbClr val="0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CB532DC3C6FEC498025A523A44873D1" ma:contentTypeVersion="0" ma:contentTypeDescription="Crear nuevo documento." ma:contentTypeScope="" ma:versionID="12aaedae671a551b19e7f883ab6bc5d0">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79C93C-8FD1-4658-9BCD-52230A7235E0}"/>
</file>

<file path=customXml/itemProps2.xml><?xml version="1.0" encoding="utf-8"?>
<ds:datastoreItem xmlns:ds="http://schemas.openxmlformats.org/officeDocument/2006/customXml" ds:itemID="{9C55212F-8806-4784-A634-F2682E404917}"/>
</file>

<file path=customXml/itemProps3.xml><?xml version="1.0" encoding="utf-8"?>
<ds:datastoreItem xmlns:ds="http://schemas.openxmlformats.org/officeDocument/2006/customXml" ds:itemID="{4009314D-CC0D-4D16-A432-81E483479B16}"/>
</file>

<file path=docProps/app.xml><?xml version="1.0" encoding="utf-8"?>
<Properties xmlns="http://schemas.openxmlformats.org/officeDocument/2006/extended-properties" xmlns:vt="http://schemas.openxmlformats.org/officeDocument/2006/docPropsVTypes">
  <TotalTime>1948</TotalTime>
  <Words>4970</Words>
  <Application>Microsoft Office PowerPoint</Application>
  <PresentationFormat>Presentación en pantalla (4:3)</PresentationFormat>
  <Paragraphs>726</Paragraphs>
  <Slides>40</Slides>
  <Notes>0</Notes>
  <HiddenSlides>0</HiddenSlides>
  <MMClips>0</MMClips>
  <ScaleCrop>false</ScaleCrop>
  <HeadingPairs>
    <vt:vector size="4" baseType="variant">
      <vt:variant>
        <vt:lpstr>Tema</vt:lpstr>
      </vt:variant>
      <vt:variant>
        <vt:i4>10</vt:i4>
      </vt:variant>
      <vt:variant>
        <vt:lpstr>Títulos de diapositiva</vt:lpstr>
      </vt:variant>
      <vt:variant>
        <vt:i4>40</vt:i4>
      </vt:variant>
    </vt:vector>
  </HeadingPairs>
  <TitlesOfParts>
    <vt:vector size="50" baseType="lpstr">
      <vt:lpstr>Portadas</vt:lpstr>
      <vt:lpstr>SAI-DGCPA_Contenido</vt:lpstr>
      <vt:lpstr>SAI-DGCPA_BulletsTradicional</vt:lpstr>
      <vt:lpstr>SAI-DGCPA_Varios</vt:lpstr>
      <vt:lpstr>SAI-DGCPA_Gracias</vt:lpstr>
      <vt:lpstr>IFAI_Contenido</vt:lpstr>
      <vt:lpstr>IFAI_BulletsTradicional</vt:lpstr>
      <vt:lpstr>IFAI_Varios</vt:lpstr>
      <vt:lpstr>IFAI_Gracias</vt:lpstr>
      <vt:lpstr>Limpio</vt:lpstr>
      <vt:lpstr>Análisis de demanda de la Administración Pública Federal</vt:lpstr>
      <vt:lpstr>Presentación de PowerPoint</vt:lpstr>
      <vt:lpstr>Antecedentes</vt:lpstr>
      <vt:lpstr>El modelo de demanda en la administración pública federal</vt:lpstr>
      <vt:lpstr>El modelo de demanda en la administración pública federal</vt:lpstr>
      <vt:lpstr>Panorama general</vt:lpstr>
      <vt:lpstr>Panorama general</vt:lpstr>
      <vt:lpstr>Análisis de solicitudes y recursos de revisión por variable.</vt:lpstr>
      <vt:lpstr>Solicitudes de acceso</vt:lpstr>
      <vt:lpstr>Solicitudes de acceso</vt:lpstr>
      <vt:lpstr>Solicitudes de acceso</vt:lpstr>
      <vt:lpstr>Recurso de revisión</vt:lpstr>
      <vt:lpstr>Recurso de revisión</vt:lpstr>
      <vt:lpstr>Recurso de revisión</vt:lpstr>
      <vt:lpstr>Diseño de perfiles de demanda</vt:lpstr>
      <vt:lpstr>Diseño de perfiles de demanda</vt:lpstr>
      <vt:lpstr>Perfil del solicitante de la APF por género</vt:lpstr>
      <vt:lpstr>Perfil del solicitante de la APF por género</vt:lpstr>
      <vt:lpstr>Perfil del solicitante de la APF por género</vt:lpstr>
      <vt:lpstr>Perfil del solicitante de la APF por género</vt:lpstr>
      <vt:lpstr>Perfil del solicitante de la APF por género</vt:lpstr>
      <vt:lpstr>Perfil del recurrente de la APF por género</vt:lpstr>
      <vt:lpstr>Perfil del recurrente de la APF por género</vt:lpstr>
      <vt:lpstr>Perfil del recurrente de la APF por género</vt:lpstr>
      <vt:lpstr>Perfil del recurrente de la APF por género</vt:lpstr>
      <vt:lpstr>Perfil del recurrente de la APF por género</vt:lpstr>
      <vt:lpstr>Categorización de la muestra</vt:lpstr>
      <vt:lpstr>Categorización de la muestra</vt:lpstr>
      <vt:lpstr>Categorización de la muestra</vt:lpstr>
      <vt:lpstr>Análisis del solicitante</vt:lpstr>
      <vt:lpstr>Análisis del solicitante</vt:lpstr>
      <vt:lpstr>Análisis del solicitante</vt:lpstr>
      <vt:lpstr>Análisis del solicitante</vt:lpstr>
      <vt:lpstr>Análisis del solicitante</vt:lpstr>
      <vt:lpstr>Análisis del solicitante</vt:lpstr>
      <vt:lpstr>Análisis del solicitante</vt:lpstr>
      <vt:lpstr>Análisis del solicitante</vt:lpstr>
      <vt:lpstr>Análisis del recurrente</vt:lpstr>
      <vt:lpstr>Cronograma</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DGCPA_Presentación_Proyecto_Integral19032013.pptx</dc:title>
  <dc:subject>Análisis de Demanda</dc:subject>
  <dc:creator>Alejandro Noguéz Ibarra</dc:creator>
  <cp:keywords>demanda; APF; modelo</cp:keywords>
  <dc:description>Modelo de demanda en la APF</dc:description>
  <cp:lastModifiedBy>Alejandro Noguez Ibarra</cp:lastModifiedBy>
  <cp:revision>135</cp:revision>
  <dcterms:created xsi:type="dcterms:W3CDTF">2012-05-16T23:53:03Z</dcterms:created>
  <dcterms:modified xsi:type="dcterms:W3CDTF">2014-05-13T18:33:34Z</dcterms:modified>
  <cp:category>Programa DGCPA</cp:category>
  <cp:contentStatus>Terminado</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0x010100BCB532DC3C6FEC498025A523A44873D1</vt:lpwstr>
  </property>
</Properties>
</file>