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handoutMasterIdLst>
    <p:handoutMasterId r:id="rId31"/>
  </p:handoutMasterIdLst>
  <p:sldIdLst>
    <p:sldId id="256" r:id="rId5"/>
    <p:sldId id="296" r:id="rId6"/>
    <p:sldId id="297" r:id="rId7"/>
    <p:sldId id="294" r:id="rId8"/>
    <p:sldId id="310" r:id="rId9"/>
    <p:sldId id="312" r:id="rId10"/>
    <p:sldId id="323" r:id="rId11"/>
    <p:sldId id="311" r:id="rId12"/>
    <p:sldId id="300" r:id="rId13"/>
    <p:sldId id="313" r:id="rId14"/>
    <p:sldId id="314" r:id="rId15"/>
    <p:sldId id="315" r:id="rId16"/>
    <p:sldId id="316" r:id="rId17"/>
    <p:sldId id="319" r:id="rId18"/>
    <p:sldId id="318" r:id="rId19"/>
    <p:sldId id="320" r:id="rId20"/>
    <p:sldId id="321" r:id="rId21"/>
    <p:sldId id="324" r:id="rId22"/>
    <p:sldId id="322" r:id="rId23"/>
    <p:sldId id="308" r:id="rId24"/>
    <p:sldId id="325" r:id="rId25"/>
    <p:sldId id="309" r:id="rId26"/>
    <p:sldId id="326" r:id="rId27"/>
    <p:sldId id="293" r:id="rId28"/>
    <p:sldId id="286" r:id="rId29"/>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9" autoAdjust="0"/>
    <p:restoredTop sz="93922" autoAdjust="0"/>
  </p:normalViewPr>
  <p:slideViewPr>
    <p:cSldViewPr>
      <p:cViewPr>
        <p:scale>
          <a:sx n="80" d="100"/>
          <a:sy n="80" d="100"/>
        </p:scale>
        <p:origin x="-2202" y="-228"/>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'Edades solicitantes'!$J$23</c:f>
              <c:strCache>
                <c:ptCount val="1"/>
                <c:pt idx="0">
                  <c:v>Hombre</c:v>
                </c:pt>
              </c:strCache>
            </c:strRef>
          </c:tx>
          <c:spPr>
            <a:solidFill>
              <a:schemeClr val="accent1"/>
            </a:solidFill>
            <a:ln>
              <a:noFill/>
            </a:ln>
            <a:effectLst/>
            <a:scene3d>
              <a:camera prst="orthographicFront"/>
              <a:lightRig rig="threePt" dir="t"/>
            </a:scene3d>
            <a:sp3d prstMaterial="metal">
              <a:bevelT/>
              <a:bevelB/>
            </a:sp3d>
          </c:spPr>
          <c:invertIfNegative val="0"/>
          <c:dLbls>
            <c:dLbl>
              <c:idx val="0"/>
              <c:layout>
                <c:manualLayout>
                  <c:x val="-6.2217632631986573E-3"/>
                  <c:y val="3.329472135396457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'Edades solicitantes'!$H$24:$H$30</c:f>
              <c:strCache>
                <c:ptCount val="7"/>
                <c:pt idx="0">
                  <c:v>Hasta 19 años</c:v>
                </c:pt>
                <c:pt idx="1">
                  <c:v>De 20 a 29 años</c:v>
                </c:pt>
                <c:pt idx="2">
                  <c:v>De 30 a 39 años</c:v>
                </c:pt>
                <c:pt idx="3">
                  <c:v>De 40 a 49 años</c:v>
                </c:pt>
                <c:pt idx="4">
                  <c:v>De 50 a 59 años</c:v>
                </c:pt>
                <c:pt idx="5">
                  <c:v>De 60 a 69 años</c:v>
                </c:pt>
                <c:pt idx="6">
                  <c:v>70 o más años</c:v>
                </c:pt>
              </c:strCache>
            </c:strRef>
          </c:cat>
          <c:val>
            <c:numRef>
              <c:f>'Edades solicitantes'!$J$24:$J$30</c:f>
              <c:numCache>
                <c:formatCode>General</c:formatCode>
                <c:ptCount val="7"/>
                <c:pt idx="0">
                  <c:v>-5</c:v>
                </c:pt>
                <c:pt idx="1">
                  <c:v>-60</c:v>
                </c:pt>
                <c:pt idx="2">
                  <c:v>-85</c:v>
                </c:pt>
                <c:pt idx="3">
                  <c:v>-85</c:v>
                </c:pt>
                <c:pt idx="4">
                  <c:v>-61</c:v>
                </c:pt>
                <c:pt idx="5">
                  <c:v>-48</c:v>
                </c:pt>
                <c:pt idx="6">
                  <c:v>-19</c:v>
                </c:pt>
              </c:numCache>
            </c:numRef>
          </c:val>
        </c:ser>
        <c:ser>
          <c:idx val="1"/>
          <c:order val="1"/>
          <c:tx>
            <c:strRef>
              <c:f>'Edades solicitantes'!$K$23</c:f>
              <c:strCache>
                <c:ptCount val="1"/>
                <c:pt idx="0">
                  <c:v>Mujer</c:v>
                </c:pt>
              </c:strCache>
            </c:strRef>
          </c:tx>
          <c:spPr>
            <a:solidFill>
              <a:srgbClr val="FF0000"/>
            </a:solidFill>
            <a:ln>
              <a:noFill/>
            </a:ln>
            <a:effectLst/>
            <a:scene3d>
              <a:camera prst="orthographicFront"/>
              <a:lightRig rig="threePt" dir="t"/>
            </a:scene3d>
            <a:sp3d prstMaterial="metal">
              <a:bevelT/>
              <a:bevelB/>
            </a:sp3d>
          </c:spPr>
          <c:invertIfNegative val="0"/>
          <c:dLbls>
            <c:dLbl>
              <c:idx val="0"/>
              <c:layout>
                <c:manualLayout>
                  <c:x val="-8.0141416749137193E-3"/>
                  <c:y val="2.5954725096635929E-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5387461813175E-2"/>
                  <c:y val="-3.27951583622875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'Edades solicitantes'!$H$24:$H$30</c:f>
              <c:strCache>
                <c:ptCount val="7"/>
                <c:pt idx="0">
                  <c:v>Hasta 19 años</c:v>
                </c:pt>
                <c:pt idx="1">
                  <c:v>De 20 a 29 años</c:v>
                </c:pt>
                <c:pt idx="2">
                  <c:v>De 30 a 39 años</c:v>
                </c:pt>
                <c:pt idx="3">
                  <c:v>De 40 a 49 años</c:v>
                </c:pt>
                <c:pt idx="4">
                  <c:v>De 50 a 59 años</c:v>
                </c:pt>
                <c:pt idx="5">
                  <c:v>De 60 a 69 años</c:v>
                </c:pt>
                <c:pt idx="6">
                  <c:v>70 o más años</c:v>
                </c:pt>
              </c:strCache>
            </c:strRef>
          </c:cat>
          <c:val>
            <c:numRef>
              <c:f>'Edades solicitantes'!$K$24:$K$30</c:f>
              <c:numCache>
                <c:formatCode>General</c:formatCode>
                <c:ptCount val="7"/>
                <c:pt idx="0">
                  <c:v>4</c:v>
                </c:pt>
                <c:pt idx="1">
                  <c:v>90</c:v>
                </c:pt>
                <c:pt idx="2">
                  <c:v>102</c:v>
                </c:pt>
                <c:pt idx="3">
                  <c:v>78</c:v>
                </c:pt>
                <c:pt idx="4">
                  <c:v>66</c:v>
                </c:pt>
                <c:pt idx="5">
                  <c:v>30</c:v>
                </c:pt>
                <c:pt idx="6">
                  <c:v>7</c:v>
                </c:pt>
              </c:numCache>
            </c:numRef>
          </c:val>
        </c:ser>
        <c:dLbls>
          <c:showLegendKey val="0"/>
          <c:showVal val="0"/>
          <c:showCatName val="0"/>
          <c:showSerName val="0"/>
          <c:showPercent val="0"/>
          <c:showBubbleSize val="0"/>
        </c:dLbls>
        <c:gapWidth val="5"/>
        <c:overlap val="100"/>
        <c:axId val="109232640"/>
        <c:axId val="62118656"/>
      </c:barChart>
      <c:catAx>
        <c:axId val="10923264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050" b="1" i="0" u="none" strike="noStrike" kern="1200" baseline="0">
                <a:solidFill>
                  <a:schemeClr val="tx1">
                    <a:lumMod val="65000"/>
                    <a:lumOff val="35000"/>
                  </a:schemeClr>
                </a:solidFill>
                <a:latin typeface="+mn-lt"/>
                <a:ea typeface="+mn-ea"/>
                <a:cs typeface="+mn-cs"/>
              </a:defRPr>
            </a:pPr>
            <a:endParaRPr lang="es-MX"/>
          </a:p>
        </c:txPr>
        <c:crossAx val="62118656"/>
        <c:crosses val="autoZero"/>
        <c:auto val="1"/>
        <c:lblAlgn val="ctr"/>
        <c:lblOffset val="100"/>
        <c:noMultiLvlLbl val="0"/>
      </c:catAx>
      <c:valAx>
        <c:axId val="6211865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MX"/>
          </a:p>
        </c:txPr>
        <c:crossAx val="109232640"/>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legendEntry>
      <c:layout>
        <c:manualLayout>
          <c:xMode val="edge"/>
          <c:yMode val="edge"/>
          <c:x val="0.40888028340719706"/>
          <c:y val="0.90780947597530959"/>
          <c:w val="0.29517189449679448"/>
          <c:h val="9.2190524024690398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w="9525" cap="flat" cmpd="sng" algn="ctr">
      <a:noFill/>
      <a:round/>
    </a:ln>
    <a:effectLst/>
  </c:spPr>
  <c:txPr>
    <a:bodyPr/>
    <a:lstStyle/>
    <a:p>
      <a:pPr>
        <a:defRPr/>
      </a:pPr>
      <a:endParaRPr lang="es-MX"/>
    </a:p>
  </c:txPr>
  <c:externalData r:id="rId1">
    <c:autoUpdate val="1"/>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23/10/2016</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23/10/2016</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24</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Del 17 al 21 de Octubre de 2016</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384995"/>
          </a:xfrm>
          <a:prstGeom prst="rect">
            <a:avLst/>
          </a:prstGeom>
          <a:noFill/>
        </p:spPr>
        <p:txBody>
          <a:bodyPr wrap="square" rtlCol="0">
            <a:spAutoFit/>
          </a:bodyPr>
          <a:lstStyle/>
          <a:p>
            <a:pPr algn="just"/>
            <a:r>
              <a:rPr lang="es-MX" b="1" dirty="0" smtClean="0"/>
              <a:t>El 87.4% de las asesorías brindadas son resueltas el mismo día, es decir, se da solución de manera inmediata, las cuales son 1102 asesorías, siendo el rubro o canal de atención más empleado el Tel-INAI con 977 asesorías.</a:t>
            </a:r>
          </a:p>
          <a:p>
            <a:pPr algn="just"/>
            <a:endParaRPr lang="es-MX" b="1" dirty="0"/>
          </a:p>
          <a:p>
            <a:pPr algn="just"/>
            <a:r>
              <a:rPr lang="es-MX" b="1" dirty="0" smtClean="0"/>
              <a:t>Los medios en los que se brinda respuesta entre 1 y 2 días fueron E-mail con 139 asesorías atendidas y 4 postales en estos días.</a:t>
            </a:r>
            <a:endParaRPr lang="es-MX" b="1" dirty="0"/>
          </a:p>
        </p:txBody>
      </p:sp>
      <p:sp>
        <p:nvSpPr>
          <p:cNvPr id="6" name="CuadroTexto 5"/>
          <p:cNvSpPr txBox="1"/>
          <p:nvPr/>
        </p:nvSpPr>
        <p:spPr>
          <a:xfrm>
            <a:off x="50351" y="3295270"/>
            <a:ext cx="496528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0351" y="23729"/>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Tiempo de </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a</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00199" y="528191"/>
            <a:ext cx="6768752" cy="2664296"/>
          </a:xfrm>
          <a:prstGeom prst="rect">
            <a:avLst/>
          </a:prstGeom>
        </p:spPr>
      </p:pic>
    </p:spTree>
    <p:extLst>
      <p:ext uri="{BB962C8B-B14F-4D97-AF65-F5344CB8AC3E}">
        <p14:creationId xmlns:p14="http://schemas.microsoft.com/office/powerpoint/2010/main" val="285401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Usuario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4"/>
          <p:cNvSpPr txBox="1"/>
          <p:nvPr/>
        </p:nvSpPr>
        <p:spPr>
          <a:xfrm>
            <a:off x="0" y="3925761"/>
            <a:ext cx="7136920" cy="1384995"/>
          </a:xfrm>
          <a:prstGeom prst="rect">
            <a:avLst/>
          </a:prstGeom>
          <a:noFill/>
        </p:spPr>
        <p:txBody>
          <a:bodyPr wrap="square" rtlCol="0">
            <a:spAutoFit/>
          </a:bodyPr>
          <a:lstStyle/>
          <a:p>
            <a:pPr algn="just"/>
            <a:r>
              <a:rPr lang="es-MX" b="1" dirty="0" smtClean="0"/>
              <a:t>Con 1,235 usuarios que representan el 97.9 % de las asesorías realizadas por el CAS las </a:t>
            </a:r>
            <a:r>
              <a:rPr lang="es-MX" b="1" dirty="0"/>
              <a:t>personas </a:t>
            </a:r>
            <a:r>
              <a:rPr lang="es-MX" b="1" dirty="0" smtClean="0"/>
              <a:t>físicas emplean como medio principal el Tel-INAI con 954 usuarios que representan el 97.6% de las asesorías realizadas.</a:t>
            </a:r>
          </a:p>
          <a:p>
            <a:pPr algn="just"/>
            <a:endParaRPr lang="es-MX" b="1" dirty="0" smtClean="0"/>
          </a:p>
          <a:p>
            <a:pPr algn="just"/>
            <a:r>
              <a:rPr lang="es-MX" b="1" dirty="0" smtClean="0"/>
              <a:t>Los medios empleados por las personas morales es Tel-INAI con 23 usuarios que representa el 2.4%  E-mail con 2 usuarios que representa 1.3%  en Presencial 1  usuario con un 1.1%.</a:t>
            </a:r>
            <a:endParaRPr lang="es-MX" b="1" dirty="0"/>
          </a:p>
        </p:txBody>
      </p:sp>
      <p:sp>
        <p:nvSpPr>
          <p:cNvPr id="6" name="CuadroTexto 5"/>
          <p:cNvSpPr txBox="1"/>
          <p:nvPr/>
        </p:nvSpPr>
        <p:spPr>
          <a:xfrm>
            <a:off x="3235520" y="1968930"/>
            <a:ext cx="3524719"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3" name="Imagen 2"/>
          <p:cNvPicPr>
            <a:picLocks noChangeAspect="1"/>
          </p:cNvPicPr>
          <p:nvPr/>
        </p:nvPicPr>
        <p:blipFill>
          <a:blip r:embed="rId2"/>
          <a:stretch>
            <a:fillRect/>
          </a:stretch>
        </p:blipFill>
        <p:spPr>
          <a:xfrm>
            <a:off x="3316249" y="460586"/>
            <a:ext cx="3580694" cy="1508344"/>
          </a:xfrm>
          <a:prstGeom prst="rect">
            <a:avLst/>
          </a:prstGeom>
        </p:spPr>
      </p:pic>
      <p:pic>
        <p:nvPicPr>
          <p:cNvPr id="9" name="Imagen 8"/>
          <p:cNvPicPr>
            <a:picLocks noChangeAspect="1"/>
          </p:cNvPicPr>
          <p:nvPr/>
        </p:nvPicPr>
        <p:blipFill>
          <a:blip r:embed="rId3"/>
          <a:stretch>
            <a:fillRect/>
          </a:stretch>
        </p:blipFill>
        <p:spPr>
          <a:xfrm>
            <a:off x="-8211" y="460586"/>
            <a:ext cx="7145131" cy="3480529"/>
          </a:xfrm>
          <a:prstGeom prst="rect">
            <a:avLst/>
          </a:prstGeom>
        </p:spPr>
      </p:pic>
    </p:spTree>
    <p:extLst>
      <p:ext uri="{BB962C8B-B14F-4D97-AF65-F5344CB8AC3E}">
        <p14:creationId xmlns:p14="http://schemas.microsoft.com/office/powerpoint/2010/main" val="1237584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47211" y="238035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CuadroTexto 6"/>
          <p:cNvSpPr txBox="1"/>
          <p:nvPr/>
        </p:nvSpPr>
        <p:spPr>
          <a:xfrm>
            <a:off x="56183" y="2544415"/>
            <a:ext cx="7019422" cy="2708434"/>
          </a:xfrm>
          <a:prstGeom prst="rect">
            <a:avLst/>
          </a:prstGeom>
          <a:noFill/>
        </p:spPr>
        <p:txBody>
          <a:bodyPr wrap="square" rtlCol="0">
            <a:spAutoFit/>
          </a:bodyPr>
          <a:lstStyle/>
          <a:p>
            <a:pPr algn="just"/>
            <a:r>
              <a:rPr lang="es-MX" b="1" dirty="0" smtClean="0"/>
              <a:t>Respecto al género de quienes ocupan los canales de atención que proporciona el INAI y al ser el Tel-INAI el medio más empleado por los usuarios del CAS con 977 servicios atendidos, en la semana reportada son los hombres que representan el 51% quienes emplean más este canal de atención y las mujeres </a:t>
            </a:r>
            <a:r>
              <a:rPr lang="es-MX" b="1" dirty="0"/>
              <a:t>representan el </a:t>
            </a:r>
            <a:r>
              <a:rPr lang="es-MX" b="1" dirty="0" smtClean="0"/>
              <a:t>48.7% </a:t>
            </a:r>
          </a:p>
          <a:p>
            <a:pPr algn="just"/>
            <a:endParaRPr lang="es-MX" sz="800" b="1" dirty="0"/>
          </a:p>
          <a:p>
            <a:pPr algn="just"/>
            <a:r>
              <a:rPr lang="es-MX" b="1" dirty="0"/>
              <a:t>L</a:t>
            </a:r>
            <a:r>
              <a:rPr lang="es-MX" b="1" dirty="0" smtClean="0"/>
              <a:t>os usuarios que acuden de manera presencial al INAI en la semana reportada, en su mayoría son hombres representan el 56.4% y en menor medida las mujeres con un 43.6% de las asesorías otorgadas. A través de </a:t>
            </a:r>
            <a:r>
              <a:rPr lang="es-MX" b="1" dirty="0" err="1" smtClean="0"/>
              <a:t>MiCAS</a:t>
            </a:r>
            <a:r>
              <a:rPr lang="es-MX" b="1" dirty="0" smtClean="0"/>
              <a:t> se asesoraron de manera equilibrada a 14 hombres y 14 mujeres que representan un 50 % para ambos géneros.</a:t>
            </a:r>
          </a:p>
          <a:p>
            <a:pPr algn="just"/>
            <a:endParaRPr lang="es-MX" sz="800" b="1" dirty="0"/>
          </a:p>
          <a:p>
            <a:pPr algn="just"/>
            <a:r>
              <a:rPr lang="es-MX" b="1" dirty="0" smtClean="0"/>
              <a:t>Finalmente, cabe resaltar que el canal de atención Postal en la semana reportada representó el 0.3% de uso </a:t>
            </a:r>
            <a:r>
              <a:rPr lang="es-MX" b="1" dirty="0"/>
              <a:t>d</a:t>
            </a:r>
            <a:r>
              <a:rPr lang="es-MX" b="1" dirty="0" smtClean="0"/>
              <a:t>el cual se dividió el 75% lo utilizaron los hombres, el </a:t>
            </a:r>
            <a:r>
              <a:rPr lang="es-MX" b="1" dirty="0"/>
              <a:t>0</a:t>
            </a:r>
            <a:r>
              <a:rPr lang="es-MX" b="1" dirty="0" smtClean="0"/>
              <a:t>% las mujeres y 25% no proporcionaron el dato. </a:t>
            </a:r>
            <a:endParaRPr lang="es-MX" b="1"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3" y="411584"/>
            <a:ext cx="7010450" cy="196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73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804405" y="1337886"/>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stretch>
            <a:fillRect/>
          </a:stretch>
        </p:blipFill>
        <p:spPr>
          <a:xfrm>
            <a:off x="128191" y="554885"/>
            <a:ext cx="2365841" cy="1566002"/>
          </a:xfrm>
          <a:prstGeom prst="rect">
            <a:avLst/>
          </a:prstGeom>
        </p:spPr>
      </p:pic>
      <p:pic>
        <p:nvPicPr>
          <p:cNvPr id="10" name="Imagen 9"/>
          <p:cNvPicPr>
            <a:picLocks noChangeAspect="1"/>
          </p:cNvPicPr>
          <p:nvPr/>
        </p:nvPicPr>
        <p:blipFill>
          <a:blip r:embed="rId4"/>
          <a:stretch>
            <a:fillRect/>
          </a:stretch>
        </p:blipFill>
        <p:spPr>
          <a:xfrm>
            <a:off x="4448671" y="483639"/>
            <a:ext cx="2508289" cy="1654512"/>
          </a:xfrm>
          <a:prstGeom prst="rect">
            <a:avLst/>
          </a:prstGeom>
        </p:spPr>
      </p:pic>
      <p:pic>
        <p:nvPicPr>
          <p:cNvPr id="14" name="Imagen 13"/>
          <p:cNvPicPr>
            <a:picLocks noChangeAspect="1"/>
          </p:cNvPicPr>
          <p:nvPr/>
        </p:nvPicPr>
        <p:blipFill>
          <a:blip r:embed="rId5"/>
          <a:stretch>
            <a:fillRect/>
          </a:stretch>
        </p:blipFill>
        <p:spPr>
          <a:xfrm>
            <a:off x="60827" y="3251764"/>
            <a:ext cx="2433205" cy="1610592"/>
          </a:xfrm>
          <a:prstGeom prst="rect">
            <a:avLst/>
          </a:prstGeom>
        </p:spPr>
      </p:pic>
      <p:pic>
        <p:nvPicPr>
          <p:cNvPr id="16" name="Imagen 15"/>
          <p:cNvPicPr>
            <a:picLocks noChangeAspect="1"/>
          </p:cNvPicPr>
          <p:nvPr/>
        </p:nvPicPr>
        <p:blipFill>
          <a:blip r:embed="rId6"/>
          <a:stretch>
            <a:fillRect/>
          </a:stretch>
        </p:blipFill>
        <p:spPr>
          <a:xfrm>
            <a:off x="2216423" y="1824335"/>
            <a:ext cx="2686894" cy="1778514"/>
          </a:xfrm>
          <a:prstGeom prst="rect">
            <a:avLst/>
          </a:prstGeom>
        </p:spPr>
      </p:pic>
      <p:pic>
        <p:nvPicPr>
          <p:cNvPr id="17" name="Imagen 16"/>
          <p:cNvPicPr>
            <a:picLocks noChangeAspect="1"/>
          </p:cNvPicPr>
          <p:nvPr/>
        </p:nvPicPr>
        <p:blipFill>
          <a:blip r:embed="rId7"/>
          <a:stretch>
            <a:fillRect/>
          </a:stretch>
        </p:blipFill>
        <p:spPr>
          <a:xfrm>
            <a:off x="4448671" y="2992398"/>
            <a:ext cx="2508289" cy="1897358"/>
          </a:xfrm>
          <a:prstGeom prst="rect">
            <a:avLst/>
          </a:prstGeom>
        </p:spPr>
      </p:pic>
    </p:spTree>
    <p:extLst>
      <p:ext uri="{BB962C8B-B14F-4D97-AF65-F5344CB8AC3E}">
        <p14:creationId xmlns:p14="http://schemas.microsoft.com/office/powerpoint/2010/main" val="312124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8191" y="3264495"/>
            <a:ext cx="6918537" cy="2031325"/>
          </a:xfrm>
          <a:prstGeom prst="rect">
            <a:avLst/>
          </a:prstGeom>
        </p:spPr>
        <p:txBody>
          <a:bodyPr wrap="square">
            <a:spAutoFit/>
          </a:bodyPr>
          <a:lstStyle/>
          <a:p>
            <a:pPr marL="285750" indent="-285750" algn="just">
              <a:buFont typeface="Wingdings" panose="05000000000000000000" pitchFamily="2" charset="2"/>
              <a:buChar char="q"/>
            </a:pPr>
            <a:r>
              <a:rPr lang="es-MX" b="1" dirty="0"/>
              <a:t>En el periodo que se informa </a:t>
            </a:r>
            <a:r>
              <a:rPr lang="es-MX" b="1" dirty="0" smtClean="0"/>
              <a:t>740 usuarios </a:t>
            </a:r>
            <a:r>
              <a:rPr lang="es-MX" b="1" dirty="0"/>
              <a:t>proporcionaron información sobre </a:t>
            </a:r>
            <a:r>
              <a:rPr lang="es-MX" b="1" dirty="0" smtClean="0"/>
              <a:t>su edad (lo que representa el 58.7% de los </a:t>
            </a:r>
            <a:r>
              <a:rPr lang="es-MX" b="1" dirty="0"/>
              <a:t>usuarios atendidos</a:t>
            </a:r>
            <a:r>
              <a:rPr lang="es-MX" b="1" dirty="0" smtClean="0"/>
              <a:t>),  quienes emplean en un 85.4% Tel-INAI y el 11.1% asisten a las instalaciones del INAI.</a:t>
            </a:r>
          </a:p>
          <a:p>
            <a:pPr algn="just"/>
            <a:endParaRPr lang="es-MX" b="1" dirty="0"/>
          </a:p>
          <a:p>
            <a:pPr marL="285750" indent="-285750" algn="just">
              <a:buFont typeface="Wingdings" panose="05000000000000000000" pitchFamily="2" charset="2"/>
              <a:buChar char="q"/>
            </a:pPr>
            <a:r>
              <a:rPr lang="es-MX" b="1" dirty="0" smtClean="0"/>
              <a:t>El 25.3% </a:t>
            </a:r>
            <a:r>
              <a:rPr lang="es-MX" b="1" dirty="0"/>
              <a:t>de los usuarios </a:t>
            </a:r>
            <a:r>
              <a:rPr lang="es-MX" b="1" dirty="0" smtClean="0"/>
              <a:t>tienen entre 30 y 39 </a:t>
            </a:r>
            <a:r>
              <a:rPr lang="es-MX" b="1" dirty="0"/>
              <a:t>años quienes emplean en un </a:t>
            </a:r>
            <a:r>
              <a:rPr lang="es-MX" b="1" dirty="0" smtClean="0"/>
              <a:t>95.7% Tel-INAI.</a:t>
            </a:r>
            <a:endParaRPr lang="es-MX" b="1" dirty="0"/>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El 22.7% </a:t>
            </a:r>
            <a:r>
              <a:rPr lang="es-MX" b="1" dirty="0"/>
              <a:t>de los usuarios </a:t>
            </a:r>
            <a:r>
              <a:rPr lang="es-MX" b="1" dirty="0" smtClean="0"/>
              <a:t>tienen entre 40 y 49 años, los usuarios entre 20 y 29 años representan 20.3%.</a:t>
            </a:r>
            <a:endParaRPr lang="es-MX" b="1" dirty="0"/>
          </a:p>
        </p:txBody>
      </p:sp>
      <p:sp>
        <p:nvSpPr>
          <p:cNvPr id="6" name="CuadroTexto 5"/>
          <p:cNvSpPr txBox="1"/>
          <p:nvPr/>
        </p:nvSpPr>
        <p:spPr>
          <a:xfrm>
            <a:off x="128191" y="304847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10. Grupo de  Edades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272207" y="565881"/>
            <a:ext cx="6552728" cy="2410582"/>
          </a:xfrm>
          <a:prstGeom prst="rect">
            <a:avLst/>
          </a:prstGeom>
        </p:spPr>
      </p:pic>
    </p:spTree>
    <p:extLst>
      <p:ext uri="{BB962C8B-B14F-4D97-AF65-F5344CB8AC3E}">
        <p14:creationId xmlns:p14="http://schemas.microsoft.com/office/powerpoint/2010/main" val="141671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420321"/>
            <a:ext cx="7163589" cy="1692771"/>
          </a:xfrm>
          <a:prstGeom prst="rect">
            <a:avLst/>
          </a:prstGeom>
          <a:noFill/>
        </p:spPr>
        <p:txBody>
          <a:bodyPr wrap="square" rtlCol="0">
            <a:spAutoFit/>
          </a:bodyPr>
          <a:lstStyle/>
          <a:p>
            <a:pPr algn="just"/>
            <a:r>
              <a:rPr lang="es-MX" b="1" dirty="0" smtClean="0"/>
              <a:t>Las edades de los usuarios </a:t>
            </a:r>
            <a:r>
              <a:rPr lang="es-MX" b="1" dirty="0"/>
              <a:t>de quienes ocupan </a:t>
            </a:r>
            <a:r>
              <a:rPr lang="es-MX" b="1" dirty="0" smtClean="0"/>
              <a:t>mas los </a:t>
            </a:r>
            <a:r>
              <a:rPr lang="es-MX" b="1" dirty="0"/>
              <a:t>canales de atención que proporciona el INAI </a:t>
            </a:r>
            <a:r>
              <a:rPr lang="es-MX" b="1" dirty="0" smtClean="0"/>
              <a:t>se encuentran en un rango de 30 a 39 años que representan el 25.3% de los usuarios que proporcionaron esta información, de este grupo el 45.5% son hombres y </a:t>
            </a:r>
            <a:r>
              <a:rPr lang="es-MX" b="1" dirty="0"/>
              <a:t>el </a:t>
            </a:r>
            <a:r>
              <a:rPr lang="es-MX" b="1" dirty="0" smtClean="0"/>
              <a:t>54.5% </a:t>
            </a:r>
            <a:r>
              <a:rPr lang="es-MX" b="1" dirty="0"/>
              <a:t>son </a:t>
            </a:r>
            <a:r>
              <a:rPr lang="es-MX" b="1" dirty="0" smtClean="0"/>
              <a:t>mujeres representados con 187 usuarios.</a:t>
            </a:r>
          </a:p>
          <a:p>
            <a:pPr algn="just"/>
            <a:endParaRPr lang="es-MX" sz="600" b="1" dirty="0" smtClean="0"/>
          </a:p>
          <a:p>
            <a:pPr algn="just"/>
            <a:r>
              <a:rPr lang="es-MX" b="1" dirty="0" smtClean="0"/>
              <a:t>El grupo de edad de </a:t>
            </a:r>
            <a:r>
              <a:rPr lang="es-MX" b="1" dirty="0"/>
              <a:t>2</a:t>
            </a:r>
            <a:r>
              <a:rPr lang="es-MX" b="1" dirty="0" smtClean="0"/>
              <a:t>0 a 29 años fue el tercer rango de edad que más solicitó asesorías con 150 usuarios representado por un 20.3% de los cuales un 40%  </a:t>
            </a:r>
            <a:r>
              <a:rPr lang="es-MX" b="1" dirty="0"/>
              <a:t>son </a:t>
            </a:r>
            <a:r>
              <a:rPr lang="es-MX" b="1" dirty="0" smtClean="0"/>
              <a:t>hombres y 60% son mujeres datos reportados en la semana del 17 al  21 de octubre.</a:t>
            </a:r>
            <a:endParaRPr lang="es-MX" b="1" dirty="0"/>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9" name="CuadroTexto 8"/>
          <p:cNvSpPr txBox="1"/>
          <p:nvPr/>
        </p:nvSpPr>
        <p:spPr>
          <a:xfrm>
            <a:off x="56183" y="3167883"/>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3" name="Imagen 2"/>
          <p:cNvPicPr>
            <a:picLocks noChangeAspect="1"/>
          </p:cNvPicPr>
          <p:nvPr/>
        </p:nvPicPr>
        <p:blipFill>
          <a:blip r:embed="rId2"/>
          <a:stretch>
            <a:fillRect/>
          </a:stretch>
        </p:blipFill>
        <p:spPr>
          <a:xfrm>
            <a:off x="344215" y="542523"/>
            <a:ext cx="6408711" cy="2505948"/>
          </a:xfrm>
          <a:prstGeom prst="rect">
            <a:avLst/>
          </a:prstGeom>
        </p:spPr>
      </p:pic>
    </p:spTree>
    <p:extLst>
      <p:ext uri="{BB962C8B-B14F-4D97-AF65-F5344CB8AC3E}">
        <p14:creationId xmlns:p14="http://schemas.microsoft.com/office/powerpoint/2010/main" val="308681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0199" y="737271"/>
            <a:ext cx="1324883" cy="2954132"/>
          </a:xfrm>
          <a:prstGeom prst="rect">
            <a:avLst/>
          </a:prstGeom>
        </p:spPr>
      </p:pic>
      <p:pic>
        <p:nvPicPr>
          <p:cNvPr id="6" name="Imagen 5"/>
          <p:cNvPicPr>
            <a:picLocks noChangeAspect="1"/>
          </p:cNvPicPr>
          <p:nvPr/>
        </p:nvPicPr>
        <p:blipFill rotWithShape="1">
          <a:blip r:embed="rId3">
            <a:lum bright="70000" contrast="-70000"/>
          </a:blip>
          <a:srcRect r="78731" b="48142"/>
          <a:stretch/>
        </p:blipFill>
        <p:spPr>
          <a:xfrm flipH="1">
            <a:off x="5342195" y="737271"/>
            <a:ext cx="1435159"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12. Pirámide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0" y="4080806"/>
            <a:ext cx="7118799" cy="954107"/>
          </a:xfrm>
          <a:prstGeom prst="rect">
            <a:avLst/>
          </a:prstGeom>
          <a:noFill/>
        </p:spPr>
        <p:txBody>
          <a:bodyPr wrap="square" rtlCol="0">
            <a:spAutoFit/>
          </a:bodyPr>
          <a:lstStyle/>
          <a:p>
            <a:pPr algn="just"/>
            <a:r>
              <a:rPr lang="es-MX" b="1" dirty="0" smtClean="0"/>
              <a:t>En la semana del 17 al 21 de Octubre de 2016, de los 740 usuarios  que proporcionaron su edad el grupo de 30 a 39 años,  constituye 25.3% de la población, toda vez que son, quienes más usan los canales que proporciona el CAS. La población del rango de 40 a 49 años, representa el 22% del total, la población en edad avanzada representa el 3.5%.</a:t>
            </a:r>
            <a:endParaRPr lang="es-MX" b="1" dirty="0"/>
          </a:p>
        </p:txBody>
      </p:sp>
      <p:graphicFrame>
        <p:nvGraphicFramePr>
          <p:cNvPr id="8" name="7 Gráfico"/>
          <p:cNvGraphicFramePr>
            <a:graphicFrameLocks/>
          </p:cNvGraphicFramePr>
          <p:nvPr>
            <p:extLst>
              <p:ext uri="{D42A27DB-BD31-4B8C-83A1-F6EECF244321}">
                <p14:modId xmlns:p14="http://schemas.microsoft.com/office/powerpoint/2010/main" val="1832646012"/>
              </p:ext>
            </p:extLst>
          </p:nvPr>
        </p:nvGraphicFramePr>
        <p:xfrm>
          <a:off x="94333" y="456183"/>
          <a:ext cx="6972300" cy="3624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914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13. Escolaridad de los Usuarios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smtClean="0"/>
              <a:t>El 49.3% de los usuarios del CAS tienen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23.1% de los usuarios cuentan con Nivel medio superior.</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27.6% representa el resto de los usuarios que proporcionaron el dato.</a:t>
            </a:r>
            <a:endParaRPr lang="es-MX" b="1" dirty="0"/>
          </a:p>
        </p:txBody>
      </p:sp>
      <p:sp>
        <p:nvSpPr>
          <p:cNvPr id="7" name="CuadroTexto 6"/>
          <p:cNvSpPr txBox="1"/>
          <p:nvPr/>
        </p:nvSpPr>
        <p:spPr>
          <a:xfrm>
            <a:off x="59758" y="2259661"/>
            <a:ext cx="23604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6" name="Imagen 5"/>
          <p:cNvPicPr>
            <a:picLocks noChangeAspect="1"/>
          </p:cNvPicPr>
          <p:nvPr/>
        </p:nvPicPr>
        <p:blipFill>
          <a:blip r:embed="rId2"/>
          <a:stretch>
            <a:fillRect/>
          </a:stretch>
        </p:blipFill>
        <p:spPr>
          <a:xfrm>
            <a:off x="164142" y="458360"/>
            <a:ext cx="2484329" cy="1801301"/>
          </a:xfrm>
          <a:prstGeom prst="rect">
            <a:avLst/>
          </a:prstGeom>
        </p:spPr>
      </p:pic>
      <p:pic>
        <p:nvPicPr>
          <p:cNvPr id="8" name="Imagen 7"/>
          <p:cNvPicPr>
            <a:picLocks noChangeAspect="1"/>
          </p:cNvPicPr>
          <p:nvPr/>
        </p:nvPicPr>
        <p:blipFill>
          <a:blip r:embed="rId3"/>
          <a:stretch>
            <a:fillRect/>
          </a:stretch>
        </p:blipFill>
        <p:spPr>
          <a:xfrm>
            <a:off x="632247" y="458360"/>
            <a:ext cx="6231944" cy="3598223"/>
          </a:xfrm>
          <a:prstGeom prst="rect">
            <a:avLst/>
          </a:prstGeom>
        </p:spPr>
      </p:pic>
    </p:spTree>
    <p:extLst>
      <p:ext uri="{BB962C8B-B14F-4D97-AF65-F5344CB8AC3E}">
        <p14:creationId xmlns:p14="http://schemas.microsoft.com/office/powerpoint/2010/main" val="309176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6895" y="3260427"/>
            <a:ext cx="7086072" cy="1938992"/>
          </a:xfrm>
          <a:prstGeom prst="rect">
            <a:avLst/>
          </a:prstGeom>
          <a:noFill/>
        </p:spPr>
        <p:txBody>
          <a:bodyPr wrap="square" rtlCol="0">
            <a:spAutoFit/>
          </a:bodyPr>
          <a:lstStyle/>
          <a:p>
            <a:pPr algn="just"/>
            <a:r>
              <a:rPr lang="es-MX" sz="1200" b="1" dirty="0" smtClean="0"/>
              <a:t>En el caso de escolaridad sólo 752 usuarios proporcionaron datos de los cuales la licenciatura es el grado de mayor representación ya que con 371 usuarios que equivale </a:t>
            </a:r>
            <a:r>
              <a:rPr lang="es-MX" sz="1200" b="1" dirty="0"/>
              <a:t>a</a:t>
            </a:r>
            <a:r>
              <a:rPr lang="es-MX" sz="1200" b="1" dirty="0" smtClean="0"/>
              <a:t>l 49.3% del sub total que emplean como canal de atención preferido a Tel-INAI con un 88.1% respecto a otros canales de atención.</a:t>
            </a:r>
          </a:p>
          <a:p>
            <a:pPr algn="just"/>
            <a:endParaRPr lang="es-MX" sz="1200" b="1" dirty="0"/>
          </a:p>
          <a:p>
            <a:pPr algn="just"/>
            <a:r>
              <a:rPr lang="es-MX" sz="1200" b="1" dirty="0" smtClean="0"/>
              <a:t>En el Nivel medio superior de los 174 usuarios que otorgaron el dato respecto del subtotal, con un 83.9% el canal de atención Tel-INAI, de igual manera los usuarios con grado escolar de secundaria que representan el 10% de los usuarios, existe un mayor uso del canal de atención Tel-INAI con un 85.3%.</a:t>
            </a:r>
          </a:p>
          <a:p>
            <a:pPr algn="just"/>
            <a:endParaRPr lang="es-MX" sz="1200" b="1" dirty="0"/>
          </a:p>
          <a:p>
            <a:pPr algn="just"/>
            <a:r>
              <a:rPr lang="es-MX" sz="1200" b="1" dirty="0" smtClean="0"/>
              <a:t> </a:t>
            </a:r>
            <a:r>
              <a:rPr lang="es-MX" sz="1200" b="1" dirty="0"/>
              <a:t>Al respecto, cabe destacar que, a mayor grado de escolaridad se prefiere el uso del Tel-INAI, en contraparte, a menor grado de escolaridad se incrementa el uso del canal de atención presencial</a:t>
            </a:r>
            <a:r>
              <a:rPr lang="es-MX" sz="1200" b="1" dirty="0" smtClean="0"/>
              <a:t>.</a:t>
            </a:r>
            <a:endParaRPr lang="es-MX" sz="1200" b="1" dirty="0"/>
          </a:p>
        </p:txBody>
      </p:sp>
      <p:sp>
        <p:nvSpPr>
          <p:cNvPr id="5" name="CuadroTexto 5"/>
          <p:cNvSpPr txBox="1"/>
          <p:nvPr/>
        </p:nvSpPr>
        <p:spPr>
          <a:xfrm>
            <a:off x="-19439" y="3049051"/>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6" name="Imagen 5"/>
          <p:cNvPicPr>
            <a:picLocks noChangeAspect="1"/>
          </p:cNvPicPr>
          <p:nvPr/>
        </p:nvPicPr>
        <p:blipFill>
          <a:blip r:embed="rId2"/>
          <a:stretch>
            <a:fillRect/>
          </a:stretch>
        </p:blipFill>
        <p:spPr>
          <a:xfrm>
            <a:off x="361572" y="536263"/>
            <a:ext cx="6416717" cy="2296184"/>
          </a:xfrm>
          <a:prstGeom prst="rect">
            <a:avLst/>
          </a:prstGeom>
        </p:spPr>
      </p:pic>
    </p:spTree>
    <p:extLst>
      <p:ext uri="{BB962C8B-B14F-4D97-AF65-F5344CB8AC3E}">
        <p14:creationId xmlns:p14="http://schemas.microsoft.com/office/powerpoint/2010/main" val="64237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84575" y="456183"/>
            <a:ext cx="3456384" cy="440120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En el periodo que se informa 863 usuarios proporcionaron información sobre la entidad de donde requirió el servicio (lo que representa el 68.4% de los usuarios atendidos) y 398 no proporcionaron información lo que representa el 31.6% del total de los usuarios. </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39.6% de los usuarios son de la Ciudad de México, Estado de México y Jalisco.</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28.8% de los usuarios están en el resto del país.</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0.1% de los usuarios son extranjeros</a:t>
            </a:r>
            <a:endParaRPr lang="es-MX" b="1" dirty="0"/>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Los estados de donde se advierte un uso muy escaso de los servicios del CAS son Campeche, Colima y Tlaxcala.</a:t>
            </a:r>
            <a:endParaRPr lang="es-MX" b="1" dirty="0"/>
          </a:p>
        </p:txBody>
      </p:sp>
      <p:sp>
        <p:nvSpPr>
          <p:cNvPr id="6"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15. Asesoría por Entidad Federativa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1586" y="456183"/>
            <a:ext cx="3408974" cy="4753965"/>
          </a:xfrm>
          <a:prstGeom prst="rect">
            <a:avLst/>
          </a:prstGeom>
        </p:spPr>
      </p:pic>
    </p:spTree>
    <p:extLst>
      <p:ext uri="{BB962C8B-B14F-4D97-AF65-F5344CB8AC3E}">
        <p14:creationId xmlns:p14="http://schemas.microsoft.com/office/powerpoint/2010/main" val="129042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smtClean="0"/>
              <a:t>Introducción.</a:t>
            </a:r>
            <a:endParaRPr lang="es-MX" sz="500" dirty="0" smtClean="0"/>
          </a:p>
          <a:p>
            <a:pPr marL="342900" indent="-342900" algn="just">
              <a:buFont typeface="+mj-lt"/>
              <a:buAutoNum type="arabicPeriod"/>
            </a:pPr>
            <a:r>
              <a:rPr lang="es-MX" sz="1600" dirty="0" smtClean="0"/>
              <a:t>Tipo de Servicios.</a:t>
            </a:r>
            <a:endParaRPr lang="es-MX" sz="500" dirty="0" smtClean="0"/>
          </a:p>
          <a:p>
            <a:pPr marL="342900" indent="-342900" algn="just">
              <a:buFont typeface="+mj-lt"/>
              <a:buAutoNum type="arabicPeriod"/>
            </a:pPr>
            <a:r>
              <a:rPr lang="es-MX" sz="1600" dirty="0"/>
              <a:t>Total Asesorías Solicitados por </a:t>
            </a:r>
            <a:r>
              <a:rPr lang="es-MX" sz="1600" dirty="0" smtClean="0"/>
              <a:t>día. </a:t>
            </a:r>
          </a:p>
          <a:p>
            <a:pPr marL="342900" indent="-342900" algn="just">
              <a:buFont typeface="+mj-lt"/>
              <a:buAutoNum type="arabicPeriod"/>
            </a:pPr>
            <a:r>
              <a:rPr lang="es-MX" sz="1600" dirty="0" smtClean="0"/>
              <a:t>Asesorías </a:t>
            </a:r>
            <a:r>
              <a:rPr lang="es-MX" sz="1600" dirty="0"/>
              <a:t>por Canal de </a:t>
            </a:r>
            <a:r>
              <a:rPr lang="es-MX" sz="1600" dirty="0" smtClean="0"/>
              <a:t>Atención.</a:t>
            </a:r>
          </a:p>
          <a:p>
            <a:pPr marL="342900" indent="-342900" algn="just">
              <a:buFont typeface="+mj-lt"/>
              <a:buAutoNum type="arabicPeriod"/>
            </a:pPr>
            <a:r>
              <a:rPr lang="es-MX" sz="1600" dirty="0" smtClean="0"/>
              <a:t>Canal </a:t>
            </a:r>
            <a:r>
              <a:rPr lang="es-MX" sz="1600" dirty="0"/>
              <a:t>de </a:t>
            </a:r>
            <a:r>
              <a:rPr lang="es-MX" sz="1600" dirty="0" smtClean="0"/>
              <a:t>Atención </a:t>
            </a:r>
            <a:r>
              <a:rPr lang="es-MX" sz="1600" dirty="0"/>
              <a:t>por </a:t>
            </a:r>
            <a:r>
              <a:rPr lang="es-MX" sz="1600" dirty="0" smtClean="0"/>
              <a:t>día.</a:t>
            </a:r>
            <a:endParaRPr lang="es-MX" sz="500" dirty="0" smtClean="0"/>
          </a:p>
          <a:p>
            <a:pPr marL="342900" indent="-342900" algn="just">
              <a:buFont typeface="+mj-lt"/>
              <a:buAutoNum type="arabicPeriod"/>
            </a:pPr>
            <a:r>
              <a:rPr lang="es-MX" sz="1600" dirty="0" smtClean="0"/>
              <a:t>Tipo </a:t>
            </a:r>
            <a:r>
              <a:rPr lang="es-MX" sz="1600" dirty="0"/>
              <a:t>de A</a:t>
            </a:r>
            <a:r>
              <a:rPr lang="es-MX" sz="1600" dirty="0" smtClean="0"/>
              <a:t>sesoría </a:t>
            </a:r>
            <a:r>
              <a:rPr lang="es-MX" sz="1600" dirty="0"/>
              <a:t>por Canal de </a:t>
            </a:r>
            <a:r>
              <a:rPr lang="es-MX" sz="1600" dirty="0" smtClean="0"/>
              <a:t>Atención.</a:t>
            </a:r>
            <a:endParaRPr lang="es-MX" sz="500" dirty="0" smtClean="0"/>
          </a:p>
          <a:p>
            <a:pPr marL="342900" indent="-342900" algn="just">
              <a:buFont typeface="+mj-lt"/>
              <a:buAutoNum type="arabicPeriod"/>
            </a:pPr>
            <a:r>
              <a:rPr lang="es-MX" sz="1600" dirty="0"/>
              <a:t>Tiempo de asesoría por Canal de </a:t>
            </a:r>
            <a:r>
              <a:rPr lang="es-MX" sz="1600" dirty="0" smtClean="0"/>
              <a:t>Atención.</a:t>
            </a:r>
            <a:endParaRPr lang="es-MX" sz="1600" dirty="0"/>
          </a:p>
          <a:p>
            <a:pPr marL="342900" indent="-342900" algn="just">
              <a:buFont typeface="+mj-lt"/>
              <a:buAutoNum type="arabicPeriod"/>
            </a:pPr>
            <a:r>
              <a:rPr lang="es-MX" sz="1600" dirty="0" smtClean="0"/>
              <a:t>Tipo </a:t>
            </a:r>
            <a:r>
              <a:rPr lang="es-MX" sz="1600" dirty="0"/>
              <a:t>de Usuario por Canal de </a:t>
            </a:r>
            <a:r>
              <a:rPr lang="es-MX" sz="1600" dirty="0" smtClean="0"/>
              <a:t>Atención.</a:t>
            </a:r>
            <a:endParaRPr lang="es-MX" sz="500" dirty="0" smtClean="0"/>
          </a:p>
          <a:p>
            <a:pPr marL="342900" indent="-342900" algn="just">
              <a:buFont typeface="+mj-lt"/>
              <a:buAutoNum type="arabicPeriod"/>
            </a:pPr>
            <a:r>
              <a:rPr lang="es-MX" sz="1600" dirty="0"/>
              <a:t>Género de los Usuarios por Canal de </a:t>
            </a:r>
            <a:r>
              <a:rPr lang="es-MX" sz="1600" dirty="0" smtClean="0"/>
              <a:t>Atención.</a:t>
            </a:r>
          </a:p>
          <a:p>
            <a:pPr marL="342900" indent="-342900" algn="just">
              <a:buFont typeface="+mj-lt"/>
              <a:buAutoNum type="arabicPeriod"/>
            </a:pPr>
            <a:r>
              <a:rPr lang="es-MX" sz="1600" dirty="0"/>
              <a:t>Grupo de  Edades de los Usuarios por Canal de </a:t>
            </a:r>
            <a:r>
              <a:rPr lang="es-MX" sz="1600" dirty="0" smtClean="0"/>
              <a:t>Atención.</a:t>
            </a:r>
          </a:p>
          <a:p>
            <a:pPr marL="342900" indent="-342900" algn="just">
              <a:buFont typeface="+mj-lt"/>
              <a:buAutoNum type="arabicPeriod"/>
            </a:pPr>
            <a:r>
              <a:rPr lang="es-MX" sz="1600" dirty="0"/>
              <a:t>Grupo de  Edades de los Usuarios por </a:t>
            </a:r>
            <a:r>
              <a:rPr lang="es-MX" sz="1600" dirty="0" smtClean="0"/>
              <a:t>género.</a:t>
            </a:r>
          </a:p>
          <a:p>
            <a:pPr marL="342900" indent="-342900" algn="just">
              <a:buFont typeface="+mj-lt"/>
              <a:buAutoNum type="arabicPeriod"/>
            </a:pPr>
            <a:r>
              <a:rPr lang="es-MX" sz="1600" dirty="0"/>
              <a:t>Pirámide de Edades de los Usuarios por </a:t>
            </a:r>
            <a:r>
              <a:rPr lang="es-MX" sz="1600" dirty="0" smtClean="0"/>
              <a:t>género.</a:t>
            </a:r>
          </a:p>
          <a:p>
            <a:pPr marL="342900" indent="-342900" algn="just">
              <a:buFont typeface="+mj-lt"/>
              <a:buAutoNum type="arabicPeriod"/>
            </a:pPr>
            <a:r>
              <a:rPr lang="es-MX" sz="1600" dirty="0"/>
              <a:t>Escolaridad de los </a:t>
            </a:r>
            <a:r>
              <a:rPr lang="es-MX" sz="1600" dirty="0" smtClean="0"/>
              <a:t>Usuarios.</a:t>
            </a:r>
          </a:p>
          <a:p>
            <a:pPr marL="342900" indent="-342900" algn="just">
              <a:buFont typeface="+mj-lt"/>
              <a:buAutoNum type="arabicPeriod"/>
            </a:pPr>
            <a:r>
              <a:rPr lang="es-MX" sz="1600" dirty="0"/>
              <a:t>Escolaridad de los Usuarios por canal de </a:t>
            </a:r>
            <a:r>
              <a:rPr lang="es-MX" sz="1600" dirty="0" smtClean="0"/>
              <a:t>atención.</a:t>
            </a:r>
          </a:p>
          <a:p>
            <a:pPr marL="342900" indent="-342900" algn="just">
              <a:buFont typeface="+mj-lt"/>
              <a:buAutoNum type="arabicPeriod"/>
            </a:pPr>
            <a:r>
              <a:rPr lang="es-MX" sz="1600" dirty="0"/>
              <a:t>Asesoría por Entidad </a:t>
            </a:r>
            <a:r>
              <a:rPr lang="es-MX" sz="1600" dirty="0" smtClean="0"/>
              <a:t>Federativa.</a:t>
            </a:r>
          </a:p>
          <a:p>
            <a:pPr marL="342900" indent="-342900" algn="just">
              <a:buFont typeface="+mj-lt"/>
              <a:buAutoNum type="arabicPeriod"/>
            </a:pPr>
            <a:r>
              <a:rPr lang="es-MX" sz="1600" dirty="0"/>
              <a:t>Evaluación del Servicio de </a:t>
            </a:r>
            <a:r>
              <a:rPr lang="es-MX" sz="1600" dirty="0" smtClean="0"/>
              <a:t>Tel-INAI.</a:t>
            </a:r>
          </a:p>
          <a:p>
            <a:pPr marL="342900" indent="-342900" algn="just">
              <a:buFont typeface="+mj-lt"/>
              <a:buAutoNum type="arabicPeriod"/>
            </a:pPr>
            <a:r>
              <a:rPr lang="es-MX" sz="1600" dirty="0"/>
              <a:t>Evaluación del Servicio </a:t>
            </a:r>
            <a:r>
              <a:rPr lang="es-MX" sz="1600" dirty="0" smtClean="0"/>
              <a:t>Presencial.</a:t>
            </a:r>
          </a:p>
          <a:p>
            <a:pPr marL="342900" indent="-342900" algn="just">
              <a:buFont typeface="+mj-lt"/>
              <a:buAutoNum type="arabicPeriod"/>
            </a:pPr>
            <a:r>
              <a:rPr lang="es-MX" sz="1600" dirty="0" smtClean="0"/>
              <a:t>Anexo </a:t>
            </a:r>
            <a:r>
              <a:rPr lang="es-MX" sz="1600" dirty="0"/>
              <a:t>Detalle de Servicios por </a:t>
            </a:r>
            <a:r>
              <a:rPr lang="es-MX" sz="1600" dirty="0" smtClean="0"/>
              <a:t>Agente. </a:t>
            </a:r>
            <a:endParaRPr lang="es-MX" sz="1600" dirty="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endPar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70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218084" y="2674490"/>
            <a:ext cx="6750867" cy="2462213"/>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dan al servicio recibido por Tel-INAI es de 8.7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La calificación sobre la atención recibida del asesor fue de 9.5 y de 8.4 respecto al tiempo en espera, en una escala de 0 a 10</a:t>
            </a:r>
            <a:r>
              <a:rPr lang="es-MX" b="1" dirty="0"/>
              <a:t>.</a:t>
            </a:r>
          </a:p>
          <a:p>
            <a:pPr algn="just"/>
            <a:endParaRPr lang="es-MX" b="1" dirty="0" smtClean="0"/>
          </a:p>
          <a:p>
            <a:pPr marL="285750" indent="-285750" algn="just">
              <a:buFont typeface="Wingdings" panose="05000000000000000000" pitchFamily="2" charset="2"/>
              <a:buChar char="q"/>
            </a:pPr>
            <a:r>
              <a:rPr lang="es-MX" b="1" dirty="0" smtClean="0"/>
              <a:t>Respecto a si la asesoría recibida fue suficiente se obtuvo una calificación de  8.4 en una escala de 0 a 10.</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Finalmente la preparación obtuvo una calificación de 8.4, la cual es un área de oportunidad para mejorar.</a:t>
            </a:r>
          </a:p>
        </p:txBody>
      </p:sp>
      <p:pic>
        <p:nvPicPr>
          <p:cNvPr id="3" name="Imagen 2"/>
          <p:cNvPicPr>
            <a:picLocks noChangeAspect="1"/>
          </p:cNvPicPr>
          <p:nvPr/>
        </p:nvPicPr>
        <p:blipFill>
          <a:blip r:embed="rId2"/>
          <a:stretch>
            <a:fillRect/>
          </a:stretch>
        </p:blipFill>
        <p:spPr>
          <a:xfrm>
            <a:off x="416223" y="528191"/>
            <a:ext cx="6408712" cy="2016224"/>
          </a:xfrm>
          <a:prstGeom prst="rect">
            <a:avLst/>
          </a:prstGeom>
        </p:spPr>
      </p:pic>
    </p:spTree>
    <p:extLst>
      <p:ext uri="{BB962C8B-B14F-4D97-AF65-F5344CB8AC3E}">
        <p14:creationId xmlns:p14="http://schemas.microsoft.com/office/powerpoint/2010/main" val="392522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13787" y="466406"/>
            <a:ext cx="6541575" cy="3158130"/>
          </a:xfrm>
          <a:prstGeom prst="rect">
            <a:avLst/>
          </a:prstGeom>
        </p:spPr>
      </p:pic>
      <p:sp>
        <p:nvSpPr>
          <p:cNvPr id="5" name="5 Rectángulo"/>
          <p:cNvSpPr/>
          <p:nvPr/>
        </p:nvSpPr>
        <p:spPr>
          <a:xfrm>
            <a:off x="-64804"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00199" y="3624535"/>
            <a:ext cx="6840760" cy="1169551"/>
          </a:xfrm>
          <a:prstGeom prst="rect">
            <a:avLst/>
          </a:prstGeom>
          <a:noFill/>
        </p:spPr>
        <p:txBody>
          <a:bodyPr wrap="square" rtlCol="0">
            <a:spAutoFit/>
          </a:bodyPr>
          <a:lstStyle/>
          <a:p>
            <a:r>
              <a:rPr lang="es-MX" b="1" dirty="0" smtClean="0"/>
              <a:t>En la gráfica se observa que la calificación de la atención se encuentra por arriba de la calificación promedio que es de 8.7.</a:t>
            </a:r>
          </a:p>
          <a:p>
            <a:endParaRPr lang="es-MX" b="1" dirty="0"/>
          </a:p>
          <a:p>
            <a:pPr algn="just"/>
            <a:r>
              <a:rPr lang="es-MX" b="1" dirty="0" smtClean="0"/>
              <a:t>Sin embargo, existe oportunidad para mejorar en la preparación y el servicio en el tiempo de espera, las cuales se encuentran por abajo del promedio.</a:t>
            </a:r>
            <a:endParaRPr lang="es-MX" b="1" dirty="0"/>
          </a:p>
        </p:txBody>
      </p:sp>
      <p:pic>
        <p:nvPicPr>
          <p:cNvPr id="3" name="Imagen 2"/>
          <p:cNvPicPr>
            <a:picLocks noChangeAspect="1"/>
          </p:cNvPicPr>
          <p:nvPr/>
        </p:nvPicPr>
        <p:blipFill>
          <a:blip r:embed="rId3"/>
          <a:stretch>
            <a:fillRect/>
          </a:stretch>
        </p:blipFill>
        <p:spPr>
          <a:xfrm>
            <a:off x="920279" y="1765519"/>
            <a:ext cx="5839666" cy="216025"/>
          </a:xfrm>
          <a:prstGeom prst="rect">
            <a:avLst/>
          </a:prstGeom>
        </p:spPr>
      </p:pic>
      <p:pic>
        <p:nvPicPr>
          <p:cNvPr id="8" name="Imagen 7"/>
          <p:cNvPicPr>
            <a:picLocks noChangeAspect="1"/>
          </p:cNvPicPr>
          <p:nvPr/>
        </p:nvPicPr>
        <p:blipFill>
          <a:blip r:embed="rId4"/>
          <a:stretch>
            <a:fillRect/>
          </a:stretch>
        </p:blipFill>
        <p:spPr>
          <a:xfrm>
            <a:off x="6025557" y="1294361"/>
            <a:ext cx="932769" cy="579170"/>
          </a:xfrm>
          <a:prstGeom prst="rect">
            <a:avLst/>
          </a:prstGeom>
        </p:spPr>
      </p:pic>
    </p:spTree>
    <p:extLst>
      <p:ext uri="{BB962C8B-B14F-4D97-AF65-F5344CB8AC3E}">
        <p14:creationId xmlns:p14="http://schemas.microsoft.com/office/powerpoint/2010/main" val="1654908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180129" y="2602482"/>
            <a:ext cx="6816757" cy="2246769"/>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dan al servicio presencial recibido es de 9.6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La calificación sobre la atención y la capacidad del asesor recibida fue de 9.6 al igual que de la amabilidad del asesor en </a:t>
            </a:r>
            <a:r>
              <a:rPr lang="es-MX" b="1" dirty="0"/>
              <a:t>una escala de 0 a 10.</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Respecto al tiempo de espera para ser atendido fue de 9.5 en una escala de 0 a 10.</a:t>
            </a:r>
            <a:endParaRPr lang="es-MX" b="1" dirty="0"/>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calificó con 9.5 la pregunta sobre si la duda fue aclarada, por lo que debe mejorarse el grado de satisfacción del usuario respecto a la información proporcionada.</a:t>
            </a:r>
          </a:p>
        </p:txBody>
      </p:sp>
      <p:pic>
        <p:nvPicPr>
          <p:cNvPr id="2" name="Imagen 1"/>
          <p:cNvPicPr>
            <a:picLocks noChangeAspect="1"/>
          </p:cNvPicPr>
          <p:nvPr/>
        </p:nvPicPr>
        <p:blipFill>
          <a:blip r:embed="rId2"/>
          <a:stretch>
            <a:fillRect/>
          </a:stretch>
        </p:blipFill>
        <p:spPr>
          <a:xfrm>
            <a:off x="272207" y="456182"/>
            <a:ext cx="6552728" cy="2146299"/>
          </a:xfrm>
          <a:prstGeom prst="rect">
            <a:avLst/>
          </a:prstGeom>
        </p:spPr>
      </p:pic>
    </p:spTree>
    <p:extLst>
      <p:ext uri="{BB962C8B-B14F-4D97-AF65-F5344CB8AC3E}">
        <p14:creationId xmlns:p14="http://schemas.microsoft.com/office/powerpoint/2010/main" val="200868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004" y="3840559"/>
            <a:ext cx="7035963" cy="1169551"/>
          </a:xfrm>
          <a:prstGeom prst="rect">
            <a:avLst/>
          </a:prstGeom>
          <a:noFill/>
        </p:spPr>
        <p:txBody>
          <a:bodyPr wrap="square" rtlCol="0">
            <a:spAutoFit/>
          </a:bodyPr>
          <a:lstStyle/>
          <a:p>
            <a:r>
              <a:rPr lang="es-MX" b="1" dirty="0"/>
              <a:t>En la gráfica se observa que tanto </a:t>
            </a:r>
            <a:r>
              <a:rPr lang="es-MX" b="1" dirty="0" smtClean="0"/>
              <a:t>la atención, amabilidad del asesor y la capacidad de asesor para resolver dudas, se encuentran en el promedio </a:t>
            </a:r>
            <a:r>
              <a:rPr lang="es-MX" b="1" dirty="0"/>
              <a:t>que es de </a:t>
            </a:r>
            <a:r>
              <a:rPr lang="es-MX" b="1" dirty="0" smtClean="0"/>
              <a:t>9.6.</a:t>
            </a:r>
          </a:p>
          <a:p>
            <a:endParaRPr lang="es-MX" b="1" dirty="0"/>
          </a:p>
          <a:p>
            <a:pPr algn="just"/>
            <a:r>
              <a:rPr lang="es-MX" b="1" dirty="0" smtClean="0"/>
              <a:t>Sin </a:t>
            </a:r>
            <a:r>
              <a:rPr lang="es-MX" b="1" dirty="0"/>
              <a:t>embargo, existen áreas de oportunidad para mejorar el </a:t>
            </a:r>
            <a:r>
              <a:rPr lang="es-MX" b="1" dirty="0" smtClean="0"/>
              <a:t>servicio </a:t>
            </a:r>
            <a:r>
              <a:rPr lang="es-MX" b="1" dirty="0"/>
              <a:t>en </a:t>
            </a:r>
            <a:r>
              <a:rPr lang="es-MX" b="1" dirty="0" smtClean="0"/>
              <a:t>el tiempo de espera y si la duda fue aclarada.</a:t>
            </a:r>
            <a:endParaRPr lang="es-MX" b="1" dirty="0"/>
          </a:p>
        </p:txBody>
      </p:sp>
      <p:sp>
        <p:nvSpPr>
          <p:cNvPr id="4"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44215" y="600199"/>
            <a:ext cx="6408712" cy="3528393"/>
          </a:xfrm>
          <a:prstGeom prst="rect">
            <a:avLst/>
          </a:prstGeom>
        </p:spPr>
      </p:pic>
    </p:spTree>
    <p:extLst>
      <p:ext uri="{BB962C8B-B14F-4D97-AF65-F5344CB8AC3E}">
        <p14:creationId xmlns:p14="http://schemas.microsoft.com/office/powerpoint/2010/main" val="407029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Anexo Detalle de Servicios por Agente </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smtClean="0"/>
              <a:t>Como parte de este Informe se anexa archivo base con la información concentrada por agente y evaluaciones de Tel-INAI y presenciales. Cada hoja cuenta con distintos conceptos que se desglosan de la forma siguiente:</a:t>
            </a:r>
          </a:p>
          <a:p>
            <a:pPr algn="just"/>
            <a:endParaRPr lang="es-MX" dirty="0" smtClean="0"/>
          </a:p>
          <a:p>
            <a:pPr marL="285750" indent="-285750" algn="just">
              <a:buFont typeface="Arial" panose="020B0604020202020204" pitchFamily="34" charset="0"/>
              <a:buChar char="•"/>
            </a:pPr>
            <a:r>
              <a:rPr lang="es-MX" sz="1300" b="1" dirty="0" smtClean="0"/>
              <a:t>Fechas:</a:t>
            </a:r>
            <a:r>
              <a:rPr lang="es-MX" sz="1300" dirty="0" smtClean="0"/>
              <a:t> Fecha de ingreso y fecha de atención</a:t>
            </a:r>
          </a:p>
          <a:p>
            <a:pPr marL="285750" indent="-285750" algn="just">
              <a:buFont typeface="Arial" panose="020B0604020202020204" pitchFamily="34" charset="0"/>
              <a:buChar char="•"/>
            </a:pPr>
            <a:r>
              <a:rPr lang="es-MX" sz="1300" b="1" dirty="0" smtClean="0"/>
              <a:t>Servidor público: </a:t>
            </a:r>
            <a:r>
              <a:rPr lang="es-MX" sz="1300" dirty="0" smtClean="0"/>
              <a:t>Nombre del agente que atendió</a:t>
            </a:r>
          </a:p>
          <a:p>
            <a:pPr marL="285750" indent="-285750" algn="just">
              <a:buFont typeface="Arial" panose="020B0604020202020204" pitchFamily="34" charset="0"/>
              <a:buChar char="•"/>
            </a:pPr>
            <a:r>
              <a:rPr lang="es-MX" sz="1300" b="1" dirty="0" smtClean="0"/>
              <a:t>Tipo de servicio: </a:t>
            </a:r>
            <a:r>
              <a:rPr lang="es-MX" sz="1300" dirty="0" smtClean="0"/>
              <a:t>Es la clasificación del servicio en cada uno de los nueve tipos descritos en este informe.</a:t>
            </a:r>
          </a:p>
          <a:p>
            <a:pPr marL="285750" indent="-285750" algn="just">
              <a:buFont typeface="Arial" panose="020B0604020202020204" pitchFamily="34" charset="0"/>
              <a:buChar char="•"/>
            </a:pPr>
            <a:r>
              <a:rPr lang="es-MX" sz="1300" b="1" dirty="0" smtClean="0"/>
              <a:t>Canal de atención: </a:t>
            </a:r>
            <a:r>
              <a:rPr lang="es-MX" sz="1300" dirty="0" smtClean="0"/>
              <a:t>Se refiere a uno de los cuatro canales de atención con que cuenta el CAS a través del cuál se brindó el servicio al usuario.</a:t>
            </a:r>
          </a:p>
          <a:p>
            <a:pPr marL="285750" indent="-285750" algn="just">
              <a:buFont typeface="Arial" panose="020B0604020202020204" pitchFamily="34" charset="0"/>
              <a:buChar char="•"/>
            </a:pPr>
            <a:r>
              <a:rPr lang="es-MX" sz="1300" b="1" dirty="0" smtClean="0"/>
              <a:t>Requerimiento: </a:t>
            </a:r>
            <a:r>
              <a:rPr lang="es-MX" sz="1300" dirty="0" smtClean="0"/>
              <a:t>Se refiere a cada una de las consultas o solicitudes específicas de los usuarios.</a:t>
            </a:r>
          </a:p>
          <a:p>
            <a:pPr marL="285750" indent="-285750" algn="just">
              <a:buFont typeface="Arial" panose="020B0604020202020204" pitchFamily="34" charset="0"/>
              <a:buChar char="•"/>
            </a:pPr>
            <a:r>
              <a:rPr lang="es-MX" sz="1300" b="1" dirty="0" smtClean="0"/>
              <a:t>Atención: </a:t>
            </a:r>
            <a:r>
              <a:rPr lang="es-MX" sz="1300" dirty="0" smtClean="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smtClean="0"/>
              <a:t>Fundamento legal de la atención: </a:t>
            </a:r>
            <a:r>
              <a:rPr lang="es-MX" sz="1300" dirty="0" smtClean="0"/>
              <a:t>Se refiere al documento o precepto normativo que avala la acción o respuesta del servidor público</a:t>
            </a:r>
          </a:p>
          <a:p>
            <a:pPr marL="285750" indent="-285750" algn="just">
              <a:buFont typeface="Arial" panose="020B0604020202020204" pitchFamily="34" charset="0"/>
              <a:buChar char="•"/>
            </a:pPr>
            <a:r>
              <a:rPr lang="es-MX" sz="1300" b="1" dirty="0" smtClean="0"/>
              <a:t>Tiempo de respuesta: </a:t>
            </a:r>
            <a:r>
              <a:rPr lang="es-MX" sz="1300" dirty="0" smtClean="0"/>
              <a:t>Se refiere al tiempo que tardó el CAS en brindar la atención al usuario.</a:t>
            </a:r>
          </a:p>
          <a:p>
            <a:pPr marL="285750" indent="-285750" algn="just">
              <a:buFont typeface="Arial" panose="020B0604020202020204" pitchFamily="34" charset="0"/>
              <a:buChar char="•"/>
            </a:pPr>
            <a:r>
              <a:rPr lang="es-MX" sz="1300" b="1" dirty="0" smtClean="0"/>
              <a:t>Tipo de usuario: </a:t>
            </a:r>
            <a:r>
              <a:rPr lang="es-MX" sz="1300" dirty="0" smtClean="0"/>
              <a:t>Régimen Fiscal</a:t>
            </a:r>
            <a:endParaRPr lang="es-MX" sz="1300" b="1" dirty="0" smtClean="0"/>
          </a:p>
          <a:p>
            <a:pPr marL="285750" indent="-285750" algn="just">
              <a:buFont typeface="Arial" panose="020B0604020202020204" pitchFamily="34" charset="0"/>
              <a:buChar char="•"/>
            </a:pPr>
            <a:r>
              <a:rPr lang="es-MX" sz="1300" b="1" dirty="0" smtClean="0"/>
              <a:t>Sexo: </a:t>
            </a:r>
            <a:r>
              <a:rPr lang="es-MX" sz="1300" dirty="0" smtClean="0"/>
              <a:t>Hombre o mujer</a:t>
            </a:r>
          </a:p>
          <a:p>
            <a:pPr marL="285750" indent="-285750" algn="just">
              <a:buFont typeface="Arial" panose="020B0604020202020204" pitchFamily="34" charset="0"/>
              <a:buChar char="•"/>
            </a:pPr>
            <a:r>
              <a:rPr lang="es-MX" sz="1300" b="1" dirty="0" smtClean="0"/>
              <a:t>Edad: </a:t>
            </a:r>
            <a:r>
              <a:rPr lang="es-MX" sz="1300" dirty="0" smtClean="0"/>
              <a:t>Se refiere a la edad de la persona usuaria.</a:t>
            </a:r>
            <a:endParaRPr lang="es-MX" sz="1300" dirty="0"/>
          </a:p>
          <a:p>
            <a:pPr marL="285750" indent="-285750" algn="just">
              <a:buFont typeface="Arial" panose="020B0604020202020204" pitchFamily="34" charset="0"/>
              <a:buChar char="•"/>
            </a:pPr>
            <a:r>
              <a:rPr lang="es-MX" sz="1300" b="1" dirty="0" smtClean="0"/>
              <a:t>Entidad: </a:t>
            </a:r>
            <a:r>
              <a:rPr lang="es-MX" sz="1300" dirty="0" smtClean="0"/>
              <a:t>Se refiere a la entidad federativa de la cuál provino la solicitud o requerimiento.</a:t>
            </a:r>
            <a:endParaRPr lang="es-MX" sz="1300" dirty="0"/>
          </a:p>
        </p:txBody>
      </p:sp>
    </p:spTree>
    <p:extLst>
      <p:ext uri="{BB962C8B-B14F-4D97-AF65-F5344CB8AC3E}">
        <p14:creationId xmlns:p14="http://schemas.microsoft.com/office/powerpoint/2010/main" val="237160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smtClean="0">
                <a:effectLst>
                  <a:outerShdw blurRad="38100" dist="38100" dir="2700000" algn="tl">
                    <a:srgbClr val="000000">
                      <a:alpha val="43137"/>
                    </a:srgbClr>
                  </a:outerShdw>
                </a:effectLst>
                <a:latin typeface="Calibri" pitchFamily="34" charset="0"/>
              </a:rPr>
              <a:t>¡Gracias!</a:t>
            </a:r>
            <a:endParaRPr lang="es-MX" sz="3100" b="1" i="1" cap="small"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301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218095" y="396364"/>
            <a:ext cx="6880118" cy="4524315"/>
          </a:xfrm>
          <a:prstGeom prst="rect">
            <a:avLst/>
          </a:prstGeom>
          <a:noFill/>
        </p:spPr>
        <p:txBody>
          <a:bodyPr wrap="square" rtlCol="0">
            <a:spAutoFit/>
          </a:bodyPr>
          <a:lstStyle/>
          <a:p>
            <a:pPr algn="just"/>
            <a:r>
              <a:rPr lang="es-MX" sz="1600" dirty="0" smtClean="0"/>
              <a:t>El presente Informe contiene </a:t>
            </a:r>
            <a:r>
              <a:rPr lang="es-MX" sz="1600" dirty="0"/>
              <a:t>datos </a:t>
            </a:r>
            <a:r>
              <a:rPr lang="es-MX" sz="1600" dirty="0" smtClean="0"/>
              <a:t>sobre los servicios brindados por el Centro de Atención a la Sociedad (CAS) del Instituto Nacional de Transparencia, Acceso a la Información y Protección de Datos Personales (INAI), en el periodo del 17 al 21 de Octubre de 2016, en el que se desagrega información por tipo de consulta, canal de atención, perfil de los usuarios, evaluación del servicio y un reporte en el que se describe cada una de la atenciones formuladas a los requerimientos de los usuarios.</a:t>
            </a:r>
          </a:p>
          <a:p>
            <a:pPr algn="just"/>
            <a:endParaRPr lang="es-MX" sz="1600" dirty="0"/>
          </a:p>
          <a:p>
            <a:pPr algn="just"/>
            <a:r>
              <a:rPr lang="es-MX" sz="1600" dirty="0" smtClean="0"/>
              <a:t>Lo anterior, con la finalidad de mantener informados semanalmente a los Comisionados que integran el Pleno del INAI de las actividades que lleva a cabo el CAS, a fin de encontrar áreas de oportunidad que permitan mejorar la calidad de los servicios que se dan a la población.</a:t>
            </a:r>
          </a:p>
          <a:p>
            <a:pPr algn="just"/>
            <a:endParaRPr lang="es-MX" sz="1600" dirty="0"/>
          </a:p>
          <a:p>
            <a:pPr algn="just"/>
            <a:r>
              <a:rPr lang="es-MX" sz="1600" dirty="0" smtClean="0"/>
              <a:t>En este informe se podrán incorporar variables adicionales que permitan tener una mejor perspectiva de las características de los servicios otorgados por el CAS, para lo cual se está programando recabar información adicional a través de los reportes formulados por los agentes que brindan atención o mediante las evaluaciones del servicio que realizan los usuarios.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8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Servicios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2"/>
          <p:cNvSpPr txBox="1"/>
          <p:nvPr/>
        </p:nvSpPr>
        <p:spPr>
          <a:xfrm>
            <a:off x="272207" y="384176"/>
            <a:ext cx="6696744" cy="4785926"/>
          </a:xfrm>
          <a:prstGeom prst="rect">
            <a:avLst/>
          </a:prstGeom>
          <a:noFill/>
        </p:spPr>
        <p:txBody>
          <a:bodyPr wrap="square" rtlCol="0">
            <a:spAutoFit/>
          </a:bodyPr>
          <a:lstStyle/>
          <a:p>
            <a:pPr algn="just"/>
            <a:r>
              <a:rPr lang="es-MX" sz="1100" b="1" dirty="0" smtClean="0"/>
              <a:t>Solicitud </a:t>
            </a:r>
            <a:r>
              <a:rPr lang="es-MX" sz="1100" b="1" dirty="0"/>
              <a:t>de Acceso</a:t>
            </a:r>
            <a:r>
              <a:rPr lang="es-MX" sz="1100" dirty="0"/>
              <a:t>: </a:t>
            </a:r>
            <a:r>
              <a:rPr lang="es-MX" sz="1100" dirty="0" smtClean="0"/>
              <a:t>Se registran solicitudes de información pública.</a:t>
            </a:r>
            <a:r>
              <a:rPr lang="es-MX" sz="1100" dirty="0"/>
              <a:t>  </a:t>
            </a:r>
            <a:endParaRPr lang="es-MX" sz="1100" dirty="0" smtClean="0"/>
          </a:p>
          <a:p>
            <a:pPr algn="just"/>
            <a:endParaRPr lang="es-MX" sz="400" dirty="0"/>
          </a:p>
          <a:p>
            <a:pPr algn="just"/>
            <a:r>
              <a:rPr lang="es-MX" sz="1100" b="1" dirty="0"/>
              <a:t>Solicitudes de Datos </a:t>
            </a:r>
            <a:r>
              <a:rPr lang="es-MX" sz="1100" b="1" dirty="0" smtClean="0"/>
              <a:t>Personales: </a:t>
            </a:r>
            <a:r>
              <a:rPr lang="es-MX" sz="1100" dirty="0" smtClean="0"/>
              <a:t>Se registran solicitudes de datos personales.</a:t>
            </a:r>
            <a:endParaRPr lang="es-MX" sz="1100" dirty="0"/>
          </a:p>
          <a:p>
            <a:pPr algn="just"/>
            <a:endParaRPr lang="es-MX" sz="400" b="1" dirty="0" smtClean="0"/>
          </a:p>
          <a:p>
            <a:pPr algn="just"/>
            <a:r>
              <a:rPr lang="es-MX" sz="1100" b="1" dirty="0" smtClean="0"/>
              <a:t>Orientación </a:t>
            </a:r>
            <a:r>
              <a:rPr lang="es-MX" sz="1100" b="1" dirty="0"/>
              <a:t>de la LFTAIPG:</a:t>
            </a:r>
            <a:r>
              <a:rPr lang="es-MX" sz="1100" dirty="0"/>
              <a:t> </a:t>
            </a:r>
            <a:r>
              <a:rPr lang="es-MX" sz="1100" dirty="0" smtClean="0"/>
              <a:t>Se resuelven las dudas planteadas por el usuario respecto a las disposiciones, plazos y procedimientos establecidos en la Ley Federal de Transparencia y Acceso a la Información Pública Gubernamental y su Reglamento.</a:t>
            </a:r>
            <a:r>
              <a:rPr lang="es-MX" sz="1100" dirty="0"/>
              <a:t> </a:t>
            </a:r>
          </a:p>
          <a:p>
            <a:pPr algn="just"/>
            <a:endParaRPr lang="es-MX" sz="400" b="1" dirty="0" smtClean="0"/>
          </a:p>
          <a:p>
            <a:pPr algn="just"/>
            <a:r>
              <a:rPr lang="es-MX" sz="1100" b="1" dirty="0" smtClean="0"/>
              <a:t>Orientación </a:t>
            </a:r>
            <a:r>
              <a:rPr lang="es-MX" sz="1100" b="1" dirty="0"/>
              <a:t>de la LGT:</a:t>
            </a:r>
            <a:r>
              <a:rPr lang="es-MX" sz="1100" dirty="0"/>
              <a:t> </a:t>
            </a:r>
            <a:r>
              <a:rPr lang="es-MX" sz="1100" dirty="0" smtClean="0"/>
              <a:t>Se atienden las preguntas formuladas por el usuario respecto a las disposiciones, plazos y procedimientos establecidos en la Ley General de Transparencia y Acceso a la Información Pública.</a:t>
            </a:r>
            <a:endParaRPr lang="es-MX" sz="1100" dirty="0"/>
          </a:p>
          <a:p>
            <a:pPr algn="just"/>
            <a:endParaRPr lang="es-MX" sz="400" b="1" dirty="0" smtClean="0"/>
          </a:p>
          <a:p>
            <a:pPr algn="just"/>
            <a:r>
              <a:rPr lang="es-MX" sz="1100" b="1" dirty="0" smtClean="0"/>
              <a:t>Orientaciones LFPDPPP:</a:t>
            </a:r>
            <a:r>
              <a:rPr lang="es-MX" sz="1100" b="1" dirty="0"/>
              <a:t> </a:t>
            </a:r>
            <a:r>
              <a:rPr lang="es-MX" sz="1100" dirty="0" smtClean="0"/>
              <a:t>Se atienden las consultas del usuario sobre las disposiciones, plazos y procedimientos establecidos en la Ley Federal de Protección de Datos Personales en Posesión de los Particulares y su Reglamento.</a:t>
            </a:r>
            <a:endParaRPr lang="es-MX" sz="1100" dirty="0"/>
          </a:p>
          <a:p>
            <a:pPr algn="just"/>
            <a:endParaRPr lang="es-MX" sz="400" b="1" dirty="0" smtClean="0"/>
          </a:p>
          <a:p>
            <a:pPr algn="just"/>
            <a:r>
              <a:rPr lang="es-MX" sz="1100" b="1" dirty="0" smtClean="0"/>
              <a:t>Quejas </a:t>
            </a:r>
            <a:r>
              <a:rPr lang="es-MX" sz="1100" b="1" dirty="0"/>
              <a:t>o </a:t>
            </a:r>
            <a:r>
              <a:rPr lang="es-MX" sz="1100" b="1" dirty="0" smtClean="0"/>
              <a:t>Denuncias:</a:t>
            </a:r>
            <a:r>
              <a:rPr lang="es-MX" sz="1100" dirty="0" smtClean="0"/>
              <a:t> Se brinda orientación al usuario de las instancias y procedimientos para presentar quejas o denuncias.</a:t>
            </a:r>
            <a:r>
              <a:rPr lang="es-MX" sz="1100" dirty="0"/>
              <a:t> </a:t>
            </a:r>
          </a:p>
          <a:p>
            <a:pPr algn="just"/>
            <a:endParaRPr lang="es-MX" sz="400" b="1" dirty="0" smtClean="0"/>
          </a:p>
          <a:p>
            <a:pPr algn="just"/>
            <a:r>
              <a:rPr lang="es-MX" sz="1100" b="1" dirty="0" smtClean="0"/>
              <a:t>Recurso </a:t>
            </a:r>
            <a:r>
              <a:rPr lang="es-MX" sz="1100" b="1" dirty="0"/>
              <a:t>de Revisión:</a:t>
            </a:r>
            <a:r>
              <a:rPr lang="es-MX" sz="1100" dirty="0"/>
              <a:t> </a:t>
            </a:r>
            <a:r>
              <a:rPr lang="es-MX" sz="1100" dirty="0" smtClean="0"/>
              <a:t>Se orienta al usuario sobre los medios, plazos y procedimientos para interponer recursos de revisión.</a:t>
            </a:r>
            <a:endParaRPr lang="es-MX" sz="1100" dirty="0"/>
          </a:p>
          <a:p>
            <a:pPr algn="just"/>
            <a:endParaRPr lang="es-MX" sz="400" b="1" dirty="0" smtClean="0"/>
          </a:p>
          <a:p>
            <a:pPr algn="just"/>
            <a:r>
              <a:rPr lang="es-MX" sz="1100" b="1" dirty="0" smtClean="0"/>
              <a:t>Información </a:t>
            </a:r>
            <a:r>
              <a:rPr lang="es-MX" sz="1100" b="1" dirty="0"/>
              <a:t>del INAI:</a:t>
            </a:r>
            <a:r>
              <a:rPr lang="es-MX" sz="1100" dirty="0"/>
              <a:t>  </a:t>
            </a:r>
            <a:r>
              <a:rPr lang="es-MX" sz="1100" dirty="0" smtClean="0"/>
              <a:t>Se otorga al usuario la información requerida por el usuario sobre las actividades, servicios, áreas, eventos y demás información general del INAI.</a:t>
            </a:r>
            <a:endParaRPr lang="es-MX" sz="1100" dirty="0"/>
          </a:p>
          <a:p>
            <a:pPr algn="just"/>
            <a:endParaRPr lang="es-MX" sz="400" b="1" dirty="0" smtClean="0"/>
          </a:p>
          <a:p>
            <a:pPr algn="just"/>
            <a:r>
              <a:rPr lang="es-MX" sz="1100" b="1" dirty="0" smtClean="0"/>
              <a:t>Información del ámbito local:</a:t>
            </a:r>
            <a:r>
              <a:rPr lang="es-MX" sz="1100" dirty="0" smtClean="0"/>
              <a:t> Se refiere a las preguntas de los usuarios que deben canalizarse a los órganos locales de transparencia, por ser de su competencia.</a:t>
            </a:r>
          </a:p>
          <a:p>
            <a:pPr algn="just"/>
            <a:endParaRPr lang="es-MX" sz="400" dirty="0" smtClean="0"/>
          </a:p>
          <a:p>
            <a:pPr algn="just"/>
            <a:r>
              <a:rPr lang="es-MX" sz="1100" b="1" dirty="0" smtClean="0"/>
              <a:t>Seguimiento a solicitudes:</a:t>
            </a:r>
            <a:r>
              <a:rPr lang="es-MX" sz="1100" dirty="0" smtClean="0"/>
              <a:t> Es el seguimiento a las respuestas de las solicitudes de información pública o de datos personales realizadas por los usuarios.</a:t>
            </a:r>
          </a:p>
          <a:p>
            <a:pPr algn="just"/>
            <a:endParaRPr lang="es-MX" sz="400" dirty="0"/>
          </a:p>
          <a:p>
            <a:pPr algn="just"/>
            <a:r>
              <a:rPr lang="es-MX" sz="1100" b="1" dirty="0" smtClean="0"/>
              <a:t>Servicio: </a:t>
            </a:r>
            <a:r>
              <a:rPr lang="es-MX" sz="1100" dirty="0" smtClean="0"/>
              <a:t>Tiene que ver con servicios que ofrece el INAI como capacitación o concursos.</a:t>
            </a:r>
          </a:p>
          <a:p>
            <a:pPr algn="just"/>
            <a:endParaRPr lang="es-MX" sz="400" b="1" dirty="0" smtClean="0"/>
          </a:p>
          <a:p>
            <a:pPr algn="just"/>
            <a:r>
              <a:rPr lang="es-MX" sz="1100" b="1" dirty="0" smtClean="0"/>
              <a:t>Trámite: </a:t>
            </a:r>
            <a:r>
              <a:rPr lang="es-MX" sz="1100" dirty="0" smtClean="0"/>
              <a:t>Es la orientación que se da sobre algún otro procedimiento que es de competencia de alguna dependencia de Gobierno Federal que no tiene que ver con el INAI.</a:t>
            </a:r>
          </a:p>
          <a:p>
            <a:pPr algn="just"/>
            <a:endParaRPr lang="es-MX" sz="400" dirty="0"/>
          </a:p>
          <a:p>
            <a:pPr algn="just"/>
            <a:r>
              <a:rPr lang="es-MX" sz="1100" b="1" dirty="0"/>
              <a:t>Otros Servicios: </a:t>
            </a:r>
            <a:r>
              <a:rPr lang="es-MX" sz="1100" dirty="0"/>
              <a:t>Servicios de atención o asesoría distintos a los anteriores</a:t>
            </a:r>
            <a:r>
              <a:rPr lang="es-MX" sz="1100" dirty="0" smtClean="0"/>
              <a:t>.</a:t>
            </a:r>
            <a:endParaRPr lang="es-MX" sz="1100" dirty="0"/>
          </a:p>
        </p:txBody>
      </p:sp>
    </p:spTree>
    <p:extLst>
      <p:ext uri="{BB962C8B-B14F-4D97-AF65-F5344CB8AC3E}">
        <p14:creationId xmlns:p14="http://schemas.microsoft.com/office/powerpoint/2010/main" val="229355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2208" y="2184375"/>
            <a:ext cx="6479992" cy="2190266"/>
          </a:xfrm>
          <a:prstGeom prst="rect">
            <a:avLst/>
          </a:prstGeom>
        </p:spPr>
      </p:pic>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Total Asesorías Solicitados por día  (17 al 21 de Octubre  2016)</a:t>
            </a:r>
            <a:endPar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29669" y="4488631"/>
            <a:ext cx="7081552" cy="738664"/>
          </a:xfrm>
          <a:prstGeom prst="rect">
            <a:avLst/>
          </a:prstGeom>
          <a:noFill/>
        </p:spPr>
        <p:txBody>
          <a:bodyPr wrap="square" rtlCol="0">
            <a:spAutoFit/>
          </a:bodyPr>
          <a:lstStyle/>
          <a:p>
            <a:pPr algn="just"/>
            <a:r>
              <a:rPr lang="es-MX" b="1" dirty="0" smtClean="0"/>
              <a:t>En la semana correspondiente del 17 al 21 de Octubre se  atendieron a 1,261 usuarios, siendo el 17 de octubre </a:t>
            </a:r>
            <a:r>
              <a:rPr lang="es-MX" b="1" dirty="0"/>
              <a:t>el día en el que más asesorías se </a:t>
            </a:r>
            <a:r>
              <a:rPr lang="es-MX" b="1" dirty="0" smtClean="0"/>
              <a:t>brindaron con 283 lo que representó el 22.4% del total de la semana.</a:t>
            </a:r>
            <a:endParaRPr lang="es-MX" b="1" dirty="0"/>
          </a:p>
        </p:txBody>
      </p:sp>
      <p:sp>
        <p:nvSpPr>
          <p:cNvPr id="8" name="CuadroTexto 7"/>
          <p:cNvSpPr txBox="1"/>
          <p:nvPr/>
        </p:nvSpPr>
        <p:spPr>
          <a:xfrm>
            <a:off x="-21354" y="1845821"/>
            <a:ext cx="2745064"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3" name="Imagen 2"/>
          <p:cNvPicPr>
            <a:picLocks noChangeAspect="1"/>
          </p:cNvPicPr>
          <p:nvPr/>
        </p:nvPicPr>
        <p:blipFill>
          <a:blip r:embed="rId3"/>
          <a:stretch>
            <a:fillRect/>
          </a:stretch>
        </p:blipFill>
        <p:spPr>
          <a:xfrm>
            <a:off x="128190" y="504782"/>
            <a:ext cx="2595519" cy="1341039"/>
          </a:xfrm>
          <a:prstGeom prst="rect">
            <a:avLst/>
          </a:prstGeom>
        </p:spPr>
      </p:pic>
    </p:spTree>
    <p:extLst>
      <p:ext uri="{BB962C8B-B14F-4D97-AF65-F5344CB8AC3E}">
        <p14:creationId xmlns:p14="http://schemas.microsoft.com/office/powerpoint/2010/main" val="39534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858" y="3652235"/>
            <a:ext cx="6981191" cy="138499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Del 17 al 21 de Octubre del 2016 se atendieron 1,261 servicios, de los cuales 77.5% fue a través de Tel-INAI.</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El 12.5 % de los usuarios del CAS prefiere la vía E-mail.</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realizó un promedio de 252 servicios por canal de atención.</a:t>
            </a:r>
            <a:endParaRPr lang="es-MX" b="1"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CuadroTexto 7"/>
          <p:cNvSpPr txBox="1"/>
          <p:nvPr/>
        </p:nvSpPr>
        <p:spPr>
          <a:xfrm>
            <a:off x="3947280" y="1940886"/>
            <a:ext cx="3029332"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4024620" y="456183"/>
            <a:ext cx="2951992" cy="1484703"/>
          </a:xfrm>
          <a:prstGeom prst="rect">
            <a:avLst/>
          </a:prstGeom>
        </p:spPr>
      </p:pic>
      <p:pic>
        <p:nvPicPr>
          <p:cNvPr id="3" name="Imagen 2"/>
          <p:cNvPicPr>
            <a:picLocks noChangeAspect="1"/>
          </p:cNvPicPr>
          <p:nvPr/>
        </p:nvPicPr>
        <p:blipFill>
          <a:blip r:embed="rId3"/>
          <a:stretch>
            <a:fillRect/>
          </a:stretch>
        </p:blipFill>
        <p:spPr>
          <a:xfrm>
            <a:off x="139551" y="434919"/>
            <a:ext cx="6852498" cy="3217316"/>
          </a:xfrm>
          <a:prstGeom prst="rect">
            <a:avLst/>
          </a:prstGeom>
        </p:spPr>
      </p:pic>
    </p:spTree>
    <p:extLst>
      <p:ext uri="{BB962C8B-B14F-4D97-AF65-F5344CB8AC3E}">
        <p14:creationId xmlns:p14="http://schemas.microsoft.com/office/powerpoint/2010/main" val="72969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102254" y="3007528"/>
            <a:ext cx="7010713" cy="2200602"/>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medio o canal más usado en la semana del 17 al 21 de Octubre es Tel-INAI con 977 asesorías, lo que representó el 77.5 % de atención.</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El uso del correo electrónico (E-mail) representó el 12.5 % de atención a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smtClean="0"/>
              <a:t>Respecto de la asesoría presencial se asesoraron a 94 personas lo que representó el 7.5% de asesorías. Así mismo se asesoraron a 28 persona a través de </a:t>
            </a:r>
            <a:r>
              <a:rPr lang="es-MX" b="1" dirty="0" err="1" smtClean="0"/>
              <a:t>MiCAS</a:t>
            </a:r>
            <a:r>
              <a:rPr lang="es-MX" b="1" dirty="0" smtClean="0"/>
              <a:t> que representó un 2.2 % en la semana reportada.</a:t>
            </a:r>
          </a:p>
          <a:p>
            <a:pPr marL="285750" indent="-285750" algn="just">
              <a:buFont typeface="Wingdings" panose="05000000000000000000" pitchFamily="2" charset="2"/>
              <a:buChar char="q"/>
            </a:pPr>
            <a:endParaRPr lang="es-MX" sz="1000" b="1" dirty="0" smtClean="0"/>
          </a:p>
          <a:p>
            <a:pPr marL="285750" indent="-285750" algn="just">
              <a:buFont typeface="Wingdings" panose="05000000000000000000" pitchFamily="2" charset="2"/>
              <a:buChar char="q"/>
            </a:pPr>
            <a:r>
              <a:rPr lang="es-MX" b="1" dirty="0" smtClean="0"/>
              <a:t>Finalmente en la semana reportada el uso del canal de atención vía postal fue de 4 usuarios lo que representó el 0.3 % de atención.</a:t>
            </a:r>
            <a:endParaRPr lang="es-MX" b="1" dirty="0"/>
          </a:p>
        </p:txBody>
      </p:sp>
      <p:sp>
        <p:nvSpPr>
          <p:cNvPr id="6" name="CuadroTexto 5"/>
          <p:cNvSpPr txBox="1"/>
          <p:nvPr/>
        </p:nvSpPr>
        <p:spPr>
          <a:xfrm>
            <a:off x="-14834" y="2544995"/>
            <a:ext cx="489654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200199" y="543710"/>
            <a:ext cx="6696744" cy="1928697"/>
          </a:xfrm>
          <a:prstGeom prst="rect">
            <a:avLst/>
          </a:prstGeom>
        </p:spPr>
      </p:pic>
    </p:spTree>
    <p:extLst>
      <p:ext uri="{BB962C8B-B14F-4D97-AF65-F5344CB8AC3E}">
        <p14:creationId xmlns:p14="http://schemas.microsoft.com/office/powerpoint/2010/main" val="367193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7" name="CuadroTexto 6"/>
          <p:cNvSpPr txBox="1"/>
          <p:nvPr/>
        </p:nvSpPr>
        <p:spPr>
          <a:xfrm>
            <a:off x="20992" y="509607"/>
            <a:ext cx="7091975" cy="954107"/>
          </a:xfrm>
          <a:prstGeom prst="rect">
            <a:avLst/>
          </a:prstGeom>
          <a:noFill/>
        </p:spPr>
        <p:txBody>
          <a:bodyPr wrap="square" rtlCol="0">
            <a:spAutoFit/>
          </a:bodyPr>
          <a:lstStyle/>
          <a:p>
            <a:pPr algn="just"/>
            <a:r>
              <a:rPr lang="es-MX" b="1" dirty="0" smtClean="0"/>
              <a:t>El medio o canal más utilizado por los usuarios del CAS es Tel-INAI con 977 asesorías , seguido del medio </a:t>
            </a:r>
            <a:r>
              <a:rPr lang="es-MX" b="1" dirty="0"/>
              <a:t>E-mail </a:t>
            </a:r>
            <a:r>
              <a:rPr lang="es-MX" b="1" dirty="0" smtClean="0"/>
              <a:t>con 158 </a:t>
            </a:r>
            <a:r>
              <a:rPr lang="es-MX" b="1" dirty="0"/>
              <a:t>usuarios </a:t>
            </a:r>
            <a:r>
              <a:rPr lang="es-MX" b="1" dirty="0" smtClean="0"/>
              <a:t>y en tercer lugar por el medio presencial con 94 </a:t>
            </a:r>
            <a:r>
              <a:rPr lang="es-MX" b="1" dirty="0"/>
              <a:t>usuarios que  asistieron directamente a las Oficinas del INAI, </a:t>
            </a:r>
            <a:r>
              <a:rPr lang="es-MX" b="1" dirty="0" smtClean="0"/>
              <a:t>en </a:t>
            </a:r>
            <a:r>
              <a:rPr lang="es-MX" b="1" dirty="0" err="1" smtClean="0"/>
              <a:t>MiCAS</a:t>
            </a:r>
            <a:r>
              <a:rPr lang="es-MX" b="1" dirty="0" smtClean="0"/>
              <a:t> 28 usuarios fueron asesorados y la asesoría postal con </a:t>
            </a:r>
            <a:r>
              <a:rPr lang="es-MX" b="1" dirty="0"/>
              <a:t>4</a:t>
            </a:r>
            <a:r>
              <a:rPr lang="es-MX" b="1" dirty="0" smtClean="0"/>
              <a:t> usuarios.</a:t>
            </a:r>
            <a:endParaRPr lang="es-MX" b="1" dirty="0"/>
          </a:p>
        </p:txBody>
      </p:sp>
      <p:pic>
        <p:nvPicPr>
          <p:cNvPr id="4" name="Imagen 3"/>
          <p:cNvPicPr>
            <a:picLocks noChangeAspect="1"/>
          </p:cNvPicPr>
          <p:nvPr/>
        </p:nvPicPr>
        <p:blipFill>
          <a:blip r:embed="rId2"/>
          <a:stretch>
            <a:fillRect/>
          </a:stretch>
        </p:blipFill>
        <p:spPr>
          <a:xfrm>
            <a:off x="416223" y="1634767"/>
            <a:ext cx="6264696" cy="3498059"/>
          </a:xfrm>
          <a:prstGeom prst="rect">
            <a:avLst/>
          </a:prstGeom>
        </p:spPr>
      </p:pic>
    </p:spTree>
    <p:extLst>
      <p:ext uri="{BB962C8B-B14F-4D97-AF65-F5344CB8AC3E}">
        <p14:creationId xmlns:p14="http://schemas.microsoft.com/office/powerpoint/2010/main" val="24524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915469"/>
            <a:ext cx="7037033" cy="107721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26.8 % de los servicios fueron orientaciones sobre la LFPDPPP.</a:t>
            </a:r>
          </a:p>
          <a:p>
            <a:pPr algn="just"/>
            <a:endParaRPr lang="es-MX" b="1" dirty="0" smtClean="0"/>
          </a:p>
          <a:p>
            <a:pPr marL="285750" indent="-285750" algn="just">
              <a:buFont typeface="Wingdings" panose="05000000000000000000" pitchFamily="2" charset="2"/>
              <a:buChar char="q"/>
            </a:pPr>
            <a:r>
              <a:rPr lang="es-MX" b="1" dirty="0" smtClean="0"/>
              <a:t>El 19.5 % </a:t>
            </a:r>
            <a:r>
              <a:rPr lang="es-MX" b="1" dirty="0"/>
              <a:t>de los </a:t>
            </a:r>
            <a:r>
              <a:rPr lang="es-MX" b="1" dirty="0" smtClean="0"/>
              <a:t>servicios </a:t>
            </a:r>
            <a:r>
              <a:rPr lang="es-MX" b="1" dirty="0"/>
              <a:t>otorgados son orientaciones sobre la </a:t>
            </a:r>
            <a:r>
              <a:rPr lang="es-MX" b="1" dirty="0" smtClean="0"/>
              <a:t>LFTAIPG.</a:t>
            </a:r>
            <a:endParaRPr lang="es-MX" b="1" dirty="0"/>
          </a:p>
          <a:p>
            <a:pPr marL="285750" indent="-285750" algn="just">
              <a:buFont typeface="Wingdings" panose="05000000000000000000" pitchFamily="2" charset="2"/>
              <a:buChar char="q"/>
            </a:pPr>
            <a:endParaRPr lang="es-MX" sz="800" b="1" dirty="0" smtClean="0"/>
          </a:p>
          <a:p>
            <a:pPr marL="285750" indent="-285750" algn="just">
              <a:buFont typeface="Wingdings" panose="05000000000000000000" pitchFamily="2" charset="2"/>
              <a:buChar char="q"/>
            </a:pPr>
            <a:r>
              <a:rPr lang="es-MX" b="1" dirty="0" smtClean="0"/>
              <a:t>El 10.9% de los servicios se dio a Seguimiento a solicitudes.</a:t>
            </a:r>
            <a:endParaRPr lang="es-MX" b="1" dirty="0"/>
          </a:p>
        </p:txBody>
      </p:sp>
      <p:sp>
        <p:nvSpPr>
          <p:cNvPr id="6" name="CuadroTexto 5"/>
          <p:cNvSpPr txBox="1"/>
          <p:nvPr/>
        </p:nvSpPr>
        <p:spPr>
          <a:xfrm>
            <a:off x="231775" y="3552527"/>
            <a:ext cx="3499767"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49436" y="478309"/>
            <a:ext cx="6753166" cy="3000469"/>
          </a:xfrm>
          <a:prstGeom prst="rect">
            <a:avLst/>
          </a:prstGeom>
        </p:spPr>
      </p:pic>
    </p:spTree>
    <p:extLst>
      <p:ext uri="{BB962C8B-B14F-4D97-AF65-F5344CB8AC3E}">
        <p14:creationId xmlns:p14="http://schemas.microsoft.com/office/powerpoint/2010/main" val="162642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47244-D593-4153-B8D7-C663E6B75BD3}">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9F43B79-C342-46B9-90E6-E2C4471C2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14264</TotalTime>
  <Words>2398</Words>
  <Application>Microsoft Office PowerPoint</Application>
  <PresentationFormat>Papel B5 (ISO) (176 x 250 mm)</PresentationFormat>
  <Paragraphs>189</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Prestamo IFAI</cp:lastModifiedBy>
  <cp:revision>1103</cp:revision>
  <cp:lastPrinted>2015-09-23T16:14:14Z</cp:lastPrinted>
  <dcterms:created xsi:type="dcterms:W3CDTF">2015-03-11T17:18:14Z</dcterms:created>
  <dcterms:modified xsi:type="dcterms:W3CDTF">2016-10-24T04:30:43Z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