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drawings/drawing1.xml" ContentType="application/vnd.openxmlformats-officedocument.drawingml.chartshape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30"/>
  </p:notesMasterIdLst>
  <p:handoutMasterIdLst>
    <p:handoutMasterId r:id="rId31"/>
  </p:handoutMasterIdLst>
  <p:sldIdLst>
    <p:sldId id="256" r:id="rId5"/>
    <p:sldId id="296" r:id="rId6"/>
    <p:sldId id="297" r:id="rId7"/>
    <p:sldId id="294" r:id="rId8"/>
    <p:sldId id="310" r:id="rId9"/>
    <p:sldId id="312" r:id="rId10"/>
    <p:sldId id="323" r:id="rId11"/>
    <p:sldId id="311" r:id="rId12"/>
    <p:sldId id="300" r:id="rId13"/>
    <p:sldId id="313" r:id="rId14"/>
    <p:sldId id="314" r:id="rId15"/>
    <p:sldId id="315" r:id="rId16"/>
    <p:sldId id="316" r:id="rId17"/>
    <p:sldId id="319" r:id="rId18"/>
    <p:sldId id="318" r:id="rId19"/>
    <p:sldId id="320" r:id="rId20"/>
    <p:sldId id="321" r:id="rId21"/>
    <p:sldId id="324" r:id="rId22"/>
    <p:sldId id="322" r:id="rId23"/>
    <p:sldId id="308" r:id="rId24"/>
    <p:sldId id="325" r:id="rId25"/>
    <p:sldId id="309" r:id="rId26"/>
    <p:sldId id="326" r:id="rId27"/>
    <p:sldId id="293" r:id="rId28"/>
    <p:sldId id="286" r:id="rId29"/>
  </p:sldIdLst>
  <p:sldSz cx="7169150" cy="5376863" type="B5ISO"/>
  <p:notesSz cx="9296400" cy="7010400"/>
  <p:defaultTextStyle>
    <a:defPPr>
      <a:defRPr lang="es-MX"/>
    </a:defPPr>
    <a:lvl1pPr marL="0" algn="l" defTabSz="716828" rtl="0" eaLnBrk="1" latinLnBrk="0" hangingPunct="1">
      <a:defRPr sz="1400" kern="1200">
        <a:solidFill>
          <a:schemeClr val="tx1"/>
        </a:solidFill>
        <a:latin typeface="+mn-lt"/>
        <a:ea typeface="+mn-ea"/>
        <a:cs typeface="+mn-cs"/>
      </a:defRPr>
    </a:lvl1pPr>
    <a:lvl2pPr marL="358414" algn="l" defTabSz="716828" rtl="0" eaLnBrk="1" latinLnBrk="0" hangingPunct="1">
      <a:defRPr sz="1400" kern="1200">
        <a:solidFill>
          <a:schemeClr val="tx1"/>
        </a:solidFill>
        <a:latin typeface="+mn-lt"/>
        <a:ea typeface="+mn-ea"/>
        <a:cs typeface="+mn-cs"/>
      </a:defRPr>
    </a:lvl2pPr>
    <a:lvl3pPr marL="716828" algn="l" defTabSz="716828" rtl="0" eaLnBrk="1" latinLnBrk="0" hangingPunct="1">
      <a:defRPr sz="1400" kern="1200">
        <a:solidFill>
          <a:schemeClr val="tx1"/>
        </a:solidFill>
        <a:latin typeface="+mn-lt"/>
        <a:ea typeface="+mn-ea"/>
        <a:cs typeface="+mn-cs"/>
      </a:defRPr>
    </a:lvl3pPr>
    <a:lvl4pPr marL="1075241" algn="l" defTabSz="716828" rtl="0" eaLnBrk="1" latinLnBrk="0" hangingPunct="1">
      <a:defRPr sz="1400" kern="1200">
        <a:solidFill>
          <a:schemeClr val="tx1"/>
        </a:solidFill>
        <a:latin typeface="+mn-lt"/>
        <a:ea typeface="+mn-ea"/>
        <a:cs typeface="+mn-cs"/>
      </a:defRPr>
    </a:lvl4pPr>
    <a:lvl5pPr marL="1433655" algn="l" defTabSz="716828" rtl="0" eaLnBrk="1" latinLnBrk="0" hangingPunct="1">
      <a:defRPr sz="1400" kern="1200">
        <a:solidFill>
          <a:schemeClr val="tx1"/>
        </a:solidFill>
        <a:latin typeface="+mn-lt"/>
        <a:ea typeface="+mn-ea"/>
        <a:cs typeface="+mn-cs"/>
      </a:defRPr>
    </a:lvl5pPr>
    <a:lvl6pPr marL="1792069" algn="l" defTabSz="716828" rtl="0" eaLnBrk="1" latinLnBrk="0" hangingPunct="1">
      <a:defRPr sz="1400" kern="1200">
        <a:solidFill>
          <a:schemeClr val="tx1"/>
        </a:solidFill>
        <a:latin typeface="+mn-lt"/>
        <a:ea typeface="+mn-ea"/>
        <a:cs typeface="+mn-cs"/>
      </a:defRPr>
    </a:lvl6pPr>
    <a:lvl7pPr marL="2150483" algn="l" defTabSz="716828" rtl="0" eaLnBrk="1" latinLnBrk="0" hangingPunct="1">
      <a:defRPr sz="1400" kern="1200">
        <a:solidFill>
          <a:schemeClr val="tx1"/>
        </a:solidFill>
        <a:latin typeface="+mn-lt"/>
        <a:ea typeface="+mn-ea"/>
        <a:cs typeface="+mn-cs"/>
      </a:defRPr>
    </a:lvl7pPr>
    <a:lvl8pPr marL="2508897" algn="l" defTabSz="716828" rtl="0" eaLnBrk="1" latinLnBrk="0" hangingPunct="1">
      <a:defRPr sz="1400" kern="1200">
        <a:solidFill>
          <a:schemeClr val="tx1"/>
        </a:solidFill>
        <a:latin typeface="+mn-lt"/>
        <a:ea typeface="+mn-ea"/>
        <a:cs typeface="+mn-cs"/>
      </a:defRPr>
    </a:lvl8pPr>
    <a:lvl9pPr marL="2867310" algn="l" defTabSz="716828"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94">
          <p15:clr>
            <a:srgbClr val="A4A3A4"/>
          </p15:clr>
        </p15:guide>
        <p15:guide id="2" pos="22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64A2"/>
    <a:srgbClr val="612A8A"/>
    <a:srgbClr val="006666"/>
    <a:srgbClr val="00A9A6"/>
    <a:srgbClr val="009999"/>
    <a:srgbClr val="00B0AC"/>
    <a:srgbClr val="92E150"/>
    <a:srgbClr val="FF0066"/>
    <a:srgbClr val="0066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1669" autoAdjust="0"/>
    <p:restoredTop sz="93922" autoAdjust="0"/>
  </p:normalViewPr>
  <p:slideViewPr>
    <p:cSldViewPr>
      <p:cViewPr varScale="1">
        <p:scale>
          <a:sx n="109" d="100"/>
          <a:sy n="109" d="100"/>
        </p:scale>
        <p:origin x="2064" y="120"/>
      </p:cViewPr>
      <p:guideLst>
        <p:guide orient="horz" pos="1694"/>
        <p:guide pos="2259"/>
      </p:guideLst>
    </p:cSldViewPr>
  </p:slideViewPr>
  <p:outlineViewPr>
    <p:cViewPr>
      <p:scale>
        <a:sx n="33" d="100"/>
        <a:sy n="33" d="100"/>
      </p:scale>
      <p:origin x="0" y="0"/>
    </p:cViewPr>
  </p:outlin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1" Type="http://schemas.openxmlformats.org/officeDocument/2006/relationships/oleObject" Target="file:///C:\Users\prestamo.ifai\Desktop\Semanal%2015%20al%2019%20agosto.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prestamo.ifai\Desktop\Semanal%2015%20al%2019%20agosto.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prestamo.ifai\Desktop\Semanal%2015%20al%2019%20agosto.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prestamo.ifai\Desktop\Semanal%2015%20al%2019%20agosto.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prestamo.ifai\Desktop\Semanal%2015%20al%2019%20agosto.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prestamo.ifai\Desktop\Semanal%2015%20al%2019%20agosto.xlsx"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prestamo.ifai\Desktop\Semanal%2015%20al%2019%20agosto.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pivotSource>
    <c:name>[Semanal 15 al 19 agosto.xlsx]Servicios x día!Tabla dinámica1</c:name>
    <c:fmtId val="61"/>
  </c:pivotSource>
  <c:chart>
    <c:autoTitleDeleted val="1"/>
    <c:pivotFmts>
      <c:pivotFmt>
        <c:idx val="0"/>
        <c:spPr>
          <a:gradFill>
            <a:gsLst>
              <a:gs pos="0">
                <a:schemeClr val="accent1"/>
              </a:gs>
              <a:gs pos="100000">
                <a:schemeClr val="accent1">
                  <a:lumMod val="84000"/>
                </a:schemeClr>
              </a:gs>
            </a:gsLst>
            <a:lin ang="5400000" scaled="1"/>
          </a:gra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marker>
          <c:symbol val="none"/>
        </c:marker>
        <c:dLbl>
          <c:idx val="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mn-lt"/>
                  <a:ea typeface="+mn-ea"/>
                  <a:cs typeface="+mn-cs"/>
                </a:defRPr>
              </a:pPr>
              <a:endParaRPr lang="es-E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
        <c:spPr>
          <a:solidFill>
            <a:srgbClr val="00B050"/>
          </a:solidFill>
          <a:ln>
            <a:solidFill>
              <a:schemeClr val="bg1"/>
            </a:solid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2"/>
        <c:spPr>
          <a:solidFill>
            <a:schemeClr val="accent2"/>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3"/>
        <c:spPr>
          <a:solidFill>
            <a:srgbClr val="7030A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4"/>
        <c:spPr>
          <a:solidFill>
            <a:srgbClr val="FF000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5"/>
        <c:spPr>
          <a:solidFill>
            <a:srgbClr val="00B05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6"/>
        <c:spPr>
          <a:solidFill>
            <a:schemeClr val="accent2"/>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7"/>
        <c:spPr>
          <a:solidFill>
            <a:srgbClr val="7030A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8"/>
        <c:spPr>
          <a:solidFill>
            <a:srgbClr val="FF000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9"/>
        <c:spPr>
          <a:solidFill>
            <a:srgbClr val="00B05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10"/>
        <c:spPr>
          <a:solidFill>
            <a:schemeClr val="accent2"/>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11"/>
        <c:spPr>
          <a:solidFill>
            <a:srgbClr val="7030A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12"/>
        <c:spPr>
          <a:solidFill>
            <a:srgbClr val="FF000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13"/>
        <c:spPr>
          <a:solidFill>
            <a:srgbClr val="00B05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14"/>
        <c:spPr>
          <a:solidFill>
            <a:schemeClr val="accent2"/>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15"/>
        <c:spPr>
          <a:solidFill>
            <a:srgbClr val="FF000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16"/>
        <c:spPr>
          <a:solidFill>
            <a:srgbClr val="7030A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17"/>
        <c:spPr>
          <a:solidFill>
            <a:srgbClr val="00B05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18"/>
        <c:spPr>
          <a:solidFill>
            <a:schemeClr val="accent2"/>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19"/>
        <c:spPr>
          <a:solidFill>
            <a:srgbClr val="FF000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20"/>
        <c:spPr>
          <a:solidFill>
            <a:srgbClr val="7030A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21"/>
        <c:spPr>
          <a:solidFill>
            <a:srgbClr val="00B05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22"/>
        <c:spPr>
          <a:solidFill>
            <a:schemeClr val="accent2"/>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23"/>
        <c:spPr>
          <a:solidFill>
            <a:srgbClr val="FF000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24"/>
        <c:spPr>
          <a:solidFill>
            <a:srgbClr val="7030A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25"/>
        <c:spPr>
          <a:solidFill>
            <a:srgbClr val="00B05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26"/>
        <c:spPr>
          <a:solidFill>
            <a:srgbClr val="990033"/>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27"/>
        <c:spPr>
          <a:solidFill>
            <a:srgbClr val="FF000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28"/>
        <c:spPr>
          <a:solidFill>
            <a:srgbClr val="7030A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29"/>
        <c:spPr>
          <a:solidFill>
            <a:srgbClr val="0070C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30"/>
        <c:spPr>
          <a:solidFill>
            <a:srgbClr val="00B05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31"/>
        <c:spPr>
          <a:solidFill>
            <a:srgbClr val="C0000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32"/>
        <c:spPr>
          <a:solidFill>
            <a:srgbClr val="FF000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33"/>
        <c:spPr>
          <a:solidFill>
            <a:srgbClr val="7030A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34"/>
        <c:spPr>
          <a:gradFill>
            <a:gsLst>
              <a:gs pos="0">
                <a:schemeClr val="accent1"/>
              </a:gs>
              <a:gs pos="100000">
                <a:schemeClr val="accent1">
                  <a:lumMod val="84000"/>
                </a:schemeClr>
              </a:gs>
            </a:gsLst>
            <a:lin ang="5400000" scaled="1"/>
          </a:gra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marker>
          <c:symbol val="none"/>
        </c:marker>
        <c:dLbl>
          <c:idx val="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mn-lt"/>
                  <a:ea typeface="+mn-ea"/>
                  <a:cs typeface="+mn-cs"/>
                </a:defRPr>
              </a:pPr>
              <a:endParaRPr lang="es-E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35"/>
        <c:spPr>
          <a:solidFill>
            <a:srgbClr val="0070C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36"/>
        <c:spPr>
          <a:solidFill>
            <a:srgbClr val="00B05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37"/>
        <c:spPr>
          <a:solidFill>
            <a:srgbClr val="C0000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38"/>
        <c:spPr>
          <a:solidFill>
            <a:srgbClr val="FF000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39"/>
        <c:spPr>
          <a:solidFill>
            <a:srgbClr val="7030A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40"/>
        <c:spPr>
          <a:gradFill>
            <a:gsLst>
              <a:gs pos="0">
                <a:schemeClr val="accent1"/>
              </a:gs>
              <a:gs pos="100000">
                <a:schemeClr val="accent1">
                  <a:lumMod val="84000"/>
                </a:schemeClr>
              </a:gs>
            </a:gsLst>
            <a:lin ang="5400000" scaled="1"/>
          </a:gra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marker>
          <c:symbol val="none"/>
        </c:marker>
        <c:dLbl>
          <c:idx val="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mn-lt"/>
                  <a:ea typeface="+mn-ea"/>
                  <a:cs typeface="+mn-cs"/>
                </a:defRPr>
              </a:pPr>
              <a:endParaRPr lang="es-E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41"/>
        <c:spPr>
          <a:solidFill>
            <a:srgbClr val="0070C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42"/>
        <c:spPr>
          <a:solidFill>
            <a:srgbClr val="00B05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43"/>
        <c:spPr>
          <a:solidFill>
            <a:srgbClr val="C0000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44"/>
        <c:spPr>
          <a:solidFill>
            <a:srgbClr val="FF000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
        <c:idx val="45"/>
        <c:spPr>
          <a:solidFill>
            <a:srgbClr val="7030A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pivotFmt>
    </c:pivotFmts>
    <c:plotArea>
      <c:layout/>
      <c:barChart>
        <c:barDir val="col"/>
        <c:grouping val="clustered"/>
        <c:varyColors val="0"/>
        <c:ser>
          <c:idx val="0"/>
          <c:order val="0"/>
          <c:tx>
            <c:strRef>
              <c:f>'Servicios x día'!$B$3</c:f>
              <c:strCache>
                <c:ptCount val="1"/>
                <c:pt idx="0">
                  <c:v>Total</c:v>
                </c:pt>
              </c:strCache>
            </c:strRef>
          </c:tx>
          <c:spPr>
            <a:gradFill>
              <a:gsLst>
                <a:gs pos="0">
                  <a:schemeClr val="accent1"/>
                </a:gs>
                <a:gs pos="100000">
                  <a:schemeClr val="accent1">
                    <a:lumMod val="84000"/>
                  </a:schemeClr>
                </a:gs>
              </a:gsLst>
              <a:lin ang="5400000" scaled="1"/>
            </a:gra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invertIfNegative val="0"/>
          <c:dPt>
            <c:idx val="0"/>
            <c:invertIfNegative val="0"/>
            <c:bubble3D val="0"/>
            <c:spPr>
              <a:solidFill>
                <a:srgbClr val="0070C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dPt>
          <c:dPt>
            <c:idx val="1"/>
            <c:invertIfNegative val="0"/>
            <c:bubble3D val="0"/>
            <c:spPr>
              <a:solidFill>
                <a:srgbClr val="00B05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dPt>
          <c:dPt>
            <c:idx val="2"/>
            <c:invertIfNegative val="0"/>
            <c:bubble3D val="0"/>
            <c:spPr>
              <a:solidFill>
                <a:srgbClr val="C0000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dPt>
          <c:dPt>
            <c:idx val="3"/>
            <c:invertIfNegative val="0"/>
            <c:bubble3D val="0"/>
            <c:spPr>
              <a:solidFill>
                <a:srgbClr val="FF000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dPt>
          <c:dPt>
            <c:idx val="4"/>
            <c:invertIfNegative val="0"/>
            <c:bubble3D val="0"/>
            <c:spPr>
              <a:solidFill>
                <a:srgbClr val="7030A0"/>
              </a:solidFill>
              <a:ln>
                <a:noFill/>
              </a:ln>
              <a:effectLst>
                <a:outerShdw blurRad="76200" dir="18900000" sy="23000" kx="-1200000" algn="bl" rotWithShape="0">
                  <a:prstClr val="black">
                    <a:alpha val="20000"/>
                  </a:prstClr>
                </a:outerShdw>
              </a:effectLst>
              <a:scene3d>
                <a:camera prst="orthographicFront"/>
                <a:lightRig rig="threePt" dir="t">
                  <a:rot lat="0" lon="0" rev="17400000"/>
                </a:lightRig>
              </a:scene3d>
              <a:sp3d prstMaterial="metal">
                <a:bevelT/>
                <a:bevelB/>
              </a:sp3d>
            </c:spPr>
          </c:dPt>
          <c:dLbls>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mn-lt"/>
                    <a:ea typeface="+mn-ea"/>
                    <a:cs typeface="+mn-cs"/>
                  </a:defRPr>
                </a:pPr>
                <a:endParaRPr lang="es-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'Servicios x día'!$A$4:$A$9</c:f>
              <c:strCache>
                <c:ptCount val="5"/>
                <c:pt idx="0">
                  <c:v>22/08/2016</c:v>
                </c:pt>
                <c:pt idx="1">
                  <c:v>23/08/2016</c:v>
                </c:pt>
                <c:pt idx="2">
                  <c:v>24/08/2016</c:v>
                </c:pt>
                <c:pt idx="3">
                  <c:v>25/08/2016</c:v>
                </c:pt>
                <c:pt idx="4">
                  <c:v>26/08/2016</c:v>
                </c:pt>
              </c:strCache>
            </c:strRef>
          </c:cat>
          <c:val>
            <c:numRef>
              <c:f>'Servicios x día'!$B$4:$B$9</c:f>
              <c:numCache>
                <c:formatCode>General</c:formatCode>
                <c:ptCount val="5"/>
                <c:pt idx="0">
                  <c:v>250</c:v>
                </c:pt>
                <c:pt idx="1">
                  <c:v>316</c:v>
                </c:pt>
                <c:pt idx="2">
                  <c:v>282</c:v>
                </c:pt>
                <c:pt idx="3">
                  <c:v>281</c:v>
                </c:pt>
                <c:pt idx="4">
                  <c:v>208</c:v>
                </c:pt>
              </c:numCache>
            </c:numRef>
          </c:val>
        </c:ser>
        <c:dLbls>
          <c:dLblPos val="inEnd"/>
          <c:showLegendKey val="0"/>
          <c:showVal val="1"/>
          <c:showCatName val="0"/>
          <c:showSerName val="0"/>
          <c:showPercent val="0"/>
          <c:showBubbleSize val="0"/>
        </c:dLbls>
        <c:gapWidth val="41"/>
        <c:axId val="-34433712"/>
        <c:axId val="-34442960"/>
      </c:barChart>
      <c:catAx>
        <c:axId val="-34433712"/>
        <c:scaling>
          <c:orientation val="minMax"/>
        </c:scaling>
        <c:delete val="0"/>
        <c:axPos val="b"/>
        <c:numFmt formatCode="General" sourceLinked="1"/>
        <c:majorTickMark val="cross"/>
        <c:minorTickMark val="none"/>
        <c:tickLblPos val="nextTo"/>
        <c:spPr>
          <a:noFill/>
          <a:ln w="25400">
            <a:solidFill>
              <a:srgbClr val="FF0000"/>
            </a:solidFill>
          </a:ln>
          <a:effectLst/>
        </c:spPr>
        <c:txPr>
          <a:bodyPr rot="-60000000" spcFirstLastPara="1" vertOverflow="ellipsis" vert="horz" wrap="square" anchor="ctr" anchorCtr="1"/>
          <a:lstStyle/>
          <a:p>
            <a:pPr>
              <a:defRPr sz="1400" b="1" i="0" u="none" strike="noStrike" kern="1200" baseline="0">
                <a:solidFill>
                  <a:schemeClr val="dk1">
                    <a:lumMod val="65000"/>
                    <a:lumOff val="35000"/>
                  </a:schemeClr>
                </a:solidFill>
                <a:effectLst/>
                <a:latin typeface="+mn-lt"/>
                <a:ea typeface="+mn-ea"/>
                <a:cs typeface="+mn-cs"/>
              </a:defRPr>
            </a:pPr>
            <a:endParaRPr lang="es-ES"/>
          </a:p>
        </c:txPr>
        <c:crossAx val="-34442960"/>
        <c:crosses val="autoZero"/>
        <c:auto val="1"/>
        <c:lblAlgn val="ctr"/>
        <c:lblOffset val="100"/>
        <c:noMultiLvlLbl val="0"/>
      </c:catAx>
      <c:valAx>
        <c:axId val="-34442960"/>
        <c:scaling>
          <c:orientation val="minMax"/>
        </c:scaling>
        <c:delete val="1"/>
        <c:axPos val="l"/>
        <c:numFmt formatCode="General" sourceLinked="1"/>
        <c:majorTickMark val="none"/>
        <c:minorTickMark val="none"/>
        <c:tickLblPos val="nextTo"/>
        <c:crossAx val="-34433712"/>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1400" b="1"/>
      </a:pPr>
      <a:endParaRPr lang="es-ES"/>
    </a:p>
  </c:txPr>
  <c:externalData r:id="rId1">
    <c:autoUpdate val="0"/>
  </c:externalData>
  <c:extLst>
    <c:ext xmlns:c14="http://schemas.microsoft.com/office/drawing/2007/8/2/chart" uri="{781A3756-C4B2-4CAC-9D66-4F8BD8637D16}">
      <c14:pivotOptions>
        <c14:dropZoneFilter val="1"/>
        <c14:dropZoneCategories val="1"/>
        <c14:dropZoneData val="1"/>
        <c14:dropZonesVisible val="1"/>
      </c14:pivotOptions>
    </c:ext>
  </c:extLst>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8893433775323542E-2"/>
          <c:y val="0"/>
          <c:w val="0.9510294936004452"/>
          <c:h val="0.77377516857497219"/>
        </c:manualLayout>
      </c:layout>
      <c:barChart>
        <c:barDir val="col"/>
        <c:grouping val="clustered"/>
        <c:varyColors val="0"/>
        <c:ser>
          <c:idx val="0"/>
          <c:order val="0"/>
          <c:tx>
            <c:strRef>
              <c:f>'Tipo de usuario'!$H$2</c:f>
              <c:strCache>
                <c:ptCount val="1"/>
                <c:pt idx="0">
                  <c:v>Física</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lightRig rig="threePt" dir="t">
                <a:rot lat="0" lon="0" rev="16800000"/>
              </a:lightRig>
            </a:scene3d>
            <a:sp3d prstMaterial="metal">
              <a:bevelT/>
              <a:bevelB/>
            </a:sp3d>
          </c:spPr>
          <c:invertIfNegative val="0"/>
          <c:dLbls>
            <c:dLbl>
              <c:idx val="0"/>
              <c:layout>
                <c:manualLayout>
                  <c:x val="5.7720057720057547E-3"/>
                  <c:y val="0.13585635963638787"/>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mn-lt"/>
                    <a:ea typeface="+mn-ea"/>
                    <a:cs typeface="+mn-cs"/>
                  </a:defRPr>
                </a:pPr>
                <a:endParaRPr lang="es-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'Tipo de usuario'!$G$3:$G$6</c:f>
              <c:strCache>
                <c:ptCount val="4"/>
                <c:pt idx="0">
                  <c:v>Tel-INAI</c:v>
                </c:pt>
                <c:pt idx="1">
                  <c:v>E-mail</c:v>
                </c:pt>
                <c:pt idx="2">
                  <c:v>Presencial</c:v>
                </c:pt>
                <c:pt idx="3">
                  <c:v>Postal</c:v>
                </c:pt>
              </c:strCache>
            </c:strRef>
          </c:cat>
          <c:val>
            <c:numRef>
              <c:f>'Tipo de usuario'!$H$3:$H$6</c:f>
              <c:numCache>
                <c:formatCode>General</c:formatCode>
                <c:ptCount val="4"/>
                <c:pt idx="0">
                  <c:v>1082</c:v>
                </c:pt>
                <c:pt idx="1">
                  <c:v>152</c:v>
                </c:pt>
                <c:pt idx="2">
                  <c:v>77</c:v>
                </c:pt>
                <c:pt idx="3">
                  <c:v>3</c:v>
                </c:pt>
              </c:numCache>
            </c:numRef>
          </c:val>
        </c:ser>
        <c:ser>
          <c:idx val="1"/>
          <c:order val="1"/>
          <c:tx>
            <c:strRef>
              <c:f>'Tipo de usuario'!$J$2</c:f>
              <c:strCache>
                <c:ptCount val="1"/>
                <c:pt idx="0">
                  <c:v>Moral</c:v>
                </c:pt>
              </c:strCache>
            </c:strRef>
          </c:tx>
          <c:spPr>
            <a:solidFill>
              <a:srgbClr val="7030A0"/>
            </a:solidFill>
            <a:ln>
              <a:noFill/>
            </a:ln>
            <a:effectLst>
              <a:outerShdw blurRad="57150" dist="19050" dir="5400000" algn="ctr" rotWithShape="0">
                <a:srgbClr val="000000">
                  <a:alpha val="63000"/>
                </a:srgbClr>
              </a:outerShdw>
            </a:effectLst>
            <a:scene3d>
              <a:camera prst="orthographicFront"/>
              <a:lightRig rig="threePt" dir="t">
                <a:rot lat="0" lon="0" rev="11400000"/>
              </a:lightRig>
            </a:scene3d>
            <a:sp3d prstMaterial="metal">
              <a:bevelT/>
              <a:bevelB/>
            </a:sp3d>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mn-lt"/>
                    <a:ea typeface="+mn-ea"/>
                    <a:cs typeface="+mn-cs"/>
                  </a:defRPr>
                </a:pPr>
                <a:endParaRPr lang="es-E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'Tipo de usuario'!$G$3:$G$6</c:f>
              <c:strCache>
                <c:ptCount val="4"/>
                <c:pt idx="0">
                  <c:v>Tel-INAI</c:v>
                </c:pt>
                <c:pt idx="1">
                  <c:v>E-mail</c:v>
                </c:pt>
                <c:pt idx="2">
                  <c:v>Presencial</c:v>
                </c:pt>
                <c:pt idx="3">
                  <c:v>Postal</c:v>
                </c:pt>
              </c:strCache>
            </c:strRef>
          </c:cat>
          <c:val>
            <c:numRef>
              <c:f>'Tipo de usuario'!$J$3:$J$6</c:f>
              <c:numCache>
                <c:formatCode>General</c:formatCode>
                <c:ptCount val="4"/>
                <c:pt idx="0">
                  <c:v>18</c:v>
                </c:pt>
                <c:pt idx="1">
                  <c:v>2</c:v>
                </c:pt>
                <c:pt idx="2">
                  <c:v>3</c:v>
                </c:pt>
                <c:pt idx="3">
                  <c:v>0</c:v>
                </c:pt>
              </c:numCache>
            </c:numRef>
          </c:val>
        </c:ser>
        <c:dLbls>
          <c:dLblPos val="inEnd"/>
          <c:showLegendKey val="0"/>
          <c:showVal val="1"/>
          <c:showCatName val="0"/>
          <c:showSerName val="0"/>
          <c:showPercent val="0"/>
          <c:showBubbleSize val="0"/>
        </c:dLbls>
        <c:gapWidth val="56"/>
        <c:overlap val="1"/>
        <c:axId val="-34434256"/>
        <c:axId val="-34445136"/>
      </c:barChart>
      <c:catAx>
        <c:axId val="-34434256"/>
        <c:scaling>
          <c:orientation val="minMax"/>
        </c:scaling>
        <c:delete val="0"/>
        <c:axPos val="b"/>
        <c:numFmt formatCode="General" sourceLinked="1"/>
        <c:majorTickMark val="cross"/>
        <c:minorTickMark val="none"/>
        <c:tickLblPos val="nextTo"/>
        <c:spPr>
          <a:noFill/>
          <a:ln w="19050" cap="flat" cmpd="sng" algn="ctr">
            <a:solidFill>
              <a:srgbClr val="FF0000"/>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s-ES"/>
          </a:p>
        </c:txPr>
        <c:crossAx val="-34445136"/>
        <c:crosses val="autoZero"/>
        <c:auto val="1"/>
        <c:lblAlgn val="ctr"/>
        <c:lblOffset val="100"/>
        <c:noMultiLvlLbl val="0"/>
      </c:catAx>
      <c:valAx>
        <c:axId val="-34445136"/>
        <c:scaling>
          <c:orientation val="minMax"/>
        </c:scaling>
        <c:delete val="1"/>
        <c:axPos val="l"/>
        <c:numFmt formatCode="General" sourceLinked="1"/>
        <c:majorTickMark val="none"/>
        <c:minorTickMark val="none"/>
        <c:tickLblPos val="nextTo"/>
        <c:crossAx val="-34434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noFill/>
    <a:ln w="9525" cap="flat" cmpd="sng" algn="ctr">
      <a:noFill/>
      <a:round/>
    </a:ln>
    <a:effectLst/>
  </c:spPr>
  <c:txPr>
    <a:bodyPr/>
    <a:lstStyle/>
    <a:p>
      <a:pPr>
        <a:defRPr sz="1400" b="1"/>
      </a:pPr>
      <a:endParaRPr lang="es-E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s-ES"/>
        </a:p>
      </c:txPr>
    </c:title>
    <c:autoTitleDeleted val="0"/>
    <c:view3D>
      <c:rotX val="30"/>
      <c:rotY val="170"/>
      <c:depthPercent val="100"/>
      <c:rAngAx val="0"/>
      <c:perspective val="1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5.8333333333333334E-2"/>
          <c:y val="0.14597222222222223"/>
          <c:w val="0.92777777777777781"/>
          <c:h val="0.75524977110124536"/>
        </c:manualLayout>
      </c:layout>
      <c:pie3DChart>
        <c:varyColors val="1"/>
        <c:ser>
          <c:idx val="0"/>
          <c:order val="0"/>
          <c:tx>
            <c:strRef>
              <c:f>'Canal de aten Género'!$H$6</c:f>
              <c:strCache>
                <c:ptCount val="1"/>
                <c:pt idx="0">
                  <c:v>Tel-INAI</c:v>
                </c:pt>
              </c:strCache>
            </c:strRef>
          </c:tx>
          <c:explosion val="25"/>
          <c:dPt>
            <c:idx val="0"/>
            <c:bubble3D val="0"/>
            <c:spPr>
              <a:solidFill>
                <a:schemeClr val="accent1"/>
              </a:solidFill>
              <a:ln>
                <a:noFill/>
              </a:ln>
              <a:effectLst>
                <a:outerShdw blurRad="57150" dist="19050" dir="5400000" algn="ctr" rotWithShape="0">
                  <a:srgbClr val="000000">
                    <a:alpha val="63000"/>
                  </a:srgbClr>
                </a:outerShdw>
              </a:effectLst>
              <a:scene3d>
                <a:camera prst="orthographicFront"/>
                <a:lightRig rig="threePt" dir="t"/>
              </a:scene3d>
              <a:sp3d prstMaterial="metal">
                <a:bevelT/>
                <a:bevelB/>
              </a:sp3d>
            </c:spPr>
          </c:dPt>
          <c:dPt>
            <c:idx val="1"/>
            <c:bubble3D val="0"/>
            <c:spPr>
              <a:solidFill>
                <a:srgbClr val="FF0000"/>
              </a:solidFill>
              <a:ln>
                <a:noFill/>
              </a:ln>
              <a:effectLst>
                <a:outerShdw blurRad="57150" dist="19050" dir="5400000" algn="ctr" rotWithShape="0">
                  <a:srgbClr val="000000">
                    <a:alpha val="63000"/>
                  </a:srgbClr>
                </a:outerShdw>
              </a:effectLst>
              <a:scene3d>
                <a:camera prst="orthographicFront"/>
                <a:lightRig rig="threePt" dir="t"/>
              </a:scene3d>
              <a:sp3d prstMaterial="metal">
                <a:bevelT/>
                <a:bevelB/>
              </a:sp3d>
            </c:spPr>
          </c:dPt>
          <c:dPt>
            <c:idx val="2"/>
            <c:bubble3D val="0"/>
            <c:spPr>
              <a:solidFill>
                <a:srgbClr val="7030A0"/>
              </a:solidFill>
              <a:ln>
                <a:noFill/>
              </a:ln>
              <a:effectLst>
                <a:outerShdw blurRad="57150" dist="19050" dir="5400000" algn="ctr" rotWithShape="0">
                  <a:srgbClr val="000000">
                    <a:alpha val="63000"/>
                  </a:srgbClr>
                </a:outerShdw>
              </a:effectLst>
              <a:scene3d>
                <a:camera prst="orthographicFront"/>
                <a:lightRig rig="threePt" dir="t"/>
              </a:scene3d>
              <a:sp3d prstMaterial="metal">
                <a:bevelT/>
                <a:bevelB/>
              </a:sp3d>
            </c:spPr>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s-ES"/>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('Canal de aten Género'!$I$5,'Canal de aten Género'!$K$5,'Canal de aten Género'!$M$5)</c:f>
              <c:strCache>
                <c:ptCount val="3"/>
                <c:pt idx="0">
                  <c:v>Hombre</c:v>
                </c:pt>
                <c:pt idx="1">
                  <c:v>Mujer</c:v>
                </c:pt>
                <c:pt idx="2">
                  <c:v>NP</c:v>
                </c:pt>
              </c:strCache>
            </c:strRef>
          </c:cat>
          <c:val>
            <c:numRef>
              <c:f>('Canal de aten Género'!$J$6,'Canal de aten Género'!$L$6,'Canal de aten Género'!$N$6)</c:f>
              <c:numCache>
                <c:formatCode>0.0</c:formatCode>
                <c:ptCount val="3"/>
                <c:pt idx="0">
                  <c:v>40</c:v>
                </c:pt>
                <c:pt idx="1">
                  <c:v>59.3</c:v>
                </c:pt>
                <c:pt idx="2">
                  <c:v>0.7</c:v>
                </c:pt>
              </c:numCache>
            </c:numRef>
          </c:val>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noFill/>
    <a:ln w="9525" cap="flat" cmpd="sng" algn="ctr">
      <a:noFill/>
      <a:round/>
    </a:ln>
    <a:effectLst>
      <a:glow>
        <a:schemeClr val="accent1">
          <a:alpha val="40000"/>
        </a:schemeClr>
      </a:glow>
    </a:effectLst>
  </c:spPr>
  <c:txPr>
    <a:bodyPr/>
    <a:lstStyle/>
    <a:p>
      <a:pPr>
        <a:defRPr/>
      </a:pPr>
      <a:endParaRPr lang="es-E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s-ES"/>
        </a:p>
      </c:txPr>
    </c:title>
    <c:autoTitleDeleted val="0"/>
    <c:view3D>
      <c:rotX val="30"/>
      <c:rotY val="17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5.1001821493624776E-2"/>
          <c:y val="0.11118801506536066"/>
          <c:w val="0.93442622950819676"/>
          <c:h val="0.83298805449037761"/>
        </c:manualLayout>
      </c:layout>
      <c:pie3DChart>
        <c:varyColors val="1"/>
        <c:ser>
          <c:idx val="0"/>
          <c:order val="0"/>
          <c:tx>
            <c:strRef>
              <c:f>'Canal de aten Género'!$H$7</c:f>
              <c:strCache>
                <c:ptCount val="1"/>
                <c:pt idx="0">
                  <c:v>E-mail</c:v>
                </c:pt>
              </c:strCache>
            </c:strRef>
          </c:tx>
          <c:spPr>
            <a:scene3d>
              <a:camera prst="orthographicFront"/>
              <a:lightRig rig="threePt" dir="t"/>
            </a:scene3d>
            <a:sp3d prstMaterial="metal">
              <a:bevelT/>
              <a:bevelB/>
            </a:sp3d>
          </c:spPr>
          <c:explosion val="9"/>
          <c:dPt>
            <c:idx val="0"/>
            <c:bubble3D val="0"/>
            <c:spPr>
              <a:solidFill>
                <a:schemeClr val="accent1"/>
              </a:solidFill>
              <a:ln>
                <a:noFill/>
              </a:ln>
              <a:effectLst>
                <a:outerShdw blurRad="57150" dist="19050" dir="5400000" algn="ctr" rotWithShape="0">
                  <a:srgbClr val="000000">
                    <a:alpha val="63000"/>
                  </a:srgbClr>
                </a:outerShdw>
              </a:effectLst>
              <a:scene3d>
                <a:camera prst="orthographicFront"/>
                <a:lightRig rig="threePt" dir="t"/>
              </a:scene3d>
              <a:sp3d prstMaterial="metal">
                <a:bevelT/>
                <a:bevelB/>
              </a:sp3d>
            </c:spPr>
          </c:dPt>
          <c:dPt>
            <c:idx val="1"/>
            <c:bubble3D val="0"/>
            <c:spPr>
              <a:solidFill>
                <a:srgbClr val="FF0000"/>
              </a:solidFill>
              <a:ln>
                <a:noFill/>
              </a:ln>
              <a:effectLst>
                <a:outerShdw blurRad="57150" dist="19050" dir="5400000" algn="ctr" rotWithShape="0">
                  <a:srgbClr val="000000">
                    <a:alpha val="63000"/>
                  </a:srgbClr>
                </a:outerShdw>
              </a:effectLst>
              <a:scene3d>
                <a:camera prst="orthographicFront"/>
                <a:lightRig rig="threePt" dir="t"/>
              </a:scene3d>
              <a:sp3d prstMaterial="metal">
                <a:bevelT/>
                <a:bevelB/>
              </a:sp3d>
            </c:spPr>
          </c:dPt>
          <c:dPt>
            <c:idx val="2"/>
            <c:bubble3D val="0"/>
            <c:spPr>
              <a:solidFill>
                <a:srgbClr val="7030A0"/>
              </a:solidFill>
              <a:ln>
                <a:noFill/>
              </a:ln>
              <a:effectLst>
                <a:outerShdw blurRad="57150" dist="19050" dir="5400000" algn="ctr" rotWithShape="0">
                  <a:srgbClr val="000000">
                    <a:alpha val="63000"/>
                  </a:srgbClr>
                </a:outerShdw>
              </a:effectLst>
              <a:scene3d>
                <a:camera prst="orthographicFront"/>
                <a:lightRig rig="threePt" dir="t"/>
              </a:scene3d>
              <a:sp3d prstMaterial="metal">
                <a:bevelT/>
                <a:bevelB/>
              </a:sp3d>
            </c:spPr>
          </c:dPt>
          <c:dLbls>
            <c:spPr>
              <a:noFill/>
              <a:ln>
                <a:noFill/>
              </a:ln>
              <a:effectLst/>
            </c:spPr>
            <c:txPr>
              <a:bodyPr rot="0" spcFirstLastPara="1" vertOverflow="ellipsis" vert="horz" wrap="square" lIns="0" tIns="0" rIns="0" bIns="0" anchor="ctr" anchorCtr="1">
                <a:spAutoFit/>
              </a:bodyPr>
              <a:lstStyle/>
              <a:p>
                <a:pPr>
                  <a:defRPr sz="1400" b="1" i="0" u="none" strike="noStrike" kern="1200" baseline="0">
                    <a:solidFill>
                      <a:schemeClr val="bg1"/>
                    </a:solidFill>
                    <a:latin typeface="+mn-lt"/>
                    <a:ea typeface="+mn-ea"/>
                    <a:cs typeface="+mn-cs"/>
                  </a:defRPr>
                </a:pPr>
                <a:endParaRPr lang="es-ES"/>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spPr xmlns:c15="http://schemas.microsoft.com/office/drawing/2012/chart">
                  <a:prstGeom prst="rect">
                    <a:avLst/>
                  </a:prstGeom>
                </c15:spPr>
              </c:ext>
            </c:extLst>
          </c:dLbls>
          <c:cat>
            <c:strRef>
              <c:f>('Canal de aten Género'!$I$5,'Canal de aten Género'!$K$5,'Canal de aten Género'!$M$5)</c:f>
              <c:strCache>
                <c:ptCount val="3"/>
                <c:pt idx="0">
                  <c:v>Hombre</c:v>
                </c:pt>
                <c:pt idx="1">
                  <c:v>Mujer</c:v>
                </c:pt>
                <c:pt idx="2">
                  <c:v>NP</c:v>
                </c:pt>
              </c:strCache>
            </c:strRef>
          </c:cat>
          <c:val>
            <c:numRef>
              <c:f>('Canal de aten Género'!$J$7,'Canal de aten Género'!$L$7,'Canal de aten Género'!$N$7)</c:f>
              <c:numCache>
                <c:formatCode>0.0</c:formatCode>
                <c:ptCount val="3"/>
                <c:pt idx="0">
                  <c:v>55.2</c:v>
                </c:pt>
                <c:pt idx="1">
                  <c:v>27.3</c:v>
                </c:pt>
                <c:pt idx="2">
                  <c:v>17.5</c:v>
                </c:pt>
              </c:numCache>
            </c:numRef>
          </c:val>
        </c:ser>
        <c:dLbls>
          <c:showLegendKey val="0"/>
          <c:showVal val="0"/>
          <c:showCatName val="0"/>
          <c:showSerName val="0"/>
          <c:showPercent val="0"/>
          <c:showBubbleSize val="0"/>
          <c:showLeaderLines val="1"/>
        </c:dLbls>
      </c:pie3DChart>
      <c:spPr>
        <a:noFill/>
        <a:ln>
          <a:noFill/>
        </a:ln>
        <a:effectLst/>
      </c:spPr>
    </c:plotArea>
    <c:legend>
      <c:legendPos val="b"/>
      <c:layout>
        <c:manualLayout>
          <c:xMode val="edge"/>
          <c:yMode val="edge"/>
          <c:x val="0.34347173816387705"/>
          <c:y val="0.9197349259327009"/>
          <c:w val="0.50893401177675368"/>
          <c:h val="8.0265074067299116E-2"/>
        </c:manualLayout>
      </c:layout>
      <c:overlay val="0"/>
      <c:spPr>
        <a:noFill/>
        <a:ln>
          <a:noFill/>
        </a:ln>
        <a:effectLst/>
      </c:spPr>
      <c:txPr>
        <a:bodyPr rot="0" spcFirstLastPara="1" vertOverflow="ellipsis" vert="horz" wrap="square" anchor="ctr" anchorCtr="1"/>
        <a:lstStyle/>
        <a:p>
          <a:pPr rtl="0">
            <a:defRPr sz="1050" b="1"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noFill/>
    <a:ln w="9525" cap="flat" cmpd="sng" algn="ctr">
      <a:noFill/>
      <a:round/>
    </a:ln>
    <a:effectLst/>
  </c:spPr>
  <c:txPr>
    <a:bodyPr/>
    <a:lstStyle/>
    <a:p>
      <a:pPr>
        <a:defRPr/>
      </a:pPr>
      <a:endParaRPr lang="es-E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'Edades solicitantes'!$J$23</c:f>
              <c:strCache>
                <c:ptCount val="1"/>
                <c:pt idx="0">
                  <c:v>Hombre</c:v>
                </c:pt>
              </c:strCache>
            </c:strRef>
          </c:tx>
          <c:spPr>
            <a:solidFill>
              <a:schemeClr val="accent1"/>
            </a:solidFill>
            <a:ln>
              <a:noFill/>
            </a:ln>
            <a:effectLst/>
            <a:scene3d>
              <a:camera prst="orthographicFront"/>
              <a:lightRig rig="threePt" dir="t"/>
            </a:scene3d>
            <a:sp3d prstMaterial="metal">
              <a:bevelT/>
              <a:bevelB/>
            </a:sp3d>
          </c:spPr>
          <c:invertIfNegative val="0"/>
          <c:dLbls>
            <c:dLbl>
              <c:idx val="0"/>
              <c:layout>
                <c:manualLayout>
                  <c:x val="-6.2217632631986573E-3"/>
                  <c:y val="3.3294721353964571E-3"/>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es-ES"/>
                </a:p>
              </c:txPr>
              <c:dLblPos val="outEnd"/>
              <c:showLegendKey val="0"/>
              <c:showVal val="1"/>
              <c:showCatName val="0"/>
              <c:showSerName val="0"/>
              <c:showPercent val="0"/>
              <c:showBubbleSize val="0"/>
              <c:extLst>
                <c:ext xmlns:c15="http://schemas.microsoft.com/office/drawing/2012/chart" uri="{CE6537A1-D6FC-4f65-9D91-7224C49458BB}"/>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s-E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'Edades solicitantes'!$H$24:$H$30</c:f>
              <c:strCache>
                <c:ptCount val="7"/>
                <c:pt idx="0">
                  <c:v>Hasta 19 años</c:v>
                </c:pt>
                <c:pt idx="1">
                  <c:v>De 20 a 29 años</c:v>
                </c:pt>
                <c:pt idx="2">
                  <c:v>De 30 a 39 años</c:v>
                </c:pt>
                <c:pt idx="3">
                  <c:v>De 40 a 49 años</c:v>
                </c:pt>
                <c:pt idx="4">
                  <c:v>De 50 a 59 años</c:v>
                </c:pt>
                <c:pt idx="5">
                  <c:v>De 60 a 69 años</c:v>
                </c:pt>
                <c:pt idx="6">
                  <c:v>70 o más años</c:v>
                </c:pt>
              </c:strCache>
            </c:strRef>
          </c:cat>
          <c:val>
            <c:numRef>
              <c:f>'Edades solicitantes'!$J$24:$J$30</c:f>
              <c:numCache>
                <c:formatCode>General</c:formatCode>
                <c:ptCount val="7"/>
                <c:pt idx="0">
                  <c:v>-3</c:v>
                </c:pt>
                <c:pt idx="1">
                  <c:v>-51</c:v>
                </c:pt>
                <c:pt idx="2">
                  <c:v>-85</c:v>
                </c:pt>
                <c:pt idx="3">
                  <c:v>-90</c:v>
                </c:pt>
                <c:pt idx="4">
                  <c:v>-56</c:v>
                </c:pt>
                <c:pt idx="5">
                  <c:v>-52</c:v>
                </c:pt>
                <c:pt idx="6">
                  <c:v>-31</c:v>
                </c:pt>
              </c:numCache>
            </c:numRef>
          </c:val>
        </c:ser>
        <c:ser>
          <c:idx val="1"/>
          <c:order val="1"/>
          <c:tx>
            <c:strRef>
              <c:f>'Edades solicitantes'!$K$23</c:f>
              <c:strCache>
                <c:ptCount val="1"/>
                <c:pt idx="0">
                  <c:v>Mujer</c:v>
                </c:pt>
              </c:strCache>
            </c:strRef>
          </c:tx>
          <c:spPr>
            <a:solidFill>
              <a:srgbClr val="FF0000"/>
            </a:solidFill>
            <a:ln>
              <a:noFill/>
            </a:ln>
            <a:effectLst/>
            <a:scene3d>
              <a:camera prst="orthographicFront"/>
              <a:lightRig rig="threePt" dir="t"/>
            </a:scene3d>
            <a:sp3d prstMaterial="metal">
              <a:bevelT/>
              <a:bevelB/>
            </a:sp3d>
          </c:spPr>
          <c:invertIfNegative val="0"/>
          <c:dLbls>
            <c:dLbl>
              <c:idx val="0"/>
              <c:layout>
                <c:manualLayout>
                  <c:x val="-8.0141416749137193E-3"/>
                  <c:y val="2.5954725096635929E-7"/>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es-ES"/>
                </a:p>
              </c:txPr>
              <c:dLblPos val="outEnd"/>
              <c:showLegendKey val="0"/>
              <c:showVal val="1"/>
              <c:showCatName val="0"/>
              <c:showSerName val="0"/>
              <c:showPercent val="0"/>
              <c:showBubbleSize val="0"/>
              <c:extLst>
                <c:ext xmlns:c15="http://schemas.microsoft.com/office/drawing/2012/chart" uri="{CE6537A1-D6FC-4f65-9D91-7224C49458BB}"/>
              </c:extLst>
            </c:dLbl>
            <c:dLbl>
              <c:idx val="6"/>
              <c:layout>
                <c:manualLayout>
                  <c:x val="-2.2163418097327996E-3"/>
                  <c:y val="5.1654053177331208E-7"/>
                </c:manualLayout>
              </c:layout>
              <c:tx>
                <c:rich>
                  <a:bodyPr/>
                  <a:lstStyle/>
                  <a:p>
                    <a:r>
                      <a:rPr lang="en-US">
                        <a:solidFill>
                          <a:sysClr val="windowText" lastClr="000000"/>
                        </a:solidFill>
                      </a:rPr>
                      <a:t>4</a:t>
                    </a:r>
                  </a:p>
                </c:rich>
              </c:tx>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s-E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'Edades solicitantes'!$H$24:$H$30</c:f>
              <c:strCache>
                <c:ptCount val="7"/>
                <c:pt idx="0">
                  <c:v>Hasta 19 años</c:v>
                </c:pt>
                <c:pt idx="1">
                  <c:v>De 20 a 29 años</c:v>
                </c:pt>
                <c:pt idx="2">
                  <c:v>De 30 a 39 años</c:v>
                </c:pt>
                <c:pt idx="3">
                  <c:v>De 40 a 49 años</c:v>
                </c:pt>
                <c:pt idx="4">
                  <c:v>De 50 a 59 años</c:v>
                </c:pt>
                <c:pt idx="5">
                  <c:v>De 60 a 69 años</c:v>
                </c:pt>
                <c:pt idx="6">
                  <c:v>70 o más años</c:v>
                </c:pt>
              </c:strCache>
            </c:strRef>
          </c:cat>
          <c:val>
            <c:numRef>
              <c:f>'Edades solicitantes'!$K$24:$K$30</c:f>
              <c:numCache>
                <c:formatCode>General</c:formatCode>
                <c:ptCount val="7"/>
                <c:pt idx="0">
                  <c:v>9</c:v>
                </c:pt>
                <c:pt idx="1">
                  <c:v>102</c:v>
                </c:pt>
                <c:pt idx="2">
                  <c:v>148</c:v>
                </c:pt>
                <c:pt idx="3">
                  <c:v>133</c:v>
                </c:pt>
                <c:pt idx="4">
                  <c:v>81</c:v>
                </c:pt>
                <c:pt idx="5">
                  <c:v>64</c:v>
                </c:pt>
                <c:pt idx="6">
                  <c:v>4</c:v>
                </c:pt>
              </c:numCache>
            </c:numRef>
          </c:val>
        </c:ser>
        <c:dLbls>
          <c:showLegendKey val="0"/>
          <c:showVal val="0"/>
          <c:showCatName val="0"/>
          <c:showSerName val="0"/>
          <c:showPercent val="0"/>
          <c:showBubbleSize val="0"/>
        </c:dLbls>
        <c:gapWidth val="5"/>
        <c:overlap val="100"/>
        <c:axId val="-34448400"/>
        <c:axId val="-34433168"/>
      </c:barChart>
      <c:catAx>
        <c:axId val="-34448400"/>
        <c:scaling>
          <c:orientation val="maxMin"/>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0" spcFirstLastPara="1" vertOverflow="ellipsis" wrap="square" anchor="ctr" anchorCtr="0"/>
          <a:lstStyle/>
          <a:p>
            <a:pPr>
              <a:defRPr sz="1050" b="1" i="0" u="none" strike="noStrike" kern="1200" baseline="0">
                <a:solidFill>
                  <a:schemeClr val="tx1">
                    <a:lumMod val="65000"/>
                    <a:lumOff val="35000"/>
                  </a:schemeClr>
                </a:solidFill>
                <a:latin typeface="+mn-lt"/>
                <a:ea typeface="+mn-ea"/>
                <a:cs typeface="+mn-cs"/>
              </a:defRPr>
            </a:pPr>
            <a:endParaRPr lang="es-ES"/>
          </a:p>
        </c:txPr>
        <c:crossAx val="-34433168"/>
        <c:crosses val="autoZero"/>
        <c:auto val="1"/>
        <c:lblAlgn val="ctr"/>
        <c:lblOffset val="100"/>
        <c:noMultiLvlLbl val="0"/>
      </c:catAx>
      <c:valAx>
        <c:axId val="-34433168"/>
        <c:scaling>
          <c:orientation val="minMax"/>
        </c:scaling>
        <c:delete val="0"/>
        <c:axPos val="t"/>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s-ES"/>
          </a:p>
        </c:txPr>
        <c:crossAx val="-34448400"/>
        <c:crosses val="autoZero"/>
        <c:crossBetween val="between"/>
      </c:valAx>
      <c:spPr>
        <a:noFill/>
        <a:ln>
          <a:noFill/>
        </a:ln>
        <a:effectLst/>
      </c:spPr>
    </c:plotArea>
    <c:legend>
      <c:legendPos val="b"/>
      <c:legendEntry>
        <c:idx val="1"/>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s-ES"/>
          </a:p>
        </c:txPr>
      </c:legendEntry>
      <c:layout>
        <c:manualLayout>
          <c:xMode val="edge"/>
          <c:yMode val="edge"/>
          <c:x val="0.40888028340719706"/>
          <c:y val="0.90780947597530959"/>
          <c:w val="0.29517189449679448"/>
          <c:h val="9.2190524024690398E-2"/>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s-ES"/>
        </a:p>
      </c:txPr>
    </c:legend>
    <c:plotVisOnly val="1"/>
    <c:dispBlanksAs val="gap"/>
    <c:showDLblsOverMax val="0"/>
  </c:chart>
  <c:spPr>
    <a:noFill/>
    <a:ln w="9525" cap="flat" cmpd="sng" algn="ctr">
      <a:noFill/>
      <a:round/>
    </a:ln>
    <a:effectLst/>
  </c:spPr>
  <c:txPr>
    <a:bodyPr/>
    <a:lstStyle/>
    <a:p>
      <a:pPr>
        <a:defRPr/>
      </a:pPr>
      <a:endParaRPr lang="es-E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Ecolaridad!$B$16</c:f>
              <c:strCache>
                <c:ptCount val="1"/>
                <c:pt idx="0">
                  <c:v>Total</c:v>
                </c:pt>
              </c:strCache>
            </c:strRef>
          </c:tx>
          <c:spPr>
            <a:solidFill>
              <a:schemeClr val="accent1">
                <a:alpha val="85000"/>
              </a:schemeClr>
            </a:solidFill>
            <a:ln w="9525" cap="flat" cmpd="sng" algn="ctr">
              <a:solidFill>
                <a:schemeClr val="lt1">
                  <a:alpha val="50000"/>
                </a:schemeClr>
              </a:solidFill>
              <a:round/>
            </a:ln>
            <a:effectLst>
              <a:glow>
                <a:schemeClr val="accent1">
                  <a:alpha val="41000"/>
                </a:schemeClr>
              </a:glow>
              <a:outerShdw sx="1000" sy="1000" algn="tl" rotWithShape="0">
                <a:prstClr val="black"/>
              </a:outerShdw>
              <a:softEdge rad="0"/>
            </a:effectLst>
            <a:scene3d>
              <a:camera prst="orthographicFront"/>
              <a:lightRig rig="threePt" dir="t">
                <a:rot lat="0" lon="0" rev="18000000"/>
              </a:lightRig>
            </a:scene3d>
            <a:sp3d prstMaterial="metal">
              <a:bevelT/>
              <a:bevelB/>
            </a:sp3d>
          </c:spPr>
          <c:invertIfNegative val="0"/>
          <c:dPt>
            <c:idx val="0"/>
            <c:invertIfNegative val="0"/>
            <c:bubble3D val="0"/>
            <c:spPr>
              <a:solidFill>
                <a:schemeClr val="accent4">
                  <a:alpha val="85000"/>
                </a:schemeClr>
              </a:solidFill>
              <a:ln w="9525" cap="flat" cmpd="sng" algn="ctr">
                <a:solidFill>
                  <a:schemeClr val="lt1">
                    <a:alpha val="50000"/>
                  </a:schemeClr>
                </a:solidFill>
                <a:round/>
              </a:ln>
              <a:effectLst>
                <a:glow>
                  <a:schemeClr val="accent1">
                    <a:alpha val="41000"/>
                  </a:schemeClr>
                </a:glow>
                <a:outerShdw sx="1000" sy="1000" algn="tl" rotWithShape="0">
                  <a:prstClr val="black"/>
                </a:outerShdw>
                <a:softEdge rad="0"/>
              </a:effectLst>
              <a:scene3d>
                <a:camera prst="orthographicFront"/>
                <a:lightRig rig="threePt" dir="t">
                  <a:rot lat="0" lon="0" rev="18000000"/>
                </a:lightRig>
              </a:scene3d>
              <a:sp3d prstMaterial="metal">
                <a:bevelT/>
                <a:bevelB/>
              </a:sp3d>
            </c:spPr>
          </c:dPt>
          <c:dPt>
            <c:idx val="1"/>
            <c:invertIfNegative val="0"/>
            <c:bubble3D val="0"/>
            <c:spPr>
              <a:solidFill>
                <a:srgbClr val="00B050">
                  <a:alpha val="85000"/>
                </a:srgbClr>
              </a:solidFill>
              <a:ln w="9525" cap="flat" cmpd="sng" algn="ctr">
                <a:solidFill>
                  <a:schemeClr val="lt1">
                    <a:alpha val="50000"/>
                  </a:schemeClr>
                </a:solidFill>
                <a:round/>
              </a:ln>
              <a:effectLst>
                <a:glow>
                  <a:schemeClr val="accent1">
                    <a:alpha val="41000"/>
                  </a:schemeClr>
                </a:glow>
                <a:outerShdw sx="1000" sy="1000" algn="tl" rotWithShape="0">
                  <a:prstClr val="black"/>
                </a:outerShdw>
                <a:softEdge rad="0"/>
              </a:effectLst>
              <a:scene3d>
                <a:camera prst="orthographicFront"/>
                <a:lightRig rig="threePt" dir="t">
                  <a:rot lat="0" lon="0" rev="18000000"/>
                </a:lightRig>
              </a:scene3d>
              <a:sp3d prstMaterial="metal">
                <a:bevelT/>
                <a:bevelB/>
              </a:sp3d>
            </c:spPr>
          </c:dPt>
          <c:dPt>
            <c:idx val="2"/>
            <c:invertIfNegative val="0"/>
            <c:bubble3D val="0"/>
            <c:spPr>
              <a:solidFill>
                <a:schemeClr val="accent2">
                  <a:alpha val="85000"/>
                </a:schemeClr>
              </a:solidFill>
              <a:ln w="9525" cap="flat" cmpd="sng" algn="ctr">
                <a:solidFill>
                  <a:schemeClr val="lt1">
                    <a:alpha val="50000"/>
                  </a:schemeClr>
                </a:solidFill>
                <a:round/>
              </a:ln>
              <a:effectLst>
                <a:glow>
                  <a:schemeClr val="accent1">
                    <a:alpha val="41000"/>
                  </a:schemeClr>
                </a:glow>
                <a:outerShdw sx="1000" sy="1000" algn="tl" rotWithShape="0">
                  <a:prstClr val="black"/>
                </a:outerShdw>
                <a:softEdge rad="0"/>
              </a:effectLst>
              <a:scene3d>
                <a:camera prst="orthographicFront"/>
                <a:lightRig rig="threePt" dir="t">
                  <a:rot lat="0" lon="0" rev="18000000"/>
                </a:lightRig>
              </a:scene3d>
              <a:sp3d prstMaterial="metal">
                <a:bevelT/>
                <a:bevelB/>
              </a:sp3d>
            </c:spPr>
          </c:dPt>
          <c:dPt>
            <c:idx val="3"/>
            <c:invertIfNegative val="0"/>
            <c:bubble3D val="0"/>
            <c:spPr>
              <a:solidFill>
                <a:srgbClr val="7030A0">
                  <a:alpha val="85000"/>
                </a:srgbClr>
              </a:solidFill>
              <a:ln w="9525" cap="flat" cmpd="sng" algn="ctr">
                <a:solidFill>
                  <a:schemeClr val="lt1">
                    <a:alpha val="50000"/>
                  </a:schemeClr>
                </a:solidFill>
                <a:round/>
              </a:ln>
              <a:effectLst>
                <a:glow>
                  <a:schemeClr val="accent1">
                    <a:alpha val="41000"/>
                  </a:schemeClr>
                </a:glow>
                <a:outerShdw sx="1000" sy="1000" algn="tl" rotWithShape="0">
                  <a:prstClr val="black"/>
                </a:outerShdw>
                <a:softEdge rad="0"/>
              </a:effectLst>
              <a:scene3d>
                <a:camera prst="orthographicFront"/>
                <a:lightRig rig="threePt" dir="t">
                  <a:rot lat="0" lon="0" rev="18000000"/>
                </a:lightRig>
              </a:scene3d>
              <a:sp3d prstMaterial="metal">
                <a:bevelT/>
                <a:bevelB/>
              </a:sp3d>
            </c:spPr>
          </c:dPt>
          <c:dPt>
            <c:idx val="5"/>
            <c:invertIfNegative val="0"/>
            <c:bubble3D val="0"/>
            <c:spPr>
              <a:solidFill>
                <a:srgbClr val="FF0000">
                  <a:alpha val="85000"/>
                </a:srgbClr>
              </a:solidFill>
              <a:ln w="9525" cap="flat" cmpd="sng" algn="ctr">
                <a:solidFill>
                  <a:schemeClr val="lt1">
                    <a:alpha val="50000"/>
                  </a:schemeClr>
                </a:solidFill>
                <a:round/>
              </a:ln>
              <a:effectLst>
                <a:glow>
                  <a:schemeClr val="accent1">
                    <a:alpha val="41000"/>
                  </a:schemeClr>
                </a:glow>
                <a:outerShdw sx="1000" sy="1000" algn="tl" rotWithShape="0">
                  <a:prstClr val="black"/>
                </a:outerShdw>
                <a:softEdge rad="0"/>
              </a:effectLst>
              <a:scene3d>
                <a:camera prst="orthographicFront"/>
                <a:lightRig rig="threePt" dir="t">
                  <a:rot lat="0" lon="0" rev="18000000"/>
                </a:lightRig>
              </a:scene3d>
              <a:sp3d prstMaterial="metal">
                <a:bevelT/>
                <a:bevelB/>
              </a:sp3d>
            </c:spPr>
          </c:dPt>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mn-lt"/>
                    <a:ea typeface="+mn-ea"/>
                    <a:cs typeface="+mn-cs"/>
                  </a:defRPr>
                </a:pPr>
                <a:endParaRPr lang="es-E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Ecolaridad!$A$17:$A$22</c:f>
              <c:strCache>
                <c:ptCount val="6"/>
                <c:pt idx="0">
                  <c:v>Primaria</c:v>
                </c:pt>
                <c:pt idx="1">
                  <c:v>Secundaria</c:v>
                </c:pt>
                <c:pt idx="2">
                  <c:v>Nivel medio superior</c:v>
                </c:pt>
                <c:pt idx="3">
                  <c:v>Licenciatura</c:v>
                </c:pt>
                <c:pt idx="4">
                  <c:v>Maestría</c:v>
                </c:pt>
                <c:pt idx="5">
                  <c:v>Doctorado</c:v>
                </c:pt>
              </c:strCache>
            </c:strRef>
          </c:cat>
          <c:val>
            <c:numRef>
              <c:f>Ecolaridad!$B$17:$B$22</c:f>
              <c:numCache>
                <c:formatCode>#,##0</c:formatCode>
                <c:ptCount val="6"/>
                <c:pt idx="0">
                  <c:v>94</c:v>
                </c:pt>
                <c:pt idx="1">
                  <c:v>181</c:v>
                </c:pt>
                <c:pt idx="2">
                  <c:v>221</c:v>
                </c:pt>
                <c:pt idx="3">
                  <c:v>341</c:v>
                </c:pt>
                <c:pt idx="4">
                  <c:v>57</c:v>
                </c:pt>
                <c:pt idx="5">
                  <c:v>10</c:v>
                </c:pt>
              </c:numCache>
            </c:numRef>
          </c:val>
        </c:ser>
        <c:dLbls>
          <c:dLblPos val="inEnd"/>
          <c:showLegendKey val="0"/>
          <c:showVal val="1"/>
          <c:showCatName val="0"/>
          <c:showSerName val="0"/>
          <c:showPercent val="0"/>
          <c:showBubbleSize val="0"/>
        </c:dLbls>
        <c:gapWidth val="65"/>
        <c:axId val="-34447312"/>
        <c:axId val="-34442416"/>
      </c:barChart>
      <c:catAx>
        <c:axId val="-34447312"/>
        <c:scaling>
          <c:orientation val="minMax"/>
        </c:scaling>
        <c:delete val="0"/>
        <c:axPos val="b"/>
        <c:numFmt formatCode="General" sourceLinked="1"/>
        <c:majorTickMark val="cross"/>
        <c:minorTickMark val="none"/>
        <c:tickLblPos val="nextTo"/>
        <c:spPr>
          <a:noFill/>
          <a:ln w="22225" cap="flat" cmpd="sng" algn="ctr">
            <a:solidFill>
              <a:srgbClr val="FF0000"/>
            </a:solidFill>
            <a:round/>
          </a:ln>
          <a:effectLst/>
        </c:spPr>
        <c:txPr>
          <a:bodyPr rot="-60000000" spcFirstLastPara="1" vertOverflow="ellipsis" vert="horz" wrap="square" anchor="ctr" anchorCtr="1"/>
          <a:lstStyle/>
          <a:p>
            <a:pPr>
              <a:defRPr sz="900" b="1" i="0" u="none" strike="noStrike" kern="1200" cap="all" baseline="0">
                <a:solidFill>
                  <a:schemeClr val="dk1">
                    <a:lumMod val="75000"/>
                    <a:lumOff val="25000"/>
                  </a:schemeClr>
                </a:solidFill>
                <a:latin typeface="+mn-lt"/>
                <a:ea typeface="+mn-ea"/>
                <a:cs typeface="+mn-cs"/>
              </a:defRPr>
            </a:pPr>
            <a:endParaRPr lang="es-ES"/>
          </a:p>
        </c:txPr>
        <c:crossAx val="-34442416"/>
        <c:crosses val="autoZero"/>
        <c:auto val="1"/>
        <c:lblAlgn val="ctr"/>
        <c:lblOffset val="100"/>
        <c:noMultiLvlLbl val="0"/>
      </c:catAx>
      <c:valAx>
        <c:axId val="-34442416"/>
        <c:scaling>
          <c:orientation val="minMax"/>
        </c:scaling>
        <c:delete val="1"/>
        <c:axPos val="l"/>
        <c:numFmt formatCode="#,##0" sourceLinked="1"/>
        <c:majorTickMark val="none"/>
        <c:minorTickMark val="none"/>
        <c:tickLblPos val="nextTo"/>
        <c:crossAx val="-34447312"/>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es-E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768995856649998E-2"/>
          <c:y val="2.4165680319114723E-2"/>
          <c:w val="0.90068802720414665"/>
          <c:h val="0.66766090122082289"/>
        </c:manualLayout>
      </c:layout>
      <c:barChart>
        <c:barDir val="col"/>
        <c:grouping val="clustered"/>
        <c:varyColors val="0"/>
        <c:ser>
          <c:idx val="0"/>
          <c:order val="0"/>
          <c:spPr>
            <a:solidFill>
              <a:schemeClr val="accent1"/>
            </a:solidFill>
            <a:ln>
              <a:noFill/>
            </a:ln>
            <a:effectLst/>
            <a:scene3d>
              <a:camera prst="orthographicFront"/>
              <a:lightRig rig="threePt" dir="t">
                <a:rot lat="0" lon="0" rev="16800000"/>
              </a:lightRig>
            </a:scene3d>
            <a:sp3d prstMaterial="metal">
              <a:bevelT/>
              <a:bevelB/>
            </a:sp3d>
          </c:spPr>
          <c:invertIfNegative val="0"/>
          <c:dPt>
            <c:idx val="1"/>
            <c:invertIfNegative val="0"/>
            <c:bubble3D val="0"/>
            <c:spPr>
              <a:solidFill>
                <a:srgbClr val="00B050"/>
              </a:solidFill>
              <a:ln>
                <a:noFill/>
              </a:ln>
              <a:effectLst/>
              <a:scene3d>
                <a:camera prst="orthographicFront"/>
                <a:lightRig rig="threePt" dir="t">
                  <a:rot lat="0" lon="0" rev="16800000"/>
                </a:lightRig>
              </a:scene3d>
              <a:sp3d prstMaterial="metal">
                <a:bevelT/>
                <a:bevelB/>
              </a:sp3d>
            </c:spPr>
          </c:dPt>
          <c:dPt>
            <c:idx val="2"/>
            <c:invertIfNegative val="0"/>
            <c:bubble3D val="0"/>
            <c:spPr>
              <a:solidFill>
                <a:srgbClr val="7030A0"/>
              </a:solidFill>
              <a:ln>
                <a:noFill/>
              </a:ln>
              <a:effectLst/>
              <a:scene3d>
                <a:camera prst="orthographicFront"/>
                <a:lightRig rig="threePt" dir="t">
                  <a:rot lat="0" lon="0" rev="16800000"/>
                </a:lightRig>
              </a:scene3d>
              <a:sp3d prstMaterial="metal">
                <a:bevelT/>
                <a:bevelB/>
              </a:sp3d>
            </c:spPr>
          </c:dPt>
          <c:dPt>
            <c:idx val="3"/>
            <c:invertIfNegative val="0"/>
            <c:bubble3D val="0"/>
            <c:spPr>
              <a:solidFill>
                <a:srgbClr val="990033"/>
              </a:solidFill>
              <a:ln>
                <a:noFill/>
              </a:ln>
              <a:effectLst/>
              <a:scene3d>
                <a:camera prst="orthographicFront"/>
                <a:lightRig rig="threePt" dir="t">
                  <a:rot lat="0" lon="0" rev="16800000"/>
                </a:lightRig>
              </a:scene3d>
              <a:sp3d prstMaterial="metal">
                <a:bevelT/>
                <a:bevelB/>
              </a:sp3d>
            </c:spPr>
          </c:dPt>
          <c:dPt>
            <c:idx val="4"/>
            <c:invertIfNegative val="0"/>
            <c:bubble3D val="0"/>
            <c:spPr>
              <a:solidFill>
                <a:srgbClr val="FF0000"/>
              </a:solidFill>
              <a:ln>
                <a:noFill/>
              </a:ln>
              <a:effectLst/>
              <a:scene3d>
                <a:camera prst="orthographicFront"/>
                <a:lightRig rig="threePt" dir="t">
                  <a:rot lat="0" lon="0" rev="16800000"/>
                </a:lightRig>
              </a:scene3d>
              <a:sp3d prstMaterial="metal">
                <a:bevelT/>
                <a:bevelB/>
              </a:sp3d>
            </c:spPr>
          </c:dPt>
          <c:dLbls>
            <c:dLbl>
              <c:idx val="4"/>
              <c:tx>
                <c:rich>
                  <a:bodyPr/>
                  <a:lstStyle/>
                  <a:p>
                    <a:r>
                      <a:rPr lang="en-US"/>
                      <a:t>8,7</a:t>
                    </a:r>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100" b="1" i="0" u="none" strike="noStrike" kern="1200" baseline="0">
                    <a:solidFill>
                      <a:schemeClr val="tx1">
                        <a:lumMod val="75000"/>
                        <a:lumOff val="25000"/>
                      </a:schemeClr>
                    </a:solidFill>
                    <a:latin typeface="+mn-lt"/>
                    <a:ea typeface="+mn-ea"/>
                    <a:cs typeface="+mn-cs"/>
                  </a:defRPr>
                </a:pPr>
                <a:endParaRPr lang="es-E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'Cuadro en pre'!$B$4:$B$8</c:f>
              <c:strCache>
                <c:ptCount val="5"/>
                <c:pt idx="0">
                  <c:v>¿Cómo calificaría la atención recibida? </c:v>
                </c:pt>
                <c:pt idx="1">
                  <c:v>¿Cuál es su opinión sobre el tiempo de espera para ser atendido? </c:v>
                </c:pt>
                <c:pt idx="2">
                  <c:v>¿Qué opinión tiene de la amabilidad del asesor que lo atendió? </c:v>
                </c:pt>
                <c:pt idx="3">
                  <c:v>¿Qué opinión tiene de la capacidad del asesor para resolver dudas? </c:v>
                </c:pt>
                <c:pt idx="4">
                  <c:v>¿Su duda fue aclarada?</c:v>
                </c:pt>
              </c:strCache>
            </c:strRef>
          </c:cat>
          <c:val>
            <c:numRef>
              <c:f>'Cuadro en pre'!$C$4:$C$8</c:f>
              <c:numCache>
                <c:formatCode>0.0</c:formatCode>
                <c:ptCount val="5"/>
                <c:pt idx="0">
                  <c:v>9.757142857142858</c:v>
                </c:pt>
                <c:pt idx="1">
                  <c:v>9.5285714285714285</c:v>
                </c:pt>
                <c:pt idx="2">
                  <c:v>9.6999999999999993</c:v>
                </c:pt>
                <c:pt idx="3">
                  <c:v>9.6142857142857139</c:v>
                </c:pt>
                <c:pt idx="4">
                  <c:v>9.4</c:v>
                </c:pt>
              </c:numCache>
            </c:numRef>
          </c:val>
        </c:ser>
        <c:dLbls>
          <c:showLegendKey val="0"/>
          <c:showVal val="0"/>
          <c:showCatName val="0"/>
          <c:showSerName val="0"/>
          <c:showPercent val="0"/>
          <c:showBubbleSize val="0"/>
        </c:dLbls>
        <c:gapWidth val="219"/>
        <c:overlap val="-27"/>
        <c:axId val="-34440784"/>
        <c:axId val="-34439152"/>
      </c:barChart>
      <c:catAx>
        <c:axId val="-34440784"/>
        <c:scaling>
          <c:orientation val="minMax"/>
        </c:scaling>
        <c:delete val="0"/>
        <c:axPos val="b"/>
        <c:numFmt formatCode="General" sourceLinked="1"/>
        <c:majorTickMark val="cross"/>
        <c:minorTickMark val="none"/>
        <c:tickLblPos val="nextTo"/>
        <c:spPr>
          <a:noFill/>
          <a:ln w="41275" cap="flat" cmpd="sng" algn="ctr">
            <a:solidFill>
              <a:srgbClr val="FF0000"/>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s-ES"/>
          </a:p>
        </c:txPr>
        <c:crossAx val="-34439152"/>
        <c:crosses val="autoZero"/>
        <c:auto val="1"/>
        <c:lblAlgn val="ctr"/>
        <c:lblOffset val="100"/>
        <c:noMultiLvlLbl val="0"/>
      </c:catAx>
      <c:valAx>
        <c:axId val="-34439152"/>
        <c:scaling>
          <c:orientation val="minMax"/>
          <c:min val="9"/>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s-ES"/>
          </a:p>
        </c:txPr>
        <c:crossAx val="-34440784"/>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1100" b="1"/>
      </a:pPr>
      <a:endParaRPr lang="es-E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0.06499</cdr:x>
      <cdr:y>0.251</cdr:y>
    </cdr:from>
    <cdr:to>
      <cdr:x>0.9371</cdr:x>
      <cdr:y>0.25505</cdr:y>
    </cdr:to>
    <cdr:cxnSp macro="">
      <cdr:nvCxnSpPr>
        <cdr:cNvPr id="5" name="Conector recto de flecha 4"/>
        <cdr:cNvCxnSpPr/>
      </cdr:nvCxnSpPr>
      <cdr:spPr>
        <a:xfrm xmlns:a="http://schemas.openxmlformats.org/drawingml/2006/main">
          <a:off x="393717" y="885784"/>
          <a:ext cx="5283155" cy="14293"/>
        </a:xfrm>
        <a:prstGeom xmlns:a="http://schemas.openxmlformats.org/drawingml/2006/main" prst="straightConnector1">
          <a:avLst/>
        </a:prstGeom>
        <a:ln xmlns:a="http://schemas.openxmlformats.org/drawingml/2006/main" w="12700">
          <a:solidFill>
            <a:srgbClr val="FF000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0.19078</cdr:x>
      <cdr:y>0.02024</cdr:y>
    </cdr:from>
    <cdr:to>
      <cdr:x>0.31499</cdr:x>
      <cdr:y>0.18083</cdr:y>
    </cdr:to>
    <cdr:sp macro="" textlink="">
      <cdr:nvSpPr>
        <cdr:cNvPr id="6" name="CuadroTexto 4"/>
        <cdr:cNvSpPr txBox="1"/>
      </cdr:nvSpPr>
      <cdr:spPr>
        <a:xfrm xmlns:a="http://schemas.openxmlformats.org/drawingml/2006/main">
          <a:off x="1155726" y="71439"/>
          <a:ext cx="752452" cy="566712"/>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s-MX" sz="1100" b="1"/>
            <a:t>Promedio</a:t>
          </a:r>
          <a:r>
            <a:rPr lang="es-MX" sz="1100" b="1" baseline="0"/>
            <a:t> 9.5</a:t>
          </a:r>
          <a:endParaRPr lang="es-MX" sz="1100" b="1"/>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29282" cy="350760"/>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sz="quarter" idx="1"/>
          </p:nvPr>
        </p:nvSpPr>
        <p:spPr>
          <a:xfrm>
            <a:off x="5265014" y="0"/>
            <a:ext cx="4029282" cy="350760"/>
          </a:xfrm>
          <a:prstGeom prst="rect">
            <a:avLst/>
          </a:prstGeom>
        </p:spPr>
        <p:txBody>
          <a:bodyPr vert="horz" lIns="91440" tIns="45720" rIns="91440" bIns="45720" rtlCol="0"/>
          <a:lstStyle>
            <a:lvl1pPr algn="r">
              <a:defRPr sz="1200"/>
            </a:lvl1pPr>
          </a:lstStyle>
          <a:p>
            <a:fld id="{BED38652-4DDC-4906-93C2-9ADA1C55ED5F}" type="datetimeFigureOut">
              <a:rPr lang="es-MX" smtClean="0"/>
              <a:t>29/08/2016</a:t>
            </a:fld>
            <a:endParaRPr lang="es-MX" dirty="0"/>
          </a:p>
        </p:txBody>
      </p:sp>
      <p:sp>
        <p:nvSpPr>
          <p:cNvPr id="4" name="3 Marcador de pie de página"/>
          <p:cNvSpPr>
            <a:spLocks noGrp="1"/>
          </p:cNvSpPr>
          <p:nvPr>
            <p:ph type="ftr" sz="quarter" idx="2"/>
          </p:nvPr>
        </p:nvSpPr>
        <p:spPr>
          <a:xfrm>
            <a:off x="1" y="6658443"/>
            <a:ext cx="4029282" cy="350760"/>
          </a:xfrm>
          <a:prstGeom prst="rect">
            <a:avLst/>
          </a:prstGeom>
        </p:spPr>
        <p:txBody>
          <a:bodyPr vert="horz" lIns="91440" tIns="45720" rIns="91440" bIns="45720" rtlCol="0" anchor="b"/>
          <a:lstStyle>
            <a:lvl1pPr algn="l">
              <a:defRPr sz="1200"/>
            </a:lvl1pPr>
          </a:lstStyle>
          <a:p>
            <a:endParaRPr lang="es-MX" dirty="0"/>
          </a:p>
        </p:txBody>
      </p:sp>
      <p:sp>
        <p:nvSpPr>
          <p:cNvPr id="5" name="4 Marcador de número de diapositiva"/>
          <p:cNvSpPr>
            <a:spLocks noGrp="1"/>
          </p:cNvSpPr>
          <p:nvPr>
            <p:ph type="sldNum" sz="quarter" idx="3"/>
          </p:nvPr>
        </p:nvSpPr>
        <p:spPr>
          <a:xfrm>
            <a:off x="5265014" y="6658443"/>
            <a:ext cx="4029282" cy="350760"/>
          </a:xfrm>
          <a:prstGeom prst="rect">
            <a:avLst/>
          </a:prstGeom>
        </p:spPr>
        <p:txBody>
          <a:bodyPr vert="horz" lIns="91440" tIns="45720" rIns="91440" bIns="45720" rtlCol="0" anchor="b"/>
          <a:lstStyle>
            <a:lvl1pPr algn="r">
              <a:defRPr sz="1200"/>
            </a:lvl1pPr>
          </a:lstStyle>
          <a:p>
            <a:fld id="{F0168FC1-9F56-4510-9D9C-46426ED652FA}" type="slidenum">
              <a:rPr lang="es-MX" smtClean="0"/>
              <a:t>‹Nº›</a:t>
            </a:fld>
            <a:endParaRPr lang="es-MX" dirty="0"/>
          </a:p>
        </p:txBody>
      </p:sp>
    </p:spTree>
    <p:extLst>
      <p:ext uri="{BB962C8B-B14F-4D97-AF65-F5344CB8AC3E}">
        <p14:creationId xmlns:p14="http://schemas.microsoft.com/office/powerpoint/2010/main" val="78530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s-MX" dirty="0"/>
          </a:p>
        </p:txBody>
      </p:sp>
      <p:sp>
        <p:nvSpPr>
          <p:cNvPr id="3" name="2 Marcador de fecha"/>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8EA0EA82-0AD7-429D-B62E-6ADED28645CF}" type="datetimeFigureOut">
              <a:rPr lang="es-MX" smtClean="0"/>
              <a:t>29/08/2016</a:t>
            </a:fld>
            <a:endParaRPr lang="es-MX" dirty="0"/>
          </a:p>
        </p:txBody>
      </p:sp>
      <p:sp>
        <p:nvSpPr>
          <p:cNvPr id="4" name="3 Marcador de imagen de diapositiva"/>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s-MX" dirty="0"/>
          </a:p>
        </p:txBody>
      </p:sp>
      <p:sp>
        <p:nvSpPr>
          <p:cNvPr id="5" name="4 Marcador de notas"/>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C8369EB5-BC3D-4D57-B58A-EA45B22950B2}" type="slidenum">
              <a:rPr lang="es-MX" smtClean="0"/>
              <a:t>‹Nº›</a:t>
            </a:fld>
            <a:endParaRPr lang="es-MX" dirty="0"/>
          </a:p>
        </p:txBody>
      </p:sp>
    </p:spTree>
    <p:extLst>
      <p:ext uri="{BB962C8B-B14F-4D97-AF65-F5344CB8AC3E}">
        <p14:creationId xmlns:p14="http://schemas.microsoft.com/office/powerpoint/2010/main" val="3189192144"/>
      </p:ext>
    </p:extLst>
  </p:cSld>
  <p:clrMap bg1="lt1" tx1="dk1" bg2="lt2" tx2="dk2" accent1="accent1" accent2="accent2" accent3="accent3" accent4="accent4" accent5="accent5" accent6="accent6" hlink="hlink" folHlink="folHlink"/>
  <p:notesStyle>
    <a:lvl1pPr marL="0" algn="l" defTabSz="914321" rtl="0" eaLnBrk="1" latinLnBrk="0" hangingPunct="1">
      <a:defRPr sz="1200" kern="1200">
        <a:solidFill>
          <a:schemeClr val="tx1"/>
        </a:solidFill>
        <a:latin typeface="+mn-lt"/>
        <a:ea typeface="+mn-ea"/>
        <a:cs typeface="+mn-cs"/>
      </a:defRPr>
    </a:lvl1pPr>
    <a:lvl2pPr marL="457161" algn="l" defTabSz="914321" rtl="0" eaLnBrk="1" latinLnBrk="0" hangingPunct="1">
      <a:defRPr sz="1200" kern="1200">
        <a:solidFill>
          <a:schemeClr val="tx1"/>
        </a:solidFill>
        <a:latin typeface="+mn-lt"/>
        <a:ea typeface="+mn-ea"/>
        <a:cs typeface="+mn-cs"/>
      </a:defRPr>
    </a:lvl2pPr>
    <a:lvl3pPr marL="914321" algn="l" defTabSz="914321" rtl="0" eaLnBrk="1" latinLnBrk="0" hangingPunct="1">
      <a:defRPr sz="1200" kern="1200">
        <a:solidFill>
          <a:schemeClr val="tx1"/>
        </a:solidFill>
        <a:latin typeface="+mn-lt"/>
        <a:ea typeface="+mn-ea"/>
        <a:cs typeface="+mn-cs"/>
      </a:defRPr>
    </a:lvl3pPr>
    <a:lvl4pPr marL="1371482" algn="l" defTabSz="914321" rtl="0" eaLnBrk="1" latinLnBrk="0" hangingPunct="1">
      <a:defRPr sz="1200" kern="1200">
        <a:solidFill>
          <a:schemeClr val="tx1"/>
        </a:solidFill>
        <a:latin typeface="+mn-lt"/>
        <a:ea typeface="+mn-ea"/>
        <a:cs typeface="+mn-cs"/>
      </a:defRPr>
    </a:lvl4pPr>
    <a:lvl5pPr marL="1828642" algn="l" defTabSz="914321" rtl="0" eaLnBrk="1" latinLnBrk="0" hangingPunct="1">
      <a:defRPr sz="1200" kern="1200">
        <a:solidFill>
          <a:schemeClr val="tx1"/>
        </a:solidFill>
        <a:latin typeface="+mn-lt"/>
        <a:ea typeface="+mn-ea"/>
        <a:cs typeface="+mn-cs"/>
      </a:defRPr>
    </a:lvl5pPr>
    <a:lvl6pPr marL="2285802" algn="l" defTabSz="914321" rtl="0" eaLnBrk="1" latinLnBrk="0" hangingPunct="1">
      <a:defRPr sz="1200" kern="1200">
        <a:solidFill>
          <a:schemeClr val="tx1"/>
        </a:solidFill>
        <a:latin typeface="+mn-lt"/>
        <a:ea typeface="+mn-ea"/>
        <a:cs typeface="+mn-cs"/>
      </a:defRPr>
    </a:lvl6pPr>
    <a:lvl7pPr marL="2742963" algn="l" defTabSz="914321" rtl="0" eaLnBrk="1" latinLnBrk="0" hangingPunct="1">
      <a:defRPr sz="1200" kern="1200">
        <a:solidFill>
          <a:schemeClr val="tx1"/>
        </a:solidFill>
        <a:latin typeface="+mn-lt"/>
        <a:ea typeface="+mn-ea"/>
        <a:cs typeface="+mn-cs"/>
      </a:defRPr>
    </a:lvl7pPr>
    <a:lvl8pPr marL="3200123" algn="l" defTabSz="914321" rtl="0" eaLnBrk="1" latinLnBrk="0" hangingPunct="1">
      <a:defRPr sz="1200" kern="1200">
        <a:solidFill>
          <a:schemeClr val="tx1"/>
        </a:solidFill>
        <a:latin typeface="+mn-lt"/>
        <a:ea typeface="+mn-ea"/>
        <a:cs typeface="+mn-cs"/>
      </a:defRPr>
    </a:lvl8pPr>
    <a:lvl9pPr marL="3657284" algn="l" defTabSz="914321"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2895600" y="525463"/>
            <a:ext cx="3505200" cy="2628900"/>
          </a:xfrm>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C8369EB5-BC3D-4D57-B58A-EA45B22950B2}" type="slidenum">
              <a:rPr lang="es-MX" smtClean="0"/>
              <a:t>24</a:t>
            </a:fld>
            <a:endParaRPr lang="es-MX" dirty="0"/>
          </a:p>
        </p:txBody>
      </p:sp>
    </p:spTree>
    <p:extLst>
      <p:ext uri="{BB962C8B-B14F-4D97-AF65-F5344CB8AC3E}">
        <p14:creationId xmlns:p14="http://schemas.microsoft.com/office/powerpoint/2010/main" val="1399319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37688" y="1670314"/>
            <a:ext cx="6093778" cy="1152540"/>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075373" y="3046889"/>
            <a:ext cx="5018405" cy="1374087"/>
          </a:xfrm>
        </p:spPr>
        <p:txBody>
          <a:bodyPr/>
          <a:lstStyle>
            <a:lvl1pPr marL="0" indent="0" algn="ctr">
              <a:buNone/>
              <a:defRPr>
                <a:solidFill>
                  <a:schemeClr val="tx1">
                    <a:tint val="75000"/>
                  </a:schemeClr>
                </a:solidFill>
              </a:defRPr>
            </a:lvl1pPr>
            <a:lvl2pPr marL="358414" indent="0" algn="ctr">
              <a:buNone/>
              <a:defRPr>
                <a:solidFill>
                  <a:schemeClr val="tx1">
                    <a:tint val="75000"/>
                  </a:schemeClr>
                </a:solidFill>
              </a:defRPr>
            </a:lvl2pPr>
            <a:lvl3pPr marL="716828" indent="0" algn="ctr">
              <a:buNone/>
              <a:defRPr>
                <a:solidFill>
                  <a:schemeClr val="tx1">
                    <a:tint val="75000"/>
                  </a:schemeClr>
                </a:solidFill>
              </a:defRPr>
            </a:lvl3pPr>
            <a:lvl4pPr marL="1075241" indent="0" algn="ctr">
              <a:buNone/>
              <a:defRPr>
                <a:solidFill>
                  <a:schemeClr val="tx1">
                    <a:tint val="75000"/>
                  </a:schemeClr>
                </a:solidFill>
              </a:defRPr>
            </a:lvl4pPr>
            <a:lvl5pPr marL="1433655" indent="0" algn="ctr">
              <a:buNone/>
              <a:defRPr>
                <a:solidFill>
                  <a:schemeClr val="tx1">
                    <a:tint val="75000"/>
                  </a:schemeClr>
                </a:solidFill>
              </a:defRPr>
            </a:lvl5pPr>
            <a:lvl6pPr marL="1792069" indent="0" algn="ctr">
              <a:buNone/>
              <a:defRPr>
                <a:solidFill>
                  <a:schemeClr val="tx1">
                    <a:tint val="75000"/>
                  </a:schemeClr>
                </a:solidFill>
              </a:defRPr>
            </a:lvl6pPr>
            <a:lvl7pPr marL="2150483" indent="0" algn="ctr">
              <a:buNone/>
              <a:defRPr>
                <a:solidFill>
                  <a:schemeClr val="tx1">
                    <a:tint val="75000"/>
                  </a:schemeClr>
                </a:solidFill>
              </a:defRPr>
            </a:lvl7pPr>
            <a:lvl8pPr marL="2508897" indent="0" algn="ctr">
              <a:buNone/>
              <a:defRPr>
                <a:solidFill>
                  <a:schemeClr val="tx1">
                    <a:tint val="75000"/>
                  </a:schemeClr>
                </a:solidFill>
              </a:defRPr>
            </a:lvl8pPr>
            <a:lvl9pPr marL="286731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3273476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3280836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3898226" y="287513"/>
            <a:ext cx="1209795" cy="6116182"/>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268846" y="287513"/>
            <a:ext cx="3509897" cy="611618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20932121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a de título">
    <p:spTree>
      <p:nvGrpSpPr>
        <p:cNvPr id="1" name=""/>
        <p:cNvGrpSpPr/>
        <p:nvPr/>
      </p:nvGrpSpPr>
      <p:grpSpPr>
        <a:xfrm>
          <a:off x="0" y="0"/>
          <a:ext cx="0" cy="0"/>
          <a:chOff x="0" y="0"/>
          <a:chExt cx="0" cy="0"/>
        </a:xfrm>
      </p:grpSpPr>
      <p:sp>
        <p:nvSpPr>
          <p:cNvPr id="7" name="Rectángulo 6"/>
          <p:cNvSpPr/>
          <p:nvPr userDrawn="1"/>
        </p:nvSpPr>
        <p:spPr>
          <a:xfrm>
            <a:off x="-3323" y="3940547"/>
            <a:ext cx="7169150" cy="1441034"/>
          </a:xfrm>
          <a:prstGeom prst="rect">
            <a:avLst/>
          </a:prstGeom>
          <a:gradFill>
            <a:gsLst>
              <a:gs pos="0">
                <a:srgbClr val="660066">
                  <a:alpha val="20000"/>
                </a:srgbClr>
              </a:gs>
              <a:gs pos="74000">
                <a:srgbClr val="660066">
                  <a:alpha val="40000"/>
                </a:srgbClr>
              </a:gs>
              <a:gs pos="83000">
                <a:srgbClr val="660066">
                  <a:alpha val="50000"/>
                </a:srgbClr>
              </a:gs>
              <a:gs pos="100000">
                <a:srgbClr val="660066">
                  <a:alpha val="8000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
        <p:nvSpPr>
          <p:cNvPr id="8" name="Elipse 7"/>
          <p:cNvSpPr/>
          <p:nvPr userDrawn="1"/>
        </p:nvSpPr>
        <p:spPr>
          <a:xfrm rot="21090367">
            <a:off x="2270917" y="3172232"/>
            <a:ext cx="4934483" cy="20888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
        <p:nvSpPr>
          <p:cNvPr id="9" name="Rectángulo 8"/>
          <p:cNvSpPr/>
          <p:nvPr userDrawn="1"/>
        </p:nvSpPr>
        <p:spPr>
          <a:xfrm>
            <a:off x="-3323" y="3940547"/>
            <a:ext cx="3866856" cy="13845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
        <p:nvSpPr>
          <p:cNvPr id="10" name="Elipse 9"/>
          <p:cNvSpPr/>
          <p:nvPr userDrawn="1"/>
        </p:nvSpPr>
        <p:spPr>
          <a:xfrm rot="21090367">
            <a:off x="2267594" y="3182310"/>
            <a:ext cx="4934483" cy="20888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Tree>
    <p:extLst>
      <p:ext uri="{BB962C8B-B14F-4D97-AF65-F5344CB8AC3E}">
        <p14:creationId xmlns:p14="http://schemas.microsoft.com/office/powerpoint/2010/main" val="3530532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cxnSp>
        <p:nvCxnSpPr>
          <p:cNvPr id="3" name="2 Conector recto"/>
          <p:cNvCxnSpPr/>
          <p:nvPr userDrawn="1"/>
        </p:nvCxnSpPr>
        <p:spPr>
          <a:xfrm>
            <a:off x="-15825" y="5269093"/>
            <a:ext cx="7200800" cy="0"/>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sp>
        <p:nvSpPr>
          <p:cNvPr id="5" name="4 Rectángulo"/>
          <p:cNvSpPr/>
          <p:nvPr userDrawn="1"/>
        </p:nvSpPr>
        <p:spPr>
          <a:xfrm>
            <a:off x="-6109" y="0"/>
            <a:ext cx="7175259" cy="369332"/>
          </a:xfrm>
          <a:prstGeom prst="rect">
            <a:avLst/>
          </a:prstGeom>
          <a:solidFill>
            <a:srgbClr val="7030A0"/>
          </a:solidFill>
        </p:spPr>
        <p:txBody>
          <a:bodyPr wrap="square">
            <a:spAutoFit/>
          </a:bodyPr>
          <a:lstStyle/>
          <a:p>
            <a:endParaRPr lang="es-MX" sz="18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9099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66313" y="3455134"/>
            <a:ext cx="6093778" cy="1067905"/>
          </a:xfrm>
        </p:spPr>
        <p:txBody>
          <a:bodyPr anchor="t"/>
          <a:lstStyle>
            <a:lvl1pPr algn="l">
              <a:defRPr sz="31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566313" y="2278945"/>
            <a:ext cx="6093778" cy="1176188"/>
          </a:xfrm>
        </p:spPr>
        <p:txBody>
          <a:bodyPr anchor="b"/>
          <a:lstStyle>
            <a:lvl1pPr marL="0" indent="0">
              <a:buNone/>
              <a:defRPr sz="1600">
                <a:solidFill>
                  <a:schemeClr val="tx1">
                    <a:tint val="75000"/>
                  </a:schemeClr>
                </a:solidFill>
              </a:defRPr>
            </a:lvl1pPr>
            <a:lvl2pPr marL="358414" indent="0">
              <a:buNone/>
              <a:defRPr sz="1400">
                <a:solidFill>
                  <a:schemeClr val="tx1">
                    <a:tint val="75000"/>
                  </a:schemeClr>
                </a:solidFill>
              </a:defRPr>
            </a:lvl2pPr>
            <a:lvl3pPr marL="716828" indent="0">
              <a:buNone/>
              <a:defRPr sz="1300">
                <a:solidFill>
                  <a:schemeClr val="tx1">
                    <a:tint val="75000"/>
                  </a:schemeClr>
                </a:solidFill>
              </a:defRPr>
            </a:lvl3pPr>
            <a:lvl4pPr marL="1075241" indent="0">
              <a:buNone/>
              <a:defRPr sz="1100">
                <a:solidFill>
                  <a:schemeClr val="tx1">
                    <a:tint val="75000"/>
                  </a:schemeClr>
                </a:solidFill>
              </a:defRPr>
            </a:lvl4pPr>
            <a:lvl5pPr marL="1433655" indent="0">
              <a:buNone/>
              <a:defRPr sz="1100">
                <a:solidFill>
                  <a:schemeClr val="tx1">
                    <a:tint val="75000"/>
                  </a:schemeClr>
                </a:solidFill>
              </a:defRPr>
            </a:lvl5pPr>
            <a:lvl6pPr marL="1792069" indent="0">
              <a:buNone/>
              <a:defRPr sz="1100">
                <a:solidFill>
                  <a:schemeClr val="tx1">
                    <a:tint val="75000"/>
                  </a:schemeClr>
                </a:solidFill>
              </a:defRPr>
            </a:lvl6pPr>
            <a:lvl7pPr marL="2150483" indent="0">
              <a:buNone/>
              <a:defRPr sz="1100">
                <a:solidFill>
                  <a:schemeClr val="tx1">
                    <a:tint val="75000"/>
                  </a:schemeClr>
                </a:solidFill>
              </a:defRPr>
            </a:lvl7pPr>
            <a:lvl8pPr marL="2508897" indent="0">
              <a:buNone/>
              <a:defRPr sz="1100">
                <a:solidFill>
                  <a:schemeClr val="tx1">
                    <a:tint val="75000"/>
                  </a:schemeClr>
                </a:solidFill>
              </a:defRPr>
            </a:lvl8pPr>
            <a:lvl9pPr marL="2867310" indent="0">
              <a:buNone/>
              <a:defRPr sz="11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741598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268845" y="1672803"/>
            <a:ext cx="2359845" cy="4730893"/>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2748174" y="1672803"/>
            <a:ext cx="2359845" cy="4730893"/>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1643281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58458" y="215324"/>
            <a:ext cx="6452235" cy="896144"/>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358459" y="1203572"/>
            <a:ext cx="3167620" cy="501591"/>
          </a:xfrm>
        </p:spPr>
        <p:txBody>
          <a:bodyPr anchor="b"/>
          <a:lstStyle>
            <a:lvl1pPr marL="0" indent="0">
              <a:buNone/>
              <a:defRPr sz="1900" b="1"/>
            </a:lvl1pPr>
            <a:lvl2pPr marL="358414" indent="0">
              <a:buNone/>
              <a:defRPr sz="1600" b="1"/>
            </a:lvl2pPr>
            <a:lvl3pPr marL="716828" indent="0">
              <a:buNone/>
              <a:defRPr sz="1400" b="1"/>
            </a:lvl3pPr>
            <a:lvl4pPr marL="1075241" indent="0">
              <a:buNone/>
              <a:defRPr sz="1300" b="1"/>
            </a:lvl4pPr>
            <a:lvl5pPr marL="1433655" indent="0">
              <a:buNone/>
              <a:defRPr sz="1300" b="1"/>
            </a:lvl5pPr>
            <a:lvl6pPr marL="1792069" indent="0">
              <a:buNone/>
              <a:defRPr sz="1300" b="1"/>
            </a:lvl6pPr>
            <a:lvl7pPr marL="2150483" indent="0">
              <a:buNone/>
              <a:defRPr sz="1300" b="1"/>
            </a:lvl7pPr>
            <a:lvl8pPr marL="2508897" indent="0">
              <a:buNone/>
              <a:defRPr sz="1300" b="1"/>
            </a:lvl8pPr>
            <a:lvl9pPr marL="2867310" indent="0">
              <a:buNone/>
              <a:defRPr sz="13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358459" y="1705163"/>
            <a:ext cx="3167620" cy="3097920"/>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3641830" y="1203572"/>
            <a:ext cx="3168864" cy="501591"/>
          </a:xfrm>
        </p:spPr>
        <p:txBody>
          <a:bodyPr anchor="b"/>
          <a:lstStyle>
            <a:lvl1pPr marL="0" indent="0">
              <a:buNone/>
              <a:defRPr sz="1900" b="1"/>
            </a:lvl1pPr>
            <a:lvl2pPr marL="358414" indent="0">
              <a:buNone/>
              <a:defRPr sz="1600" b="1"/>
            </a:lvl2pPr>
            <a:lvl3pPr marL="716828" indent="0">
              <a:buNone/>
              <a:defRPr sz="1400" b="1"/>
            </a:lvl3pPr>
            <a:lvl4pPr marL="1075241" indent="0">
              <a:buNone/>
              <a:defRPr sz="1300" b="1"/>
            </a:lvl4pPr>
            <a:lvl5pPr marL="1433655" indent="0">
              <a:buNone/>
              <a:defRPr sz="1300" b="1"/>
            </a:lvl5pPr>
            <a:lvl6pPr marL="1792069" indent="0">
              <a:buNone/>
              <a:defRPr sz="1300" b="1"/>
            </a:lvl6pPr>
            <a:lvl7pPr marL="2150483" indent="0">
              <a:buNone/>
              <a:defRPr sz="1300" b="1"/>
            </a:lvl7pPr>
            <a:lvl8pPr marL="2508897" indent="0">
              <a:buNone/>
              <a:defRPr sz="1300" b="1"/>
            </a:lvl8pPr>
            <a:lvl9pPr marL="2867310" indent="0">
              <a:buNone/>
              <a:defRPr sz="13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3641830" y="1705163"/>
            <a:ext cx="3168864" cy="3097920"/>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432902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2843769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541161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58460" y="214079"/>
            <a:ext cx="2358601" cy="911080"/>
          </a:xfrm>
        </p:spPr>
        <p:txBody>
          <a:bodyPr anchor="b"/>
          <a:lstStyle>
            <a:lvl1pPr algn="l">
              <a:defRPr sz="16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2802939" y="214079"/>
            <a:ext cx="4007754" cy="4589004"/>
          </a:xfrm>
        </p:spPr>
        <p:txBody>
          <a:bodyPr/>
          <a:lstStyle>
            <a:lvl1pPr>
              <a:defRPr sz="2500"/>
            </a:lvl1pPr>
            <a:lvl2pPr>
              <a:defRPr sz="2200"/>
            </a:lvl2pPr>
            <a:lvl3pPr>
              <a:defRPr sz="19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358460" y="1125160"/>
            <a:ext cx="2358601" cy="3677925"/>
          </a:xfrm>
        </p:spPr>
        <p:txBody>
          <a:bodyPr/>
          <a:lstStyle>
            <a:lvl1pPr marL="0" indent="0">
              <a:buNone/>
              <a:defRPr sz="1100"/>
            </a:lvl1pPr>
            <a:lvl2pPr marL="358414" indent="0">
              <a:buNone/>
              <a:defRPr sz="900"/>
            </a:lvl2pPr>
            <a:lvl3pPr marL="716828" indent="0">
              <a:buNone/>
              <a:defRPr sz="800"/>
            </a:lvl3pPr>
            <a:lvl4pPr marL="1075241" indent="0">
              <a:buNone/>
              <a:defRPr sz="700"/>
            </a:lvl4pPr>
            <a:lvl5pPr marL="1433655" indent="0">
              <a:buNone/>
              <a:defRPr sz="700"/>
            </a:lvl5pPr>
            <a:lvl6pPr marL="1792069" indent="0">
              <a:buNone/>
              <a:defRPr sz="700"/>
            </a:lvl6pPr>
            <a:lvl7pPr marL="2150483" indent="0">
              <a:buNone/>
              <a:defRPr sz="700"/>
            </a:lvl7pPr>
            <a:lvl8pPr marL="2508897" indent="0">
              <a:buNone/>
              <a:defRPr sz="700"/>
            </a:lvl8pPr>
            <a:lvl9pPr marL="2867310" indent="0">
              <a:buNone/>
              <a:defRPr sz="7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1326120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05204" y="3763805"/>
            <a:ext cx="4301490" cy="444338"/>
          </a:xfrm>
        </p:spPr>
        <p:txBody>
          <a:bodyPr anchor="b"/>
          <a:lstStyle>
            <a:lvl1pPr algn="l">
              <a:defRPr sz="16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405204" y="480433"/>
            <a:ext cx="4301490" cy="3226118"/>
          </a:xfrm>
        </p:spPr>
        <p:txBody>
          <a:bodyPr/>
          <a:lstStyle>
            <a:lvl1pPr marL="0" indent="0">
              <a:buNone/>
              <a:defRPr sz="2500"/>
            </a:lvl1pPr>
            <a:lvl2pPr marL="358414" indent="0">
              <a:buNone/>
              <a:defRPr sz="2200"/>
            </a:lvl2pPr>
            <a:lvl3pPr marL="716828" indent="0">
              <a:buNone/>
              <a:defRPr sz="1900"/>
            </a:lvl3pPr>
            <a:lvl4pPr marL="1075241" indent="0">
              <a:buNone/>
              <a:defRPr sz="1600"/>
            </a:lvl4pPr>
            <a:lvl5pPr marL="1433655" indent="0">
              <a:buNone/>
              <a:defRPr sz="1600"/>
            </a:lvl5pPr>
            <a:lvl6pPr marL="1792069" indent="0">
              <a:buNone/>
              <a:defRPr sz="1600"/>
            </a:lvl6pPr>
            <a:lvl7pPr marL="2150483" indent="0">
              <a:buNone/>
              <a:defRPr sz="1600"/>
            </a:lvl7pPr>
            <a:lvl8pPr marL="2508897" indent="0">
              <a:buNone/>
              <a:defRPr sz="1600"/>
            </a:lvl8pPr>
            <a:lvl9pPr marL="2867310" indent="0">
              <a:buNone/>
              <a:defRPr sz="1600"/>
            </a:lvl9pPr>
          </a:lstStyle>
          <a:p>
            <a:endParaRPr lang="es-MX" dirty="0"/>
          </a:p>
        </p:txBody>
      </p:sp>
      <p:sp>
        <p:nvSpPr>
          <p:cNvPr id="4" name="3 Marcador de texto"/>
          <p:cNvSpPr>
            <a:spLocks noGrp="1"/>
          </p:cNvSpPr>
          <p:nvPr>
            <p:ph type="body" sz="half" idx="2"/>
          </p:nvPr>
        </p:nvSpPr>
        <p:spPr>
          <a:xfrm>
            <a:off x="1405204" y="4208144"/>
            <a:ext cx="4301490" cy="631034"/>
          </a:xfrm>
        </p:spPr>
        <p:txBody>
          <a:bodyPr/>
          <a:lstStyle>
            <a:lvl1pPr marL="0" indent="0">
              <a:buNone/>
              <a:defRPr sz="1100"/>
            </a:lvl1pPr>
            <a:lvl2pPr marL="358414" indent="0">
              <a:buNone/>
              <a:defRPr sz="900"/>
            </a:lvl2pPr>
            <a:lvl3pPr marL="716828" indent="0">
              <a:buNone/>
              <a:defRPr sz="800"/>
            </a:lvl3pPr>
            <a:lvl4pPr marL="1075241" indent="0">
              <a:buNone/>
              <a:defRPr sz="700"/>
            </a:lvl4pPr>
            <a:lvl5pPr marL="1433655" indent="0">
              <a:buNone/>
              <a:defRPr sz="700"/>
            </a:lvl5pPr>
            <a:lvl6pPr marL="1792069" indent="0">
              <a:buNone/>
              <a:defRPr sz="700"/>
            </a:lvl6pPr>
            <a:lvl7pPr marL="2150483" indent="0">
              <a:buNone/>
              <a:defRPr sz="700"/>
            </a:lvl7pPr>
            <a:lvl8pPr marL="2508897" indent="0">
              <a:buNone/>
              <a:defRPr sz="700"/>
            </a:lvl8pPr>
            <a:lvl9pPr marL="2867310" indent="0">
              <a:buNone/>
              <a:defRPr sz="7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3770655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58458" y="215324"/>
            <a:ext cx="6452235" cy="896144"/>
          </a:xfrm>
          <a:prstGeom prst="rect">
            <a:avLst/>
          </a:prstGeom>
        </p:spPr>
        <p:txBody>
          <a:bodyPr vert="horz" lIns="71683" tIns="35841" rIns="71683" bIns="35841"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358458" y="1254604"/>
            <a:ext cx="6452235" cy="3548481"/>
          </a:xfrm>
          <a:prstGeom prst="rect">
            <a:avLst/>
          </a:prstGeom>
        </p:spPr>
        <p:txBody>
          <a:bodyPr vert="horz" lIns="71683" tIns="35841" rIns="71683" bIns="35841"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358459" y="4983557"/>
            <a:ext cx="1672801" cy="286268"/>
          </a:xfrm>
          <a:prstGeom prst="rect">
            <a:avLst/>
          </a:prstGeom>
        </p:spPr>
        <p:txBody>
          <a:bodyPr vert="horz" lIns="71683" tIns="35841" rIns="71683" bIns="35841" rtlCol="0" anchor="ctr"/>
          <a:lstStyle>
            <a:lvl1pPr algn="l">
              <a:defRPr sz="900">
                <a:solidFill>
                  <a:schemeClr val="tx1">
                    <a:tint val="75000"/>
                  </a:schemeClr>
                </a:solidFill>
              </a:defRPr>
            </a:lvl1pPr>
          </a:lstStyle>
          <a:p>
            <a:endParaRPr lang="es-MX" dirty="0"/>
          </a:p>
        </p:txBody>
      </p:sp>
      <p:sp>
        <p:nvSpPr>
          <p:cNvPr id="5" name="4 Marcador de pie de página"/>
          <p:cNvSpPr>
            <a:spLocks noGrp="1"/>
          </p:cNvSpPr>
          <p:nvPr>
            <p:ph type="ftr" sz="quarter" idx="3"/>
          </p:nvPr>
        </p:nvSpPr>
        <p:spPr>
          <a:xfrm>
            <a:off x="2449462" y="4983557"/>
            <a:ext cx="2270230" cy="286268"/>
          </a:xfrm>
          <a:prstGeom prst="rect">
            <a:avLst/>
          </a:prstGeom>
        </p:spPr>
        <p:txBody>
          <a:bodyPr vert="horz" lIns="71683" tIns="35841" rIns="71683" bIns="35841" rtlCol="0" anchor="ctr"/>
          <a:lstStyle>
            <a:lvl1pPr algn="ctr">
              <a:defRPr sz="9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5137893" y="4983557"/>
            <a:ext cx="1672801" cy="286268"/>
          </a:xfrm>
          <a:prstGeom prst="rect">
            <a:avLst/>
          </a:prstGeom>
        </p:spPr>
        <p:txBody>
          <a:bodyPr vert="horz" lIns="71683" tIns="35841" rIns="71683" bIns="35841" rtlCol="0" anchor="ctr"/>
          <a:lstStyle>
            <a:lvl1pPr algn="r">
              <a:defRPr sz="900">
                <a:solidFill>
                  <a:schemeClr val="tx1">
                    <a:tint val="75000"/>
                  </a:schemeClr>
                </a:solidFill>
              </a:defRPr>
            </a:lvl1pPr>
          </a:lstStyle>
          <a:p>
            <a:fld id="{8F5452FD-D088-44C8-83E3-425120EC4973}" type="slidenum">
              <a:rPr lang="es-MX" smtClean="0"/>
              <a:t>‹Nº›</a:t>
            </a:fld>
            <a:endParaRPr lang="es-MX" dirty="0"/>
          </a:p>
        </p:txBody>
      </p:sp>
    </p:spTree>
    <p:extLst>
      <p:ext uri="{BB962C8B-B14F-4D97-AF65-F5344CB8AC3E}">
        <p14:creationId xmlns:p14="http://schemas.microsoft.com/office/powerpoint/2010/main" val="1792844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716828" rtl="0" eaLnBrk="1" latinLnBrk="0" hangingPunct="1">
        <a:spcBef>
          <a:spcPct val="0"/>
        </a:spcBef>
        <a:buNone/>
        <a:defRPr sz="3400" kern="1200">
          <a:solidFill>
            <a:schemeClr val="tx1"/>
          </a:solidFill>
          <a:latin typeface="+mj-lt"/>
          <a:ea typeface="+mj-ea"/>
          <a:cs typeface="+mj-cs"/>
        </a:defRPr>
      </a:lvl1pPr>
    </p:titleStyle>
    <p:bodyStyle>
      <a:lvl1pPr marL="268811" indent="-268811" algn="l" defTabSz="716828"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1pPr>
      <a:lvl2pPr marL="582423" indent="-224008" algn="l" defTabSz="716828"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2pPr>
      <a:lvl3pPr marL="896034" indent="-179207" algn="l" defTabSz="716828"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3pPr>
      <a:lvl4pPr marL="1254449"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1612863"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1971275"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329690"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2688104"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046517"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p:bodyStyle>
    <p:otherStyle>
      <a:defPPr>
        <a:defRPr lang="es-MX"/>
      </a:defPPr>
      <a:lvl1pPr marL="0" algn="l" defTabSz="716828" rtl="0" eaLnBrk="1" latinLnBrk="0" hangingPunct="1">
        <a:defRPr sz="1400" kern="1200">
          <a:solidFill>
            <a:schemeClr val="tx1"/>
          </a:solidFill>
          <a:latin typeface="+mn-lt"/>
          <a:ea typeface="+mn-ea"/>
          <a:cs typeface="+mn-cs"/>
        </a:defRPr>
      </a:lvl1pPr>
      <a:lvl2pPr marL="358414" algn="l" defTabSz="716828" rtl="0" eaLnBrk="1" latinLnBrk="0" hangingPunct="1">
        <a:defRPr sz="1400" kern="1200">
          <a:solidFill>
            <a:schemeClr val="tx1"/>
          </a:solidFill>
          <a:latin typeface="+mn-lt"/>
          <a:ea typeface="+mn-ea"/>
          <a:cs typeface="+mn-cs"/>
        </a:defRPr>
      </a:lvl2pPr>
      <a:lvl3pPr marL="716828" algn="l" defTabSz="716828" rtl="0" eaLnBrk="1" latinLnBrk="0" hangingPunct="1">
        <a:defRPr sz="1400" kern="1200">
          <a:solidFill>
            <a:schemeClr val="tx1"/>
          </a:solidFill>
          <a:latin typeface="+mn-lt"/>
          <a:ea typeface="+mn-ea"/>
          <a:cs typeface="+mn-cs"/>
        </a:defRPr>
      </a:lvl3pPr>
      <a:lvl4pPr marL="1075241" algn="l" defTabSz="716828" rtl="0" eaLnBrk="1" latinLnBrk="0" hangingPunct="1">
        <a:defRPr sz="1400" kern="1200">
          <a:solidFill>
            <a:schemeClr val="tx1"/>
          </a:solidFill>
          <a:latin typeface="+mn-lt"/>
          <a:ea typeface="+mn-ea"/>
          <a:cs typeface="+mn-cs"/>
        </a:defRPr>
      </a:lvl4pPr>
      <a:lvl5pPr marL="1433655" algn="l" defTabSz="716828" rtl="0" eaLnBrk="1" latinLnBrk="0" hangingPunct="1">
        <a:defRPr sz="1400" kern="1200">
          <a:solidFill>
            <a:schemeClr val="tx1"/>
          </a:solidFill>
          <a:latin typeface="+mn-lt"/>
          <a:ea typeface="+mn-ea"/>
          <a:cs typeface="+mn-cs"/>
        </a:defRPr>
      </a:lvl5pPr>
      <a:lvl6pPr marL="1792069" algn="l" defTabSz="716828" rtl="0" eaLnBrk="1" latinLnBrk="0" hangingPunct="1">
        <a:defRPr sz="1400" kern="1200">
          <a:solidFill>
            <a:schemeClr val="tx1"/>
          </a:solidFill>
          <a:latin typeface="+mn-lt"/>
          <a:ea typeface="+mn-ea"/>
          <a:cs typeface="+mn-cs"/>
        </a:defRPr>
      </a:lvl6pPr>
      <a:lvl7pPr marL="2150483" algn="l" defTabSz="716828" rtl="0" eaLnBrk="1" latinLnBrk="0" hangingPunct="1">
        <a:defRPr sz="1400" kern="1200">
          <a:solidFill>
            <a:schemeClr val="tx1"/>
          </a:solidFill>
          <a:latin typeface="+mn-lt"/>
          <a:ea typeface="+mn-ea"/>
          <a:cs typeface="+mn-cs"/>
        </a:defRPr>
      </a:lvl7pPr>
      <a:lvl8pPr marL="2508897" algn="l" defTabSz="716828" rtl="0" eaLnBrk="1" latinLnBrk="0" hangingPunct="1">
        <a:defRPr sz="1400" kern="1200">
          <a:solidFill>
            <a:schemeClr val="tx1"/>
          </a:solidFill>
          <a:latin typeface="+mn-lt"/>
          <a:ea typeface="+mn-ea"/>
          <a:cs typeface="+mn-cs"/>
        </a:defRPr>
      </a:lvl8pPr>
      <a:lvl9pPr marL="2867310" algn="l" defTabSz="716828"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1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22.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90092" y="96143"/>
            <a:ext cx="1072169" cy="1080120"/>
          </a:xfrm>
          <a:prstGeom prst="roundRect">
            <a:avLst/>
          </a:prstGeom>
          <a:solidFill>
            <a:srgbClr val="7030A0"/>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9" name="8 Rectángulo redondeado"/>
          <p:cNvSpPr/>
          <p:nvPr/>
        </p:nvSpPr>
        <p:spPr>
          <a:xfrm>
            <a:off x="698183" y="744215"/>
            <a:ext cx="832068" cy="936104"/>
          </a:xfrm>
          <a:prstGeom prst="roundRect">
            <a:avLst/>
          </a:prstGeom>
          <a:solidFill>
            <a:srgbClr val="7030A0"/>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0" name="9 Rectángulo redondeado"/>
          <p:cNvSpPr/>
          <p:nvPr/>
        </p:nvSpPr>
        <p:spPr>
          <a:xfrm>
            <a:off x="378124" y="1400672"/>
            <a:ext cx="720080" cy="783704"/>
          </a:xfrm>
          <a:prstGeom prst="roundRect">
            <a:avLst/>
          </a:prstGeom>
          <a:solidFill>
            <a:srgbClr val="009999">
              <a:alpha val="50000"/>
            </a:srgbClr>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1" name="10 Rectángulo redondeado"/>
          <p:cNvSpPr/>
          <p:nvPr/>
        </p:nvSpPr>
        <p:spPr>
          <a:xfrm>
            <a:off x="1610957" y="1392287"/>
            <a:ext cx="423350" cy="432048"/>
          </a:xfrm>
          <a:prstGeom prst="roundRect">
            <a:avLst/>
          </a:prstGeom>
          <a:solidFill>
            <a:srgbClr val="009999">
              <a:alpha val="50000"/>
            </a:srgbClr>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2" name="11 Rectángulo redondeado"/>
          <p:cNvSpPr/>
          <p:nvPr/>
        </p:nvSpPr>
        <p:spPr>
          <a:xfrm>
            <a:off x="1150679" y="1929457"/>
            <a:ext cx="423350" cy="432048"/>
          </a:xfrm>
          <a:prstGeom prst="roundRect">
            <a:avLst/>
          </a:prstGeom>
          <a:solidFill>
            <a:srgbClr val="009999">
              <a:alpha val="50000"/>
            </a:srgbClr>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3" name="12 Rectángulo redondeado"/>
          <p:cNvSpPr/>
          <p:nvPr/>
        </p:nvSpPr>
        <p:spPr>
          <a:xfrm>
            <a:off x="1250171" y="120445"/>
            <a:ext cx="471741" cy="468052"/>
          </a:xfrm>
          <a:prstGeom prst="roundRect">
            <a:avLst/>
          </a:prstGeom>
          <a:solidFill>
            <a:srgbClr val="7030A0"/>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4" name="13 Rectángulo redondeado"/>
          <p:cNvSpPr/>
          <p:nvPr/>
        </p:nvSpPr>
        <p:spPr>
          <a:xfrm>
            <a:off x="1441106" y="714557"/>
            <a:ext cx="508057" cy="497710"/>
          </a:xfrm>
          <a:prstGeom prst="roundRect">
            <a:avLst/>
          </a:prstGeom>
          <a:solidFill>
            <a:srgbClr val="7030A0"/>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27" name="26 Elipse"/>
          <p:cNvSpPr/>
          <p:nvPr/>
        </p:nvSpPr>
        <p:spPr>
          <a:xfrm>
            <a:off x="5422876" y="1963365"/>
            <a:ext cx="1760033" cy="174367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8" name="27 Elipse"/>
          <p:cNvSpPr/>
          <p:nvPr/>
        </p:nvSpPr>
        <p:spPr>
          <a:xfrm>
            <a:off x="5413351" y="3249183"/>
            <a:ext cx="1760033" cy="1743672"/>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9" name="28 Elipse"/>
          <p:cNvSpPr/>
          <p:nvPr/>
        </p:nvSpPr>
        <p:spPr>
          <a:xfrm>
            <a:off x="4664695" y="3912568"/>
            <a:ext cx="1440161" cy="148450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0" name="29 Elipse"/>
          <p:cNvSpPr/>
          <p:nvPr/>
        </p:nvSpPr>
        <p:spPr>
          <a:xfrm>
            <a:off x="3512567" y="4557193"/>
            <a:ext cx="792087" cy="819918"/>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1" name="30 Elipse"/>
          <p:cNvSpPr/>
          <p:nvPr/>
        </p:nvSpPr>
        <p:spPr>
          <a:xfrm>
            <a:off x="4089565" y="4417298"/>
            <a:ext cx="950506" cy="979773"/>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2" name="31 Elipse"/>
          <p:cNvSpPr/>
          <p:nvPr/>
        </p:nvSpPr>
        <p:spPr>
          <a:xfrm>
            <a:off x="3066117" y="4737287"/>
            <a:ext cx="662474" cy="640840"/>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3" name="32 Elipse"/>
          <p:cNvSpPr/>
          <p:nvPr/>
        </p:nvSpPr>
        <p:spPr>
          <a:xfrm>
            <a:off x="6088685" y="5086762"/>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6" name="8 Cuadro de texto"/>
          <p:cNvSpPr txBox="1"/>
          <p:nvPr/>
        </p:nvSpPr>
        <p:spPr>
          <a:xfrm>
            <a:off x="698182" y="2256383"/>
            <a:ext cx="5675655" cy="2011602"/>
          </a:xfrm>
          <a:prstGeom prst="roundRect">
            <a:avLst/>
          </a:prstGeom>
          <a:ln>
            <a:solidFill>
              <a:srgbClr val="006666"/>
            </a:solidFill>
          </a:ln>
        </p:spPr>
        <p:style>
          <a:lnRef idx="2">
            <a:schemeClr val="accent4"/>
          </a:lnRef>
          <a:fillRef idx="1">
            <a:schemeClr val="lt1"/>
          </a:fillRef>
          <a:effectRef idx="0">
            <a:schemeClr val="accent4"/>
          </a:effectRef>
          <a:fontRef idx="minor">
            <a:schemeClr val="dk1"/>
          </a:fontRef>
        </p:style>
        <p:txBody>
          <a:bodyPr rot="0" spcFirstLastPara="0" vert="horz" wrap="square" lIns="91432" tIns="45716" rIns="91432" bIns="45716" numCol="1" spcCol="0" rtlCol="0" fromWordArt="0" anchor="ctr" anchorCtr="0" forceAA="0" compatLnSpc="1">
            <a:prstTxWarp prst="textNoShape">
              <a:avLst/>
            </a:prstTxWarp>
            <a:noAutofit/>
          </a:bodyPr>
          <a:lstStyle/>
          <a:p>
            <a:pPr algn="ctr"/>
            <a:r>
              <a:rPr lang="es-MX" sz="2400" cap="small" dirty="0" smtClean="0">
                <a:ln>
                  <a:solidFill>
                    <a:schemeClr val="tx1"/>
                  </a:solidFill>
                </a:ln>
                <a:solidFill>
                  <a:schemeClr val="tx1"/>
                </a:solidFill>
                <a:latin typeface="Times New Roman" panose="02020603050405020304" pitchFamily="18" charset="0"/>
                <a:ea typeface="Times New Roman"/>
                <a:cs typeface="Times New Roman" panose="02020603050405020304" pitchFamily="18" charset="0"/>
              </a:rPr>
              <a:t>Centro de Atención a                                   la Sociedad (CAS)</a:t>
            </a:r>
          </a:p>
          <a:p>
            <a:pPr algn="ctr"/>
            <a:r>
              <a:rPr lang="es-MX" sz="2400" cap="small" dirty="0" smtClean="0">
                <a:ln>
                  <a:solidFill>
                    <a:schemeClr val="tx1"/>
                  </a:solidFill>
                </a:ln>
                <a:solidFill>
                  <a:schemeClr val="tx1"/>
                </a:solidFill>
                <a:latin typeface="Times New Roman" panose="02020603050405020304" pitchFamily="18" charset="0"/>
                <a:ea typeface="Times New Roman"/>
                <a:cs typeface="Times New Roman" panose="02020603050405020304" pitchFamily="18" charset="0"/>
              </a:rPr>
              <a:t>Informe Semanal</a:t>
            </a:r>
          </a:p>
          <a:p>
            <a:pPr algn="ctr"/>
            <a:r>
              <a:rPr lang="es-MX" sz="2400" cap="small" dirty="0" smtClean="0">
                <a:ln>
                  <a:solidFill>
                    <a:schemeClr val="tx1"/>
                  </a:solidFill>
                </a:ln>
                <a:solidFill>
                  <a:schemeClr val="tx1"/>
                </a:solidFill>
                <a:latin typeface="Times New Roman" panose="02020603050405020304" pitchFamily="18" charset="0"/>
                <a:ea typeface="Times New Roman"/>
                <a:cs typeface="Times New Roman" panose="02020603050405020304" pitchFamily="18" charset="0"/>
              </a:rPr>
              <a:t>Del 22 al 26 de agosto de 2016</a:t>
            </a:r>
            <a:endParaRPr lang="es-MX" sz="2400" dirty="0">
              <a:ln>
                <a:solidFill>
                  <a:schemeClr val="tx1"/>
                </a:solidFill>
              </a:ln>
              <a:solidFill>
                <a:schemeClr val="tx1"/>
              </a:solidFill>
              <a:latin typeface="Times New Roman" panose="02020603050405020304" pitchFamily="18" charset="0"/>
              <a:ea typeface="Times New Roman"/>
              <a:cs typeface="Times New Roman" panose="02020603050405020304" pitchFamily="18" charset="0"/>
            </a:endParaRPr>
          </a:p>
        </p:txBody>
      </p:sp>
      <p:sp>
        <p:nvSpPr>
          <p:cNvPr id="18" name="17 Elipse"/>
          <p:cNvSpPr/>
          <p:nvPr/>
        </p:nvSpPr>
        <p:spPr>
          <a:xfrm>
            <a:off x="6897757" y="4698755"/>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9" name="18 Elipse"/>
          <p:cNvSpPr/>
          <p:nvPr/>
        </p:nvSpPr>
        <p:spPr>
          <a:xfrm>
            <a:off x="5951494" y="465111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0" name="19 Elipse"/>
          <p:cNvSpPr/>
          <p:nvPr/>
        </p:nvSpPr>
        <p:spPr>
          <a:xfrm>
            <a:off x="6464895" y="459529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1" name="20 Elipse"/>
          <p:cNvSpPr/>
          <p:nvPr/>
        </p:nvSpPr>
        <p:spPr>
          <a:xfrm>
            <a:off x="5632549" y="5093984"/>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2" name="21 Elipse"/>
          <p:cNvSpPr/>
          <p:nvPr/>
        </p:nvSpPr>
        <p:spPr>
          <a:xfrm>
            <a:off x="6231261" y="4213922"/>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3" name="22 Elipse"/>
          <p:cNvSpPr/>
          <p:nvPr/>
        </p:nvSpPr>
        <p:spPr>
          <a:xfrm>
            <a:off x="6899823" y="5082931"/>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4" name="23 Elipse"/>
          <p:cNvSpPr/>
          <p:nvPr/>
        </p:nvSpPr>
        <p:spPr>
          <a:xfrm>
            <a:off x="6888232" y="4200599"/>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5" name="24 Elipse"/>
          <p:cNvSpPr/>
          <p:nvPr/>
        </p:nvSpPr>
        <p:spPr>
          <a:xfrm>
            <a:off x="6883998" y="3643904"/>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4" name="33 Elipse"/>
          <p:cNvSpPr/>
          <p:nvPr/>
        </p:nvSpPr>
        <p:spPr>
          <a:xfrm>
            <a:off x="6464895" y="5077839"/>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5" name="34 Elipse"/>
          <p:cNvSpPr/>
          <p:nvPr/>
        </p:nvSpPr>
        <p:spPr>
          <a:xfrm>
            <a:off x="6563217" y="397405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6" name="35 Elipse"/>
          <p:cNvSpPr/>
          <p:nvPr/>
        </p:nvSpPr>
        <p:spPr>
          <a:xfrm>
            <a:off x="2681923" y="4798079"/>
            <a:ext cx="561662" cy="58132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7" name="36 Elipse"/>
          <p:cNvSpPr/>
          <p:nvPr/>
        </p:nvSpPr>
        <p:spPr>
          <a:xfrm>
            <a:off x="2432447" y="4889225"/>
            <a:ext cx="504056" cy="495076"/>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8" name="37 Elipse"/>
          <p:cNvSpPr/>
          <p:nvPr/>
        </p:nvSpPr>
        <p:spPr>
          <a:xfrm>
            <a:off x="2168841" y="4967152"/>
            <a:ext cx="413972" cy="42076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9" name="38 Elipse"/>
          <p:cNvSpPr/>
          <p:nvPr/>
        </p:nvSpPr>
        <p:spPr>
          <a:xfrm>
            <a:off x="1974563" y="5091048"/>
            <a:ext cx="285152" cy="293932"/>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40" name="39 Elipse"/>
          <p:cNvSpPr/>
          <p:nvPr/>
        </p:nvSpPr>
        <p:spPr>
          <a:xfrm>
            <a:off x="1810211" y="5177534"/>
            <a:ext cx="222441" cy="213346"/>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 name="AutoShape 2" descr="https://scontent-dfw1-1.xx.fbcdn.net/hphotos-xtp1/t31.0-8/10947386_1449372305354540_5826203706677402902_o.jpg?_nc_eui=ARg-nmd20loNlka5HtEUm8iaSuhDT9X-Kk-35igIT_0JDm8I3vVk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dirty="0"/>
          </a:p>
        </p:txBody>
      </p:sp>
      <p:pic>
        <p:nvPicPr>
          <p:cNvPr id="41" name="1 Imagen" descr="C:\Users\jorge.acevedo\AppData\Local\Microsoft\Windows\Temporary Internet Files\Content.Outlook\UINZIPH0\Logo-inai_28abr2015_texto1.jpg"/>
          <p:cNvPicPr/>
          <p:nvPr/>
        </p:nvPicPr>
        <p:blipFill rotWithShape="1">
          <a:blip r:embed="rId2" cstate="print">
            <a:extLst>
              <a:ext uri="{28A0092B-C50C-407E-A947-70E740481C1C}">
                <a14:useLocalDpi xmlns:a14="http://schemas.microsoft.com/office/drawing/2010/main" val="0"/>
              </a:ext>
            </a:extLst>
          </a:blip>
          <a:srcRect l="7575" t="13072" r="5412" b="16340"/>
          <a:stretch/>
        </p:blipFill>
        <p:spPr bwMode="auto">
          <a:xfrm>
            <a:off x="3800599" y="-4465"/>
            <a:ext cx="3323099" cy="1967830"/>
          </a:xfrm>
          <a:prstGeom prst="rect">
            <a:avLst/>
          </a:prstGeom>
          <a:noFill/>
          <a:ln>
            <a:noFill/>
          </a:ln>
        </p:spPr>
      </p:pic>
    </p:spTree>
    <p:extLst>
      <p:ext uri="{BB962C8B-B14F-4D97-AF65-F5344CB8AC3E}">
        <p14:creationId xmlns:p14="http://schemas.microsoft.com/office/powerpoint/2010/main" val="36008012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14446" y="3535684"/>
            <a:ext cx="6990608" cy="1384995"/>
          </a:xfrm>
          <a:prstGeom prst="rect">
            <a:avLst/>
          </a:prstGeom>
          <a:noFill/>
        </p:spPr>
        <p:txBody>
          <a:bodyPr wrap="square" rtlCol="0">
            <a:spAutoFit/>
          </a:bodyPr>
          <a:lstStyle/>
          <a:p>
            <a:pPr algn="just"/>
            <a:r>
              <a:rPr lang="es-MX" b="1" dirty="0" smtClean="0"/>
              <a:t>En el 89% de las asesorías brindas son resueltas el mismo día, es decir, se da solución de manera inmediata, las cuales son 1,190 asesorías, siendo el rubro o canal de atención más empleado el Tel-INAI con 1,100 asesorías.</a:t>
            </a:r>
          </a:p>
          <a:p>
            <a:pPr algn="just"/>
            <a:endParaRPr lang="es-MX" b="1" dirty="0"/>
          </a:p>
          <a:p>
            <a:pPr algn="just"/>
            <a:r>
              <a:rPr lang="es-MX" b="1" dirty="0" smtClean="0"/>
              <a:t>El medio en el que se brinda respuesta entre 1 y 2 días fue E-mail con 116 asesorías atendidas y una postal en estos días.</a:t>
            </a:r>
            <a:endParaRPr lang="es-MX" b="1" dirty="0"/>
          </a:p>
        </p:txBody>
      </p:sp>
      <p:sp>
        <p:nvSpPr>
          <p:cNvPr id="6" name="CuadroTexto 5"/>
          <p:cNvSpPr txBox="1"/>
          <p:nvPr/>
        </p:nvSpPr>
        <p:spPr>
          <a:xfrm>
            <a:off x="50351" y="3256101"/>
            <a:ext cx="4965284" cy="215444"/>
          </a:xfrm>
          <a:prstGeom prst="rect">
            <a:avLst/>
          </a:prstGeom>
          <a:noFill/>
        </p:spPr>
        <p:txBody>
          <a:bodyPr wrap="square" rtlCol="0">
            <a:spAutoFit/>
          </a:bodyPr>
          <a:lstStyle/>
          <a:p>
            <a:pPr algn="just"/>
            <a:r>
              <a:rPr lang="es-MX" sz="800" dirty="0" smtClean="0"/>
              <a:t>Nota: La suma de los parciales puede no coincidir debido al redondeo aplicado.</a:t>
            </a:r>
            <a:endParaRPr lang="es-MX" sz="800" dirty="0"/>
          </a:p>
        </p:txBody>
      </p:sp>
      <p:sp>
        <p:nvSpPr>
          <p:cNvPr id="7" name="2 Rectángulo"/>
          <p:cNvSpPr/>
          <p:nvPr/>
        </p:nvSpPr>
        <p:spPr>
          <a:xfrm>
            <a:off x="50351" y="23729"/>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7</a:t>
            </a:r>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 Tiempo de </a:t>
            </a: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a</a:t>
            </a:r>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sesoría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96" y="456183"/>
            <a:ext cx="7048871" cy="2814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540134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Rectángulo"/>
          <p:cNvSpPr/>
          <p:nvPr/>
        </p:nvSpPr>
        <p:spPr>
          <a:xfrm>
            <a:off x="-52166" y="17923"/>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8</a:t>
            </a:r>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 Tipo de Usuario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5" name="CuadroTexto 4"/>
          <p:cNvSpPr txBox="1"/>
          <p:nvPr/>
        </p:nvSpPr>
        <p:spPr>
          <a:xfrm>
            <a:off x="0" y="4225854"/>
            <a:ext cx="7136920" cy="1092607"/>
          </a:xfrm>
          <a:prstGeom prst="rect">
            <a:avLst/>
          </a:prstGeom>
          <a:noFill/>
        </p:spPr>
        <p:txBody>
          <a:bodyPr wrap="square" rtlCol="0">
            <a:spAutoFit/>
          </a:bodyPr>
          <a:lstStyle/>
          <a:p>
            <a:pPr algn="just"/>
            <a:r>
              <a:rPr lang="es-MX" sz="1200" b="1" dirty="0" smtClean="0"/>
              <a:t>Con 1,314 usuarios que representan el 98.3% de las asesorías realizadas por el CAS las </a:t>
            </a:r>
            <a:r>
              <a:rPr lang="es-MX" sz="1200" b="1" dirty="0"/>
              <a:t>personas </a:t>
            </a:r>
            <a:r>
              <a:rPr lang="es-MX" sz="1200" b="1" dirty="0" smtClean="0"/>
              <a:t>físicas emplean como medio principal el Tel-INAI con 1,082 usuarios que representan el 98.4% de las asesorías realizadas.</a:t>
            </a:r>
          </a:p>
          <a:p>
            <a:pPr algn="just"/>
            <a:endParaRPr lang="es-MX" sz="500" b="1" dirty="0" smtClean="0"/>
          </a:p>
          <a:p>
            <a:pPr algn="just"/>
            <a:r>
              <a:rPr lang="es-MX" sz="1200" b="1" dirty="0" smtClean="0"/>
              <a:t>Los medios empleados por las personas morales es Tel-INAI con 18 usuarios que representa el 1.6%  E-mail con 2 usuarios que representa 1.3%  y presencial con 3  con un 3.8% de representación.</a:t>
            </a:r>
            <a:endParaRPr lang="es-MX" sz="1200" b="1" dirty="0"/>
          </a:p>
        </p:txBody>
      </p:sp>
      <p:sp>
        <p:nvSpPr>
          <p:cNvPr id="6" name="CuadroTexto 5"/>
          <p:cNvSpPr txBox="1"/>
          <p:nvPr/>
        </p:nvSpPr>
        <p:spPr>
          <a:xfrm>
            <a:off x="2796160" y="1968931"/>
            <a:ext cx="3524719" cy="215444"/>
          </a:xfrm>
          <a:prstGeom prst="rect">
            <a:avLst/>
          </a:prstGeom>
          <a:noFill/>
        </p:spPr>
        <p:txBody>
          <a:bodyPr wrap="square" rtlCol="0">
            <a:spAutoFit/>
          </a:bodyPr>
          <a:lstStyle/>
          <a:p>
            <a:pPr algn="just"/>
            <a:r>
              <a:rPr lang="es-MX" sz="800" dirty="0" smtClean="0"/>
              <a:t>Nota: La suma de los parciales puede no coincidir debido al redondeo aplicado.</a:t>
            </a:r>
            <a:endParaRPr lang="es-MX" sz="800" dirty="0"/>
          </a:p>
        </p:txBody>
      </p:sp>
      <p:pic>
        <p:nvPicPr>
          <p:cNvPr id="7" name="Imagen 6"/>
          <p:cNvPicPr>
            <a:picLocks noChangeAspect="1"/>
          </p:cNvPicPr>
          <p:nvPr/>
        </p:nvPicPr>
        <p:blipFill>
          <a:blip r:embed="rId2"/>
          <a:stretch>
            <a:fillRect/>
          </a:stretch>
        </p:blipFill>
        <p:spPr>
          <a:xfrm>
            <a:off x="2796160" y="456184"/>
            <a:ext cx="4270473" cy="1512748"/>
          </a:xfrm>
          <a:prstGeom prst="rect">
            <a:avLst/>
          </a:prstGeom>
        </p:spPr>
      </p:pic>
      <p:graphicFrame>
        <p:nvGraphicFramePr>
          <p:cNvPr id="9" name="8 Gráfico"/>
          <p:cNvGraphicFramePr>
            <a:graphicFrameLocks/>
          </p:cNvGraphicFramePr>
          <p:nvPr>
            <p:extLst>
              <p:ext uri="{D42A27DB-BD31-4B8C-83A1-F6EECF244321}">
                <p14:modId xmlns:p14="http://schemas.microsoft.com/office/powerpoint/2010/main" val="2539002393"/>
              </p:ext>
            </p:extLst>
          </p:nvPr>
        </p:nvGraphicFramePr>
        <p:xfrm>
          <a:off x="128191" y="456184"/>
          <a:ext cx="6938441" cy="376967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375844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Rectángulo"/>
          <p:cNvSpPr/>
          <p:nvPr/>
        </p:nvSpPr>
        <p:spPr>
          <a:xfrm>
            <a:off x="-52166" y="17923"/>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9</a:t>
            </a:r>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 Género de los Usuarios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6" name="CuadroTexto 5"/>
          <p:cNvSpPr txBox="1"/>
          <p:nvPr/>
        </p:nvSpPr>
        <p:spPr>
          <a:xfrm>
            <a:off x="47211" y="2472987"/>
            <a:ext cx="3465356" cy="21544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smtClean="0"/>
              <a:t>Nota: La suma de los parciales puede no coincidir debido al redondeo aplicado.</a:t>
            </a:r>
            <a:endParaRPr lang="es-MX" sz="800" dirty="0"/>
          </a:p>
        </p:txBody>
      </p:sp>
      <p:sp>
        <p:nvSpPr>
          <p:cNvPr id="7" name="CuadroTexto 6"/>
          <p:cNvSpPr txBox="1"/>
          <p:nvPr/>
        </p:nvSpPr>
        <p:spPr>
          <a:xfrm>
            <a:off x="1" y="2817926"/>
            <a:ext cx="7169150" cy="2246769"/>
          </a:xfrm>
          <a:prstGeom prst="rect">
            <a:avLst/>
          </a:prstGeom>
          <a:noFill/>
        </p:spPr>
        <p:txBody>
          <a:bodyPr wrap="square" rtlCol="0">
            <a:spAutoFit/>
          </a:bodyPr>
          <a:lstStyle/>
          <a:p>
            <a:pPr algn="just"/>
            <a:r>
              <a:rPr lang="es-MX" b="1" dirty="0" smtClean="0"/>
              <a:t>Respecto al género de quienes ocupan los canales de atención que proporciona el INAI y al ser el Tel-INAI el medio más empleado por los usuarios del CAS con 1100 servicios atendidos, son las mujeres que representan el 59.3%  quienes emplean más este canal de atención, seguidas por los hombres que representan el 40.0%.</a:t>
            </a:r>
          </a:p>
          <a:p>
            <a:pPr algn="just"/>
            <a:endParaRPr lang="es-MX" b="1" dirty="0"/>
          </a:p>
          <a:p>
            <a:pPr algn="just"/>
            <a:r>
              <a:rPr lang="es-MX" b="1" dirty="0" smtClean="0"/>
              <a:t>Los usuarios que acuden de manera presencial al INAI en su gran mayoría son hombres que representan el 58.8% de las asesorías y en menor medida las mujeres con un 41.3%</a:t>
            </a:r>
          </a:p>
          <a:p>
            <a:pPr algn="just"/>
            <a:endParaRPr lang="es-MX" b="1" dirty="0"/>
          </a:p>
          <a:p>
            <a:pPr algn="just"/>
            <a:r>
              <a:rPr lang="es-MX" b="1" dirty="0" smtClean="0"/>
              <a:t>Finalmente, cabe resaltar que el canal de atención Postal en la semana reportada representó el 0.2% de uso </a:t>
            </a:r>
            <a:r>
              <a:rPr lang="es-MX" b="1" dirty="0"/>
              <a:t>d</a:t>
            </a:r>
            <a:r>
              <a:rPr lang="es-MX" b="1" dirty="0" smtClean="0"/>
              <a:t>el cual el 66.7% lo utilizaron los hombres y el 33.3 no proporciona el dato. </a:t>
            </a:r>
            <a:endParaRPr lang="es-MX" b="1" dirty="0"/>
          </a:p>
        </p:txBody>
      </p:sp>
      <p:pic>
        <p:nvPicPr>
          <p:cNvPr id="2" name="Imagen 1"/>
          <p:cNvPicPr>
            <a:picLocks noChangeAspect="1"/>
          </p:cNvPicPr>
          <p:nvPr/>
        </p:nvPicPr>
        <p:blipFill>
          <a:blip r:embed="rId2"/>
          <a:stretch>
            <a:fillRect/>
          </a:stretch>
        </p:blipFill>
        <p:spPr>
          <a:xfrm>
            <a:off x="122857" y="485971"/>
            <a:ext cx="6768751" cy="1987015"/>
          </a:xfrm>
          <a:prstGeom prst="rect">
            <a:avLst/>
          </a:prstGeom>
        </p:spPr>
      </p:pic>
    </p:spTree>
    <p:extLst>
      <p:ext uri="{BB962C8B-B14F-4D97-AF65-F5344CB8AC3E}">
        <p14:creationId xmlns:p14="http://schemas.microsoft.com/office/powerpoint/2010/main" val="13977371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n 10"/>
          <p:cNvPicPr>
            <a:picLocks noChangeAspect="1"/>
          </p:cNvPicPr>
          <p:nvPr/>
        </p:nvPicPr>
        <p:blipFill rotWithShape="1">
          <a:blip r:embed="rId2">
            <a:lum bright="70000" contrast="-70000"/>
          </a:blip>
          <a:srcRect r="54408" b="51512"/>
          <a:stretch/>
        </p:blipFill>
        <p:spPr>
          <a:xfrm>
            <a:off x="2804405" y="1337886"/>
            <a:ext cx="1753939" cy="2719174"/>
          </a:xfrm>
          <a:prstGeom prst="rect">
            <a:avLst/>
          </a:prstGeom>
        </p:spPr>
      </p:pic>
      <p:sp>
        <p:nvSpPr>
          <p:cNvPr id="12" name="2 Rectángulo"/>
          <p:cNvSpPr/>
          <p:nvPr/>
        </p:nvSpPr>
        <p:spPr>
          <a:xfrm>
            <a:off x="-52166" y="17923"/>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9</a:t>
            </a:r>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 Género de los Usuarios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pic>
        <p:nvPicPr>
          <p:cNvPr id="9" name="Imagen 8"/>
          <p:cNvPicPr>
            <a:picLocks noChangeAspect="1"/>
          </p:cNvPicPr>
          <p:nvPr/>
        </p:nvPicPr>
        <p:blipFill>
          <a:blip r:embed="rId3"/>
          <a:stretch>
            <a:fillRect/>
          </a:stretch>
        </p:blipFill>
        <p:spPr>
          <a:xfrm>
            <a:off x="69814" y="2857065"/>
            <a:ext cx="3213366" cy="2033116"/>
          </a:xfrm>
          <a:prstGeom prst="rect">
            <a:avLst/>
          </a:prstGeom>
        </p:spPr>
      </p:pic>
      <p:pic>
        <p:nvPicPr>
          <p:cNvPr id="10" name="Imagen 9"/>
          <p:cNvPicPr>
            <a:picLocks noChangeAspect="1"/>
          </p:cNvPicPr>
          <p:nvPr/>
        </p:nvPicPr>
        <p:blipFill>
          <a:blip r:embed="rId4"/>
          <a:stretch>
            <a:fillRect/>
          </a:stretch>
        </p:blipFill>
        <p:spPr>
          <a:xfrm>
            <a:off x="3703344" y="2776657"/>
            <a:ext cx="3261643" cy="2261812"/>
          </a:xfrm>
          <a:prstGeom prst="rect">
            <a:avLst/>
          </a:prstGeom>
        </p:spPr>
      </p:pic>
      <p:graphicFrame>
        <p:nvGraphicFramePr>
          <p:cNvPr id="8" name="7 Gráfico"/>
          <p:cNvGraphicFramePr>
            <a:graphicFrameLocks/>
          </p:cNvGraphicFramePr>
          <p:nvPr>
            <p:extLst>
              <p:ext uri="{D42A27DB-BD31-4B8C-83A1-F6EECF244321}">
                <p14:modId xmlns:p14="http://schemas.microsoft.com/office/powerpoint/2010/main" val="624878438"/>
              </p:ext>
            </p:extLst>
          </p:nvPr>
        </p:nvGraphicFramePr>
        <p:xfrm>
          <a:off x="175297" y="479873"/>
          <a:ext cx="3002400" cy="22176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3" name="12 Gráfico"/>
          <p:cNvGraphicFramePr>
            <a:graphicFrameLocks/>
          </p:cNvGraphicFramePr>
          <p:nvPr>
            <p:extLst>
              <p:ext uri="{D42A27DB-BD31-4B8C-83A1-F6EECF244321}">
                <p14:modId xmlns:p14="http://schemas.microsoft.com/office/powerpoint/2010/main" val="3919140884"/>
              </p:ext>
            </p:extLst>
          </p:nvPr>
        </p:nvGraphicFramePr>
        <p:xfrm>
          <a:off x="3941833" y="458273"/>
          <a:ext cx="3124800" cy="22392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1212420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Rectángulo"/>
          <p:cNvSpPr/>
          <p:nvPr/>
        </p:nvSpPr>
        <p:spPr>
          <a:xfrm>
            <a:off x="128191" y="3264495"/>
            <a:ext cx="6918537" cy="2031325"/>
          </a:xfrm>
          <a:prstGeom prst="rect">
            <a:avLst/>
          </a:prstGeom>
        </p:spPr>
        <p:txBody>
          <a:bodyPr wrap="square">
            <a:spAutoFit/>
          </a:bodyPr>
          <a:lstStyle/>
          <a:p>
            <a:pPr marL="285750" indent="-285750" algn="just">
              <a:buFont typeface="Wingdings" panose="05000000000000000000" pitchFamily="2" charset="2"/>
              <a:buChar char="q"/>
            </a:pPr>
            <a:r>
              <a:rPr lang="es-MX" b="1" dirty="0"/>
              <a:t>En el periodo que se informa </a:t>
            </a:r>
            <a:r>
              <a:rPr lang="es-MX" b="1" dirty="0" smtClean="0"/>
              <a:t>910 usuarios </a:t>
            </a:r>
            <a:r>
              <a:rPr lang="es-MX" b="1" dirty="0"/>
              <a:t>proporcionaron información sobre </a:t>
            </a:r>
            <a:r>
              <a:rPr lang="es-MX" b="1" dirty="0" smtClean="0"/>
              <a:t>su edad (lo que representa el 68.1% de los </a:t>
            </a:r>
            <a:r>
              <a:rPr lang="es-MX" b="1" dirty="0"/>
              <a:t>usuarios atendidos</a:t>
            </a:r>
            <a:r>
              <a:rPr lang="es-MX" b="1" dirty="0" smtClean="0"/>
              <a:t>),  quienes emplean en un 92.0% Tel-INAI y el 7.8% asisten a las instalaciones del INAI.</a:t>
            </a:r>
          </a:p>
          <a:p>
            <a:pPr algn="just"/>
            <a:endParaRPr lang="es-MX" b="1" dirty="0"/>
          </a:p>
          <a:p>
            <a:pPr marL="285750" indent="-285750" algn="just">
              <a:buFont typeface="Wingdings" panose="05000000000000000000" pitchFamily="2" charset="2"/>
              <a:buChar char="q"/>
            </a:pPr>
            <a:r>
              <a:rPr lang="es-MX" b="1" dirty="0" smtClean="0"/>
              <a:t>El 25.7% </a:t>
            </a:r>
            <a:r>
              <a:rPr lang="es-MX" b="1" dirty="0"/>
              <a:t>de los usuarios </a:t>
            </a:r>
            <a:r>
              <a:rPr lang="es-MX" b="1" dirty="0" smtClean="0"/>
              <a:t>tienen entre 30 y 39 </a:t>
            </a:r>
            <a:r>
              <a:rPr lang="es-MX" b="1" dirty="0"/>
              <a:t>años quienes emplean en un </a:t>
            </a:r>
            <a:r>
              <a:rPr lang="es-MX" b="1" dirty="0" smtClean="0"/>
              <a:t>98.7% Tel-INAI.</a:t>
            </a:r>
            <a:endParaRPr lang="es-MX" b="1" dirty="0"/>
          </a:p>
          <a:p>
            <a:pPr marL="285750" indent="-285750" algn="just">
              <a:buFont typeface="Wingdings" panose="05000000000000000000" pitchFamily="2" charset="2"/>
              <a:buChar char="q"/>
            </a:pPr>
            <a:endParaRPr lang="es-MX" b="1" dirty="0" smtClean="0"/>
          </a:p>
          <a:p>
            <a:pPr marL="285750" indent="-285750" algn="just">
              <a:buFont typeface="Wingdings" panose="05000000000000000000" pitchFamily="2" charset="2"/>
              <a:buChar char="q"/>
            </a:pPr>
            <a:r>
              <a:rPr lang="es-MX" b="1" dirty="0" smtClean="0"/>
              <a:t>El 24.5% </a:t>
            </a:r>
            <a:r>
              <a:rPr lang="es-MX" b="1" dirty="0"/>
              <a:t>de los usuarios </a:t>
            </a:r>
            <a:r>
              <a:rPr lang="es-MX" b="1" dirty="0" smtClean="0"/>
              <a:t>tienen entre 40 y 49 años, los usuarios entre 20 y 29 años representan 16.8%.</a:t>
            </a:r>
            <a:endParaRPr lang="es-MX" b="1" dirty="0"/>
          </a:p>
        </p:txBody>
      </p:sp>
      <p:sp>
        <p:nvSpPr>
          <p:cNvPr id="6" name="CuadroTexto 5"/>
          <p:cNvSpPr txBox="1"/>
          <p:nvPr/>
        </p:nvSpPr>
        <p:spPr>
          <a:xfrm>
            <a:off x="128191" y="3048471"/>
            <a:ext cx="3465356" cy="21544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smtClean="0"/>
              <a:t>Nota: La suma de los parciales puede no coincidir debido al redondeo aplicado.</a:t>
            </a:r>
            <a:endParaRPr lang="es-MX" sz="800" dirty="0"/>
          </a:p>
        </p:txBody>
      </p:sp>
      <p:sp>
        <p:nvSpPr>
          <p:cNvPr id="7" name="2 Rectángulo"/>
          <p:cNvSpPr/>
          <p:nvPr/>
        </p:nvSpPr>
        <p:spPr>
          <a:xfrm>
            <a:off x="-52166" y="17923"/>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10. Grupo de  Edades de los Usuarios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pic>
        <p:nvPicPr>
          <p:cNvPr id="2" name="Imagen 1"/>
          <p:cNvPicPr>
            <a:picLocks noChangeAspect="1"/>
          </p:cNvPicPr>
          <p:nvPr/>
        </p:nvPicPr>
        <p:blipFill>
          <a:blip r:embed="rId2"/>
          <a:stretch>
            <a:fillRect/>
          </a:stretch>
        </p:blipFill>
        <p:spPr>
          <a:xfrm>
            <a:off x="128191" y="456183"/>
            <a:ext cx="6918537" cy="2591708"/>
          </a:xfrm>
          <a:prstGeom prst="rect">
            <a:avLst/>
          </a:prstGeom>
        </p:spPr>
      </p:pic>
    </p:spTree>
    <p:extLst>
      <p:ext uri="{BB962C8B-B14F-4D97-AF65-F5344CB8AC3E}">
        <p14:creationId xmlns:p14="http://schemas.microsoft.com/office/powerpoint/2010/main" val="14167194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0" y="3420321"/>
            <a:ext cx="7163589" cy="1692771"/>
          </a:xfrm>
          <a:prstGeom prst="rect">
            <a:avLst/>
          </a:prstGeom>
          <a:noFill/>
        </p:spPr>
        <p:txBody>
          <a:bodyPr wrap="square" rtlCol="0">
            <a:spAutoFit/>
          </a:bodyPr>
          <a:lstStyle/>
          <a:p>
            <a:pPr algn="just"/>
            <a:r>
              <a:rPr lang="es-MX" b="1" dirty="0" smtClean="0"/>
              <a:t>Las edades de los usuarios </a:t>
            </a:r>
            <a:r>
              <a:rPr lang="es-MX" b="1" dirty="0"/>
              <a:t>de quienes ocupan los canales de atención que proporciona el INAI </a:t>
            </a:r>
            <a:r>
              <a:rPr lang="es-MX" b="1" dirty="0" smtClean="0"/>
              <a:t>se encuentran en un rango de 30 a 39 años que representan el 25.7% de los usuarios que proporcionaron esta información, de este grupo el 63.2% son </a:t>
            </a:r>
            <a:r>
              <a:rPr lang="es-MX" b="1" dirty="0"/>
              <a:t>mujeres y el 36.3% son </a:t>
            </a:r>
            <a:r>
              <a:rPr lang="es-MX" b="1" dirty="0" smtClean="0"/>
              <a:t>hombres representados con 148 y 85 usuarios respectivamente.</a:t>
            </a:r>
          </a:p>
          <a:p>
            <a:pPr algn="just"/>
            <a:endParaRPr lang="es-MX" sz="600" b="1" dirty="0" smtClean="0"/>
          </a:p>
          <a:p>
            <a:pPr algn="just"/>
            <a:r>
              <a:rPr lang="es-MX" b="1" dirty="0" smtClean="0"/>
              <a:t>El grupo de edad de </a:t>
            </a:r>
            <a:r>
              <a:rPr lang="es-MX" b="1" dirty="0"/>
              <a:t>2</a:t>
            </a:r>
            <a:r>
              <a:rPr lang="es-MX" b="1" dirty="0" smtClean="0"/>
              <a:t>0 a 29 años fue el tercer rango de edad que más solicitó asesorías con 153 usuarios representado por un 16.8% de los cuales un 66.7</a:t>
            </a:r>
            <a:r>
              <a:rPr lang="es-MX" b="1" dirty="0"/>
              <a:t>%  son </a:t>
            </a:r>
            <a:r>
              <a:rPr lang="es-MX" b="1" dirty="0" smtClean="0"/>
              <a:t>mujeres y </a:t>
            </a:r>
            <a:r>
              <a:rPr lang="es-MX" b="1" dirty="0"/>
              <a:t>33.3% son </a:t>
            </a:r>
            <a:r>
              <a:rPr lang="es-MX" b="1" dirty="0" smtClean="0"/>
              <a:t>hombres datos reportados en la semana del 22 al 26 de agosto.</a:t>
            </a:r>
            <a:endParaRPr lang="es-MX" b="1" dirty="0"/>
          </a:p>
        </p:txBody>
      </p:sp>
      <p:sp>
        <p:nvSpPr>
          <p:cNvPr id="8" name="2 Rectángulo"/>
          <p:cNvSpPr/>
          <p:nvPr/>
        </p:nvSpPr>
        <p:spPr>
          <a:xfrm>
            <a:off x="44790" y="17923"/>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11. Grupo de  Edades de los Usuarios por género</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9" name="CuadroTexto 8"/>
          <p:cNvSpPr txBox="1"/>
          <p:nvPr/>
        </p:nvSpPr>
        <p:spPr>
          <a:xfrm>
            <a:off x="56183" y="3167883"/>
            <a:ext cx="3465356" cy="21544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smtClean="0"/>
              <a:t>Nota: La suma de los parciales puede no coincidir debido al redondeo aplicado.</a:t>
            </a:r>
            <a:endParaRPr lang="es-MX" sz="800" dirty="0"/>
          </a:p>
        </p:txBody>
      </p:sp>
      <p:pic>
        <p:nvPicPr>
          <p:cNvPr id="4" name="Imagen 3"/>
          <p:cNvPicPr>
            <a:picLocks noChangeAspect="1"/>
          </p:cNvPicPr>
          <p:nvPr/>
        </p:nvPicPr>
        <p:blipFill>
          <a:blip r:embed="rId2"/>
          <a:stretch>
            <a:fillRect/>
          </a:stretch>
        </p:blipFill>
        <p:spPr>
          <a:xfrm>
            <a:off x="219813" y="456183"/>
            <a:ext cx="6768752" cy="2674706"/>
          </a:xfrm>
          <a:prstGeom prst="rect">
            <a:avLst/>
          </a:prstGeom>
        </p:spPr>
      </p:pic>
    </p:spTree>
    <p:extLst>
      <p:ext uri="{BB962C8B-B14F-4D97-AF65-F5344CB8AC3E}">
        <p14:creationId xmlns:p14="http://schemas.microsoft.com/office/powerpoint/2010/main" val="30868146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rotWithShape="1">
          <a:blip r:embed="rId2">
            <a:lum bright="70000" contrast="-70000"/>
          </a:blip>
          <a:srcRect r="78731" b="48142"/>
          <a:stretch/>
        </p:blipFill>
        <p:spPr>
          <a:xfrm flipH="1">
            <a:off x="5342195" y="737271"/>
            <a:ext cx="1435159" cy="2954132"/>
          </a:xfrm>
          <a:prstGeom prst="rect">
            <a:avLst/>
          </a:prstGeom>
        </p:spPr>
      </p:pic>
      <p:pic>
        <p:nvPicPr>
          <p:cNvPr id="3" name="Imagen 2"/>
          <p:cNvPicPr>
            <a:picLocks noChangeAspect="1"/>
          </p:cNvPicPr>
          <p:nvPr/>
        </p:nvPicPr>
        <p:blipFill>
          <a:blip r:embed="rId3"/>
          <a:stretch>
            <a:fillRect/>
          </a:stretch>
        </p:blipFill>
        <p:spPr>
          <a:xfrm>
            <a:off x="200199" y="737271"/>
            <a:ext cx="1324883" cy="2954132"/>
          </a:xfrm>
          <a:prstGeom prst="rect">
            <a:avLst/>
          </a:prstGeom>
        </p:spPr>
      </p:pic>
      <p:sp>
        <p:nvSpPr>
          <p:cNvPr id="5" name="2 Rectángulo"/>
          <p:cNvSpPr/>
          <p:nvPr/>
        </p:nvSpPr>
        <p:spPr>
          <a:xfrm>
            <a:off x="-52166" y="17923"/>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12. Pirámide de Edades de los Usuarios por género</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4" name="CuadroTexto 3"/>
          <p:cNvSpPr txBox="1"/>
          <p:nvPr/>
        </p:nvSpPr>
        <p:spPr>
          <a:xfrm>
            <a:off x="0" y="4252386"/>
            <a:ext cx="7118799" cy="954107"/>
          </a:xfrm>
          <a:prstGeom prst="rect">
            <a:avLst/>
          </a:prstGeom>
          <a:noFill/>
        </p:spPr>
        <p:txBody>
          <a:bodyPr wrap="square" rtlCol="0">
            <a:spAutoFit/>
          </a:bodyPr>
          <a:lstStyle/>
          <a:p>
            <a:pPr algn="just"/>
            <a:r>
              <a:rPr lang="es-MX" b="1" dirty="0" smtClean="0"/>
              <a:t>En la semana del 22 al 26 de agosto de 2016, de los 910 usuarios  que proporcionaron su edad el grupo de 30 a 39 años,  constituye 25.7% de la población, toda vez que son, quienes más usan los canales que proporciona el CAS. La población menor al rango de 20 a 29 años, representa el 16.8% del total, la población en edad avanzada representa el 3.8%.</a:t>
            </a:r>
            <a:endParaRPr lang="es-MX" b="1" dirty="0"/>
          </a:p>
        </p:txBody>
      </p:sp>
      <p:graphicFrame>
        <p:nvGraphicFramePr>
          <p:cNvPr id="8" name="7 Gráfico"/>
          <p:cNvGraphicFramePr>
            <a:graphicFrameLocks/>
          </p:cNvGraphicFramePr>
          <p:nvPr>
            <p:extLst>
              <p:ext uri="{D42A27DB-BD31-4B8C-83A1-F6EECF244321}">
                <p14:modId xmlns:p14="http://schemas.microsoft.com/office/powerpoint/2010/main" val="3512951307"/>
              </p:ext>
            </p:extLst>
          </p:nvPr>
        </p:nvGraphicFramePr>
        <p:xfrm>
          <a:off x="27270" y="381474"/>
          <a:ext cx="7091529" cy="387191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491498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Rectángulo"/>
          <p:cNvSpPr/>
          <p:nvPr/>
        </p:nvSpPr>
        <p:spPr>
          <a:xfrm>
            <a:off x="-52166" y="17923"/>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13. Escolaridad de los Usuarios</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2" name="CuadroTexto 1"/>
          <p:cNvSpPr txBox="1"/>
          <p:nvPr/>
        </p:nvSpPr>
        <p:spPr>
          <a:xfrm>
            <a:off x="79142" y="4056583"/>
            <a:ext cx="7033825" cy="1169551"/>
          </a:xfrm>
          <a:prstGeom prst="rect">
            <a:avLst/>
          </a:prstGeom>
          <a:noFill/>
        </p:spPr>
        <p:txBody>
          <a:bodyPr wrap="square" rtlCol="0">
            <a:spAutoFit/>
          </a:bodyPr>
          <a:lstStyle/>
          <a:p>
            <a:pPr marL="285750" indent="-285750">
              <a:buFont typeface="Wingdings" panose="05000000000000000000" pitchFamily="2" charset="2"/>
              <a:buChar char="q"/>
            </a:pPr>
            <a:r>
              <a:rPr lang="es-MX" b="1" dirty="0" smtClean="0"/>
              <a:t>El 37.5% de los usuarios del CAS tienen licenciatura.</a:t>
            </a:r>
          </a:p>
          <a:p>
            <a:pPr marL="285750" indent="-285750">
              <a:buFont typeface="Wingdings" panose="05000000000000000000" pitchFamily="2" charset="2"/>
              <a:buChar char="q"/>
            </a:pPr>
            <a:endParaRPr lang="es-MX" b="1" dirty="0"/>
          </a:p>
          <a:p>
            <a:pPr marL="285750" indent="-285750">
              <a:buFont typeface="Wingdings" panose="05000000000000000000" pitchFamily="2" charset="2"/>
              <a:buChar char="q"/>
            </a:pPr>
            <a:r>
              <a:rPr lang="es-MX" b="1" dirty="0" smtClean="0"/>
              <a:t>El 24.3% de los usuarios cuentan con Nivel medio superior.</a:t>
            </a:r>
          </a:p>
          <a:p>
            <a:pPr marL="285750" indent="-285750">
              <a:buFont typeface="Wingdings" panose="05000000000000000000" pitchFamily="2" charset="2"/>
              <a:buChar char="q"/>
            </a:pPr>
            <a:endParaRPr lang="es-MX" b="1" dirty="0"/>
          </a:p>
          <a:p>
            <a:pPr marL="285750" indent="-285750">
              <a:buFont typeface="Wingdings" panose="05000000000000000000" pitchFamily="2" charset="2"/>
              <a:buChar char="q"/>
            </a:pPr>
            <a:r>
              <a:rPr lang="es-MX" b="1" dirty="0" smtClean="0"/>
              <a:t>El  38.2% representa el resto de los usuarios que proporcionaron el dato.</a:t>
            </a:r>
            <a:endParaRPr lang="es-MX" b="1" dirty="0"/>
          </a:p>
        </p:txBody>
      </p:sp>
      <p:sp>
        <p:nvSpPr>
          <p:cNvPr id="7" name="CuadroTexto 6"/>
          <p:cNvSpPr txBox="1"/>
          <p:nvPr/>
        </p:nvSpPr>
        <p:spPr>
          <a:xfrm>
            <a:off x="59758" y="2259661"/>
            <a:ext cx="2360439"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smtClean="0"/>
              <a:t>Nota: La suma de los parciales puede no coincidir debido al redondeo aplicado.</a:t>
            </a:r>
            <a:endParaRPr lang="es-MX" sz="800" dirty="0"/>
          </a:p>
        </p:txBody>
      </p:sp>
      <p:pic>
        <p:nvPicPr>
          <p:cNvPr id="8" name="Imagen 7"/>
          <p:cNvPicPr>
            <a:picLocks noChangeAspect="1"/>
          </p:cNvPicPr>
          <p:nvPr/>
        </p:nvPicPr>
        <p:blipFill>
          <a:blip r:embed="rId2"/>
          <a:stretch>
            <a:fillRect/>
          </a:stretch>
        </p:blipFill>
        <p:spPr>
          <a:xfrm>
            <a:off x="79141" y="456183"/>
            <a:ext cx="2281297" cy="1783077"/>
          </a:xfrm>
          <a:prstGeom prst="rect">
            <a:avLst/>
          </a:prstGeom>
        </p:spPr>
      </p:pic>
      <p:graphicFrame>
        <p:nvGraphicFramePr>
          <p:cNvPr id="9" name="8 Gráfico"/>
          <p:cNvGraphicFramePr>
            <a:graphicFrameLocks/>
          </p:cNvGraphicFramePr>
          <p:nvPr>
            <p:extLst>
              <p:ext uri="{D42A27DB-BD31-4B8C-83A1-F6EECF244321}">
                <p14:modId xmlns:p14="http://schemas.microsoft.com/office/powerpoint/2010/main" val="3439528606"/>
              </p:ext>
            </p:extLst>
          </p:nvPr>
        </p:nvGraphicFramePr>
        <p:xfrm>
          <a:off x="79141" y="1824335"/>
          <a:ext cx="6987491" cy="223224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917608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9439" y="-13667"/>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14. Escolaridad de los Usuarios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4" name="CuadroTexto 3"/>
          <p:cNvSpPr txBox="1"/>
          <p:nvPr/>
        </p:nvSpPr>
        <p:spPr>
          <a:xfrm>
            <a:off x="26895" y="3260427"/>
            <a:ext cx="7086072" cy="1938992"/>
          </a:xfrm>
          <a:prstGeom prst="rect">
            <a:avLst/>
          </a:prstGeom>
          <a:noFill/>
        </p:spPr>
        <p:txBody>
          <a:bodyPr wrap="square" rtlCol="0">
            <a:spAutoFit/>
          </a:bodyPr>
          <a:lstStyle/>
          <a:p>
            <a:pPr algn="just"/>
            <a:r>
              <a:rPr lang="es-MX" sz="1200" b="1" dirty="0" smtClean="0"/>
              <a:t>En el caso de escolaridad sólo 910 usuarios proporcionaron datos de los cuales la licenciatura es el grado de mayor representación ya que con 341 usuarios que equivale </a:t>
            </a:r>
            <a:r>
              <a:rPr lang="es-MX" sz="1200" b="1" dirty="0"/>
              <a:t>a</a:t>
            </a:r>
            <a:r>
              <a:rPr lang="es-MX" sz="1200" b="1" dirty="0" smtClean="0"/>
              <a:t>l 37.5% del sub total que emplean como canal de atención preferido a Tel-INAI con un 90.3% respecto a otros canales de atención.</a:t>
            </a:r>
          </a:p>
          <a:p>
            <a:pPr algn="just"/>
            <a:endParaRPr lang="es-MX" sz="1200" b="1" dirty="0"/>
          </a:p>
          <a:p>
            <a:pPr algn="just"/>
            <a:r>
              <a:rPr lang="es-MX" sz="1200" b="1" dirty="0" smtClean="0"/>
              <a:t>En el Nivel medio superior de los 221 usuarios que otorgaron el dato respecto del subtotal, con un 92.3% el canal de atención Tel-INAI, de igual manera los usuarios con grado escolar de secundaria que representan el 19.9% de los usuarios, existe un mayor uso del canal de atención Tel-INAI con un 94.5%.</a:t>
            </a:r>
          </a:p>
          <a:p>
            <a:pPr algn="just"/>
            <a:endParaRPr lang="es-MX" sz="1200" b="1" dirty="0"/>
          </a:p>
          <a:p>
            <a:pPr algn="just"/>
            <a:r>
              <a:rPr lang="es-MX" sz="1200" b="1" dirty="0" smtClean="0"/>
              <a:t> </a:t>
            </a:r>
            <a:r>
              <a:rPr lang="es-MX" sz="1200" b="1" dirty="0"/>
              <a:t>Al respecto, cabe destacar que, a mayor grado de escolaridad se prefiere el uso del Tel-INAI, en contraparte, a menor grado de escolaridad se incrementa el uso del canal de atención presencial</a:t>
            </a:r>
            <a:r>
              <a:rPr lang="es-MX" sz="1200" b="1" dirty="0" smtClean="0"/>
              <a:t>.</a:t>
            </a:r>
            <a:endParaRPr lang="es-MX" sz="1200" b="1" dirty="0"/>
          </a:p>
        </p:txBody>
      </p:sp>
      <p:sp>
        <p:nvSpPr>
          <p:cNvPr id="5" name="CuadroTexto 5"/>
          <p:cNvSpPr txBox="1"/>
          <p:nvPr/>
        </p:nvSpPr>
        <p:spPr>
          <a:xfrm>
            <a:off x="-19439" y="3049051"/>
            <a:ext cx="3694228" cy="21544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smtClean="0"/>
              <a:t>Nota: La suma de los parciales puede no coincidir debido al redondeo aplicado.</a:t>
            </a:r>
            <a:endParaRPr lang="es-MX" sz="800" dirty="0"/>
          </a:p>
        </p:txBody>
      </p:sp>
      <p:pic>
        <p:nvPicPr>
          <p:cNvPr id="6" name="Imagen 5"/>
          <p:cNvPicPr>
            <a:picLocks noChangeAspect="1"/>
          </p:cNvPicPr>
          <p:nvPr/>
        </p:nvPicPr>
        <p:blipFill>
          <a:blip r:embed="rId2"/>
          <a:stretch>
            <a:fillRect/>
          </a:stretch>
        </p:blipFill>
        <p:spPr>
          <a:xfrm>
            <a:off x="128536" y="462775"/>
            <a:ext cx="6970824" cy="2512788"/>
          </a:xfrm>
          <a:prstGeom prst="rect">
            <a:avLst/>
          </a:prstGeom>
        </p:spPr>
      </p:pic>
    </p:spTree>
    <p:extLst>
      <p:ext uri="{BB962C8B-B14F-4D97-AF65-F5344CB8AC3E}">
        <p14:creationId xmlns:p14="http://schemas.microsoft.com/office/powerpoint/2010/main" val="6423729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584575" y="448627"/>
            <a:ext cx="3456384" cy="4832092"/>
          </a:xfrm>
          <a:prstGeom prst="rect">
            <a:avLst/>
          </a:prstGeom>
          <a:noFill/>
        </p:spPr>
        <p:txBody>
          <a:bodyPr wrap="square" rtlCol="0">
            <a:spAutoFit/>
          </a:bodyPr>
          <a:lstStyle/>
          <a:p>
            <a:pPr marL="285750" indent="-285750" algn="just">
              <a:buFont typeface="Wingdings" panose="05000000000000000000" pitchFamily="2" charset="2"/>
              <a:buChar char="q"/>
            </a:pPr>
            <a:r>
              <a:rPr lang="es-MX" b="1" dirty="0" smtClean="0"/>
              <a:t>En el periodo que se informa 1,002 usuarios proporcionaron información sobre la entidad de donde requirió el servicio (lo que representa el 74.9% de los usuarios atendidos) y 335 no proporcionaron información lo que representa el 25.1% del total de los usuarios. </a:t>
            </a:r>
          </a:p>
          <a:p>
            <a:pPr marL="285750" indent="-285750" algn="just">
              <a:buFont typeface="Wingdings" panose="05000000000000000000" pitchFamily="2" charset="2"/>
              <a:buChar char="q"/>
            </a:pPr>
            <a:endParaRPr lang="es-MX" b="1" dirty="0" smtClean="0"/>
          </a:p>
          <a:p>
            <a:pPr marL="285750" indent="-285750" algn="just">
              <a:buFont typeface="Wingdings" panose="05000000000000000000" pitchFamily="2" charset="2"/>
              <a:buChar char="q"/>
            </a:pPr>
            <a:r>
              <a:rPr lang="es-MX" b="1" dirty="0" smtClean="0"/>
              <a:t>45.9% de los usuarios son de la Ciudad de México, Jalisco y del Estado de México.</a:t>
            </a:r>
          </a:p>
          <a:p>
            <a:pPr marL="285750" indent="-285750" algn="just">
              <a:buFont typeface="Wingdings" panose="05000000000000000000" pitchFamily="2" charset="2"/>
              <a:buChar char="q"/>
            </a:pPr>
            <a:endParaRPr lang="es-MX" b="1" dirty="0" smtClean="0"/>
          </a:p>
          <a:p>
            <a:pPr marL="285750" indent="-285750" algn="just">
              <a:buFont typeface="Wingdings" panose="05000000000000000000" pitchFamily="2" charset="2"/>
              <a:buChar char="q"/>
            </a:pPr>
            <a:r>
              <a:rPr lang="es-MX" b="1" dirty="0" smtClean="0"/>
              <a:t>28.9% de los usuarios están en el resto del país.</a:t>
            </a:r>
          </a:p>
          <a:p>
            <a:pPr marL="285750" indent="-285750" algn="just">
              <a:buFont typeface="Wingdings" panose="05000000000000000000" pitchFamily="2" charset="2"/>
              <a:buChar char="q"/>
            </a:pPr>
            <a:endParaRPr lang="es-MX" b="1" dirty="0"/>
          </a:p>
          <a:p>
            <a:pPr marL="285750" indent="-285750" algn="just">
              <a:buFont typeface="Wingdings" panose="05000000000000000000" pitchFamily="2" charset="2"/>
              <a:buChar char="q"/>
            </a:pPr>
            <a:r>
              <a:rPr lang="es-MX" b="1" dirty="0" smtClean="0"/>
              <a:t>0.1 de los usuarios son extranjeros</a:t>
            </a:r>
          </a:p>
          <a:p>
            <a:pPr marL="285750" indent="-285750" algn="just">
              <a:buFont typeface="Wingdings" panose="05000000000000000000" pitchFamily="2" charset="2"/>
              <a:buChar char="q"/>
            </a:pPr>
            <a:endParaRPr lang="es-MX" b="1" dirty="0"/>
          </a:p>
          <a:p>
            <a:pPr marL="285750" indent="-285750" algn="just">
              <a:buFont typeface="Wingdings" panose="05000000000000000000" pitchFamily="2" charset="2"/>
              <a:buChar char="q"/>
            </a:pPr>
            <a:r>
              <a:rPr lang="es-MX" b="1" dirty="0" smtClean="0"/>
              <a:t>Los estados de donde se advierte un uso muy escaso de los servicios del CAS son Baja California Sur, Tlaxcala, Colima y Zacatecas.</a:t>
            </a:r>
            <a:endParaRPr lang="es-MX" b="1" dirty="0"/>
          </a:p>
        </p:txBody>
      </p:sp>
      <p:sp>
        <p:nvSpPr>
          <p:cNvPr id="6" name="2 Rectángulo"/>
          <p:cNvSpPr/>
          <p:nvPr/>
        </p:nvSpPr>
        <p:spPr>
          <a:xfrm>
            <a:off x="-52166" y="17923"/>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15. Asesoría por Entidad Federativa</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pic>
        <p:nvPicPr>
          <p:cNvPr id="3" name="Imagen 2"/>
          <p:cNvPicPr>
            <a:picLocks noChangeAspect="1"/>
          </p:cNvPicPr>
          <p:nvPr/>
        </p:nvPicPr>
        <p:blipFill>
          <a:blip r:embed="rId2"/>
          <a:stretch>
            <a:fillRect/>
          </a:stretch>
        </p:blipFill>
        <p:spPr>
          <a:xfrm>
            <a:off x="110281" y="480762"/>
            <a:ext cx="3175960" cy="4655942"/>
          </a:xfrm>
          <a:prstGeom prst="rect">
            <a:avLst/>
          </a:prstGeom>
        </p:spPr>
      </p:pic>
    </p:spTree>
    <p:extLst>
      <p:ext uri="{BB962C8B-B14F-4D97-AF65-F5344CB8AC3E}">
        <p14:creationId xmlns:p14="http://schemas.microsoft.com/office/powerpoint/2010/main" val="1290423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2"/>
          <p:cNvSpPr txBox="1"/>
          <p:nvPr/>
        </p:nvSpPr>
        <p:spPr>
          <a:xfrm>
            <a:off x="416223" y="528191"/>
            <a:ext cx="5832648" cy="6740307"/>
          </a:xfrm>
          <a:prstGeom prst="rect">
            <a:avLst/>
          </a:prstGeom>
          <a:noFill/>
        </p:spPr>
        <p:txBody>
          <a:bodyPr wrap="square" rtlCol="0">
            <a:spAutoFit/>
          </a:bodyPr>
          <a:lstStyle/>
          <a:p>
            <a:pPr marL="342900" indent="-342900" algn="just">
              <a:buFont typeface="+mj-lt"/>
              <a:buAutoNum type="arabicPeriod"/>
            </a:pPr>
            <a:r>
              <a:rPr lang="es-MX" sz="1600" dirty="0" smtClean="0"/>
              <a:t>Introducción.</a:t>
            </a:r>
            <a:endParaRPr lang="es-MX" sz="500" dirty="0" smtClean="0"/>
          </a:p>
          <a:p>
            <a:pPr marL="342900" indent="-342900" algn="just">
              <a:buFont typeface="+mj-lt"/>
              <a:buAutoNum type="arabicPeriod"/>
            </a:pPr>
            <a:r>
              <a:rPr lang="es-MX" sz="1600" dirty="0" smtClean="0"/>
              <a:t>Tipo de Servicios.</a:t>
            </a:r>
            <a:endParaRPr lang="es-MX" sz="500" dirty="0" smtClean="0"/>
          </a:p>
          <a:p>
            <a:pPr marL="342900" indent="-342900" algn="just">
              <a:buFont typeface="+mj-lt"/>
              <a:buAutoNum type="arabicPeriod"/>
            </a:pPr>
            <a:r>
              <a:rPr lang="es-MX" sz="1600" dirty="0"/>
              <a:t>Total Asesorías Solicitados por </a:t>
            </a:r>
            <a:r>
              <a:rPr lang="es-MX" sz="1600" dirty="0" smtClean="0"/>
              <a:t>día. </a:t>
            </a:r>
          </a:p>
          <a:p>
            <a:pPr marL="342900" indent="-342900" algn="just">
              <a:buFont typeface="+mj-lt"/>
              <a:buAutoNum type="arabicPeriod"/>
            </a:pPr>
            <a:r>
              <a:rPr lang="es-MX" sz="1600" dirty="0" smtClean="0"/>
              <a:t>Asesorías </a:t>
            </a:r>
            <a:r>
              <a:rPr lang="es-MX" sz="1600" dirty="0"/>
              <a:t>por Canal de </a:t>
            </a:r>
            <a:r>
              <a:rPr lang="es-MX" sz="1600" dirty="0" smtClean="0"/>
              <a:t>Atención.</a:t>
            </a:r>
          </a:p>
          <a:p>
            <a:pPr marL="342900" indent="-342900" algn="just">
              <a:buFont typeface="+mj-lt"/>
              <a:buAutoNum type="arabicPeriod"/>
            </a:pPr>
            <a:r>
              <a:rPr lang="es-MX" sz="1600" dirty="0" smtClean="0"/>
              <a:t>Canal </a:t>
            </a:r>
            <a:r>
              <a:rPr lang="es-MX" sz="1600" dirty="0"/>
              <a:t>de </a:t>
            </a:r>
            <a:r>
              <a:rPr lang="es-MX" sz="1600" dirty="0" smtClean="0"/>
              <a:t>Atención </a:t>
            </a:r>
            <a:r>
              <a:rPr lang="es-MX" sz="1600" dirty="0"/>
              <a:t>por </a:t>
            </a:r>
            <a:r>
              <a:rPr lang="es-MX" sz="1600" dirty="0" smtClean="0"/>
              <a:t>día.</a:t>
            </a:r>
            <a:endParaRPr lang="es-MX" sz="500" dirty="0" smtClean="0"/>
          </a:p>
          <a:p>
            <a:pPr marL="342900" indent="-342900" algn="just">
              <a:buFont typeface="+mj-lt"/>
              <a:buAutoNum type="arabicPeriod"/>
            </a:pPr>
            <a:r>
              <a:rPr lang="es-MX" sz="1600" dirty="0" smtClean="0"/>
              <a:t>Tipo </a:t>
            </a:r>
            <a:r>
              <a:rPr lang="es-MX" sz="1600" dirty="0"/>
              <a:t>de A</a:t>
            </a:r>
            <a:r>
              <a:rPr lang="es-MX" sz="1600" dirty="0" smtClean="0"/>
              <a:t>sesoría </a:t>
            </a:r>
            <a:r>
              <a:rPr lang="es-MX" sz="1600" dirty="0"/>
              <a:t>por Canal de </a:t>
            </a:r>
            <a:r>
              <a:rPr lang="es-MX" sz="1600" dirty="0" smtClean="0"/>
              <a:t>Atención.</a:t>
            </a:r>
            <a:endParaRPr lang="es-MX" sz="500" dirty="0" smtClean="0"/>
          </a:p>
          <a:p>
            <a:pPr marL="342900" indent="-342900" algn="just">
              <a:buFont typeface="+mj-lt"/>
              <a:buAutoNum type="arabicPeriod"/>
            </a:pPr>
            <a:r>
              <a:rPr lang="es-MX" sz="1600" dirty="0"/>
              <a:t>Tiempo de asesoría por Canal de </a:t>
            </a:r>
            <a:r>
              <a:rPr lang="es-MX" sz="1600" dirty="0" smtClean="0"/>
              <a:t>Atención.</a:t>
            </a:r>
            <a:endParaRPr lang="es-MX" sz="1600" dirty="0"/>
          </a:p>
          <a:p>
            <a:pPr marL="342900" indent="-342900" algn="just">
              <a:buFont typeface="+mj-lt"/>
              <a:buAutoNum type="arabicPeriod"/>
            </a:pPr>
            <a:r>
              <a:rPr lang="es-MX" sz="1600" dirty="0" smtClean="0"/>
              <a:t>Tipo </a:t>
            </a:r>
            <a:r>
              <a:rPr lang="es-MX" sz="1600" dirty="0"/>
              <a:t>de Usuario por Canal de </a:t>
            </a:r>
            <a:r>
              <a:rPr lang="es-MX" sz="1600" dirty="0" smtClean="0"/>
              <a:t>Atención.</a:t>
            </a:r>
            <a:endParaRPr lang="es-MX" sz="500" dirty="0" smtClean="0"/>
          </a:p>
          <a:p>
            <a:pPr marL="342900" indent="-342900" algn="just">
              <a:buFont typeface="+mj-lt"/>
              <a:buAutoNum type="arabicPeriod"/>
            </a:pPr>
            <a:r>
              <a:rPr lang="es-MX" sz="1600" dirty="0"/>
              <a:t>Género de los Usuarios por Canal de </a:t>
            </a:r>
            <a:r>
              <a:rPr lang="es-MX" sz="1600" dirty="0" smtClean="0"/>
              <a:t>Atención.</a:t>
            </a:r>
          </a:p>
          <a:p>
            <a:pPr marL="342900" indent="-342900" algn="just">
              <a:buFont typeface="+mj-lt"/>
              <a:buAutoNum type="arabicPeriod"/>
            </a:pPr>
            <a:r>
              <a:rPr lang="es-MX" sz="1600" dirty="0"/>
              <a:t>Grupo de  Edades de los Usuarios por Canal de </a:t>
            </a:r>
            <a:r>
              <a:rPr lang="es-MX" sz="1600" dirty="0" smtClean="0"/>
              <a:t>Atención.</a:t>
            </a:r>
          </a:p>
          <a:p>
            <a:pPr marL="342900" indent="-342900" algn="just">
              <a:buFont typeface="+mj-lt"/>
              <a:buAutoNum type="arabicPeriod"/>
            </a:pPr>
            <a:r>
              <a:rPr lang="es-MX" sz="1600" dirty="0"/>
              <a:t>Grupo de  Edades de los Usuarios por </a:t>
            </a:r>
            <a:r>
              <a:rPr lang="es-MX" sz="1600" dirty="0" smtClean="0"/>
              <a:t>género.</a:t>
            </a:r>
          </a:p>
          <a:p>
            <a:pPr marL="342900" indent="-342900" algn="just">
              <a:buFont typeface="+mj-lt"/>
              <a:buAutoNum type="arabicPeriod"/>
            </a:pPr>
            <a:r>
              <a:rPr lang="es-MX" sz="1600" dirty="0"/>
              <a:t>Pirámide de Edades de los Usuarios por </a:t>
            </a:r>
            <a:r>
              <a:rPr lang="es-MX" sz="1600" dirty="0" smtClean="0"/>
              <a:t>género.</a:t>
            </a:r>
          </a:p>
          <a:p>
            <a:pPr marL="342900" indent="-342900" algn="just">
              <a:buFont typeface="+mj-lt"/>
              <a:buAutoNum type="arabicPeriod"/>
            </a:pPr>
            <a:r>
              <a:rPr lang="es-MX" sz="1600" dirty="0"/>
              <a:t>Escolaridad de los </a:t>
            </a:r>
            <a:r>
              <a:rPr lang="es-MX" sz="1600" dirty="0" smtClean="0"/>
              <a:t>Usuarios.</a:t>
            </a:r>
          </a:p>
          <a:p>
            <a:pPr marL="342900" indent="-342900" algn="just">
              <a:buFont typeface="+mj-lt"/>
              <a:buAutoNum type="arabicPeriod"/>
            </a:pPr>
            <a:r>
              <a:rPr lang="es-MX" sz="1600" dirty="0"/>
              <a:t>Escolaridad de los Usuarios por canal de </a:t>
            </a:r>
            <a:r>
              <a:rPr lang="es-MX" sz="1600" dirty="0" smtClean="0"/>
              <a:t>atención.</a:t>
            </a:r>
          </a:p>
          <a:p>
            <a:pPr marL="342900" indent="-342900" algn="just">
              <a:buFont typeface="+mj-lt"/>
              <a:buAutoNum type="arabicPeriod"/>
            </a:pPr>
            <a:r>
              <a:rPr lang="es-MX" sz="1600" dirty="0"/>
              <a:t>Asesoría por Entidad </a:t>
            </a:r>
            <a:r>
              <a:rPr lang="es-MX" sz="1600" dirty="0" smtClean="0"/>
              <a:t>Federativa.</a:t>
            </a:r>
          </a:p>
          <a:p>
            <a:pPr marL="342900" indent="-342900" algn="just">
              <a:buFont typeface="+mj-lt"/>
              <a:buAutoNum type="arabicPeriod"/>
            </a:pPr>
            <a:r>
              <a:rPr lang="es-MX" sz="1600" dirty="0"/>
              <a:t>Evaluación del Servicio de </a:t>
            </a:r>
            <a:r>
              <a:rPr lang="es-MX" sz="1600" dirty="0" smtClean="0"/>
              <a:t>Tel-INAI.</a:t>
            </a:r>
          </a:p>
          <a:p>
            <a:pPr marL="342900" indent="-342900" algn="just">
              <a:buFont typeface="+mj-lt"/>
              <a:buAutoNum type="arabicPeriod"/>
            </a:pPr>
            <a:r>
              <a:rPr lang="es-MX" sz="1600" dirty="0"/>
              <a:t>Evaluación del Servicio </a:t>
            </a:r>
            <a:r>
              <a:rPr lang="es-MX" sz="1600" dirty="0" smtClean="0"/>
              <a:t>Presencial.</a:t>
            </a:r>
          </a:p>
          <a:p>
            <a:pPr marL="342900" indent="-342900" algn="just">
              <a:buFont typeface="+mj-lt"/>
              <a:buAutoNum type="arabicPeriod"/>
            </a:pPr>
            <a:r>
              <a:rPr lang="es-MX" sz="1600" dirty="0" smtClean="0"/>
              <a:t>Anexo </a:t>
            </a:r>
            <a:r>
              <a:rPr lang="es-MX" sz="1600" dirty="0"/>
              <a:t>Detalle de Servicios por </a:t>
            </a:r>
            <a:r>
              <a:rPr lang="es-MX" sz="1600" dirty="0" smtClean="0"/>
              <a:t>Agente. </a:t>
            </a:r>
            <a:endParaRPr lang="es-MX" sz="1600" dirty="0"/>
          </a:p>
          <a:p>
            <a:pPr marL="342900" indent="-342900" algn="just">
              <a:buFont typeface="+mj-lt"/>
              <a:buAutoNum type="arabicPeriod"/>
            </a:pPr>
            <a:endParaRPr lang="es-MX" sz="1600" dirty="0" smtClean="0"/>
          </a:p>
          <a:p>
            <a:pPr marL="342900" indent="-342900" algn="just">
              <a:buFont typeface="+mj-lt"/>
              <a:buAutoNum type="arabicPeriod"/>
            </a:pPr>
            <a:endParaRPr lang="es-MX" sz="1600" dirty="0" smtClean="0"/>
          </a:p>
          <a:p>
            <a:pPr marL="342900" indent="-342900" algn="just">
              <a:buFont typeface="+mj-lt"/>
              <a:buAutoNum type="arabicPeriod"/>
            </a:pPr>
            <a:endParaRPr lang="es-MX" sz="1600" dirty="0" smtClean="0"/>
          </a:p>
          <a:p>
            <a:pPr marL="342900" indent="-342900" algn="just">
              <a:buFont typeface="+mj-lt"/>
              <a:buAutoNum type="arabicPeriod"/>
            </a:pPr>
            <a:endParaRPr lang="es-MX" sz="1600" dirty="0" smtClean="0"/>
          </a:p>
          <a:p>
            <a:pPr marL="342900" indent="-342900" algn="just">
              <a:buFont typeface="+mj-lt"/>
              <a:buAutoNum type="arabicPeriod"/>
            </a:pPr>
            <a:endParaRPr lang="es-MX" sz="1600" dirty="0" smtClean="0"/>
          </a:p>
          <a:p>
            <a:pPr marL="342900" indent="-342900" algn="just">
              <a:buFont typeface="+mj-lt"/>
              <a:buAutoNum type="arabicPeriod"/>
            </a:pPr>
            <a:endParaRPr lang="es-MX" sz="1600" dirty="0" smtClean="0"/>
          </a:p>
          <a:p>
            <a:pPr marL="342900" indent="-342900" algn="just">
              <a:buFont typeface="+mj-lt"/>
              <a:buAutoNum type="arabicPeriod"/>
            </a:pPr>
            <a:endParaRPr lang="es-MX" sz="1600" dirty="0" smtClean="0"/>
          </a:p>
          <a:p>
            <a:pPr marL="342900" indent="-342900" algn="just">
              <a:buFont typeface="+mj-lt"/>
              <a:buAutoNum type="arabicPeriod"/>
            </a:pPr>
            <a:endParaRPr lang="es-MX" sz="1600" dirty="0" smtClean="0"/>
          </a:p>
          <a:p>
            <a:pPr marL="342900" indent="-342900" algn="just">
              <a:buFont typeface="+mj-lt"/>
              <a:buAutoNum type="arabicPeriod"/>
            </a:pPr>
            <a:endParaRPr lang="es-MX" sz="1600" dirty="0"/>
          </a:p>
        </p:txBody>
      </p:sp>
      <p:sp>
        <p:nvSpPr>
          <p:cNvPr id="3" name="2 Rectángulo"/>
          <p:cNvSpPr/>
          <p:nvPr/>
        </p:nvSpPr>
        <p:spPr>
          <a:xfrm>
            <a:off x="-5832" y="0"/>
            <a:ext cx="7118799" cy="361637"/>
          </a:xfrm>
          <a:prstGeom prst="rect">
            <a:avLst/>
          </a:prstGeom>
        </p:spPr>
        <p:txBody>
          <a:bodyPr wrap="square">
            <a:spAutoFit/>
          </a:bodyPr>
          <a:lstStyle/>
          <a:p>
            <a:r>
              <a:rPr lang="es-MX" sz="175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Contenido</a:t>
            </a:r>
            <a:endParaRPr lang="es-MX" sz="175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2707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5832" y="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16. Evaluación del Servicio de Tel-INAI</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8" name="7 Rectángulo"/>
          <p:cNvSpPr/>
          <p:nvPr/>
        </p:nvSpPr>
        <p:spPr>
          <a:xfrm>
            <a:off x="218084" y="2674490"/>
            <a:ext cx="6750867" cy="2462213"/>
          </a:xfrm>
          <a:prstGeom prst="rect">
            <a:avLst/>
          </a:prstGeom>
        </p:spPr>
        <p:txBody>
          <a:bodyPr wrap="square">
            <a:spAutoFit/>
          </a:bodyPr>
          <a:lstStyle/>
          <a:p>
            <a:pPr marL="285750" indent="-285750" algn="just">
              <a:buFont typeface="Wingdings" panose="05000000000000000000" pitchFamily="2" charset="2"/>
              <a:buChar char="q"/>
            </a:pPr>
            <a:r>
              <a:rPr lang="es-MX" b="1" dirty="0" smtClean="0"/>
              <a:t>La calificación promedio que los usuarios dan al servicio recibido por Tel-INAI es de 9.2 en una escala de 0 a 10.</a:t>
            </a:r>
          </a:p>
          <a:p>
            <a:pPr marL="285750" indent="-285750" algn="just">
              <a:buFont typeface="Wingdings" panose="05000000000000000000" pitchFamily="2" charset="2"/>
              <a:buChar char="q"/>
            </a:pPr>
            <a:endParaRPr lang="es-MX" b="1" dirty="0"/>
          </a:p>
          <a:p>
            <a:pPr marL="285750" indent="-285750" algn="just">
              <a:buFont typeface="Wingdings" panose="05000000000000000000" pitchFamily="2" charset="2"/>
              <a:buChar char="q"/>
            </a:pPr>
            <a:r>
              <a:rPr lang="es-MX" b="1" dirty="0" smtClean="0"/>
              <a:t>La calificación sobre la atención recibida del asesor fue de 9.4 y de 9.1 respecto al tiempo en espera, en una escala de 0 a 10</a:t>
            </a:r>
            <a:r>
              <a:rPr lang="es-MX" b="1" dirty="0"/>
              <a:t>.</a:t>
            </a:r>
          </a:p>
          <a:p>
            <a:pPr algn="just"/>
            <a:endParaRPr lang="es-MX" b="1" dirty="0" smtClean="0"/>
          </a:p>
          <a:p>
            <a:pPr marL="285750" indent="-285750" algn="just">
              <a:buFont typeface="Wingdings" panose="05000000000000000000" pitchFamily="2" charset="2"/>
              <a:buChar char="q"/>
            </a:pPr>
            <a:r>
              <a:rPr lang="es-MX" b="1" dirty="0" smtClean="0"/>
              <a:t>Respecto a si la asesoría recibida fue suficiente se obtuvo una calificación de  9.2 en una escala de 0 a 10.</a:t>
            </a:r>
          </a:p>
          <a:p>
            <a:pPr marL="285750" indent="-285750" algn="just">
              <a:buFont typeface="Wingdings" panose="05000000000000000000" pitchFamily="2" charset="2"/>
              <a:buChar char="q"/>
            </a:pPr>
            <a:endParaRPr lang="es-MX" b="1" dirty="0" smtClean="0"/>
          </a:p>
          <a:p>
            <a:pPr marL="285750" indent="-285750" algn="just">
              <a:buFont typeface="Wingdings" panose="05000000000000000000" pitchFamily="2" charset="2"/>
              <a:buChar char="q"/>
            </a:pPr>
            <a:r>
              <a:rPr lang="es-MX" b="1" dirty="0" smtClean="0"/>
              <a:t>Finalmente la preparación de asesor obtuvo una calificación de 8.7, la amabilidad del asesor obtuvo un 9.5.</a:t>
            </a:r>
          </a:p>
        </p:txBody>
      </p:sp>
      <p:pic>
        <p:nvPicPr>
          <p:cNvPr id="3" name="Imagen 2"/>
          <p:cNvPicPr>
            <a:picLocks noChangeAspect="1"/>
          </p:cNvPicPr>
          <p:nvPr/>
        </p:nvPicPr>
        <p:blipFill>
          <a:blip r:embed="rId2"/>
          <a:stretch>
            <a:fillRect/>
          </a:stretch>
        </p:blipFill>
        <p:spPr>
          <a:xfrm>
            <a:off x="139299" y="456184"/>
            <a:ext cx="6829651" cy="2218306"/>
          </a:xfrm>
          <a:prstGeom prst="rect">
            <a:avLst/>
          </a:prstGeom>
        </p:spPr>
      </p:pic>
    </p:spTree>
    <p:extLst>
      <p:ext uri="{BB962C8B-B14F-4D97-AF65-F5344CB8AC3E}">
        <p14:creationId xmlns:p14="http://schemas.microsoft.com/office/powerpoint/2010/main" val="39252285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00199" y="3624535"/>
            <a:ext cx="6840760" cy="1169551"/>
          </a:xfrm>
          <a:prstGeom prst="rect">
            <a:avLst/>
          </a:prstGeom>
          <a:noFill/>
        </p:spPr>
        <p:txBody>
          <a:bodyPr wrap="square" rtlCol="0">
            <a:spAutoFit/>
          </a:bodyPr>
          <a:lstStyle/>
          <a:p>
            <a:r>
              <a:rPr lang="es-MX" b="1" dirty="0" smtClean="0"/>
              <a:t>En la gráfica se observa que la calificación de la atención y la amabilidad del asesor, se encuentran por arriba de la calificación promedio que es de 9.2.</a:t>
            </a:r>
          </a:p>
          <a:p>
            <a:endParaRPr lang="es-MX" b="1" dirty="0"/>
          </a:p>
          <a:p>
            <a:pPr algn="just"/>
            <a:r>
              <a:rPr lang="es-MX" b="1" dirty="0" smtClean="0"/>
              <a:t>Sin embargo, existe área de oportunidad para mejorar el servicio en la preparación del asesor, así como en el tiempo de espera, los cuales se encuentra por abajo del promedio.</a:t>
            </a:r>
            <a:endParaRPr lang="es-MX" b="1" dirty="0"/>
          </a:p>
        </p:txBody>
      </p:sp>
      <p:sp>
        <p:nvSpPr>
          <p:cNvPr id="5" name="5 Rectángulo"/>
          <p:cNvSpPr/>
          <p:nvPr/>
        </p:nvSpPr>
        <p:spPr>
          <a:xfrm>
            <a:off x="-64804" y="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16. Evaluación del Servicio de Tel-INAI</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pic>
        <p:nvPicPr>
          <p:cNvPr id="6" name="Imagen 5"/>
          <p:cNvPicPr>
            <a:picLocks noChangeAspect="1"/>
          </p:cNvPicPr>
          <p:nvPr/>
        </p:nvPicPr>
        <p:blipFill>
          <a:blip r:embed="rId2"/>
          <a:stretch>
            <a:fillRect/>
          </a:stretch>
        </p:blipFill>
        <p:spPr>
          <a:xfrm>
            <a:off x="80539" y="600200"/>
            <a:ext cx="6828112" cy="3024336"/>
          </a:xfrm>
          <a:prstGeom prst="rect">
            <a:avLst/>
          </a:prstGeom>
        </p:spPr>
      </p:pic>
      <p:pic>
        <p:nvPicPr>
          <p:cNvPr id="7" name="Imagen 6"/>
          <p:cNvPicPr>
            <a:picLocks noChangeAspect="1"/>
          </p:cNvPicPr>
          <p:nvPr/>
        </p:nvPicPr>
        <p:blipFill>
          <a:blip r:embed="rId3"/>
          <a:stretch>
            <a:fillRect/>
          </a:stretch>
        </p:blipFill>
        <p:spPr>
          <a:xfrm>
            <a:off x="940149" y="1320279"/>
            <a:ext cx="5108891" cy="188992"/>
          </a:xfrm>
          <a:prstGeom prst="rect">
            <a:avLst/>
          </a:prstGeom>
        </p:spPr>
      </p:pic>
      <p:pic>
        <p:nvPicPr>
          <p:cNvPr id="8" name="Imagen 7"/>
          <p:cNvPicPr>
            <a:picLocks noChangeAspect="1"/>
          </p:cNvPicPr>
          <p:nvPr/>
        </p:nvPicPr>
        <p:blipFill>
          <a:blip r:embed="rId4"/>
          <a:stretch>
            <a:fillRect/>
          </a:stretch>
        </p:blipFill>
        <p:spPr>
          <a:xfrm>
            <a:off x="4736703" y="967902"/>
            <a:ext cx="755970" cy="634039"/>
          </a:xfrm>
          <a:prstGeom prst="rect">
            <a:avLst/>
          </a:prstGeom>
        </p:spPr>
      </p:pic>
    </p:spTree>
    <p:extLst>
      <p:ext uri="{BB962C8B-B14F-4D97-AF65-F5344CB8AC3E}">
        <p14:creationId xmlns:p14="http://schemas.microsoft.com/office/powerpoint/2010/main" val="16549088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5832" y="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17. Evaluación del Servicio Presencial</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8" name="7 Rectángulo"/>
          <p:cNvSpPr/>
          <p:nvPr/>
        </p:nvSpPr>
        <p:spPr>
          <a:xfrm>
            <a:off x="180129" y="2602482"/>
            <a:ext cx="6816757" cy="2462213"/>
          </a:xfrm>
          <a:prstGeom prst="rect">
            <a:avLst/>
          </a:prstGeom>
        </p:spPr>
        <p:txBody>
          <a:bodyPr wrap="square">
            <a:spAutoFit/>
          </a:bodyPr>
          <a:lstStyle/>
          <a:p>
            <a:pPr marL="285750" indent="-285750" algn="just">
              <a:buFont typeface="Wingdings" panose="05000000000000000000" pitchFamily="2" charset="2"/>
              <a:buChar char="q"/>
            </a:pPr>
            <a:r>
              <a:rPr lang="es-MX" b="1" dirty="0" smtClean="0"/>
              <a:t>La calificación promedio que los usuarios dan al servicio presencial recibido es de 9.5 en una escala de 0 a 10.</a:t>
            </a:r>
          </a:p>
          <a:p>
            <a:pPr marL="285750" indent="-285750" algn="just">
              <a:buFont typeface="Wingdings" panose="05000000000000000000" pitchFamily="2" charset="2"/>
              <a:buChar char="q"/>
            </a:pPr>
            <a:endParaRPr lang="es-MX" b="1" dirty="0"/>
          </a:p>
          <a:p>
            <a:pPr marL="285750" indent="-285750" algn="just">
              <a:buFont typeface="Wingdings" panose="05000000000000000000" pitchFamily="2" charset="2"/>
              <a:buChar char="q"/>
            </a:pPr>
            <a:r>
              <a:rPr lang="es-MX" b="1" dirty="0" smtClean="0"/>
              <a:t>La calificación sobre la atención recibida fue de 9.8 y de la amabilidad del asesor fue de 9.7 </a:t>
            </a:r>
            <a:r>
              <a:rPr lang="es-MX" b="1" dirty="0"/>
              <a:t>en una escala de 0 a 10.</a:t>
            </a:r>
          </a:p>
          <a:p>
            <a:pPr marL="285750" indent="-285750" algn="just">
              <a:buFont typeface="Wingdings" panose="05000000000000000000" pitchFamily="2" charset="2"/>
              <a:buChar char="q"/>
            </a:pPr>
            <a:endParaRPr lang="es-MX" b="1" dirty="0" smtClean="0"/>
          </a:p>
          <a:p>
            <a:pPr marL="285750" indent="-285750" algn="just">
              <a:buFont typeface="Wingdings" panose="05000000000000000000" pitchFamily="2" charset="2"/>
              <a:buChar char="q"/>
            </a:pPr>
            <a:r>
              <a:rPr lang="es-MX" b="1" dirty="0" smtClean="0"/>
              <a:t>Respecto a la capacidad del asesor para resolver dudas fue de 9.6 en una escala de 0 a 10.</a:t>
            </a:r>
            <a:endParaRPr lang="es-MX" b="1" dirty="0"/>
          </a:p>
          <a:p>
            <a:pPr marL="285750" indent="-285750" algn="just">
              <a:buFont typeface="Wingdings" panose="05000000000000000000" pitchFamily="2" charset="2"/>
              <a:buChar char="q"/>
            </a:pPr>
            <a:endParaRPr lang="es-MX" b="1" dirty="0" smtClean="0"/>
          </a:p>
          <a:p>
            <a:pPr marL="285750" indent="-285750" algn="just">
              <a:buFont typeface="Wingdings" panose="05000000000000000000" pitchFamily="2" charset="2"/>
              <a:buChar char="q"/>
            </a:pPr>
            <a:r>
              <a:rPr lang="es-MX" b="1" dirty="0" smtClean="0"/>
              <a:t>Se calificó con 8.7 la pregunta sobre si la duda fue aclarada, por lo que debe mejorarse el grado de satisfacción del usuario respecto a la información proporcionada.</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83" y="467592"/>
            <a:ext cx="7056784" cy="21348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86801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77004" y="3840559"/>
            <a:ext cx="7035963" cy="1169551"/>
          </a:xfrm>
          <a:prstGeom prst="rect">
            <a:avLst/>
          </a:prstGeom>
          <a:noFill/>
        </p:spPr>
        <p:txBody>
          <a:bodyPr wrap="square" rtlCol="0">
            <a:spAutoFit/>
          </a:bodyPr>
          <a:lstStyle/>
          <a:p>
            <a:r>
              <a:rPr lang="es-MX" b="1" dirty="0"/>
              <a:t>En la gráfica se observa que tanto la atención </a:t>
            </a:r>
            <a:r>
              <a:rPr lang="es-MX" b="1" dirty="0" smtClean="0"/>
              <a:t>recibida, la amabilidad del asesor y la capacidad de asesor para resolver dudas, </a:t>
            </a:r>
            <a:r>
              <a:rPr lang="es-MX" b="1" dirty="0"/>
              <a:t>se encuentra por arriba de la calificación promedio que es de </a:t>
            </a:r>
            <a:r>
              <a:rPr lang="es-MX" b="1" dirty="0" smtClean="0"/>
              <a:t>9.5.</a:t>
            </a:r>
          </a:p>
          <a:p>
            <a:endParaRPr lang="es-MX" b="1" dirty="0"/>
          </a:p>
          <a:p>
            <a:pPr algn="just"/>
            <a:r>
              <a:rPr lang="es-MX" b="1" dirty="0" smtClean="0"/>
              <a:t>Sin </a:t>
            </a:r>
            <a:r>
              <a:rPr lang="es-MX" b="1" dirty="0"/>
              <a:t>embargo, existen áreas de oportunidad para mejorar el </a:t>
            </a:r>
            <a:r>
              <a:rPr lang="es-MX" b="1" dirty="0" smtClean="0"/>
              <a:t>servicio si la duda fue aclarada.</a:t>
            </a:r>
            <a:endParaRPr lang="es-MX" b="1" dirty="0"/>
          </a:p>
        </p:txBody>
      </p:sp>
      <p:sp>
        <p:nvSpPr>
          <p:cNvPr id="4" name="5 Rectángulo"/>
          <p:cNvSpPr/>
          <p:nvPr/>
        </p:nvSpPr>
        <p:spPr>
          <a:xfrm>
            <a:off x="-5832" y="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17. Evaluación del Servicio Presencial</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graphicFrame>
        <p:nvGraphicFramePr>
          <p:cNvPr id="5" name="4 Gráfico"/>
          <p:cNvGraphicFramePr>
            <a:graphicFrameLocks/>
          </p:cNvGraphicFramePr>
          <p:nvPr>
            <p:extLst>
              <p:ext uri="{D42A27DB-BD31-4B8C-83A1-F6EECF244321}">
                <p14:modId xmlns:p14="http://schemas.microsoft.com/office/powerpoint/2010/main" val="722335832"/>
              </p:ext>
            </p:extLst>
          </p:nvPr>
        </p:nvGraphicFramePr>
        <p:xfrm>
          <a:off x="77004" y="456184"/>
          <a:ext cx="7035963" cy="33843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702935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5832" y="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18. Anexo Detalle de Servicios por Agente </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4" name="CuadroTexto 2"/>
          <p:cNvSpPr txBox="1"/>
          <p:nvPr/>
        </p:nvSpPr>
        <p:spPr>
          <a:xfrm>
            <a:off x="194692" y="600199"/>
            <a:ext cx="6880118" cy="4154984"/>
          </a:xfrm>
          <a:prstGeom prst="rect">
            <a:avLst/>
          </a:prstGeom>
          <a:noFill/>
        </p:spPr>
        <p:txBody>
          <a:bodyPr wrap="square" rtlCol="0">
            <a:spAutoFit/>
          </a:bodyPr>
          <a:lstStyle/>
          <a:p>
            <a:pPr algn="just"/>
            <a:r>
              <a:rPr lang="es-MX" dirty="0" smtClean="0"/>
              <a:t>Como parte de este Informe se anexa archivo base con la información concentrada por agente y evaluaciones de Tel-INAI y presenciales. Cada hoja cuenta con distintos conceptos que se desglosan de la forma siguiente:</a:t>
            </a:r>
          </a:p>
          <a:p>
            <a:pPr algn="just"/>
            <a:endParaRPr lang="es-MX" dirty="0" smtClean="0"/>
          </a:p>
          <a:p>
            <a:pPr marL="285750" indent="-285750" algn="just">
              <a:buFont typeface="Arial" panose="020B0604020202020204" pitchFamily="34" charset="0"/>
              <a:buChar char="•"/>
            </a:pPr>
            <a:r>
              <a:rPr lang="es-MX" sz="1300" b="1" dirty="0" smtClean="0"/>
              <a:t>Fechas:</a:t>
            </a:r>
            <a:r>
              <a:rPr lang="es-MX" sz="1300" dirty="0" smtClean="0"/>
              <a:t> Fecha de ingreso y fecha de atención</a:t>
            </a:r>
          </a:p>
          <a:p>
            <a:pPr marL="285750" indent="-285750" algn="just">
              <a:buFont typeface="Arial" panose="020B0604020202020204" pitchFamily="34" charset="0"/>
              <a:buChar char="•"/>
            </a:pPr>
            <a:r>
              <a:rPr lang="es-MX" sz="1300" b="1" dirty="0" smtClean="0"/>
              <a:t>Servidor público: </a:t>
            </a:r>
            <a:r>
              <a:rPr lang="es-MX" sz="1300" dirty="0" smtClean="0"/>
              <a:t>Nombre del agente que atendió</a:t>
            </a:r>
          </a:p>
          <a:p>
            <a:pPr marL="285750" indent="-285750" algn="just">
              <a:buFont typeface="Arial" panose="020B0604020202020204" pitchFamily="34" charset="0"/>
              <a:buChar char="•"/>
            </a:pPr>
            <a:r>
              <a:rPr lang="es-MX" sz="1300" b="1" dirty="0" smtClean="0"/>
              <a:t>Tipo de servicio: </a:t>
            </a:r>
            <a:r>
              <a:rPr lang="es-MX" sz="1300" dirty="0" smtClean="0"/>
              <a:t>Es la clasificación del servicio en cada uno de los nueve tipos descritos en este informe.</a:t>
            </a:r>
          </a:p>
          <a:p>
            <a:pPr marL="285750" indent="-285750" algn="just">
              <a:buFont typeface="Arial" panose="020B0604020202020204" pitchFamily="34" charset="0"/>
              <a:buChar char="•"/>
            </a:pPr>
            <a:r>
              <a:rPr lang="es-MX" sz="1300" b="1" dirty="0" smtClean="0"/>
              <a:t>Canal de atención: </a:t>
            </a:r>
            <a:r>
              <a:rPr lang="es-MX" sz="1300" dirty="0" smtClean="0"/>
              <a:t>Se refiere a uno de los cuatro canales de atención con que cuenta el CAS a través del cuál se brindó el servicio al usuario.</a:t>
            </a:r>
          </a:p>
          <a:p>
            <a:pPr marL="285750" indent="-285750" algn="just">
              <a:buFont typeface="Arial" panose="020B0604020202020204" pitchFamily="34" charset="0"/>
              <a:buChar char="•"/>
            </a:pPr>
            <a:r>
              <a:rPr lang="es-MX" sz="1300" b="1" dirty="0" smtClean="0"/>
              <a:t>Requerimiento: </a:t>
            </a:r>
            <a:r>
              <a:rPr lang="es-MX" sz="1300" dirty="0" smtClean="0"/>
              <a:t>Se refiere a cada una de las consultas o solicitudes específicas de los usuarios.</a:t>
            </a:r>
          </a:p>
          <a:p>
            <a:pPr marL="285750" indent="-285750" algn="just">
              <a:buFont typeface="Arial" panose="020B0604020202020204" pitchFamily="34" charset="0"/>
              <a:buChar char="•"/>
            </a:pPr>
            <a:r>
              <a:rPr lang="es-MX" sz="1300" b="1" dirty="0" smtClean="0"/>
              <a:t>Atención: </a:t>
            </a:r>
            <a:r>
              <a:rPr lang="es-MX" sz="1300" dirty="0" smtClean="0"/>
              <a:t>Se refiere a la respuesta o acción que realizó el servidor público para atender el requerimiento del usuario.</a:t>
            </a:r>
          </a:p>
          <a:p>
            <a:pPr marL="285750" indent="-285750" algn="just">
              <a:buFont typeface="Arial" panose="020B0604020202020204" pitchFamily="34" charset="0"/>
              <a:buChar char="•"/>
            </a:pPr>
            <a:r>
              <a:rPr lang="es-MX" sz="1300" b="1" dirty="0" smtClean="0"/>
              <a:t>Fundamento legal de la atención: </a:t>
            </a:r>
            <a:r>
              <a:rPr lang="es-MX" sz="1300" dirty="0" smtClean="0"/>
              <a:t>Se refiere al documento o precepto normativo que avala la acción o respuesta del servidor público</a:t>
            </a:r>
          </a:p>
          <a:p>
            <a:pPr marL="285750" indent="-285750" algn="just">
              <a:buFont typeface="Arial" panose="020B0604020202020204" pitchFamily="34" charset="0"/>
              <a:buChar char="•"/>
            </a:pPr>
            <a:r>
              <a:rPr lang="es-MX" sz="1300" b="1" dirty="0" smtClean="0"/>
              <a:t>Tiempo de respuesta: </a:t>
            </a:r>
            <a:r>
              <a:rPr lang="es-MX" sz="1300" dirty="0" smtClean="0"/>
              <a:t>Se refiere al tiempo que tardó el CAS en brindar la atención al usuario.</a:t>
            </a:r>
          </a:p>
          <a:p>
            <a:pPr marL="285750" indent="-285750" algn="just">
              <a:buFont typeface="Arial" panose="020B0604020202020204" pitchFamily="34" charset="0"/>
              <a:buChar char="•"/>
            </a:pPr>
            <a:r>
              <a:rPr lang="es-MX" sz="1300" b="1" dirty="0" smtClean="0"/>
              <a:t>Tipo de usuario: </a:t>
            </a:r>
            <a:r>
              <a:rPr lang="es-MX" sz="1300" dirty="0" smtClean="0"/>
              <a:t>Régimen Fiscal</a:t>
            </a:r>
            <a:endParaRPr lang="es-MX" sz="1300" b="1" dirty="0" smtClean="0"/>
          </a:p>
          <a:p>
            <a:pPr marL="285750" indent="-285750" algn="just">
              <a:buFont typeface="Arial" panose="020B0604020202020204" pitchFamily="34" charset="0"/>
              <a:buChar char="•"/>
            </a:pPr>
            <a:r>
              <a:rPr lang="es-MX" sz="1300" b="1" dirty="0" smtClean="0"/>
              <a:t>Sexo: </a:t>
            </a:r>
            <a:r>
              <a:rPr lang="es-MX" sz="1300" dirty="0" smtClean="0"/>
              <a:t>Hombre o mujer</a:t>
            </a:r>
          </a:p>
          <a:p>
            <a:pPr marL="285750" indent="-285750" algn="just">
              <a:buFont typeface="Arial" panose="020B0604020202020204" pitchFamily="34" charset="0"/>
              <a:buChar char="•"/>
            </a:pPr>
            <a:r>
              <a:rPr lang="es-MX" sz="1300" b="1" dirty="0" smtClean="0"/>
              <a:t>Edad: </a:t>
            </a:r>
            <a:r>
              <a:rPr lang="es-MX" sz="1300" dirty="0" smtClean="0"/>
              <a:t>Se refiere a la edad de la persona usuaria.</a:t>
            </a:r>
            <a:endParaRPr lang="es-MX" sz="1300" dirty="0"/>
          </a:p>
          <a:p>
            <a:pPr marL="285750" indent="-285750" algn="just">
              <a:buFont typeface="Arial" panose="020B0604020202020204" pitchFamily="34" charset="0"/>
              <a:buChar char="•"/>
            </a:pPr>
            <a:r>
              <a:rPr lang="es-MX" sz="1300" b="1" dirty="0" smtClean="0"/>
              <a:t>Entidad: </a:t>
            </a:r>
            <a:r>
              <a:rPr lang="es-MX" sz="1300" dirty="0" smtClean="0"/>
              <a:t>Se refiere a la entidad federativa de la cuál provino la solicitud o requerimiento.</a:t>
            </a:r>
            <a:endParaRPr lang="es-MX" sz="1300" dirty="0"/>
          </a:p>
        </p:txBody>
      </p:sp>
    </p:spTree>
    <p:extLst>
      <p:ext uri="{BB962C8B-B14F-4D97-AF65-F5344CB8AC3E}">
        <p14:creationId xmlns:p14="http://schemas.microsoft.com/office/powerpoint/2010/main" val="23716090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1 Imagen" descr="C:\Users\jorge.acevedo\AppData\Local\Microsoft\Windows\Temporary Internet Files\Content.Outlook\UINZIPH0\Logo-inai_28abr2015_texto1.jpg"/>
          <p:cNvPicPr/>
          <p:nvPr/>
        </p:nvPicPr>
        <p:blipFill rotWithShape="1">
          <a:blip r:embed="rId2" cstate="print">
            <a:extLst>
              <a:ext uri="{28A0092B-C50C-407E-A947-70E740481C1C}">
                <a14:useLocalDpi xmlns:a14="http://schemas.microsoft.com/office/drawing/2010/main" val="0"/>
              </a:ext>
            </a:extLst>
          </a:blip>
          <a:srcRect l="7575" t="13072" r="5412" b="16340"/>
          <a:stretch/>
        </p:blipFill>
        <p:spPr bwMode="auto">
          <a:xfrm>
            <a:off x="2216423" y="456183"/>
            <a:ext cx="2818431" cy="1584176"/>
          </a:xfrm>
          <a:prstGeom prst="rect">
            <a:avLst/>
          </a:prstGeom>
          <a:noFill/>
          <a:ln>
            <a:noFill/>
          </a:ln>
        </p:spPr>
      </p:pic>
      <p:sp>
        <p:nvSpPr>
          <p:cNvPr id="12" name="11 Elipse"/>
          <p:cNvSpPr/>
          <p:nvPr/>
        </p:nvSpPr>
        <p:spPr>
          <a:xfrm>
            <a:off x="5422876" y="1963365"/>
            <a:ext cx="1760033" cy="174367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3" name="12 Elipse"/>
          <p:cNvSpPr/>
          <p:nvPr/>
        </p:nvSpPr>
        <p:spPr>
          <a:xfrm>
            <a:off x="5413351" y="3249183"/>
            <a:ext cx="1760033" cy="1743672"/>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4" name="13 Elipse"/>
          <p:cNvSpPr/>
          <p:nvPr/>
        </p:nvSpPr>
        <p:spPr>
          <a:xfrm>
            <a:off x="4664695" y="3912568"/>
            <a:ext cx="1440161" cy="148450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5" name="14 Elipse"/>
          <p:cNvSpPr/>
          <p:nvPr/>
        </p:nvSpPr>
        <p:spPr>
          <a:xfrm>
            <a:off x="3512567" y="4557193"/>
            <a:ext cx="792087" cy="819918"/>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6" name="15 Elipse"/>
          <p:cNvSpPr/>
          <p:nvPr/>
        </p:nvSpPr>
        <p:spPr>
          <a:xfrm>
            <a:off x="4089565" y="4417298"/>
            <a:ext cx="950506" cy="979773"/>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7" name="16 Elipse"/>
          <p:cNvSpPr/>
          <p:nvPr/>
        </p:nvSpPr>
        <p:spPr>
          <a:xfrm>
            <a:off x="3066117" y="4737287"/>
            <a:ext cx="662474" cy="640840"/>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8" name="17 Elipse"/>
          <p:cNvSpPr/>
          <p:nvPr/>
        </p:nvSpPr>
        <p:spPr>
          <a:xfrm>
            <a:off x="6088685" y="5086762"/>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9" name="18 Elipse"/>
          <p:cNvSpPr/>
          <p:nvPr/>
        </p:nvSpPr>
        <p:spPr>
          <a:xfrm>
            <a:off x="6897757" y="4698755"/>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0" name="19 Elipse"/>
          <p:cNvSpPr/>
          <p:nvPr/>
        </p:nvSpPr>
        <p:spPr>
          <a:xfrm>
            <a:off x="5951494" y="465111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1" name="20 Elipse"/>
          <p:cNvSpPr/>
          <p:nvPr/>
        </p:nvSpPr>
        <p:spPr>
          <a:xfrm>
            <a:off x="6464895" y="459529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2" name="21 Elipse"/>
          <p:cNvSpPr/>
          <p:nvPr/>
        </p:nvSpPr>
        <p:spPr>
          <a:xfrm>
            <a:off x="5632549" y="5093984"/>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3" name="22 Elipse"/>
          <p:cNvSpPr/>
          <p:nvPr/>
        </p:nvSpPr>
        <p:spPr>
          <a:xfrm>
            <a:off x="6231261" y="4213922"/>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4" name="23 Elipse"/>
          <p:cNvSpPr/>
          <p:nvPr/>
        </p:nvSpPr>
        <p:spPr>
          <a:xfrm>
            <a:off x="6899823" y="5082931"/>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5" name="24 Elipse"/>
          <p:cNvSpPr/>
          <p:nvPr/>
        </p:nvSpPr>
        <p:spPr>
          <a:xfrm>
            <a:off x="6888232" y="4200599"/>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6" name="25 Elipse"/>
          <p:cNvSpPr/>
          <p:nvPr/>
        </p:nvSpPr>
        <p:spPr>
          <a:xfrm>
            <a:off x="6883998" y="3643904"/>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7" name="26 Elipse"/>
          <p:cNvSpPr/>
          <p:nvPr/>
        </p:nvSpPr>
        <p:spPr>
          <a:xfrm>
            <a:off x="6464895" y="5077839"/>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8" name="27 Elipse"/>
          <p:cNvSpPr/>
          <p:nvPr/>
        </p:nvSpPr>
        <p:spPr>
          <a:xfrm>
            <a:off x="6563217" y="397405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9" name="28 Elipse"/>
          <p:cNvSpPr/>
          <p:nvPr/>
        </p:nvSpPr>
        <p:spPr>
          <a:xfrm>
            <a:off x="2681923" y="4798079"/>
            <a:ext cx="561662" cy="58132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0" name="29 Elipse"/>
          <p:cNvSpPr/>
          <p:nvPr/>
        </p:nvSpPr>
        <p:spPr>
          <a:xfrm>
            <a:off x="2432447" y="4889225"/>
            <a:ext cx="504056" cy="495076"/>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1" name="30 Elipse"/>
          <p:cNvSpPr/>
          <p:nvPr/>
        </p:nvSpPr>
        <p:spPr>
          <a:xfrm>
            <a:off x="2168841" y="4967152"/>
            <a:ext cx="413972" cy="42076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2" name="31 Elipse"/>
          <p:cNvSpPr/>
          <p:nvPr/>
        </p:nvSpPr>
        <p:spPr>
          <a:xfrm>
            <a:off x="1974563" y="5091048"/>
            <a:ext cx="285152" cy="293932"/>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3" name="32 Elipse"/>
          <p:cNvSpPr/>
          <p:nvPr/>
        </p:nvSpPr>
        <p:spPr>
          <a:xfrm>
            <a:off x="1810211" y="5177534"/>
            <a:ext cx="222441" cy="213346"/>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4" name="5 Rectángulo"/>
          <p:cNvSpPr/>
          <p:nvPr/>
        </p:nvSpPr>
        <p:spPr>
          <a:xfrm>
            <a:off x="-4754" y="2484923"/>
            <a:ext cx="7169150" cy="336056"/>
          </a:xfrm>
          <a:prstGeom prst="rect">
            <a:avLst/>
          </a:prstGeom>
          <a:gradFill>
            <a:gsLst>
              <a:gs pos="50000">
                <a:schemeClr val="accent4">
                  <a:lumMod val="60000"/>
                  <a:lumOff val="40000"/>
                  <a:alpha val="75000"/>
                </a:schemeClr>
              </a:gs>
              <a:gs pos="100000">
                <a:schemeClr val="accent1">
                  <a:tint val="23500"/>
                  <a:satMod val="160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
        <p:nvSpPr>
          <p:cNvPr id="6" name="9 Rectángulo"/>
          <p:cNvSpPr/>
          <p:nvPr/>
        </p:nvSpPr>
        <p:spPr>
          <a:xfrm>
            <a:off x="474728" y="2373216"/>
            <a:ext cx="6210189" cy="555002"/>
          </a:xfrm>
          <a:prstGeom prst="rect">
            <a:avLst/>
          </a:prstGeom>
        </p:spPr>
        <p:txBody>
          <a:bodyPr wrap="square" lIns="71689" tIns="35844" rIns="71689" bIns="35844">
            <a:spAutoFit/>
          </a:bodyPr>
          <a:lstStyle/>
          <a:p>
            <a:pPr algn="ctr"/>
            <a:r>
              <a:rPr lang="es-MX" sz="3100" b="1" i="1" cap="small" dirty="0" smtClean="0">
                <a:effectLst>
                  <a:outerShdw blurRad="38100" dist="38100" dir="2700000" algn="tl">
                    <a:srgbClr val="000000">
                      <a:alpha val="43137"/>
                    </a:srgbClr>
                  </a:outerShdw>
                </a:effectLst>
                <a:latin typeface="Calibri" pitchFamily="34" charset="0"/>
              </a:rPr>
              <a:t>¡Gracias!</a:t>
            </a:r>
            <a:endParaRPr lang="es-MX" sz="3100" b="1" i="1" cap="small" dirty="0">
              <a:effectLst>
                <a:outerShdw blurRad="38100" dist="38100" dir="2700000" algn="tl">
                  <a:srgbClr val="000000">
                    <a:alpha val="43137"/>
                  </a:srgbClr>
                </a:outerShdw>
              </a:effectLst>
              <a:latin typeface="Calibri" pitchFamily="34" charset="0"/>
            </a:endParaRPr>
          </a:p>
        </p:txBody>
      </p:sp>
    </p:spTree>
    <p:extLst>
      <p:ext uri="{BB962C8B-B14F-4D97-AF65-F5344CB8AC3E}">
        <p14:creationId xmlns:p14="http://schemas.microsoft.com/office/powerpoint/2010/main" val="3230176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2"/>
          <p:cNvSpPr txBox="1"/>
          <p:nvPr/>
        </p:nvSpPr>
        <p:spPr>
          <a:xfrm>
            <a:off x="218095" y="396364"/>
            <a:ext cx="6880118" cy="4524315"/>
          </a:xfrm>
          <a:prstGeom prst="rect">
            <a:avLst/>
          </a:prstGeom>
          <a:noFill/>
        </p:spPr>
        <p:txBody>
          <a:bodyPr wrap="square" rtlCol="0">
            <a:spAutoFit/>
          </a:bodyPr>
          <a:lstStyle/>
          <a:p>
            <a:pPr algn="just"/>
            <a:r>
              <a:rPr lang="es-MX" sz="1600" dirty="0" smtClean="0"/>
              <a:t>El presente Informe contiene </a:t>
            </a:r>
            <a:r>
              <a:rPr lang="es-MX" sz="1600" dirty="0"/>
              <a:t>datos </a:t>
            </a:r>
            <a:r>
              <a:rPr lang="es-MX" sz="1600" dirty="0" smtClean="0"/>
              <a:t>sobre los servicios brindados por el Centro de Atención a la Sociedad (CAS) del Instituto Nacional de Transparencia, Acceso a la Información y Protección de Datos Personales (INAI), en el periodo del 22 al 26 de agosto de 2016, en el que se desagrega información por tipo de consulta, canal de atención, perfil de los usuarios, evaluación del servicio y un reporte en el que se describe cada una de la atenciones formuladas a los requerimientos de los usuarios.</a:t>
            </a:r>
          </a:p>
          <a:p>
            <a:pPr algn="just"/>
            <a:endParaRPr lang="es-MX" sz="1600" dirty="0"/>
          </a:p>
          <a:p>
            <a:pPr algn="just"/>
            <a:r>
              <a:rPr lang="es-MX" sz="1600" dirty="0" smtClean="0"/>
              <a:t>Lo anterior, con la finalidad de mantener informados semanalmente a los Comisionados que integran el Pleno del INAI de las actividades que lleva a cabo el CAS, a fin de encontrar áreas de oportunidad que permitan mejorar la calidad de los servicios que se dan a la población.</a:t>
            </a:r>
          </a:p>
          <a:p>
            <a:pPr algn="just"/>
            <a:endParaRPr lang="es-MX" sz="1600" dirty="0"/>
          </a:p>
          <a:p>
            <a:pPr algn="just"/>
            <a:r>
              <a:rPr lang="es-MX" sz="1600" dirty="0" smtClean="0"/>
              <a:t>En este informe se podrán incorporar variables adicionales que permitan tener una mejor perspectiva de las características de los servicios otorgados por el CAS, para lo cual se está programando recabar información adicional a través de los reportes formulados por los agentes que brindan atención o mediante las evaluaciones del servicio que realizan los usuarios.</a:t>
            </a:r>
          </a:p>
        </p:txBody>
      </p:sp>
      <p:sp>
        <p:nvSpPr>
          <p:cNvPr id="3" name="2 Rectángulo"/>
          <p:cNvSpPr/>
          <p:nvPr/>
        </p:nvSpPr>
        <p:spPr>
          <a:xfrm>
            <a:off x="-5832" y="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 Introducción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1822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Rectángulo"/>
          <p:cNvSpPr/>
          <p:nvPr/>
        </p:nvSpPr>
        <p:spPr>
          <a:xfrm>
            <a:off x="-5832" y="0"/>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2</a:t>
            </a:r>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 Tipo de Servicios</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6" name="CuadroTexto 2"/>
          <p:cNvSpPr txBox="1"/>
          <p:nvPr/>
        </p:nvSpPr>
        <p:spPr>
          <a:xfrm>
            <a:off x="272207" y="384176"/>
            <a:ext cx="6696744" cy="4785926"/>
          </a:xfrm>
          <a:prstGeom prst="rect">
            <a:avLst/>
          </a:prstGeom>
          <a:noFill/>
        </p:spPr>
        <p:txBody>
          <a:bodyPr wrap="square" rtlCol="0">
            <a:spAutoFit/>
          </a:bodyPr>
          <a:lstStyle/>
          <a:p>
            <a:pPr algn="just"/>
            <a:r>
              <a:rPr lang="es-MX" sz="1100" b="1" dirty="0" smtClean="0"/>
              <a:t>Solicitud </a:t>
            </a:r>
            <a:r>
              <a:rPr lang="es-MX" sz="1100" b="1" dirty="0"/>
              <a:t>de Acceso</a:t>
            </a:r>
            <a:r>
              <a:rPr lang="es-MX" sz="1100" dirty="0"/>
              <a:t>: </a:t>
            </a:r>
            <a:r>
              <a:rPr lang="es-MX" sz="1100" dirty="0" smtClean="0"/>
              <a:t>Se registran solicitudes de información pública.</a:t>
            </a:r>
            <a:r>
              <a:rPr lang="es-MX" sz="1100" dirty="0"/>
              <a:t>  </a:t>
            </a:r>
            <a:endParaRPr lang="es-MX" sz="1100" dirty="0" smtClean="0"/>
          </a:p>
          <a:p>
            <a:pPr algn="just"/>
            <a:endParaRPr lang="es-MX" sz="400" dirty="0"/>
          </a:p>
          <a:p>
            <a:pPr algn="just"/>
            <a:r>
              <a:rPr lang="es-MX" sz="1100" b="1" dirty="0"/>
              <a:t>Solicitudes de Datos </a:t>
            </a:r>
            <a:r>
              <a:rPr lang="es-MX" sz="1100" b="1" dirty="0" smtClean="0"/>
              <a:t>Personales: </a:t>
            </a:r>
            <a:r>
              <a:rPr lang="es-MX" sz="1100" dirty="0" smtClean="0"/>
              <a:t>Se registran solicitudes de datos personales.</a:t>
            </a:r>
            <a:endParaRPr lang="es-MX" sz="1100" dirty="0"/>
          </a:p>
          <a:p>
            <a:pPr algn="just"/>
            <a:endParaRPr lang="es-MX" sz="400" b="1" dirty="0" smtClean="0"/>
          </a:p>
          <a:p>
            <a:pPr algn="just"/>
            <a:r>
              <a:rPr lang="es-MX" sz="1100" b="1" dirty="0" smtClean="0"/>
              <a:t>Orientación </a:t>
            </a:r>
            <a:r>
              <a:rPr lang="es-MX" sz="1100" b="1" dirty="0"/>
              <a:t>de la LFTAIPG:</a:t>
            </a:r>
            <a:r>
              <a:rPr lang="es-MX" sz="1100" dirty="0"/>
              <a:t> </a:t>
            </a:r>
            <a:r>
              <a:rPr lang="es-MX" sz="1100" dirty="0" smtClean="0"/>
              <a:t>Se resuelven las dudas planteadas por el usuario respecto a las disposiciones, plazos y procedimientos establecidos en la Ley Federal de Transparencia y Acceso a la Información Pública Gubernamental y su Reglamento.</a:t>
            </a:r>
            <a:r>
              <a:rPr lang="es-MX" sz="1100" dirty="0"/>
              <a:t> </a:t>
            </a:r>
          </a:p>
          <a:p>
            <a:pPr algn="just"/>
            <a:endParaRPr lang="es-MX" sz="400" b="1" dirty="0" smtClean="0"/>
          </a:p>
          <a:p>
            <a:pPr algn="just"/>
            <a:r>
              <a:rPr lang="es-MX" sz="1100" b="1" dirty="0" smtClean="0"/>
              <a:t>Orientación </a:t>
            </a:r>
            <a:r>
              <a:rPr lang="es-MX" sz="1100" b="1" dirty="0"/>
              <a:t>de la LGT:</a:t>
            </a:r>
            <a:r>
              <a:rPr lang="es-MX" sz="1100" dirty="0"/>
              <a:t> </a:t>
            </a:r>
            <a:r>
              <a:rPr lang="es-MX" sz="1100" dirty="0" smtClean="0"/>
              <a:t>Se atienden las preguntas formuladas por el usuario respecto a las disposiciones, plazos y procedimientos establecidos en la Ley General de Transparencia y Acceso a la Información Pública.</a:t>
            </a:r>
            <a:endParaRPr lang="es-MX" sz="1100" dirty="0"/>
          </a:p>
          <a:p>
            <a:pPr algn="just"/>
            <a:endParaRPr lang="es-MX" sz="400" b="1" dirty="0" smtClean="0"/>
          </a:p>
          <a:p>
            <a:pPr algn="just"/>
            <a:r>
              <a:rPr lang="es-MX" sz="1100" b="1" dirty="0" smtClean="0"/>
              <a:t>Orientaciones LFPDPPP:</a:t>
            </a:r>
            <a:r>
              <a:rPr lang="es-MX" sz="1100" b="1" dirty="0"/>
              <a:t> </a:t>
            </a:r>
            <a:r>
              <a:rPr lang="es-MX" sz="1100" dirty="0" smtClean="0"/>
              <a:t>Se atienden las consultas del usuario sobre las disposiciones, plazos y procedimientos establecidos en la Ley Federal de Protección de Datos Personales en Posesión de los Particulares y su Reglamento.</a:t>
            </a:r>
            <a:endParaRPr lang="es-MX" sz="1100" dirty="0"/>
          </a:p>
          <a:p>
            <a:pPr algn="just"/>
            <a:endParaRPr lang="es-MX" sz="400" b="1" dirty="0" smtClean="0"/>
          </a:p>
          <a:p>
            <a:pPr algn="just"/>
            <a:r>
              <a:rPr lang="es-MX" sz="1100" b="1" dirty="0" smtClean="0"/>
              <a:t>Quejas </a:t>
            </a:r>
            <a:r>
              <a:rPr lang="es-MX" sz="1100" b="1" dirty="0"/>
              <a:t>o </a:t>
            </a:r>
            <a:r>
              <a:rPr lang="es-MX" sz="1100" b="1" dirty="0" smtClean="0"/>
              <a:t>Denuncias:</a:t>
            </a:r>
            <a:r>
              <a:rPr lang="es-MX" sz="1100" dirty="0" smtClean="0"/>
              <a:t> Se brinda orientación al usuario de las instancias y procedimientos para presentar quejas o denuncias.</a:t>
            </a:r>
            <a:r>
              <a:rPr lang="es-MX" sz="1100" dirty="0"/>
              <a:t> </a:t>
            </a:r>
          </a:p>
          <a:p>
            <a:pPr algn="just"/>
            <a:endParaRPr lang="es-MX" sz="400" b="1" dirty="0" smtClean="0"/>
          </a:p>
          <a:p>
            <a:pPr algn="just"/>
            <a:r>
              <a:rPr lang="es-MX" sz="1100" b="1" dirty="0" smtClean="0"/>
              <a:t>Recurso </a:t>
            </a:r>
            <a:r>
              <a:rPr lang="es-MX" sz="1100" b="1" dirty="0"/>
              <a:t>de Revisión:</a:t>
            </a:r>
            <a:r>
              <a:rPr lang="es-MX" sz="1100" dirty="0"/>
              <a:t> </a:t>
            </a:r>
            <a:r>
              <a:rPr lang="es-MX" sz="1100" dirty="0" smtClean="0"/>
              <a:t>Se orienta al usuario sobre los medios, plazos y procedimientos para interponer recursos de revisión.</a:t>
            </a:r>
            <a:endParaRPr lang="es-MX" sz="1100" dirty="0"/>
          </a:p>
          <a:p>
            <a:pPr algn="just"/>
            <a:endParaRPr lang="es-MX" sz="400" b="1" dirty="0" smtClean="0"/>
          </a:p>
          <a:p>
            <a:pPr algn="just"/>
            <a:r>
              <a:rPr lang="es-MX" sz="1100" b="1" dirty="0" smtClean="0"/>
              <a:t>Información </a:t>
            </a:r>
            <a:r>
              <a:rPr lang="es-MX" sz="1100" b="1" dirty="0"/>
              <a:t>del INAI:</a:t>
            </a:r>
            <a:r>
              <a:rPr lang="es-MX" sz="1100" dirty="0"/>
              <a:t>  </a:t>
            </a:r>
            <a:r>
              <a:rPr lang="es-MX" sz="1100" dirty="0" smtClean="0"/>
              <a:t>Se otorga al usuario la información requerida por el usuario sobre las actividades, servicios, áreas, eventos y demás información general del INAI.</a:t>
            </a:r>
            <a:endParaRPr lang="es-MX" sz="1100" dirty="0"/>
          </a:p>
          <a:p>
            <a:pPr algn="just"/>
            <a:endParaRPr lang="es-MX" sz="400" b="1" dirty="0" smtClean="0"/>
          </a:p>
          <a:p>
            <a:pPr algn="just"/>
            <a:r>
              <a:rPr lang="es-MX" sz="1100" b="1" dirty="0" smtClean="0"/>
              <a:t>Información del ámbito local:</a:t>
            </a:r>
            <a:r>
              <a:rPr lang="es-MX" sz="1100" dirty="0" smtClean="0"/>
              <a:t> Se refiere a las preguntas de los usuarios que deben canalizarse a los órganos locales de transparencia, por ser de su competencia.</a:t>
            </a:r>
          </a:p>
          <a:p>
            <a:pPr algn="just"/>
            <a:endParaRPr lang="es-MX" sz="400" dirty="0" smtClean="0"/>
          </a:p>
          <a:p>
            <a:pPr algn="just"/>
            <a:r>
              <a:rPr lang="es-MX" sz="1100" b="1" dirty="0" smtClean="0"/>
              <a:t>Seguimiento a solicitudes:</a:t>
            </a:r>
            <a:r>
              <a:rPr lang="es-MX" sz="1100" dirty="0" smtClean="0"/>
              <a:t> Es el seguimiento a las respuestas de las solicitudes de información pública o de datos personales realizadas por los usuarios.</a:t>
            </a:r>
          </a:p>
          <a:p>
            <a:pPr algn="just"/>
            <a:endParaRPr lang="es-MX" sz="400" dirty="0"/>
          </a:p>
          <a:p>
            <a:pPr algn="just"/>
            <a:r>
              <a:rPr lang="es-MX" sz="1100" b="1" dirty="0" smtClean="0"/>
              <a:t>Servicio: </a:t>
            </a:r>
            <a:r>
              <a:rPr lang="es-MX" sz="1100" dirty="0" smtClean="0"/>
              <a:t>Tiene que ver con servicios que ofrece el INAI como capacitación o concursos.</a:t>
            </a:r>
          </a:p>
          <a:p>
            <a:pPr algn="just"/>
            <a:endParaRPr lang="es-MX" sz="400" b="1" dirty="0" smtClean="0"/>
          </a:p>
          <a:p>
            <a:pPr algn="just"/>
            <a:r>
              <a:rPr lang="es-MX" sz="1100" b="1" dirty="0" smtClean="0"/>
              <a:t>Trámite: </a:t>
            </a:r>
            <a:r>
              <a:rPr lang="es-MX" sz="1100" dirty="0" smtClean="0"/>
              <a:t>Es la orientación que se da sobre algún otro procedimiento que es de competencia de alguna dependencia de Gobierno Federal que no tiene que ver con el INAI.</a:t>
            </a:r>
          </a:p>
          <a:p>
            <a:pPr algn="just"/>
            <a:endParaRPr lang="es-MX" sz="400" dirty="0"/>
          </a:p>
          <a:p>
            <a:pPr algn="just"/>
            <a:r>
              <a:rPr lang="es-MX" sz="1100" b="1" dirty="0"/>
              <a:t>Otros Servicios: </a:t>
            </a:r>
            <a:r>
              <a:rPr lang="es-MX" sz="1100" dirty="0"/>
              <a:t>Servicios de atención o asesoría distintos a los anteriores</a:t>
            </a:r>
            <a:r>
              <a:rPr lang="es-MX" sz="1100" dirty="0" smtClean="0"/>
              <a:t>.</a:t>
            </a:r>
            <a:endParaRPr lang="es-MX" sz="1100" dirty="0"/>
          </a:p>
        </p:txBody>
      </p:sp>
    </p:spTree>
    <p:extLst>
      <p:ext uri="{BB962C8B-B14F-4D97-AF65-F5344CB8AC3E}">
        <p14:creationId xmlns:p14="http://schemas.microsoft.com/office/powerpoint/2010/main" val="22935586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Rectángulo"/>
          <p:cNvSpPr/>
          <p:nvPr/>
        </p:nvSpPr>
        <p:spPr>
          <a:xfrm>
            <a:off x="-5832" y="0"/>
            <a:ext cx="7118799" cy="307777"/>
          </a:xfrm>
          <a:prstGeom prst="rect">
            <a:avLst/>
          </a:prstGeom>
        </p:spPr>
        <p:txBody>
          <a:bodyPr wrap="square">
            <a:spAutoFit/>
          </a:bodyPr>
          <a:lstStyle/>
          <a:p>
            <a:r>
              <a:rPr lang="es-MX"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3</a:t>
            </a:r>
            <a:r>
              <a:rPr lang="es-MX"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  Total Asesorías Solicitados por día  (22 al 26 de agosto de 2016)</a:t>
            </a:r>
            <a:endParaRPr lang="es-MX"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6" name="CuadroTexto 5"/>
          <p:cNvSpPr txBox="1"/>
          <p:nvPr/>
        </p:nvSpPr>
        <p:spPr>
          <a:xfrm>
            <a:off x="29669" y="4488631"/>
            <a:ext cx="7081552" cy="738664"/>
          </a:xfrm>
          <a:prstGeom prst="rect">
            <a:avLst/>
          </a:prstGeom>
          <a:noFill/>
        </p:spPr>
        <p:txBody>
          <a:bodyPr wrap="square" rtlCol="0">
            <a:spAutoFit/>
          </a:bodyPr>
          <a:lstStyle/>
          <a:p>
            <a:pPr algn="just"/>
            <a:r>
              <a:rPr lang="es-MX" b="1" dirty="0" smtClean="0"/>
              <a:t>En la semana correspondiente del 22 al 26 de agosto se  atendieron a 1,337 usuarios, siendo el 23 de agosto </a:t>
            </a:r>
            <a:r>
              <a:rPr lang="es-MX" b="1" dirty="0"/>
              <a:t>el día en el que más asesorías se </a:t>
            </a:r>
            <a:r>
              <a:rPr lang="es-MX" b="1" dirty="0" smtClean="0"/>
              <a:t>brindaron con 316, lo que representó el 23.6% del total de la semana.</a:t>
            </a:r>
            <a:endParaRPr lang="es-MX" b="1" dirty="0"/>
          </a:p>
        </p:txBody>
      </p:sp>
      <p:sp>
        <p:nvSpPr>
          <p:cNvPr id="8" name="CuadroTexto 7"/>
          <p:cNvSpPr txBox="1"/>
          <p:nvPr/>
        </p:nvSpPr>
        <p:spPr>
          <a:xfrm>
            <a:off x="-21354" y="1845821"/>
            <a:ext cx="2745064" cy="338554"/>
          </a:xfrm>
          <a:prstGeom prst="rect">
            <a:avLst/>
          </a:prstGeom>
          <a:noFill/>
        </p:spPr>
        <p:txBody>
          <a:bodyPr wrap="square" rtlCol="0">
            <a:spAutoFit/>
          </a:bodyPr>
          <a:lstStyle/>
          <a:p>
            <a:pPr algn="just"/>
            <a:r>
              <a:rPr lang="es-MX" sz="800" dirty="0" smtClean="0"/>
              <a:t>Nota: La suma de los parciales puede no coincidir debido al redondeo aplicado.</a:t>
            </a:r>
            <a:endParaRPr lang="es-MX" sz="800" dirty="0"/>
          </a:p>
        </p:txBody>
      </p:sp>
      <p:pic>
        <p:nvPicPr>
          <p:cNvPr id="2" name="Imagen 1"/>
          <p:cNvPicPr>
            <a:picLocks noChangeAspect="1"/>
          </p:cNvPicPr>
          <p:nvPr/>
        </p:nvPicPr>
        <p:blipFill>
          <a:blip r:embed="rId2"/>
          <a:stretch>
            <a:fillRect/>
          </a:stretch>
        </p:blipFill>
        <p:spPr>
          <a:xfrm>
            <a:off x="128190" y="476705"/>
            <a:ext cx="2595519" cy="1369116"/>
          </a:xfrm>
          <a:prstGeom prst="rect">
            <a:avLst/>
          </a:prstGeom>
        </p:spPr>
      </p:pic>
      <p:graphicFrame>
        <p:nvGraphicFramePr>
          <p:cNvPr id="9" name="8 Gráfico"/>
          <p:cNvGraphicFramePr>
            <a:graphicFrameLocks/>
          </p:cNvGraphicFramePr>
          <p:nvPr>
            <p:extLst>
              <p:ext uri="{D42A27DB-BD31-4B8C-83A1-F6EECF244321}">
                <p14:modId xmlns:p14="http://schemas.microsoft.com/office/powerpoint/2010/main" val="38717207"/>
              </p:ext>
            </p:extLst>
          </p:nvPr>
        </p:nvGraphicFramePr>
        <p:xfrm>
          <a:off x="128189" y="2184375"/>
          <a:ext cx="6912769" cy="23042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53429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59768" y="4272607"/>
            <a:ext cx="6981191" cy="954107"/>
          </a:xfrm>
          <a:prstGeom prst="rect">
            <a:avLst/>
          </a:prstGeom>
          <a:noFill/>
        </p:spPr>
        <p:txBody>
          <a:bodyPr wrap="square" rtlCol="0">
            <a:spAutoFit/>
          </a:bodyPr>
          <a:lstStyle/>
          <a:p>
            <a:pPr marL="285750" indent="-285750" algn="just">
              <a:buFont typeface="Wingdings" panose="05000000000000000000" pitchFamily="2" charset="2"/>
              <a:buChar char="q"/>
            </a:pPr>
            <a:r>
              <a:rPr lang="es-MX" sz="1200" b="1" dirty="0" smtClean="0"/>
              <a:t>Del 22 al 26 de agosto del 2016 se atendieron 1,337 servicios, de los cuales 82.3% fue a través de Tel-INAI.</a:t>
            </a:r>
          </a:p>
          <a:p>
            <a:pPr marL="285750" indent="-285750" algn="just">
              <a:buFont typeface="Wingdings" panose="05000000000000000000" pitchFamily="2" charset="2"/>
              <a:buChar char="q"/>
            </a:pPr>
            <a:endParaRPr lang="es-MX" sz="400" b="1" dirty="0"/>
          </a:p>
          <a:p>
            <a:pPr marL="285750" indent="-285750" algn="just">
              <a:buFont typeface="Wingdings" panose="05000000000000000000" pitchFamily="2" charset="2"/>
              <a:buChar char="q"/>
            </a:pPr>
            <a:r>
              <a:rPr lang="es-MX" sz="1200" b="1" dirty="0" smtClean="0"/>
              <a:t>El 11.5% de los usuarios del CAS prefiere la vía E-mail.</a:t>
            </a:r>
          </a:p>
          <a:p>
            <a:pPr marL="285750" indent="-285750" algn="just">
              <a:buFont typeface="Wingdings" panose="05000000000000000000" pitchFamily="2" charset="2"/>
              <a:buChar char="q"/>
            </a:pPr>
            <a:endParaRPr lang="es-MX" sz="400" b="1" dirty="0" smtClean="0"/>
          </a:p>
          <a:p>
            <a:pPr marL="285750" indent="-285750" algn="just">
              <a:buFont typeface="Wingdings" panose="05000000000000000000" pitchFamily="2" charset="2"/>
              <a:buChar char="q"/>
            </a:pPr>
            <a:r>
              <a:rPr lang="es-MX" sz="1200" b="1" dirty="0" smtClean="0"/>
              <a:t>Se realizó un promedio de 334 servicios por canal de atención.</a:t>
            </a:r>
            <a:endParaRPr lang="es-MX" sz="1200" b="1" dirty="0"/>
          </a:p>
        </p:txBody>
      </p:sp>
      <p:sp>
        <p:nvSpPr>
          <p:cNvPr id="7" name="2 Rectángulo"/>
          <p:cNvSpPr/>
          <p:nvPr/>
        </p:nvSpPr>
        <p:spPr>
          <a:xfrm>
            <a:off x="-52166" y="17923"/>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4. asesorías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8" name="CuadroTexto 7"/>
          <p:cNvSpPr txBox="1"/>
          <p:nvPr/>
        </p:nvSpPr>
        <p:spPr>
          <a:xfrm>
            <a:off x="3947280" y="1975988"/>
            <a:ext cx="3029332" cy="338554"/>
          </a:xfrm>
          <a:prstGeom prst="rect">
            <a:avLst/>
          </a:prstGeom>
          <a:noFill/>
        </p:spPr>
        <p:txBody>
          <a:bodyPr wrap="square" rtlCol="0">
            <a:spAutoFit/>
          </a:bodyPr>
          <a:lstStyle/>
          <a:p>
            <a:pPr algn="just"/>
            <a:r>
              <a:rPr lang="es-MX" sz="800" dirty="0" smtClean="0"/>
              <a:t>Nota: La suma de los parciales puede no coincidir debido al redondeo aplicado.</a:t>
            </a:r>
            <a:endParaRPr lang="es-MX" sz="800" dirty="0"/>
          </a:p>
        </p:txBody>
      </p:sp>
      <p:pic>
        <p:nvPicPr>
          <p:cNvPr id="2" name="Imagen 1"/>
          <p:cNvPicPr>
            <a:picLocks noChangeAspect="1"/>
          </p:cNvPicPr>
          <p:nvPr/>
        </p:nvPicPr>
        <p:blipFill>
          <a:blip r:embed="rId2"/>
          <a:stretch>
            <a:fillRect/>
          </a:stretch>
        </p:blipFill>
        <p:spPr>
          <a:xfrm>
            <a:off x="124114" y="528191"/>
            <a:ext cx="6852498" cy="3744416"/>
          </a:xfrm>
          <a:prstGeom prst="rect">
            <a:avLst/>
          </a:prstGeom>
        </p:spPr>
      </p:pic>
      <p:pic>
        <p:nvPicPr>
          <p:cNvPr id="4" name="Imagen 3"/>
          <p:cNvPicPr>
            <a:picLocks noChangeAspect="1"/>
          </p:cNvPicPr>
          <p:nvPr/>
        </p:nvPicPr>
        <p:blipFill>
          <a:blip r:embed="rId3"/>
          <a:stretch>
            <a:fillRect/>
          </a:stretch>
        </p:blipFill>
        <p:spPr>
          <a:xfrm>
            <a:off x="4039926" y="384175"/>
            <a:ext cx="2936686" cy="1512168"/>
          </a:xfrm>
          <a:prstGeom prst="rect">
            <a:avLst/>
          </a:prstGeom>
        </p:spPr>
      </p:pic>
    </p:spTree>
    <p:extLst>
      <p:ext uri="{BB962C8B-B14F-4D97-AF65-F5344CB8AC3E}">
        <p14:creationId xmlns:p14="http://schemas.microsoft.com/office/powerpoint/2010/main" val="7296944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5832" y="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5. Canal de atención por día</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4" name="CuadroTexto 3"/>
          <p:cNvSpPr txBox="1"/>
          <p:nvPr/>
        </p:nvSpPr>
        <p:spPr>
          <a:xfrm>
            <a:off x="102254" y="3007528"/>
            <a:ext cx="7010713" cy="1985159"/>
          </a:xfrm>
          <a:prstGeom prst="rect">
            <a:avLst/>
          </a:prstGeom>
          <a:noFill/>
        </p:spPr>
        <p:txBody>
          <a:bodyPr wrap="square" rtlCol="0">
            <a:spAutoFit/>
          </a:bodyPr>
          <a:lstStyle/>
          <a:p>
            <a:pPr marL="285750" indent="-285750" algn="just">
              <a:buFont typeface="Wingdings" panose="05000000000000000000" pitchFamily="2" charset="2"/>
              <a:buChar char="q"/>
            </a:pPr>
            <a:r>
              <a:rPr lang="es-MX" b="1" dirty="0" smtClean="0"/>
              <a:t>El medio o canal más usado en la semana del 22 al 26 de agosto es Tel-INAI con 1,100 asesorías, lo que representó el 82.3% de atención.</a:t>
            </a:r>
          </a:p>
          <a:p>
            <a:pPr marL="285750" indent="-285750" algn="just">
              <a:buFont typeface="Wingdings" panose="05000000000000000000" pitchFamily="2" charset="2"/>
              <a:buChar char="q"/>
            </a:pPr>
            <a:endParaRPr lang="es-MX" sz="800" b="1" dirty="0"/>
          </a:p>
          <a:p>
            <a:pPr marL="285750" indent="-285750" algn="just">
              <a:buFont typeface="Wingdings" panose="05000000000000000000" pitchFamily="2" charset="2"/>
              <a:buChar char="q"/>
            </a:pPr>
            <a:r>
              <a:rPr lang="es-MX" b="1" dirty="0" smtClean="0"/>
              <a:t>El uso del correo electrónico (E-mail) representó el 11.5% de atención a usuarios.</a:t>
            </a:r>
          </a:p>
          <a:p>
            <a:pPr marL="285750" indent="-285750" algn="just">
              <a:buFont typeface="Wingdings" panose="05000000000000000000" pitchFamily="2" charset="2"/>
              <a:buChar char="q"/>
            </a:pPr>
            <a:endParaRPr lang="es-MX" sz="700" b="1" dirty="0"/>
          </a:p>
          <a:p>
            <a:pPr marL="285750" indent="-285750" algn="just">
              <a:buFont typeface="Wingdings" panose="05000000000000000000" pitchFamily="2" charset="2"/>
              <a:buChar char="q"/>
            </a:pPr>
            <a:r>
              <a:rPr lang="es-MX" b="1" dirty="0" smtClean="0"/>
              <a:t>Respecto de la asesoría presencial se asesoraron a 80 personas lo que representó el 6.0% de asesorías.</a:t>
            </a:r>
          </a:p>
          <a:p>
            <a:pPr marL="285750" indent="-285750" algn="just">
              <a:buFont typeface="Wingdings" panose="05000000000000000000" pitchFamily="2" charset="2"/>
              <a:buChar char="q"/>
            </a:pPr>
            <a:endParaRPr lang="es-MX" sz="1000" b="1" dirty="0" smtClean="0"/>
          </a:p>
          <a:p>
            <a:pPr marL="285750" indent="-285750" algn="just">
              <a:buFont typeface="Wingdings" panose="05000000000000000000" pitchFamily="2" charset="2"/>
              <a:buChar char="q"/>
            </a:pPr>
            <a:r>
              <a:rPr lang="es-MX" b="1" dirty="0" smtClean="0"/>
              <a:t>Finalmente en la semana reportada el uso del canal de atención vía postal paso a 3 usuarios lo que representó el 0.2% de atención.</a:t>
            </a:r>
            <a:endParaRPr lang="es-MX" b="1" dirty="0"/>
          </a:p>
        </p:txBody>
      </p:sp>
      <p:sp>
        <p:nvSpPr>
          <p:cNvPr id="6" name="CuadroTexto 5"/>
          <p:cNvSpPr txBox="1"/>
          <p:nvPr/>
        </p:nvSpPr>
        <p:spPr>
          <a:xfrm>
            <a:off x="-14834" y="2544995"/>
            <a:ext cx="4896544" cy="215444"/>
          </a:xfrm>
          <a:prstGeom prst="rect">
            <a:avLst/>
          </a:prstGeom>
          <a:noFill/>
        </p:spPr>
        <p:txBody>
          <a:bodyPr wrap="square" rtlCol="0">
            <a:spAutoFit/>
          </a:bodyPr>
          <a:lstStyle/>
          <a:p>
            <a:pPr algn="just"/>
            <a:r>
              <a:rPr lang="es-MX" sz="800" dirty="0" smtClean="0"/>
              <a:t>Nota: La suma de los parciales puede no coincidir debido al redondeo aplicado.</a:t>
            </a:r>
            <a:endParaRPr lang="es-MX" sz="800" dirty="0"/>
          </a:p>
        </p:txBody>
      </p:sp>
      <p:pic>
        <p:nvPicPr>
          <p:cNvPr id="2" name="Imagen 1"/>
          <p:cNvPicPr>
            <a:picLocks noChangeAspect="1"/>
          </p:cNvPicPr>
          <p:nvPr/>
        </p:nvPicPr>
        <p:blipFill>
          <a:blip r:embed="rId2"/>
          <a:stretch>
            <a:fillRect/>
          </a:stretch>
        </p:blipFill>
        <p:spPr>
          <a:xfrm>
            <a:off x="102254" y="491403"/>
            <a:ext cx="6920665" cy="2053592"/>
          </a:xfrm>
          <a:prstGeom prst="rect">
            <a:avLst/>
          </a:prstGeom>
        </p:spPr>
      </p:pic>
    </p:spTree>
    <p:extLst>
      <p:ext uri="{BB962C8B-B14F-4D97-AF65-F5344CB8AC3E}">
        <p14:creationId xmlns:p14="http://schemas.microsoft.com/office/powerpoint/2010/main" val="36719373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Rectángulo"/>
          <p:cNvSpPr/>
          <p:nvPr/>
        </p:nvSpPr>
        <p:spPr>
          <a:xfrm>
            <a:off x="-5832" y="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5. Canal de atención por día</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7" name="CuadroTexto 6"/>
          <p:cNvSpPr txBox="1"/>
          <p:nvPr/>
        </p:nvSpPr>
        <p:spPr>
          <a:xfrm>
            <a:off x="20992" y="509607"/>
            <a:ext cx="7091975" cy="738664"/>
          </a:xfrm>
          <a:prstGeom prst="rect">
            <a:avLst/>
          </a:prstGeom>
          <a:noFill/>
        </p:spPr>
        <p:txBody>
          <a:bodyPr wrap="square" rtlCol="0">
            <a:spAutoFit/>
          </a:bodyPr>
          <a:lstStyle/>
          <a:p>
            <a:pPr algn="just"/>
            <a:r>
              <a:rPr lang="es-MX" b="1" dirty="0" smtClean="0"/>
              <a:t>El medio o canal más utilizado por los usuarios del CAS es Tel-INAI con 1,100 asesorías , seguido del medio </a:t>
            </a:r>
            <a:r>
              <a:rPr lang="es-MX" b="1" dirty="0"/>
              <a:t>E-mail </a:t>
            </a:r>
            <a:r>
              <a:rPr lang="es-MX" b="1" dirty="0" smtClean="0"/>
              <a:t>con 154 </a:t>
            </a:r>
            <a:r>
              <a:rPr lang="es-MX" b="1" dirty="0"/>
              <a:t>usuarios </a:t>
            </a:r>
            <a:r>
              <a:rPr lang="es-MX" b="1" dirty="0" smtClean="0"/>
              <a:t>y en tercer lugar por el medio presencial con 80 </a:t>
            </a:r>
            <a:r>
              <a:rPr lang="es-MX" b="1" dirty="0"/>
              <a:t>usuarios que  asistieron directamente a las Oficinas del INAI, </a:t>
            </a:r>
            <a:r>
              <a:rPr lang="es-MX" b="1" dirty="0" smtClean="0"/>
              <a:t>la asesoría postal con 3 usuarios.</a:t>
            </a:r>
            <a:endParaRPr lang="es-MX" b="1" dirty="0"/>
          </a:p>
        </p:txBody>
      </p:sp>
      <p:pic>
        <p:nvPicPr>
          <p:cNvPr id="3" name="Imagen 2"/>
          <p:cNvPicPr>
            <a:picLocks noChangeAspect="1"/>
          </p:cNvPicPr>
          <p:nvPr/>
        </p:nvPicPr>
        <p:blipFill>
          <a:blip r:embed="rId2"/>
          <a:stretch>
            <a:fillRect/>
          </a:stretch>
        </p:blipFill>
        <p:spPr>
          <a:xfrm>
            <a:off x="169191" y="1393598"/>
            <a:ext cx="6768752" cy="3715603"/>
          </a:xfrm>
          <a:prstGeom prst="rect">
            <a:avLst/>
          </a:prstGeom>
        </p:spPr>
      </p:pic>
    </p:spTree>
    <p:extLst>
      <p:ext uri="{BB962C8B-B14F-4D97-AF65-F5344CB8AC3E}">
        <p14:creationId xmlns:p14="http://schemas.microsoft.com/office/powerpoint/2010/main" val="2452477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p:cNvSpPr txBox="1"/>
          <p:nvPr/>
        </p:nvSpPr>
        <p:spPr>
          <a:xfrm>
            <a:off x="75934" y="3915469"/>
            <a:ext cx="7037033" cy="1077218"/>
          </a:xfrm>
          <a:prstGeom prst="rect">
            <a:avLst/>
          </a:prstGeom>
          <a:noFill/>
        </p:spPr>
        <p:txBody>
          <a:bodyPr wrap="square" rtlCol="0">
            <a:spAutoFit/>
          </a:bodyPr>
          <a:lstStyle/>
          <a:p>
            <a:pPr marL="285750" indent="-285750" algn="just">
              <a:buFont typeface="Wingdings" panose="05000000000000000000" pitchFamily="2" charset="2"/>
              <a:buChar char="q"/>
            </a:pPr>
            <a:r>
              <a:rPr lang="es-MX" b="1" dirty="0" smtClean="0"/>
              <a:t>El 18.2% de los servicios fueron orientaciones sobre la LFTAIPG.</a:t>
            </a:r>
          </a:p>
          <a:p>
            <a:pPr marL="285750" indent="-285750" algn="just">
              <a:buFont typeface="Wingdings" panose="05000000000000000000" pitchFamily="2" charset="2"/>
              <a:buChar char="q"/>
            </a:pPr>
            <a:endParaRPr lang="es-MX" b="1" dirty="0"/>
          </a:p>
          <a:p>
            <a:pPr marL="285750" indent="-285750" algn="just">
              <a:buFont typeface="Wingdings" panose="05000000000000000000" pitchFamily="2" charset="2"/>
              <a:buChar char="q"/>
            </a:pPr>
            <a:r>
              <a:rPr lang="es-MX" b="1" dirty="0"/>
              <a:t>El </a:t>
            </a:r>
            <a:r>
              <a:rPr lang="es-MX" b="1" dirty="0" smtClean="0"/>
              <a:t>14.1% </a:t>
            </a:r>
            <a:r>
              <a:rPr lang="es-MX" b="1" dirty="0"/>
              <a:t>de los servicios otorgados son orientaciones sobre la LFPDPPP.</a:t>
            </a:r>
          </a:p>
          <a:p>
            <a:pPr marL="285750" indent="-285750" algn="just">
              <a:buFont typeface="Wingdings" panose="05000000000000000000" pitchFamily="2" charset="2"/>
              <a:buChar char="q"/>
            </a:pPr>
            <a:endParaRPr lang="es-MX" sz="800" b="1" dirty="0" smtClean="0"/>
          </a:p>
          <a:p>
            <a:pPr marL="285750" indent="-285750" algn="just">
              <a:buFont typeface="Wingdings" panose="05000000000000000000" pitchFamily="2" charset="2"/>
              <a:buChar char="q"/>
            </a:pPr>
            <a:r>
              <a:rPr lang="es-MX" b="1" dirty="0" smtClean="0"/>
              <a:t>El 10.4% de los servicios se dio a Seguimientos a Solicitudes.</a:t>
            </a:r>
            <a:endParaRPr lang="es-MX" b="1" dirty="0"/>
          </a:p>
        </p:txBody>
      </p:sp>
      <p:sp>
        <p:nvSpPr>
          <p:cNvPr id="6" name="CuadroTexto 5"/>
          <p:cNvSpPr txBox="1"/>
          <p:nvPr/>
        </p:nvSpPr>
        <p:spPr>
          <a:xfrm>
            <a:off x="231775" y="3552527"/>
            <a:ext cx="3499767" cy="215444"/>
          </a:xfrm>
          <a:prstGeom prst="rect">
            <a:avLst/>
          </a:prstGeom>
          <a:noFill/>
        </p:spPr>
        <p:txBody>
          <a:bodyPr wrap="square" rtlCol="0">
            <a:spAutoFit/>
          </a:bodyPr>
          <a:lstStyle/>
          <a:p>
            <a:pPr algn="just"/>
            <a:r>
              <a:rPr lang="es-MX" sz="800" dirty="0" smtClean="0"/>
              <a:t>Nota: La suma de los parciales puede no coincidir debido al redondeo aplicado.</a:t>
            </a:r>
            <a:endParaRPr lang="es-MX" sz="800" dirty="0"/>
          </a:p>
        </p:txBody>
      </p:sp>
      <p:sp>
        <p:nvSpPr>
          <p:cNvPr id="8" name="2 Rectángulo"/>
          <p:cNvSpPr/>
          <p:nvPr/>
        </p:nvSpPr>
        <p:spPr>
          <a:xfrm>
            <a:off x="-52166" y="17923"/>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6. Tipo de asesoría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pic>
        <p:nvPicPr>
          <p:cNvPr id="3" name="Imagen 2"/>
          <p:cNvPicPr>
            <a:picLocks noChangeAspect="1"/>
          </p:cNvPicPr>
          <p:nvPr/>
        </p:nvPicPr>
        <p:blipFill>
          <a:blip r:embed="rId2"/>
          <a:stretch>
            <a:fillRect/>
          </a:stretch>
        </p:blipFill>
        <p:spPr>
          <a:xfrm>
            <a:off x="72114" y="430226"/>
            <a:ext cx="6990699" cy="3048551"/>
          </a:xfrm>
          <a:prstGeom prst="rect">
            <a:avLst/>
          </a:prstGeom>
        </p:spPr>
      </p:pic>
    </p:spTree>
    <p:extLst>
      <p:ext uri="{BB962C8B-B14F-4D97-AF65-F5344CB8AC3E}">
        <p14:creationId xmlns:p14="http://schemas.microsoft.com/office/powerpoint/2010/main" val="162642577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1307121155007A44A47C2059D0C12875" ma:contentTypeVersion="0" ma:contentTypeDescription="Crear nuevo documento." ma:contentTypeScope="" ma:versionID="9c48086910603159637bf1bbda4204f1">
  <xsd:schema xmlns:xsd="http://www.w3.org/2001/XMLSchema" xmlns:xs="http://www.w3.org/2001/XMLSchema" xmlns:p="http://schemas.microsoft.com/office/2006/metadata/properties" targetNamespace="http://schemas.microsoft.com/office/2006/metadata/properties" ma:root="true" ma:fieldsID="3f6edc329ff236629c56e3b879b320d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BC47244-D593-4153-B8D7-C663E6B75BD3}">
  <ds:schemaRefs>
    <ds:schemaRef ds:uri="http://purl.org/dc/elements/1.1/"/>
    <ds:schemaRef ds:uri="http://www.w3.org/XML/1998/namespace"/>
    <ds:schemaRef ds:uri="http://schemas.microsoft.com/office/2006/documentManagement/types"/>
    <ds:schemaRef ds:uri="http://schemas.microsoft.com/office/2006/metadata/properties"/>
    <ds:schemaRef ds:uri="http://schemas.microsoft.com/office/infopath/2007/PartnerControls"/>
    <ds:schemaRef ds:uri="http://purl.org/dc/term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DAFF54BB-1F5A-45BD-9F03-074851F9F0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69F43B79-C342-46B9-90E6-E2C4471C264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11814</TotalTime>
  <Words>2360</Words>
  <Application>Microsoft Office PowerPoint</Application>
  <PresentationFormat>Papel B5 (ISO) (176 x 250 mm)</PresentationFormat>
  <Paragraphs>191</Paragraphs>
  <Slides>25</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25</vt:i4>
      </vt:variant>
    </vt:vector>
  </HeadingPairs>
  <TitlesOfParts>
    <vt:vector size="30" baseType="lpstr">
      <vt:lpstr>Arial</vt:lpstr>
      <vt:lpstr>Calibri</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David Mendoza Oliva</dc:creator>
  <cp:lastModifiedBy>Laura Ibeth Juárez Rivera</cp:lastModifiedBy>
  <cp:revision>902</cp:revision>
  <cp:lastPrinted>2015-09-23T16:14:14Z</cp:lastPrinted>
  <dcterms:created xsi:type="dcterms:W3CDTF">2015-03-11T17:18:14Z</dcterms:created>
  <dcterms:modified xsi:type="dcterms:W3CDTF">2016-08-29T14:48:22Z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0x0101001307121155007A44A47C2059D0C12875</vt:lpwstr>
  </property>
</Properties>
</file>