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56" r:id="rId2"/>
    <p:sldId id="296" r:id="rId3"/>
    <p:sldId id="297" r:id="rId4"/>
    <p:sldId id="341" r:id="rId5"/>
    <p:sldId id="294" r:id="rId6"/>
    <p:sldId id="310" r:id="rId7"/>
    <p:sldId id="312" r:id="rId8"/>
    <p:sldId id="323" r:id="rId9"/>
    <p:sldId id="311" r:id="rId10"/>
    <p:sldId id="300" r:id="rId11"/>
    <p:sldId id="313" r:id="rId12"/>
    <p:sldId id="327" r:id="rId13"/>
    <p:sldId id="328" r:id="rId14"/>
    <p:sldId id="333" r:id="rId15"/>
    <p:sldId id="314" r:id="rId16"/>
    <p:sldId id="335" r:id="rId17"/>
    <p:sldId id="315" r:id="rId18"/>
    <p:sldId id="348" r:id="rId19"/>
    <p:sldId id="336" r:id="rId20"/>
    <p:sldId id="316" r:id="rId21"/>
    <p:sldId id="338" r:id="rId22"/>
    <p:sldId id="339" r:id="rId23"/>
    <p:sldId id="319" r:id="rId24"/>
    <p:sldId id="318" r:id="rId25"/>
    <p:sldId id="320" r:id="rId26"/>
    <p:sldId id="321" r:id="rId27"/>
    <p:sldId id="324" r:id="rId28"/>
    <p:sldId id="322" r:id="rId29"/>
    <p:sldId id="340" r:id="rId30"/>
    <p:sldId id="308" r:id="rId31"/>
    <p:sldId id="309" r:id="rId32"/>
    <p:sldId id="293" r:id="rId33"/>
    <p:sldId id="346" r:id="rId34"/>
    <p:sldId id="345" r:id="rId35"/>
    <p:sldId id="347" r:id="rId36"/>
    <p:sldId id="342" r:id="rId37"/>
    <p:sldId id="286" r:id="rId38"/>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50" autoAdjust="0"/>
    <p:restoredTop sz="93094" autoAdjust="0"/>
  </p:normalViewPr>
  <p:slideViewPr>
    <p:cSldViewPr>
      <p:cViewPr varScale="1">
        <p:scale>
          <a:sx n="112" d="100"/>
          <a:sy n="112" d="100"/>
        </p:scale>
        <p:origin x="1914" y="180"/>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MX"/>
              <a:t>MiCAS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MX"/>
        </a:p>
      </c:txPr>
    </c:title>
    <c:autoTitleDeleted val="0"/>
    <c:view3D>
      <c:rotX val="30"/>
      <c:rotY val="150"/>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3333333333334E-2"/>
          <c:y val="0.14597222222222223"/>
          <c:w val="0.92777777777777781"/>
          <c:h val="0.75524977110124536"/>
        </c:manualLayout>
      </c:layout>
      <c:pie3DChart>
        <c:varyColors val="1"/>
        <c:ser>
          <c:idx val="0"/>
          <c:order val="0"/>
          <c:tx>
            <c:strRef>
              <c:f>'Canal de aten Género'!$H$4</c:f>
              <c:strCache>
                <c:ptCount val="1"/>
                <c:pt idx="0">
                  <c:v>Tel-INAI</c:v>
                </c:pt>
              </c:strCache>
            </c:strRef>
          </c:tx>
          <c:explosion val="13"/>
          <c:dPt>
            <c:idx val="0"/>
            <c:bubble3D val="0"/>
            <c:spPr>
              <a:solidFill>
                <a:schemeClr val="accent1"/>
              </a:solidFill>
              <a:ln>
                <a:noFill/>
              </a:ln>
              <a:effectLst>
                <a:outerShdw blurRad="57150" dist="19050" dir="5400000" algn="ctr" rotWithShape="0">
                  <a:srgbClr val="000000">
                    <a:alpha val="63000"/>
                  </a:srgbClr>
                </a:outerShdw>
              </a:effectLst>
              <a:scene3d>
                <a:camera prst="orthographicFront"/>
                <a:lightRig rig="threePt" dir="t"/>
              </a:scene3d>
              <a:sp3d prstMaterial="metal">
                <a:bevelT/>
                <a:bevelB/>
              </a:sp3d>
            </c:spPr>
          </c:dPt>
          <c:dPt>
            <c:idx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scene3d>
              <a:sp3d prstMaterial="metal">
                <a:bevelT/>
                <a:bevelB/>
              </a:sp3d>
            </c:spPr>
          </c:dPt>
          <c:dPt>
            <c:idx val="2"/>
            <c:bubble3D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prstMaterial="metal">
                <a:bevelT/>
                <a:bevelB/>
              </a:sp3d>
            </c:spPr>
          </c:dPt>
          <c:dLbls>
            <c:dLbl>
              <c:idx val="0"/>
              <c:layout/>
              <c:tx>
                <c:rich>
                  <a:bodyPr/>
                  <a:lstStyle/>
                  <a:p>
                    <a:r>
                      <a:rPr lang="en-US"/>
                      <a:t>51.1%</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t>48.9%</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a:t>0%</a:t>
                    </a:r>
                  </a:p>
                </c:rich>
              </c:tx>
              <c:dLblPos val="ct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('Canal de aten Género'!$I$3,'Canal de aten Género'!$K$3,'Canal de aten Género'!$M$3)</c:f>
              <c:strCache>
                <c:ptCount val="3"/>
                <c:pt idx="0">
                  <c:v>Hombre</c:v>
                </c:pt>
                <c:pt idx="1">
                  <c:v>Mujer</c:v>
                </c:pt>
                <c:pt idx="2">
                  <c:v>NP</c:v>
                </c:pt>
              </c:strCache>
            </c:strRef>
          </c:cat>
          <c:val>
            <c:numRef>
              <c:f>('Canal de aten Género'!$J$4,'Canal de aten Género'!$L$4,'Canal de aten Género'!$N$4)</c:f>
              <c:numCache>
                <c:formatCode>0.0</c:formatCode>
                <c:ptCount val="3"/>
                <c:pt idx="0">
                  <c:v>49.1</c:v>
                </c:pt>
                <c:pt idx="1">
                  <c:v>50.3</c:v>
                </c:pt>
                <c:pt idx="2">
                  <c:v>0.6</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noFill/>
    <a:ln w="9525" cap="flat" cmpd="sng" algn="ctr">
      <a:noFill/>
      <a:round/>
    </a:ln>
    <a:effectLst>
      <a:glow>
        <a:schemeClr val="accent1">
          <a:alpha val="40000"/>
        </a:schemeClr>
      </a:glow>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998961578400829E-2"/>
          <c:y val="3.4767487635641109E-2"/>
          <c:w val="0.9543094496365524"/>
          <c:h val="0.88110121500050098"/>
        </c:manualLayout>
      </c:layout>
      <c:barChart>
        <c:barDir val="col"/>
        <c:grouping val="clustered"/>
        <c:varyColors val="0"/>
        <c:dLbls>
          <c:dLblPos val="inEnd"/>
          <c:showLegendKey val="0"/>
          <c:showVal val="1"/>
          <c:showCatName val="0"/>
          <c:showSerName val="0"/>
          <c:showPercent val="0"/>
          <c:showBubbleSize val="0"/>
        </c:dLbls>
        <c:gapWidth val="65"/>
        <c:axId val="823594608"/>
        <c:axId val="823595152"/>
      </c:barChart>
      <c:catAx>
        <c:axId val="823594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s-MX"/>
          </a:p>
        </c:txPr>
        <c:crossAx val="823595152"/>
        <c:crosses val="autoZero"/>
        <c:auto val="1"/>
        <c:lblAlgn val="ctr"/>
        <c:lblOffset val="100"/>
        <c:noMultiLvlLbl val="0"/>
      </c:catAx>
      <c:valAx>
        <c:axId val="823595152"/>
        <c:scaling>
          <c:orientation val="minMax"/>
        </c:scaling>
        <c:delete val="1"/>
        <c:axPos val="l"/>
        <c:numFmt formatCode="#,##0" sourceLinked="1"/>
        <c:majorTickMark val="none"/>
        <c:minorTickMark val="none"/>
        <c:tickLblPos val="nextTo"/>
        <c:crossAx val="8235946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21/03/2017</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21/03/2017</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32</a:t>
            </a:fld>
            <a:endParaRPr lang="es-MX" dirty="0"/>
          </a:p>
        </p:txBody>
      </p:sp>
    </p:spTree>
    <p:extLst>
      <p:ext uri="{BB962C8B-B14F-4D97-AF65-F5344CB8AC3E}">
        <p14:creationId xmlns:p14="http://schemas.microsoft.com/office/powerpoint/2010/main" val="139931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33</a:t>
            </a:fld>
            <a:endParaRPr lang="es-MX" dirty="0"/>
          </a:p>
        </p:txBody>
      </p:sp>
    </p:spTree>
    <p:extLst>
      <p:ext uri="{BB962C8B-B14F-4D97-AF65-F5344CB8AC3E}">
        <p14:creationId xmlns:p14="http://schemas.microsoft.com/office/powerpoint/2010/main" val="419268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34</a:t>
            </a:fld>
            <a:endParaRPr lang="es-MX" dirty="0"/>
          </a:p>
        </p:txBody>
      </p:sp>
    </p:spTree>
    <p:extLst>
      <p:ext uri="{BB962C8B-B14F-4D97-AF65-F5344CB8AC3E}">
        <p14:creationId xmlns:p14="http://schemas.microsoft.com/office/powerpoint/2010/main" val="158850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35</a:t>
            </a:fld>
            <a:endParaRPr lang="es-MX" dirty="0"/>
          </a:p>
        </p:txBody>
      </p:sp>
    </p:spTree>
    <p:extLst>
      <p:ext uri="{BB962C8B-B14F-4D97-AF65-F5344CB8AC3E}">
        <p14:creationId xmlns:p14="http://schemas.microsoft.com/office/powerpoint/2010/main" val="167398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36</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tencion@inai.org.m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008512" y="4394631"/>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Anual</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Enero a Diciembre del 2016</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910" y="2611292"/>
            <a:ext cx="346346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6"/>
          <p:cNvSpPr txBox="1"/>
          <p:nvPr/>
        </p:nvSpPr>
        <p:spPr>
          <a:xfrm>
            <a:off x="75934" y="3142558"/>
            <a:ext cx="7037033" cy="172354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40.9% de los servicios fueron orientaciones sobre asesorías de Datos Personales.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a:t>
            </a:r>
            <a:r>
              <a:rPr lang="es-MX" b="1" dirty="0" smtClean="0"/>
              <a:t>20.9% </a:t>
            </a:r>
            <a:r>
              <a:rPr lang="es-MX" b="1" dirty="0"/>
              <a:t>de los servicios otorgados son orientaciones sobre </a:t>
            </a:r>
            <a:r>
              <a:rPr lang="es-MX" b="1" dirty="0" smtClean="0"/>
              <a:t>asesorías de Acceso a Información.</a:t>
            </a:r>
            <a:endParaRPr lang="es-MX" b="1" dirty="0"/>
          </a:p>
          <a:p>
            <a:pPr marL="285750" indent="-285750" algn="just">
              <a:buFont typeface="Wingdings" panose="05000000000000000000" pitchFamily="2" charset="2"/>
              <a:buChar char="q"/>
            </a:pPr>
            <a:endParaRPr lang="es-MX" sz="800" b="1" dirty="0" smtClean="0"/>
          </a:p>
          <a:p>
            <a:pPr marL="285750" indent="-285750" algn="just">
              <a:buFont typeface="Wingdings" panose="05000000000000000000" pitchFamily="2" charset="2"/>
              <a:buChar char="q"/>
            </a:pPr>
            <a:r>
              <a:rPr lang="es-MX" b="1" dirty="0" smtClean="0"/>
              <a:t>El 8.4% de los servicios son para para solicitar información del 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1.7% de los servicios otorgados son quejas o denuncias.</a:t>
            </a:r>
            <a:endParaRPr lang="es-MX" b="1" dirty="0"/>
          </a:p>
        </p:txBody>
      </p:sp>
      <p:pic>
        <p:nvPicPr>
          <p:cNvPr id="2" name="Imagen 1"/>
          <p:cNvPicPr/>
          <p:nvPr>
            <p:extLst>
              <p:ext uri="{D42A27DB-BD31-4B8C-83A1-F6EECF244321}">
                <p14:modId xmlns:p14="http://schemas.microsoft.com/office/powerpoint/2010/main" val="2637818932"/>
              </p:ext>
            </p:extLst>
          </p:nvPr>
        </p:nvPicPr>
        <p:blipFill>
          <a:blip r:embed="rId2"/>
          <a:stretch>
            <a:fillRect/>
          </a:stretch>
        </p:blipFill>
        <p:spPr>
          <a:xfrm>
            <a:off x="75933" y="457200"/>
            <a:ext cx="7037033" cy="2154238"/>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6"/>
          <p:cNvSpPr txBox="1"/>
          <p:nvPr/>
        </p:nvSpPr>
        <p:spPr>
          <a:xfrm>
            <a:off x="0" y="705306"/>
            <a:ext cx="7091975" cy="1015663"/>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smtClean="0"/>
              <a:t>En el mes de octubre se presentó el mayor número de asesorías sobre Datos Personales, correspondiente al 11.6 %.</a:t>
            </a:r>
          </a:p>
          <a:p>
            <a:pPr marL="285750" indent="-285750" algn="just">
              <a:buFont typeface="Wingdings" panose="05000000000000000000" pitchFamily="2" charset="2"/>
              <a:buChar char="q"/>
            </a:pPr>
            <a:endParaRPr lang="es-MX" sz="1200" b="1" dirty="0" smtClean="0"/>
          </a:p>
          <a:p>
            <a:pPr marL="285750" indent="-285750" algn="just">
              <a:buFont typeface="Wingdings" panose="05000000000000000000" pitchFamily="2" charset="2"/>
              <a:buChar char="q"/>
            </a:pPr>
            <a:r>
              <a:rPr lang="es-MX" sz="1200" b="1" dirty="0" smtClean="0"/>
              <a:t>En abril los usuarios solicitaron el mayor número de asesorías sobre Acceso a la Información, lo que se refleja con el 16.9 % del año.</a:t>
            </a:r>
          </a:p>
        </p:txBody>
      </p:sp>
      <p:pic>
        <p:nvPicPr>
          <p:cNvPr id="3" name="Imagen 2"/>
          <p:cNvPicPr/>
          <p:nvPr>
            <p:extLst>
              <p:ext uri="{D42A27DB-BD31-4B8C-83A1-F6EECF244321}">
                <p14:modId xmlns:p14="http://schemas.microsoft.com/office/powerpoint/2010/main" val="110920244"/>
              </p:ext>
            </p:extLst>
          </p:nvPr>
        </p:nvPicPr>
        <p:blipFill>
          <a:blip r:embed="rId2"/>
          <a:stretch>
            <a:fillRect/>
          </a:stretch>
        </p:blipFill>
        <p:spPr>
          <a:xfrm>
            <a:off x="28575" y="2613025"/>
            <a:ext cx="7088188" cy="2309813"/>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Ámbito de competencia de la asesoría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6"/>
          <p:cNvSpPr txBox="1"/>
          <p:nvPr/>
        </p:nvSpPr>
        <p:spPr>
          <a:xfrm>
            <a:off x="56183" y="3428543"/>
            <a:ext cx="7037033" cy="1708160"/>
          </a:xfrm>
          <a:prstGeom prst="rect">
            <a:avLst/>
          </a:prstGeom>
          <a:noFill/>
        </p:spPr>
        <p:txBody>
          <a:bodyPr wrap="square" rtlCol="0">
            <a:spAutoFit/>
          </a:bodyPr>
          <a:lstStyle/>
          <a:p>
            <a:pPr marL="285750" indent="-285750" algn="just">
              <a:buFont typeface="Wingdings" panose="05000000000000000000" pitchFamily="2" charset="2"/>
              <a:buChar char="q"/>
            </a:pPr>
            <a:r>
              <a:rPr lang="es-MX" sz="1500" b="1" dirty="0" smtClean="0"/>
              <a:t>El 38.0% de los servicios fueron orientaciones sobre la LFTAIPG.</a:t>
            </a:r>
          </a:p>
          <a:p>
            <a:pPr marL="285750" indent="-285750" algn="just">
              <a:buFont typeface="Wingdings" panose="05000000000000000000" pitchFamily="2" charset="2"/>
              <a:buChar char="q"/>
            </a:pPr>
            <a:endParaRPr lang="es-MX" sz="1500" b="1" dirty="0"/>
          </a:p>
          <a:p>
            <a:pPr marL="285750" indent="-285750" algn="just">
              <a:buFont typeface="Wingdings" panose="05000000000000000000" pitchFamily="2" charset="2"/>
              <a:buChar char="q"/>
            </a:pPr>
            <a:r>
              <a:rPr lang="es-MX" sz="1500" b="1" dirty="0"/>
              <a:t>El </a:t>
            </a:r>
            <a:r>
              <a:rPr lang="es-MX" sz="1500" b="1" dirty="0" smtClean="0"/>
              <a:t>23.0% </a:t>
            </a:r>
            <a:r>
              <a:rPr lang="es-MX" sz="1500" b="1" dirty="0"/>
              <a:t>de los servicios otorgados son orientaciones sobre la LFPDPPP</a:t>
            </a:r>
            <a:r>
              <a:rPr lang="es-MX" sz="1500" b="1" dirty="0" smtClean="0"/>
              <a:t>.</a:t>
            </a:r>
          </a:p>
          <a:p>
            <a:pPr marL="285750" indent="-285750" algn="just">
              <a:buFont typeface="Wingdings" panose="05000000000000000000" pitchFamily="2" charset="2"/>
              <a:buChar char="q"/>
            </a:pPr>
            <a:endParaRPr lang="es-MX" sz="1500" b="1" dirty="0"/>
          </a:p>
          <a:p>
            <a:pPr marL="285750" indent="-285750" algn="just">
              <a:buFont typeface="Wingdings" panose="05000000000000000000" pitchFamily="2" charset="2"/>
              <a:buChar char="q"/>
            </a:pPr>
            <a:r>
              <a:rPr lang="es-MX" sz="1500" b="1" dirty="0"/>
              <a:t>El </a:t>
            </a:r>
            <a:r>
              <a:rPr lang="es-MX" sz="1500" b="1" dirty="0" smtClean="0"/>
              <a:t>09.5% </a:t>
            </a:r>
            <a:r>
              <a:rPr lang="es-MX" sz="1500" b="1" dirty="0"/>
              <a:t>de los servicios otorgados son orientaciones sobre la </a:t>
            </a:r>
            <a:r>
              <a:rPr lang="es-MX" sz="1500" b="1" dirty="0" smtClean="0"/>
              <a:t>LGTAIP.</a:t>
            </a:r>
            <a:endParaRPr lang="es-MX" sz="1500" b="1" dirty="0"/>
          </a:p>
          <a:p>
            <a:pPr marL="285750" indent="-285750" algn="just">
              <a:buFont typeface="Wingdings" panose="05000000000000000000" pitchFamily="2" charset="2"/>
              <a:buChar char="q"/>
            </a:pPr>
            <a:endParaRPr lang="es-MX" sz="1500" b="1" dirty="0" smtClean="0"/>
          </a:p>
          <a:p>
            <a:pPr marL="285750" indent="-285750" algn="just">
              <a:buFont typeface="Wingdings" panose="05000000000000000000" pitchFamily="2" charset="2"/>
              <a:buChar char="q"/>
            </a:pPr>
            <a:r>
              <a:rPr lang="es-MX" sz="1500" b="1" dirty="0" smtClean="0"/>
              <a:t>El 17.0% de los servicios otorgados son de otro ámbito de solicitud.</a:t>
            </a:r>
            <a:endParaRPr lang="es-MX" sz="1500" b="1" dirty="0"/>
          </a:p>
        </p:txBody>
      </p:sp>
      <p:pic>
        <p:nvPicPr>
          <p:cNvPr id="3" name="Imagen 2"/>
          <p:cNvPicPr/>
          <p:nvPr>
            <p:extLst>
              <p:ext uri="{D42A27DB-BD31-4B8C-83A1-F6EECF244321}">
                <p14:modId xmlns:p14="http://schemas.microsoft.com/office/powerpoint/2010/main" val="3631166765"/>
              </p:ext>
            </p:extLst>
          </p:nvPr>
        </p:nvPicPr>
        <p:blipFill>
          <a:blip r:embed="rId2"/>
          <a:stretch>
            <a:fillRect/>
          </a:stretch>
        </p:blipFill>
        <p:spPr>
          <a:xfrm>
            <a:off x="56183" y="389933"/>
            <a:ext cx="7037033" cy="3038610"/>
          </a:xfrm>
          <a:prstGeom prst="rect">
            <a:avLst/>
          </a:prstGeom>
        </p:spPr>
      </p:pic>
    </p:spTree>
    <p:extLst>
      <p:ext uri="{BB962C8B-B14F-4D97-AF65-F5344CB8AC3E}">
        <p14:creationId xmlns:p14="http://schemas.microsoft.com/office/powerpoint/2010/main" val="295423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Ámbito de competencia de la asesoría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6"/>
          <p:cNvSpPr txBox="1"/>
          <p:nvPr/>
        </p:nvSpPr>
        <p:spPr>
          <a:xfrm>
            <a:off x="20992" y="448632"/>
            <a:ext cx="7091975" cy="1200329"/>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smtClean="0"/>
              <a:t>En el año de 2016, el 38.0% de los usuarios realizaron sus consultas sobre la LFTAIPG, que se reflejan con 19,316 consultas, en comparación con el año 2015, en el cual se realizaron 17,871 consultas,  lo que representó un aumentó del 8.1%.</a:t>
            </a:r>
          </a:p>
          <a:p>
            <a:pPr marL="285750" indent="-285750" algn="just">
              <a:buFont typeface="Wingdings" panose="05000000000000000000" pitchFamily="2" charset="2"/>
              <a:buChar char="q"/>
            </a:pPr>
            <a:r>
              <a:rPr lang="es-MX" sz="1200" b="1" dirty="0" smtClean="0"/>
              <a:t>En el año de 2016, el segundo lugar corresponde a temas relativos a la LFPDPPP, con 11,694 consultas, en comparación con el año de 2015, en el cual se realizaron 9,417 consultas, lo que representó un aumentó del 24.2%.</a:t>
            </a:r>
          </a:p>
        </p:txBody>
      </p:sp>
      <p:pic>
        <p:nvPicPr>
          <p:cNvPr id="5" name="Imagen 4"/>
          <p:cNvPicPr/>
          <p:nvPr>
            <p:extLst>
              <p:ext uri="{D42A27DB-BD31-4B8C-83A1-F6EECF244321}">
                <p14:modId xmlns:p14="http://schemas.microsoft.com/office/powerpoint/2010/main" val="125946164"/>
              </p:ext>
            </p:extLst>
          </p:nvPr>
        </p:nvPicPr>
        <p:blipFill>
          <a:blip r:embed="rId2"/>
          <a:stretch>
            <a:fillRect/>
          </a:stretch>
        </p:blipFill>
        <p:spPr>
          <a:xfrm>
            <a:off x="19050" y="1738313"/>
            <a:ext cx="7097713" cy="3471862"/>
          </a:xfrm>
          <a:prstGeom prst="rect">
            <a:avLst/>
          </a:prstGeom>
        </p:spPr>
      </p:pic>
    </p:spTree>
    <p:extLst>
      <p:ext uri="{BB962C8B-B14F-4D97-AF65-F5344CB8AC3E}">
        <p14:creationId xmlns:p14="http://schemas.microsoft.com/office/powerpoint/2010/main" val="53367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584775"/>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mes</a:t>
            </a:r>
          </a:p>
          <a:p>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6"/>
          <p:cNvSpPr txBox="1"/>
          <p:nvPr/>
        </p:nvSpPr>
        <p:spPr>
          <a:xfrm>
            <a:off x="-37954" y="368415"/>
            <a:ext cx="2750921" cy="138499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97.7% de los servicios fueron </a:t>
            </a:r>
            <a:r>
              <a:rPr lang="es-MX" b="1" dirty="0"/>
              <a:t>o</a:t>
            </a:r>
            <a:r>
              <a:rPr lang="es-MX" b="1" dirty="0" smtClean="0"/>
              <a:t>torgados a personas físicas.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a:t>
            </a:r>
            <a:r>
              <a:rPr lang="es-MX" b="1" dirty="0" smtClean="0"/>
              <a:t>2.3% </a:t>
            </a:r>
            <a:r>
              <a:rPr lang="es-MX" b="1" dirty="0"/>
              <a:t>de los servicios </a:t>
            </a:r>
            <a:r>
              <a:rPr lang="es-MX" b="1" dirty="0" smtClean="0"/>
              <a:t>fueron otorgados a personas morales.</a:t>
            </a:r>
            <a:endParaRPr lang="es-MX" b="1" dirty="0"/>
          </a:p>
        </p:txBody>
      </p:sp>
      <p:pic>
        <p:nvPicPr>
          <p:cNvPr id="2" name="Imagen 1"/>
          <p:cNvPicPr/>
          <p:nvPr>
            <p:extLst>
              <p:ext uri="{D42A27DB-BD31-4B8C-83A1-F6EECF244321}">
                <p14:modId xmlns:p14="http://schemas.microsoft.com/office/powerpoint/2010/main" val="2097126151"/>
              </p:ext>
            </p:extLst>
          </p:nvPr>
        </p:nvPicPr>
        <p:blipFill>
          <a:blip r:embed="rId2"/>
          <a:stretch>
            <a:fillRect/>
          </a:stretch>
        </p:blipFill>
        <p:spPr>
          <a:xfrm>
            <a:off x="55563" y="2757488"/>
            <a:ext cx="7058025" cy="2536825"/>
          </a:xfrm>
          <a:prstGeom prst="rect">
            <a:avLst/>
          </a:prstGeom>
        </p:spPr>
      </p:pic>
      <p:pic>
        <p:nvPicPr>
          <p:cNvPr id="4" name="Imagen 3"/>
          <p:cNvPicPr/>
          <p:nvPr>
            <p:extLst>
              <p:ext uri="{D42A27DB-BD31-4B8C-83A1-F6EECF244321}">
                <p14:modId xmlns:p14="http://schemas.microsoft.com/office/powerpoint/2010/main" val="2614306914"/>
              </p:ext>
            </p:extLst>
          </p:nvPr>
        </p:nvPicPr>
        <p:blipFill>
          <a:blip r:embed="rId3"/>
          <a:stretch>
            <a:fillRect/>
          </a:stretch>
        </p:blipFill>
        <p:spPr>
          <a:xfrm>
            <a:off x="2727179" y="427187"/>
            <a:ext cx="4169764" cy="2261244"/>
          </a:xfrm>
          <a:prstGeom prst="rect">
            <a:avLst/>
          </a:prstGeom>
        </p:spPr>
      </p:pic>
    </p:spTree>
    <p:extLst>
      <p:ext uri="{BB962C8B-B14F-4D97-AF65-F5344CB8AC3E}">
        <p14:creationId xmlns:p14="http://schemas.microsoft.com/office/powerpoint/2010/main" val="192162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4156754"/>
            <a:ext cx="7136920" cy="907941"/>
          </a:xfrm>
          <a:prstGeom prst="rect">
            <a:avLst/>
          </a:prstGeom>
          <a:noFill/>
        </p:spPr>
        <p:txBody>
          <a:bodyPr wrap="square" rtlCol="0">
            <a:spAutoFit/>
          </a:bodyPr>
          <a:lstStyle/>
          <a:p>
            <a:pPr algn="just"/>
            <a:r>
              <a:rPr lang="es-MX" sz="1200" b="1" dirty="0" smtClean="0"/>
              <a:t>De los 49,651 usuarios personas físicas, representan el 97.7% de las asesorías realizadas por el CAS, emplean como medio principal el canal del Tel-INAI con 34,821 asesorías, que representan el 97.4% del total.</a:t>
            </a:r>
          </a:p>
          <a:p>
            <a:pPr algn="just"/>
            <a:endParaRPr lang="es-MX" sz="500" b="1" dirty="0" smtClean="0"/>
          </a:p>
          <a:p>
            <a:pPr algn="just"/>
            <a:r>
              <a:rPr lang="es-MX" sz="1200" b="1" dirty="0" smtClean="0"/>
              <a:t>Los canales de mayor preferencia de las personas morales son el primer lugar el Tel-INAI </a:t>
            </a:r>
            <a:r>
              <a:rPr lang="es-MX" sz="1200" b="1" dirty="0"/>
              <a:t>c</a:t>
            </a:r>
            <a:r>
              <a:rPr lang="es-MX" sz="1200" b="1" dirty="0" smtClean="0"/>
              <a:t>on 919 asesorías y en segundo lugar el E-mail con 177 asesorías.</a:t>
            </a:r>
            <a:endParaRPr lang="es-MX" sz="1200" b="1" dirty="0"/>
          </a:p>
        </p:txBody>
      </p:sp>
      <p:pic>
        <p:nvPicPr>
          <p:cNvPr id="3" name="Imagen 2"/>
          <p:cNvPicPr/>
          <p:nvPr>
            <p:extLst>
              <p:ext uri="{D42A27DB-BD31-4B8C-83A1-F6EECF244321}">
                <p14:modId xmlns:p14="http://schemas.microsoft.com/office/powerpoint/2010/main" val="3274803581"/>
              </p:ext>
            </p:extLst>
          </p:nvPr>
        </p:nvPicPr>
        <p:blipFill>
          <a:blip r:embed="rId2"/>
          <a:stretch>
            <a:fillRect/>
          </a:stretch>
        </p:blipFill>
        <p:spPr>
          <a:xfrm>
            <a:off x="2388567" y="430634"/>
            <a:ext cx="4724400" cy="1609725"/>
          </a:xfrm>
          <a:prstGeom prst="rect">
            <a:avLst/>
          </a:prstGeom>
        </p:spPr>
      </p:pic>
      <p:pic>
        <p:nvPicPr>
          <p:cNvPr id="7" name="Imagen 6"/>
          <p:cNvPicPr/>
          <p:nvPr>
            <p:extLst>
              <p:ext uri="{D42A27DB-BD31-4B8C-83A1-F6EECF244321}">
                <p14:modId xmlns:p14="http://schemas.microsoft.com/office/powerpoint/2010/main" val="1427885947"/>
              </p:ext>
            </p:extLst>
          </p:nvPr>
        </p:nvPicPr>
        <p:blipFill>
          <a:blip r:embed="rId3"/>
          <a:stretch>
            <a:fillRect/>
          </a:stretch>
        </p:blipFill>
        <p:spPr>
          <a:xfrm>
            <a:off x="55563" y="433388"/>
            <a:ext cx="7058025" cy="3722687"/>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Tipo de Usuario por ámbito de competencia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6"/>
          <p:cNvSpPr txBox="1"/>
          <p:nvPr/>
        </p:nvSpPr>
        <p:spPr>
          <a:xfrm>
            <a:off x="56183" y="3140511"/>
            <a:ext cx="7037033" cy="1938992"/>
          </a:xfrm>
          <a:prstGeom prst="rect">
            <a:avLst/>
          </a:prstGeom>
          <a:noFill/>
        </p:spPr>
        <p:txBody>
          <a:bodyPr wrap="square" rtlCol="0">
            <a:spAutoFit/>
          </a:bodyPr>
          <a:lstStyle/>
          <a:p>
            <a:pPr marL="285750" indent="-285750" algn="just">
              <a:buFont typeface="Wingdings" panose="05000000000000000000" pitchFamily="2" charset="2"/>
              <a:buChar char="q"/>
            </a:pPr>
            <a:r>
              <a:rPr lang="es-MX" sz="1500" b="1" dirty="0" smtClean="0"/>
              <a:t>De las 49,651 asesorías de personas físicas, 19,236 se orientaron con la LFTAIPG, correspondiente al 99.6%, 10,793 se orientan a la LFPDPPP, corresponde al 92.3%, 6,185 se orientan a la LFTAIP, corresponden al 99.6% y 4,777 se orientan a la LGTAIP, correspondientes al 98.6%.</a:t>
            </a:r>
            <a:endParaRPr lang="es-MX" sz="1500" b="1" dirty="0"/>
          </a:p>
          <a:p>
            <a:pPr algn="just"/>
            <a:endParaRPr lang="es-MX" sz="1500" b="1" dirty="0"/>
          </a:p>
          <a:p>
            <a:pPr marL="285750" indent="-285750" algn="just">
              <a:buFont typeface="Wingdings" panose="05000000000000000000" pitchFamily="2" charset="2"/>
              <a:buChar char="q"/>
            </a:pPr>
            <a:r>
              <a:rPr lang="es-MX" sz="1500" b="1" dirty="0"/>
              <a:t>L</a:t>
            </a:r>
            <a:r>
              <a:rPr lang="es-MX" sz="1500" b="1" dirty="0" smtClean="0"/>
              <a:t>as personas morales dirigen sus consultas en primer lugar a la LFPDPPP, con 900 asesorías, con el 7.7 %, en segundo lugar LFTAIPG, con 76 consultas reflejando el 0.4 % y en tercer lugar LGTAIP,  con 69 asesorías correspondientes al 1.4%.</a:t>
            </a:r>
          </a:p>
        </p:txBody>
      </p:sp>
      <p:pic>
        <p:nvPicPr>
          <p:cNvPr id="2" name="Imagen 1"/>
          <p:cNvPicPr/>
          <p:nvPr>
            <p:extLst>
              <p:ext uri="{D42A27DB-BD31-4B8C-83A1-F6EECF244321}">
                <p14:modId xmlns:p14="http://schemas.microsoft.com/office/powerpoint/2010/main" val="193338917"/>
              </p:ext>
            </p:extLst>
          </p:nvPr>
        </p:nvPicPr>
        <p:blipFill>
          <a:blip r:embed="rId2"/>
          <a:stretch>
            <a:fillRect/>
          </a:stretch>
        </p:blipFill>
        <p:spPr>
          <a:xfrm>
            <a:off x="56182" y="409674"/>
            <a:ext cx="7037033" cy="2730837"/>
          </a:xfrm>
          <a:prstGeom prst="rect">
            <a:avLst/>
          </a:prstGeom>
        </p:spPr>
      </p:pic>
    </p:spTree>
    <p:extLst>
      <p:ext uri="{BB962C8B-B14F-4D97-AF65-F5344CB8AC3E}">
        <p14:creationId xmlns:p14="http://schemas.microsoft.com/office/powerpoint/2010/main" val="214304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Género de los Usuarios por Canal de Atención y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19967" y="4992687"/>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2" name="Imagen 1"/>
          <p:cNvPicPr/>
          <p:nvPr>
            <p:extLst>
              <p:ext uri="{D42A27DB-BD31-4B8C-83A1-F6EECF244321}">
                <p14:modId xmlns:p14="http://schemas.microsoft.com/office/powerpoint/2010/main" val="661916788"/>
              </p:ext>
            </p:extLst>
          </p:nvPr>
        </p:nvPicPr>
        <p:blipFill>
          <a:blip r:embed="rId2"/>
          <a:stretch>
            <a:fillRect/>
          </a:stretch>
        </p:blipFill>
        <p:spPr>
          <a:xfrm>
            <a:off x="131763" y="416669"/>
            <a:ext cx="6905625" cy="1263650"/>
          </a:xfrm>
          <a:prstGeom prst="rect">
            <a:avLst/>
          </a:prstGeom>
        </p:spPr>
      </p:pic>
      <p:pic>
        <p:nvPicPr>
          <p:cNvPr id="5" name="Imagen 4"/>
          <p:cNvPicPr/>
          <p:nvPr>
            <p:extLst>
              <p:ext uri="{D42A27DB-BD31-4B8C-83A1-F6EECF244321}">
                <p14:modId xmlns:p14="http://schemas.microsoft.com/office/powerpoint/2010/main" val="3073594384"/>
              </p:ext>
            </p:extLst>
          </p:nvPr>
        </p:nvPicPr>
        <p:blipFill>
          <a:blip r:embed="rId3"/>
          <a:stretch>
            <a:fillRect/>
          </a:stretch>
        </p:blipFill>
        <p:spPr>
          <a:xfrm>
            <a:off x="161008" y="2036455"/>
            <a:ext cx="6905625" cy="1300048"/>
          </a:xfrm>
          <a:prstGeom prst="rect">
            <a:avLst/>
          </a:prstGeom>
        </p:spPr>
      </p:pic>
      <p:pic>
        <p:nvPicPr>
          <p:cNvPr id="9" name="Imagen 8"/>
          <p:cNvPicPr/>
          <p:nvPr>
            <p:extLst>
              <p:ext uri="{D42A27DB-BD31-4B8C-83A1-F6EECF244321}">
                <p14:modId xmlns:p14="http://schemas.microsoft.com/office/powerpoint/2010/main" val="463035805"/>
              </p:ext>
            </p:extLst>
          </p:nvPr>
        </p:nvPicPr>
        <p:blipFill>
          <a:blip r:embed="rId4"/>
          <a:stretch>
            <a:fillRect/>
          </a:stretch>
        </p:blipFill>
        <p:spPr>
          <a:xfrm>
            <a:off x="146050" y="3727450"/>
            <a:ext cx="6946900" cy="1265238"/>
          </a:xfrm>
          <a:prstGeom prst="rect">
            <a:avLst/>
          </a:prstGeom>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Género de los Usuarios por Canal de Atención y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040359"/>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5" name="CuadroTexto 6"/>
          <p:cNvSpPr txBox="1"/>
          <p:nvPr/>
        </p:nvSpPr>
        <p:spPr>
          <a:xfrm>
            <a:off x="72008" y="2256383"/>
            <a:ext cx="7027775" cy="2893100"/>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año 2016, respecto al género de quienes ocupan los canales de atención que proporciona el INAI a través del CAS, el Tel-INAI es el medio más utilizado por los usuarios, el 49.1% corresponde a los usuarios hombres con 17,545 servicios atendidos, las mujeres representan el 50.3%, con 17,995 servicios atendidos, el 0.6% de los usuarios atendidos, con 206 servicios no proporcionaron el dato.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En este año los usuarios que hacen uso del canal de atención presencial en el INAI, en su gran mayoría son hombres que representan el 64.3% de las asesorías y las mujeres con un 35.1%.</a:t>
            </a:r>
          </a:p>
          <a:p>
            <a:pPr algn="just"/>
            <a:endParaRPr lang="es-MX" b="1" dirty="0" smtClean="0"/>
          </a:p>
          <a:p>
            <a:pPr marL="285750" indent="-285750" algn="just">
              <a:buFont typeface="Wingdings" panose="05000000000000000000" pitchFamily="2" charset="2"/>
              <a:buChar char="q"/>
            </a:pPr>
            <a:r>
              <a:rPr lang="es-MX" b="1" dirty="0"/>
              <a:t>En este año los usuarios que hacen uso del canal de atención </a:t>
            </a:r>
            <a:r>
              <a:rPr lang="es-MX" b="1" dirty="0" smtClean="0"/>
              <a:t>E-mail </a:t>
            </a:r>
            <a:r>
              <a:rPr lang="es-MX" b="1" dirty="0"/>
              <a:t>en el </a:t>
            </a:r>
            <a:r>
              <a:rPr lang="es-MX" b="1" dirty="0" smtClean="0"/>
              <a:t>INAI, en su mayoría </a:t>
            </a:r>
            <a:r>
              <a:rPr lang="es-MX" b="1" dirty="0"/>
              <a:t>son hombres que representan el </a:t>
            </a:r>
            <a:r>
              <a:rPr lang="es-MX" b="1" dirty="0" smtClean="0"/>
              <a:t>49.5% </a:t>
            </a:r>
            <a:r>
              <a:rPr lang="es-MX" b="1" dirty="0"/>
              <a:t>de las asesorías y las mujeres con un </a:t>
            </a:r>
            <a:r>
              <a:rPr lang="es-MX" b="1" dirty="0" smtClean="0"/>
              <a:t>33.2%.</a:t>
            </a:r>
            <a:endParaRPr lang="es-MX" b="1" dirty="0"/>
          </a:p>
        </p:txBody>
      </p:sp>
      <p:pic>
        <p:nvPicPr>
          <p:cNvPr id="2" name="Imagen 1"/>
          <p:cNvPicPr/>
          <p:nvPr>
            <p:extLst>
              <p:ext uri="{D42A27DB-BD31-4B8C-83A1-F6EECF244321}">
                <p14:modId xmlns:p14="http://schemas.microsoft.com/office/powerpoint/2010/main" val="901836091"/>
              </p:ext>
            </p:extLst>
          </p:nvPr>
        </p:nvPicPr>
        <p:blipFill>
          <a:blip r:embed="rId2"/>
          <a:stretch>
            <a:fillRect/>
          </a:stretch>
        </p:blipFill>
        <p:spPr>
          <a:xfrm>
            <a:off x="72008" y="511175"/>
            <a:ext cx="6994626" cy="1528763"/>
          </a:xfrm>
          <a:prstGeom prst="rect">
            <a:avLst/>
          </a:prstGeom>
        </p:spPr>
      </p:pic>
    </p:spTree>
    <p:extLst>
      <p:ext uri="{BB962C8B-B14F-4D97-AF65-F5344CB8AC3E}">
        <p14:creationId xmlns:p14="http://schemas.microsoft.com/office/powerpoint/2010/main" val="2325383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Género de los Usuarios por Canal de Atención y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p:nvPr>
            <p:extLst>
              <p:ext uri="{D42A27DB-BD31-4B8C-83A1-F6EECF244321}">
                <p14:modId xmlns:p14="http://schemas.microsoft.com/office/powerpoint/2010/main" val="3836704549"/>
              </p:ext>
            </p:extLst>
          </p:nvPr>
        </p:nvPicPr>
        <p:blipFill>
          <a:blip r:embed="rId2"/>
          <a:stretch>
            <a:fillRect/>
          </a:stretch>
        </p:blipFill>
        <p:spPr>
          <a:xfrm>
            <a:off x="56183" y="444103"/>
            <a:ext cx="7010450" cy="1380232"/>
          </a:xfrm>
          <a:prstGeom prst="rect">
            <a:avLst/>
          </a:prstGeom>
        </p:spPr>
      </p:pic>
      <p:sp>
        <p:nvSpPr>
          <p:cNvPr id="6" name="CuadroTexto 5"/>
          <p:cNvSpPr txBox="1"/>
          <p:nvPr/>
        </p:nvSpPr>
        <p:spPr>
          <a:xfrm>
            <a:off x="47211" y="1824335"/>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72008" y="2100168"/>
            <a:ext cx="7027775" cy="3108543"/>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70.3% de las asesorías son del canal de Tel-INAI, de las cuales el 50.3 son mujeres y </a:t>
            </a:r>
            <a:r>
              <a:rPr lang="es-MX" b="1" dirty="0"/>
              <a:t>el 49.1 son </a:t>
            </a:r>
            <a:r>
              <a:rPr lang="es-MX" b="1" dirty="0" smtClean="0"/>
              <a:t>hombres, 0.6 de los usuarios no proporcionaron el dato.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a:t>
            </a:r>
            <a:r>
              <a:rPr lang="es-MX" b="1" dirty="0" smtClean="0"/>
              <a:t>16.3</a:t>
            </a:r>
            <a:r>
              <a:rPr lang="es-MX" b="1" dirty="0"/>
              <a:t>% de las asesorías son </a:t>
            </a:r>
            <a:r>
              <a:rPr lang="es-MX" b="1" dirty="0" smtClean="0"/>
              <a:t>del canal de E-mail, </a:t>
            </a:r>
            <a:r>
              <a:rPr lang="es-MX" b="1" dirty="0"/>
              <a:t>de las cuales el </a:t>
            </a:r>
            <a:r>
              <a:rPr lang="es-MX" b="1" dirty="0" smtClean="0"/>
              <a:t>33.2 </a:t>
            </a:r>
            <a:r>
              <a:rPr lang="es-MX" b="1" dirty="0"/>
              <a:t>son mujeres y el </a:t>
            </a:r>
            <a:r>
              <a:rPr lang="es-MX" b="1" dirty="0" smtClean="0"/>
              <a:t>49.5 </a:t>
            </a:r>
            <a:r>
              <a:rPr lang="es-MX" b="1" dirty="0"/>
              <a:t>son hombres, </a:t>
            </a:r>
            <a:r>
              <a:rPr lang="es-MX" b="1" dirty="0" smtClean="0"/>
              <a:t>17.3 </a:t>
            </a:r>
            <a:r>
              <a:rPr lang="es-MX" b="1" dirty="0"/>
              <a:t>de los usuarios no proporcionaron el dato.</a:t>
            </a:r>
          </a:p>
          <a:p>
            <a:pPr algn="just"/>
            <a:endParaRPr lang="es-MX" b="1" dirty="0" smtClean="0"/>
          </a:p>
          <a:p>
            <a:pPr marL="285750" indent="-285750" algn="just">
              <a:buFont typeface="Wingdings" panose="05000000000000000000" pitchFamily="2" charset="2"/>
              <a:buChar char="q"/>
            </a:pPr>
            <a:r>
              <a:rPr lang="es-MX" b="1" dirty="0"/>
              <a:t>El </a:t>
            </a:r>
            <a:r>
              <a:rPr lang="es-MX" b="1" dirty="0" smtClean="0"/>
              <a:t>7.4% </a:t>
            </a:r>
            <a:r>
              <a:rPr lang="es-MX" b="1" dirty="0"/>
              <a:t>de las asesorías son </a:t>
            </a:r>
            <a:r>
              <a:rPr lang="es-MX" b="1" dirty="0" smtClean="0"/>
              <a:t>del canal de Presencial, </a:t>
            </a:r>
            <a:r>
              <a:rPr lang="es-MX" b="1" dirty="0"/>
              <a:t>de las cuales el </a:t>
            </a:r>
            <a:r>
              <a:rPr lang="es-MX" b="1" dirty="0" smtClean="0"/>
              <a:t>35.1 </a:t>
            </a:r>
            <a:r>
              <a:rPr lang="es-MX" b="1" dirty="0"/>
              <a:t>son mujeres y el </a:t>
            </a:r>
            <a:r>
              <a:rPr lang="es-MX" b="1" dirty="0" smtClean="0"/>
              <a:t>64.3 </a:t>
            </a:r>
            <a:r>
              <a:rPr lang="es-MX" b="1" dirty="0"/>
              <a:t>son hombres, 0.6 de los usuarios no proporcionaron el dato</a:t>
            </a:r>
            <a:r>
              <a:rPr lang="es-MX" b="1" dirty="0" smtClean="0"/>
              <a:t>.</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a:t>
            </a:r>
            <a:r>
              <a:rPr lang="es-MX" b="1" dirty="0" smtClean="0"/>
              <a:t>4.9% </a:t>
            </a:r>
            <a:r>
              <a:rPr lang="es-MX" b="1" dirty="0"/>
              <a:t>de las asesorías son </a:t>
            </a:r>
            <a:r>
              <a:rPr lang="es-MX" b="1" dirty="0" smtClean="0"/>
              <a:t>del canal de Postal, </a:t>
            </a:r>
            <a:r>
              <a:rPr lang="es-MX" b="1" dirty="0"/>
              <a:t>de las cuales el </a:t>
            </a:r>
            <a:r>
              <a:rPr lang="es-MX" b="1" dirty="0" smtClean="0"/>
              <a:t>39.5 </a:t>
            </a:r>
            <a:r>
              <a:rPr lang="es-MX" b="1" dirty="0"/>
              <a:t>son mujeres y el </a:t>
            </a:r>
            <a:r>
              <a:rPr lang="es-MX" b="1" dirty="0" smtClean="0"/>
              <a:t>59.7 </a:t>
            </a:r>
            <a:r>
              <a:rPr lang="es-MX" b="1" dirty="0"/>
              <a:t>son hombres, </a:t>
            </a:r>
            <a:r>
              <a:rPr lang="es-MX" b="1" dirty="0" smtClean="0"/>
              <a:t>0.9 </a:t>
            </a:r>
            <a:r>
              <a:rPr lang="es-MX" b="1" dirty="0"/>
              <a:t>de los usuarios no proporcionaron el dato.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a:t>
            </a:r>
            <a:r>
              <a:rPr lang="es-MX" b="1" dirty="0" smtClean="0"/>
              <a:t>1.1% </a:t>
            </a:r>
            <a:r>
              <a:rPr lang="es-MX" b="1" dirty="0"/>
              <a:t>de las asesorías son </a:t>
            </a:r>
            <a:r>
              <a:rPr lang="es-MX" b="1" dirty="0" smtClean="0"/>
              <a:t>del canal de </a:t>
            </a:r>
            <a:r>
              <a:rPr lang="es-MX" b="1" dirty="0" err="1" smtClean="0"/>
              <a:t>MiCAS</a:t>
            </a:r>
            <a:r>
              <a:rPr lang="es-MX" b="1" dirty="0" smtClean="0"/>
              <a:t>, </a:t>
            </a:r>
            <a:r>
              <a:rPr lang="es-MX" b="1" dirty="0"/>
              <a:t>de las cuales el </a:t>
            </a:r>
            <a:r>
              <a:rPr lang="es-MX" b="1" dirty="0" smtClean="0"/>
              <a:t>48.9 </a:t>
            </a:r>
            <a:r>
              <a:rPr lang="es-MX" b="1" dirty="0"/>
              <a:t>son mujeres y el </a:t>
            </a:r>
            <a:r>
              <a:rPr lang="es-MX" b="1" dirty="0" smtClean="0"/>
              <a:t>51.1 </a:t>
            </a:r>
            <a:r>
              <a:rPr lang="es-MX" b="1" dirty="0"/>
              <a:t>son </a:t>
            </a:r>
            <a:r>
              <a:rPr lang="es-MX" b="1" dirty="0" smtClean="0"/>
              <a:t>hombres.</a:t>
            </a:r>
            <a:endParaRPr lang="es-MX" b="1" dirty="0"/>
          </a:p>
        </p:txBody>
      </p:sp>
    </p:spTree>
    <p:extLst>
      <p:ext uri="{BB962C8B-B14F-4D97-AF65-F5344CB8AC3E}">
        <p14:creationId xmlns:p14="http://schemas.microsoft.com/office/powerpoint/2010/main" val="78751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632247" y="312167"/>
            <a:ext cx="5832648" cy="5047536"/>
          </a:xfrm>
          <a:prstGeom prst="rect">
            <a:avLst/>
          </a:prstGeom>
          <a:noFill/>
        </p:spPr>
        <p:txBody>
          <a:bodyPr wrap="square" rtlCol="0">
            <a:spAutoFit/>
          </a:bodyPr>
          <a:lstStyle/>
          <a:p>
            <a:pPr marL="342900" indent="-342900" algn="just">
              <a:buFont typeface="+mj-lt"/>
              <a:buAutoNum type="arabicPeriod"/>
            </a:pPr>
            <a:r>
              <a:rPr lang="es-MX" b="1" dirty="0" smtClean="0"/>
              <a:t>Introducción.</a:t>
            </a:r>
          </a:p>
          <a:p>
            <a:pPr marL="342900" indent="-342900" algn="just">
              <a:buFont typeface="+mj-lt"/>
              <a:buAutoNum type="arabicPeriod"/>
            </a:pPr>
            <a:r>
              <a:rPr lang="es-MX" b="1" dirty="0" smtClean="0"/>
              <a:t>Tipo de Servicios.</a:t>
            </a:r>
          </a:p>
          <a:p>
            <a:pPr marL="342900" indent="-342900" algn="just">
              <a:buFont typeface="+mj-lt"/>
              <a:buAutoNum type="arabicPeriod"/>
            </a:pPr>
            <a:r>
              <a:rPr lang="es-MX" b="1" dirty="0"/>
              <a:t>Total Asesorías </a:t>
            </a:r>
            <a:r>
              <a:rPr lang="es-MX" b="1" dirty="0" smtClean="0"/>
              <a:t>Solicitadas </a:t>
            </a:r>
            <a:r>
              <a:rPr lang="es-MX" b="1" dirty="0"/>
              <a:t>por </a:t>
            </a:r>
            <a:r>
              <a:rPr lang="es-MX" b="1" dirty="0" smtClean="0"/>
              <a:t>mes. </a:t>
            </a:r>
          </a:p>
          <a:p>
            <a:pPr marL="342900" indent="-342900" algn="just">
              <a:buFont typeface="+mj-lt"/>
              <a:buAutoNum type="arabicPeriod"/>
            </a:pPr>
            <a:r>
              <a:rPr lang="es-MX" b="1" dirty="0" smtClean="0"/>
              <a:t>Asesorías </a:t>
            </a:r>
            <a:r>
              <a:rPr lang="es-MX" b="1" dirty="0"/>
              <a:t>por Canal de </a:t>
            </a:r>
            <a:r>
              <a:rPr lang="es-MX" b="1" dirty="0" smtClean="0"/>
              <a:t>Atención.</a:t>
            </a:r>
          </a:p>
          <a:p>
            <a:pPr marL="342900" indent="-342900" algn="just">
              <a:buFont typeface="+mj-lt"/>
              <a:buAutoNum type="arabicPeriod"/>
            </a:pPr>
            <a:r>
              <a:rPr lang="es-MX" b="1" dirty="0" smtClean="0"/>
              <a:t>Canal </a:t>
            </a:r>
            <a:r>
              <a:rPr lang="es-MX" b="1" dirty="0"/>
              <a:t>de </a:t>
            </a:r>
            <a:r>
              <a:rPr lang="es-MX" b="1" dirty="0" smtClean="0"/>
              <a:t>Atención </a:t>
            </a:r>
            <a:r>
              <a:rPr lang="es-MX" b="1" dirty="0"/>
              <a:t>por </a:t>
            </a:r>
            <a:r>
              <a:rPr lang="es-MX" b="1" dirty="0" smtClean="0"/>
              <a:t>mes.</a:t>
            </a:r>
          </a:p>
          <a:p>
            <a:pPr marL="342900" indent="-342900" algn="just">
              <a:buFont typeface="+mj-lt"/>
              <a:buAutoNum type="arabicPeriod"/>
            </a:pPr>
            <a:r>
              <a:rPr lang="es-MX" b="1" dirty="0" smtClean="0"/>
              <a:t>Tipo </a:t>
            </a:r>
            <a:r>
              <a:rPr lang="es-MX" b="1" dirty="0"/>
              <a:t>de A</a:t>
            </a:r>
            <a:r>
              <a:rPr lang="es-MX" b="1" dirty="0" smtClean="0"/>
              <a:t>sesoría </a:t>
            </a:r>
            <a:r>
              <a:rPr lang="es-MX" b="1" dirty="0"/>
              <a:t>por </a:t>
            </a:r>
            <a:r>
              <a:rPr lang="es-MX" b="1" dirty="0" smtClean="0"/>
              <a:t>mes.</a:t>
            </a:r>
            <a:endParaRPr lang="es-MX" b="1" dirty="0"/>
          </a:p>
          <a:p>
            <a:pPr marL="342900" indent="-342900" algn="just">
              <a:buFont typeface="+mj-lt"/>
              <a:buAutoNum type="arabicPeriod"/>
            </a:pPr>
            <a:r>
              <a:rPr lang="es-MX" b="1" dirty="0" smtClean="0"/>
              <a:t>Ámbito de competencia.</a:t>
            </a:r>
          </a:p>
          <a:p>
            <a:pPr marL="342900" indent="-342900" algn="just">
              <a:buFont typeface="+mj-lt"/>
              <a:buAutoNum type="arabicPeriod"/>
            </a:pPr>
            <a:r>
              <a:rPr lang="es-MX" b="1" dirty="0" smtClean="0"/>
              <a:t>Tipo de usuario por mes.</a:t>
            </a:r>
          </a:p>
          <a:p>
            <a:pPr marL="342900" indent="-342900" algn="just">
              <a:buFont typeface="+mj-lt"/>
              <a:buAutoNum type="arabicPeriod"/>
            </a:pPr>
            <a:r>
              <a:rPr lang="es-MX" b="1" dirty="0"/>
              <a:t>Tipo de usuario por </a:t>
            </a:r>
            <a:r>
              <a:rPr lang="es-MX" b="1" dirty="0" smtClean="0"/>
              <a:t>canal.</a:t>
            </a:r>
          </a:p>
          <a:p>
            <a:pPr marL="342900" indent="-342900" algn="just">
              <a:buFont typeface="+mj-lt"/>
              <a:buAutoNum type="arabicPeriod"/>
            </a:pPr>
            <a:r>
              <a:rPr lang="es-MX" b="1" dirty="0"/>
              <a:t>Tipo de usuario por </a:t>
            </a:r>
            <a:r>
              <a:rPr lang="es-MX" b="1" dirty="0" smtClean="0"/>
              <a:t>ámbito de competencia.</a:t>
            </a:r>
            <a:endParaRPr lang="es-MX" b="1" dirty="0"/>
          </a:p>
          <a:p>
            <a:pPr marL="342900" indent="-342900" algn="just">
              <a:buFont typeface="+mj-lt"/>
              <a:buAutoNum type="arabicPeriod"/>
            </a:pPr>
            <a:r>
              <a:rPr lang="es-MX" b="1" dirty="0" smtClean="0"/>
              <a:t>Género de los usuarios por canal de atención y mes.</a:t>
            </a:r>
          </a:p>
          <a:p>
            <a:pPr marL="342900" indent="-342900" algn="just">
              <a:buFont typeface="+mj-lt"/>
              <a:buAutoNum type="arabicPeriod"/>
            </a:pPr>
            <a:r>
              <a:rPr lang="es-MX" b="1" dirty="0" smtClean="0"/>
              <a:t>Género de los usuarios por ámbito de competencia.</a:t>
            </a:r>
          </a:p>
          <a:p>
            <a:pPr marL="342900" indent="-342900" algn="just">
              <a:buFont typeface="+mj-lt"/>
              <a:buAutoNum type="arabicPeriod"/>
            </a:pPr>
            <a:r>
              <a:rPr lang="es-MX" b="1" dirty="0" smtClean="0"/>
              <a:t>Grupo de edades de los usuarios por canal de atención.</a:t>
            </a:r>
          </a:p>
          <a:p>
            <a:pPr marL="342900" indent="-342900" algn="just">
              <a:buFont typeface="+mj-lt"/>
              <a:buAutoNum type="arabicPeriod"/>
            </a:pPr>
            <a:r>
              <a:rPr lang="es-MX" b="1" dirty="0"/>
              <a:t>Grupo de edades de los usuarios por </a:t>
            </a:r>
            <a:r>
              <a:rPr lang="es-MX" b="1" dirty="0" smtClean="0"/>
              <a:t>género.</a:t>
            </a:r>
          </a:p>
          <a:p>
            <a:pPr marL="342900" indent="-342900" algn="just">
              <a:buFont typeface="+mj-lt"/>
              <a:buAutoNum type="arabicPeriod"/>
            </a:pPr>
            <a:r>
              <a:rPr lang="es-MX" b="1" dirty="0" smtClean="0"/>
              <a:t>Pirámide de edades de los usuarios por género.</a:t>
            </a:r>
          </a:p>
          <a:p>
            <a:pPr marL="342900" indent="-342900" algn="just">
              <a:buFont typeface="+mj-lt"/>
              <a:buAutoNum type="arabicPeriod"/>
            </a:pPr>
            <a:r>
              <a:rPr lang="es-MX" b="1" dirty="0" smtClean="0"/>
              <a:t>Escolaridad de usuarios.</a:t>
            </a:r>
          </a:p>
          <a:p>
            <a:pPr marL="342900" indent="-342900" algn="just">
              <a:buFont typeface="+mj-lt"/>
              <a:buAutoNum type="arabicPeriod"/>
            </a:pPr>
            <a:r>
              <a:rPr lang="es-MX" b="1" dirty="0" smtClean="0"/>
              <a:t>Escolaridad de usuarios por canal de atención.</a:t>
            </a:r>
          </a:p>
          <a:p>
            <a:pPr marL="342900" indent="-342900" algn="just">
              <a:buFont typeface="+mj-lt"/>
              <a:buAutoNum type="arabicPeriod"/>
            </a:pPr>
            <a:r>
              <a:rPr lang="es-MX" b="1" dirty="0" smtClean="0"/>
              <a:t>Asesorías por Entidad Federativa.</a:t>
            </a:r>
          </a:p>
          <a:p>
            <a:pPr marL="342900" indent="-342900" algn="just">
              <a:buFont typeface="+mj-lt"/>
              <a:buAutoNum type="arabicPeriod"/>
            </a:pPr>
            <a:r>
              <a:rPr lang="es-MX" b="1" dirty="0" smtClean="0"/>
              <a:t>Evaluaciones del servicio Tel-INAI.</a:t>
            </a:r>
          </a:p>
          <a:p>
            <a:pPr marL="342900" indent="-342900" algn="just">
              <a:buFont typeface="+mj-lt"/>
              <a:buAutoNum type="arabicPeriod"/>
            </a:pPr>
            <a:r>
              <a:rPr lang="es-MX" b="1" dirty="0"/>
              <a:t>Evaluaciones del servicio </a:t>
            </a:r>
            <a:r>
              <a:rPr lang="es-MX" b="1" dirty="0" smtClean="0"/>
              <a:t>Presencial.</a:t>
            </a:r>
          </a:p>
          <a:p>
            <a:pPr marL="342900" indent="-342900" algn="just">
              <a:buFont typeface="+mj-lt"/>
              <a:buAutoNum type="arabicPeriod"/>
            </a:pPr>
            <a:r>
              <a:rPr lang="es-MX" b="1" dirty="0" smtClean="0"/>
              <a:t>Normatividad del CAS</a:t>
            </a:r>
          </a:p>
          <a:p>
            <a:pPr marL="342900" indent="-342900" algn="just">
              <a:buFont typeface="+mj-lt"/>
              <a:buAutoNum type="arabicPeriod"/>
            </a:pPr>
            <a:r>
              <a:rPr lang="es-MX" b="1" dirty="0" smtClean="0"/>
              <a:t>Capacitación del Personal del CAS.</a:t>
            </a:r>
          </a:p>
          <a:p>
            <a:pPr marL="342900" indent="-342900" algn="just">
              <a:buFont typeface="+mj-lt"/>
              <a:buAutoNum type="arabicPeriod"/>
            </a:pPr>
            <a:r>
              <a:rPr lang="es-MX" b="1" dirty="0" smtClean="0"/>
              <a:t>Actividades de retroalimentación del personal del CAS.</a:t>
            </a:r>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838748" y="1266283"/>
            <a:ext cx="1393899" cy="2160995"/>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6" name="Imagen 5"/>
          <p:cNvPicPr/>
          <p:nvPr>
            <p:extLst>
              <p:ext uri="{D42A27DB-BD31-4B8C-83A1-F6EECF244321}">
                <p14:modId xmlns:p14="http://schemas.microsoft.com/office/powerpoint/2010/main" val="2259453983"/>
              </p:ext>
            </p:extLst>
          </p:nvPr>
        </p:nvPicPr>
        <p:blipFill>
          <a:blip r:embed="rId3"/>
          <a:stretch>
            <a:fillRect/>
          </a:stretch>
        </p:blipFill>
        <p:spPr>
          <a:xfrm>
            <a:off x="57150" y="447675"/>
            <a:ext cx="3157538" cy="1876425"/>
          </a:xfrm>
          <a:prstGeom prst="rect">
            <a:avLst/>
          </a:prstGeom>
        </p:spPr>
      </p:pic>
      <p:pic>
        <p:nvPicPr>
          <p:cNvPr id="7" name="Imagen 6"/>
          <p:cNvPicPr/>
          <p:nvPr>
            <p:extLst>
              <p:ext uri="{D42A27DB-BD31-4B8C-83A1-F6EECF244321}">
                <p14:modId xmlns:p14="http://schemas.microsoft.com/office/powerpoint/2010/main" val="1972791428"/>
              </p:ext>
            </p:extLst>
          </p:nvPr>
        </p:nvPicPr>
        <p:blipFill>
          <a:blip r:embed="rId4"/>
          <a:stretch>
            <a:fillRect/>
          </a:stretch>
        </p:blipFill>
        <p:spPr>
          <a:xfrm>
            <a:off x="3951288" y="454025"/>
            <a:ext cx="3154362" cy="1873250"/>
          </a:xfrm>
          <a:prstGeom prst="rect">
            <a:avLst/>
          </a:prstGeom>
        </p:spPr>
      </p:pic>
      <p:pic>
        <p:nvPicPr>
          <p:cNvPr id="8" name="Imagen 7"/>
          <p:cNvPicPr/>
          <p:nvPr>
            <p:extLst>
              <p:ext uri="{D42A27DB-BD31-4B8C-83A1-F6EECF244321}">
                <p14:modId xmlns:p14="http://schemas.microsoft.com/office/powerpoint/2010/main" val="1914191235"/>
              </p:ext>
            </p:extLst>
          </p:nvPr>
        </p:nvPicPr>
        <p:blipFill>
          <a:blip r:embed="rId5"/>
          <a:stretch>
            <a:fillRect/>
          </a:stretch>
        </p:blipFill>
        <p:spPr>
          <a:xfrm>
            <a:off x="63500" y="2664854"/>
            <a:ext cx="3377059" cy="2542146"/>
          </a:xfrm>
          <a:prstGeom prst="rect">
            <a:avLst/>
          </a:prstGeom>
        </p:spPr>
      </p:pic>
      <p:pic>
        <p:nvPicPr>
          <p:cNvPr id="10" name="Imagen 9"/>
          <p:cNvPicPr/>
          <p:nvPr>
            <p:extLst>
              <p:ext uri="{D42A27DB-BD31-4B8C-83A1-F6EECF244321}">
                <p14:modId xmlns:p14="http://schemas.microsoft.com/office/powerpoint/2010/main" val="4275679971"/>
              </p:ext>
            </p:extLst>
          </p:nvPr>
        </p:nvPicPr>
        <p:blipFill>
          <a:blip r:embed="rId6"/>
          <a:stretch>
            <a:fillRect/>
          </a:stretch>
        </p:blipFill>
        <p:spPr>
          <a:xfrm>
            <a:off x="3952875" y="2832100"/>
            <a:ext cx="3136900" cy="2374900"/>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4092997265"/>
              </p:ext>
            </p:extLst>
          </p:nvPr>
        </p:nvGraphicFramePr>
        <p:xfrm>
          <a:off x="1640681" y="1651027"/>
          <a:ext cx="3887788" cy="19287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Género de los Usuarios por ámbito de competencia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6"/>
          <p:cNvSpPr txBox="1"/>
          <p:nvPr/>
        </p:nvSpPr>
        <p:spPr>
          <a:xfrm>
            <a:off x="0" y="2744757"/>
            <a:ext cx="7169149" cy="2462213"/>
          </a:xfrm>
          <a:prstGeom prst="rect">
            <a:avLst/>
          </a:prstGeom>
          <a:noFill/>
        </p:spPr>
        <p:txBody>
          <a:bodyPr wrap="square" rtlCol="0">
            <a:spAutoFit/>
          </a:bodyPr>
          <a:lstStyle/>
          <a:p>
            <a:pPr algn="just"/>
            <a:r>
              <a:rPr lang="es-MX" b="1" dirty="0"/>
              <a:t>De las asesorías dirigidas sobre temas de la </a:t>
            </a:r>
            <a:r>
              <a:rPr lang="es-MX" b="1" dirty="0" smtClean="0"/>
              <a:t>LFTAIPG, 10,404 </a:t>
            </a:r>
            <a:r>
              <a:rPr lang="es-MX" b="1" dirty="0"/>
              <a:t>fueron realizadas por los hombres, corresponde al </a:t>
            </a:r>
            <a:r>
              <a:rPr lang="es-MX" b="1" dirty="0" smtClean="0"/>
              <a:t>53.9%, </a:t>
            </a:r>
            <a:r>
              <a:rPr lang="es-MX" b="1" dirty="0"/>
              <a:t>las mujeres solicitaron </a:t>
            </a:r>
            <a:r>
              <a:rPr lang="es-MX" b="1" dirty="0" smtClean="0"/>
              <a:t>8,545 </a:t>
            </a:r>
            <a:r>
              <a:rPr lang="es-MX" b="1" dirty="0"/>
              <a:t>asesorías, corresponden al </a:t>
            </a:r>
            <a:r>
              <a:rPr lang="es-MX" b="1" dirty="0" smtClean="0"/>
              <a:t>44.2%.</a:t>
            </a:r>
            <a:endParaRPr lang="es-MX" b="1" dirty="0"/>
          </a:p>
          <a:p>
            <a:pPr algn="just"/>
            <a:endParaRPr lang="es-MX" b="1" dirty="0" smtClean="0"/>
          </a:p>
          <a:p>
            <a:pPr algn="just"/>
            <a:r>
              <a:rPr lang="es-MX" b="1" dirty="0"/>
              <a:t>Sobre la LFPDPPP, los hombres solicitaron 5,915 asesorías, corresponde al 50.6%, la mujeres solicitaron 5,305 asesorías, corresponde al 45.4%.</a:t>
            </a:r>
          </a:p>
          <a:p>
            <a:pPr algn="just"/>
            <a:endParaRPr lang="es-MX" b="1" dirty="0"/>
          </a:p>
          <a:p>
            <a:pPr algn="just"/>
            <a:r>
              <a:rPr lang="es-MX" b="1" dirty="0" smtClean="0"/>
              <a:t>Sobre </a:t>
            </a:r>
            <a:r>
              <a:rPr lang="es-MX" b="1" dirty="0"/>
              <a:t>las </a:t>
            </a:r>
            <a:r>
              <a:rPr lang="es-MX" b="1" dirty="0" smtClean="0"/>
              <a:t>asesorías </a:t>
            </a:r>
            <a:r>
              <a:rPr lang="es-MX" b="1" dirty="0"/>
              <a:t>dirigidas </a:t>
            </a:r>
            <a:r>
              <a:rPr lang="es-MX" b="1" dirty="0" smtClean="0"/>
              <a:t>a temas de la LFTAIP, 3,204 fueron realizadas por los hombres, corresponde al 51.6%, las mujeres solicitaron 2,788 asesorías, corresponden al 44.9%.</a:t>
            </a:r>
          </a:p>
          <a:p>
            <a:pPr algn="just"/>
            <a:endParaRPr lang="es-MX" b="1" dirty="0" smtClean="0"/>
          </a:p>
          <a:p>
            <a:pPr algn="just"/>
            <a:r>
              <a:rPr lang="es-MX" b="1" dirty="0" smtClean="0"/>
              <a:t>Referente a la LGTAIP, se atendieron 2,588 consultas de hombres, corresponden al 53.4% y  1,963 consultas de mujeres, que corresponden al 40.5%.</a:t>
            </a:r>
          </a:p>
        </p:txBody>
      </p:sp>
      <p:sp>
        <p:nvSpPr>
          <p:cNvPr id="6" name="CuadroTexto 5"/>
          <p:cNvSpPr txBox="1"/>
          <p:nvPr/>
        </p:nvSpPr>
        <p:spPr>
          <a:xfrm>
            <a:off x="0" y="2184955"/>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4" name="Imagen 3"/>
          <p:cNvPicPr/>
          <p:nvPr>
            <p:extLst>
              <p:ext uri="{D42A27DB-BD31-4B8C-83A1-F6EECF244321}">
                <p14:modId xmlns:p14="http://schemas.microsoft.com/office/powerpoint/2010/main" val="3876366976"/>
              </p:ext>
            </p:extLst>
          </p:nvPr>
        </p:nvPicPr>
        <p:blipFill>
          <a:blip r:embed="rId2"/>
          <a:stretch>
            <a:fillRect/>
          </a:stretch>
        </p:blipFill>
        <p:spPr>
          <a:xfrm>
            <a:off x="56183" y="419844"/>
            <a:ext cx="7010450" cy="1765111"/>
          </a:xfrm>
          <a:prstGeom prst="rect">
            <a:avLst/>
          </a:prstGeom>
        </p:spPr>
      </p:pic>
    </p:spTree>
    <p:extLst>
      <p:ext uri="{BB962C8B-B14F-4D97-AF65-F5344CB8AC3E}">
        <p14:creationId xmlns:p14="http://schemas.microsoft.com/office/powerpoint/2010/main" val="3877445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Género de los Usuarios por ámbito de competencia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6"/>
          <p:cNvSpPr txBox="1"/>
          <p:nvPr/>
        </p:nvSpPr>
        <p:spPr>
          <a:xfrm>
            <a:off x="165008" y="528191"/>
            <a:ext cx="6803943" cy="461665"/>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smtClean="0"/>
              <a:t>Tanto los hombres como las mujeres se interesan más en solicitar asesorías </a:t>
            </a:r>
            <a:r>
              <a:rPr lang="es-MX" sz="1200" b="1" dirty="0"/>
              <a:t>o</a:t>
            </a:r>
            <a:r>
              <a:rPr lang="es-MX" sz="1200" b="1" dirty="0" smtClean="0"/>
              <a:t>rientadas a la LFTAIPG, en menor frecuencia realizan consultas sobre la LGTAIP.</a:t>
            </a:r>
          </a:p>
        </p:txBody>
      </p:sp>
      <p:pic>
        <p:nvPicPr>
          <p:cNvPr id="5" name="Imagen 4"/>
          <p:cNvPicPr/>
          <p:nvPr>
            <p:extLst>
              <p:ext uri="{D42A27DB-BD31-4B8C-83A1-F6EECF244321}">
                <p14:modId xmlns:p14="http://schemas.microsoft.com/office/powerpoint/2010/main" val="970963742"/>
              </p:ext>
            </p:extLst>
          </p:nvPr>
        </p:nvPicPr>
        <p:blipFill>
          <a:blip r:embed="rId2"/>
          <a:stretch>
            <a:fillRect/>
          </a:stretch>
        </p:blipFill>
        <p:spPr>
          <a:xfrm>
            <a:off x="53975" y="1323975"/>
            <a:ext cx="7013575" cy="3860800"/>
          </a:xfrm>
          <a:prstGeom prst="rect">
            <a:avLst/>
          </a:prstGeom>
        </p:spPr>
      </p:pic>
    </p:spTree>
    <p:extLst>
      <p:ext uri="{BB962C8B-B14F-4D97-AF65-F5344CB8AC3E}">
        <p14:creationId xmlns:p14="http://schemas.microsoft.com/office/powerpoint/2010/main" val="5920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2166" y="2771018"/>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1 Rectángulo"/>
          <p:cNvSpPr/>
          <p:nvPr/>
        </p:nvSpPr>
        <p:spPr>
          <a:xfrm>
            <a:off x="122422" y="2976463"/>
            <a:ext cx="6918537" cy="2246769"/>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a:t>
            </a:r>
            <a:r>
              <a:rPr lang="es-MX" b="1" dirty="0" smtClean="0"/>
              <a:t>del 01 de enero al 31 diciembre del </a:t>
            </a:r>
            <a:r>
              <a:rPr lang="es-MX" b="1" dirty="0" smtClean="0"/>
              <a:t>año 2016, el canal de mayor preferencia fue el Tel-INAI con un 86.2%, seguido del canal presencial con un 11.8% respecto de los 27,382 usuarios que proporcionaron su edad.</a:t>
            </a:r>
          </a:p>
          <a:p>
            <a:pPr algn="just"/>
            <a:endParaRPr lang="es-MX" b="1" dirty="0"/>
          </a:p>
          <a:p>
            <a:pPr marL="285750" indent="-285750" algn="just">
              <a:buFont typeface="Wingdings" panose="05000000000000000000" pitchFamily="2" charset="2"/>
              <a:buChar char="q"/>
            </a:pPr>
            <a:r>
              <a:rPr lang="es-MX" b="1" dirty="0" smtClean="0"/>
              <a:t>Los usuarios entre 30 y 39 años de edad, son los que utilizan más los servicios del CAS con un 25.4 %, del cual Tel-INAI, el de su preferencia con 94.8%.</a:t>
            </a:r>
          </a:p>
          <a:p>
            <a:pPr algn="just"/>
            <a:endParaRPr lang="es-MX" b="1" dirty="0" smtClean="0"/>
          </a:p>
          <a:p>
            <a:pPr marL="285750" indent="-285750" algn="just">
              <a:buFont typeface="Wingdings" panose="05000000000000000000" pitchFamily="2" charset="2"/>
              <a:buChar char="q"/>
            </a:pPr>
            <a:r>
              <a:rPr lang="es-MX" b="1" dirty="0" smtClean="0"/>
              <a:t>El 21.5% de los usuarios que hacen uso del canal Tel-INAI cuentan entre 40 a 49 años.</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El 19.5% </a:t>
            </a:r>
            <a:r>
              <a:rPr lang="es-MX" b="1" dirty="0"/>
              <a:t>de los </a:t>
            </a:r>
            <a:r>
              <a:rPr lang="es-MX" b="1" dirty="0" smtClean="0"/>
              <a:t>usuarios que hacen uso del canal Tel-INAI cuentan entre 20 y 29 años.</a:t>
            </a:r>
            <a:endParaRPr lang="es-MX" b="1" dirty="0"/>
          </a:p>
        </p:txBody>
      </p:sp>
      <p:pic>
        <p:nvPicPr>
          <p:cNvPr id="2" name="Imagen 1"/>
          <p:cNvPicPr/>
          <p:nvPr>
            <p:extLst>
              <p:ext uri="{D42A27DB-BD31-4B8C-83A1-F6EECF244321}">
                <p14:modId xmlns:p14="http://schemas.microsoft.com/office/powerpoint/2010/main" val="2158519967"/>
              </p:ext>
            </p:extLst>
          </p:nvPr>
        </p:nvPicPr>
        <p:blipFill>
          <a:blip r:embed="rId2"/>
          <a:stretch>
            <a:fillRect/>
          </a:stretch>
        </p:blipFill>
        <p:spPr>
          <a:xfrm>
            <a:off x="128588" y="482600"/>
            <a:ext cx="6897687" cy="2200275"/>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6183" y="2994449"/>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1 Rectángulo"/>
          <p:cNvSpPr/>
          <p:nvPr/>
        </p:nvSpPr>
        <p:spPr>
          <a:xfrm>
            <a:off x="128191" y="3192487"/>
            <a:ext cx="6918537" cy="1815882"/>
          </a:xfrm>
          <a:prstGeom prst="rect">
            <a:avLst/>
          </a:prstGeom>
        </p:spPr>
        <p:txBody>
          <a:bodyPr wrap="square">
            <a:spAutoFit/>
          </a:bodyPr>
          <a:lstStyle/>
          <a:p>
            <a:pPr marL="285750" indent="-285750" algn="just">
              <a:buFont typeface="Wingdings" panose="05000000000000000000" pitchFamily="2" charset="2"/>
              <a:buChar char="q"/>
            </a:pPr>
            <a:r>
              <a:rPr lang="es-MX" b="1" dirty="0" smtClean="0"/>
              <a:t>Durante el año de 2016, los usuarios que más utilizaron los servicios del CAS, se encuentran en el rango </a:t>
            </a:r>
            <a:r>
              <a:rPr lang="es-MX" b="1" dirty="0"/>
              <a:t>de 30 a 39 </a:t>
            </a:r>
            <a:r>
              <a:rPr lang="es-MX" b="1" dirty="0" smtClean="0"/>
              <a:t>años, usuarios hombres con un 46.8% y el 53.0% son mujeres. En segundo lugar se encuentra el rango entre 40 a 49 años, el 48.0% son hombres y el 51.9% son mujeres.</a:t>
            </a:r>
          </a:p>
          <a:p>
            <a:pPr marL="285750" indent="-285750" algn="just">
              <a:buFont typeface="Wingdings" panose="05000000000000000000" pitchFamily="2" charset="2"/>
              <a:buChar char="q"/>
            </a:pPr>
            <a:r>
              <a:rPr lang="es-MX" b="1" dirty="0" smtClean="0"/>
              <a:t>Seguido del rango entre 20 a 29 años, el 45.0% son hombres y el 54.8% son mujeres, lo que indica que las mujeres son las que mas se interesan por utilizar los servicios del CAS.</a:t>
            </a:r>
            <a:endParaRPr lang="es-MX" b="1" dirty="0"/>
          </a:p>
          <a:p>
            <a:pPr marL="285750" indent="-285750" algn="just">
              <a:buFont typeface="Wingdings" panose="05000000000000000000" pitchFamily="2" charset="2"/>
              <a:buChar char="q"/>
            </a:pPr>
            <a:r>
              <a:rPr lang="es-MX" b="1" dirty="0" smtClean="0"/>
              <a:t>De un total de 50,814 usuarios 23,432 no proporcionan su edad.</a:t>
            </a:r>
            <a:endParaRPr lang="es-MX" b="1" dirty="0"/>
          </a:p>
        </p:txBody>
      </p:sp>
      <p:pic>
        <p:nvPicPr>
          <p:cNvPr id="2" name="Imagen 1"/>
          <p:cNvPicPr/>
          <p:nvPr>
            <p:extLst>
              <p:ext uri="{D42A27DB-BD31-4B8C-83A1-F6EECF244321}">
                <p14:modId xmlns:p14="http://schemas.microsoft.com/office/powerpoint/2010/main" val="588810299"/>
              </p:ext>
            </p:extLst>
          </p:nvPr>
        </p:nvPicPr>
        <p:blipFill>
          <a:blip r:embed="rId2"/>
          <a:stretch>
            <a:fillRect/>
          </a:stretch>
        </p:blipFill>
        <p:spPr>
          <a:xfrm>
            <a:off x="56183" y="456183"/>
            <a:ext cx="6990545" cy="2538266"/>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lum bright="70000" contrast="-70000"/>
          </a:blip>
          <a:srcRect r="78731" b="48142"/>
          <a:stretch/>
        </p:blipFill>
        <p:spPr>
          <a:xfrm flipH="1">
            <a:off x="4701521" y="670403"/>
            <a:ext cx="1435159" cy="2954132"/>
          </a:xfrm>
          <a:prstGeom prst="rect">
            <a:avLst/>
          </a:prstGeom>
        </p:spPr>
      </p:pic>
      <p:pic>
        <p:nvPicPr>
          <p:cNvPr id="3" name="Imagen 2"/>
          <p:cNvPicPr>
            <a:picLocks noChangeAspect="1"/>
          </p:cNvPicPr>
          <p:nvPr/>
        </p:nvPicPr>
        <p:blipFill>
          <a:blip r:embed="rId3"/>
          <a:stretch>
            <a:fillRect/>
          </a:stretch>
        </p:blipFill>
        <p:spPr>
          <a:xfrm>
            <a:off x="1568351" y="670403"/>
            <a:ext cx="1324883"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3"/>
          <p:cNvSpPr txBox="1"/>
          <p:nvPr/>
        </p:nvSpPr>
        <p:spPr>
          <a:xfrm>
            <a:off x="-15825" y="4326031"/>
            <a:ext cx="7118799" cy="738664"/>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año de 2016, los usuarios de 30 a 39 años de edad, son los que utilizan más los servicios del CAS, con un 25.4%.</a:t>
            </a:r>
          </a:p>
          <a:p>
            <a:pPr marL="285750" indent="-285750" algn="just">
              <a:buFont typeface="Wingdings" panose="05000000000000000000" pitchFamily="2" charset="2"/>
              <a:buChar char="q"/>
            </a:pPr>
            <a:r>
              <a:rPr lang="es-MX" b="1" dirty="0" smtClean="0"/>
              <a:t>La </a:t>
            </a:r>
            <a:r>
              <a:rPr lang="es-MX" b="1" dirty="0"/>
              <a:t>población en edad avanzada representa el </a:t>
            </a:r>
            <a:r>
              <a:rPr lang="es-MX" b="1" dirty="0" smtClean="0"/>
              <a:t>4.2 </a:t>
            </a:r>
            <a:r>
              <a:rPr lang="es-MX" b="1" dirty="0"/>
              <a:t>%.</a:t>
            </a:r>
          </a:p>
        </p:txBody>
      </p:sp>
      <p:pic>
        <p:nvPicPr>
          <p:cNvPr id="4" name="Imagen 3"/>
          <p:cNvPicPr/>
          <p:nvPr>
            <p:extLst>
              <p:ext uri="{D42A27DB-BD31-4B8C-83A1-F6EECF244321}">
                <p14:modId xmlns:p14="http://schemas.microsoft.com/office/powerpoint/2010/main" val="3492860029"/>
              </p:ext>
            </p:extLst>
          </p:nvPr>
        </p:nvPicPr>
        <p:blipFill>
          <a:blip r:embed="rId4"/>
          <a:stretch>
            <a:fillRect/>
          </a:stretch>
        </p:blipFill>
        <p:spPr>
          <a:xfrm>
            <a:off x="103188" y="466725"/>
            <a:ext cx="6962775" cy="3848100"/>
          </a:xfrm>
          <a:prstGeom prst="rect">
            <a:avLst/>
          </a:prstGeom>
        </p:spPr>
      </p:pic>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874855879"/>
              </p:ext>
            </p:extLst>
          </p:nvPr>
        </p:nvGraphicFramePr>
        <p:xfrm>
          <a:off x="0" y="356477"/>
          <a:ext cx="7010449" cy="365283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1"/>
          <p:cNvSpPr txBox="1"/>
          <p:nvPr/>
        </p:nvSpPr>
        <p:spPr>
          <a:xfrm>
            <a:off x="56183" y="3464837"/>
            <a:ext cx="7033825" cy="1815882"/>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26.5% de los usuarios del CAS tienen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11.9% de los usuarios cuentan con nivel medio superior.</a:t>
            </a:r>
          </a:p>
          <a:p>
            <a:pPr marL="285750" indent="-285750">
              <a:buFont typeface="Wingdings" panose="05000000000000000000" pitchFamily="2" charset="2"/>
              <a:buChar char="q"/>
            </a:pPr>
            <a:endParaRPr lang="es-MX" b="1" dirty="0" smtClean="0"/>
          </a:p>
          <a:p>
            <a:pPr marL="285750" indent="-285750">
              <a:buFont typeface="Wingdings" panose="05000000000000000000" pitchFamily="2" charset="2"/>
              <a:buChar char="q"/>
            </a:pPr>
            <a:r>
              <a:rPr lang="es-MX" b="1" dirty="0" smtClean="0"/>
              <a:t>El 31.5% de usuarios son profesionistas con un nivel de estudios entre Licenciatura, Maestría y Doctorado. </a:t>
            </a:r>
          </a:p>
          <a:p>
            <a:pPr marL="285750" indent="-285750">
              <a:buFont typeface="Wingdings" panose="05000000000000000000" pitchFamily="2" charset="2"/>
              <a:buChar char="q"/>
            </a:pPr>
            <a:endParaRPr lang="es-MX" b="1" dirty="0" smtClean="0"/>
          </a:p>
          <a:p>
            <a:pPr marL="285750" indent="-285750">
              <a:buFont typeface="Wingdings" panose="05000000000000000000" pitchFamily="2" charset="2"/>
              <a:buChar char="q"/>
            </a:pPr>
            <a:r>
              <a:rPr lang="es-MX" b="1" dirty="0" smtClean="0"/>
              <a:t>El 47.1% de los usuarios no proporcionan su nivel de estudios.</a:t>
            </a:r>
            <a:endParaRPr lang="es-MX" b="1" dirty="0"/>
          </a:p>
        </p:txBody>
      </p:sp>
      <p:pic>
        <p:nvPicPr>
          <p:cNvPr id="4" name="Imagen 3"/>
          <p:cNvPicPr/>
          <p:nvPr>
            <p:extLst>
              <p:ext uri="{D42A27DB-BD31-4B8C-83A1-F6EECF244321}">
                <p14:modId xmlns:p14="http://schemas.microsoft.com/office/powerpoint/2010/main" val="2124699030"/>
              </p:ext>
            </p:extLst>
          </p:nvPr>
        </p:nvPicPr>
        <p:blipFill>
          <a:blip r:embed="rId3"/>
          <a:stretch>
            <a:fillRect/>
          </a:stretch>
        </p:blipFill>
        <p:spPr>
          <a:xfrm>
            <a:off x="4588842" y="397098"/>
            <a:ext cx="2524125" cy="2219325"/>
          </a:xfrm>
          <a:prstGeom prst="rect">
            <a:avLst/>
          </a:prstGeom>
        </p:spPr>
      </p:pic>
      <p:pic>
        <p:nvPicPr>
          <p:cNvPr id="6" name="Imagen 5"/>
          <p:cNvPicPr/>
          <p:nvPr>
            <p:extLst>
              <p:ext uri="{D42A27DB-BD31-4B8C-83A1-F6EECF244321}">
                <p14:modId xmlns:p14="http://schemas.microsoft.com/office/powerpoint/2010/main" val="3479340794"/>
              </p:ext>
            </p:extLst>
          </p:nvPr>
        </p:nvPicPr>
        <p:blipFill>
          <a:blip r:embed="rId4"/>
          <a:stretch>
            <a:fillRect/>
          </a:stretch>
        </p:blipFill>
        <p:spPr>
          <a:xfrm>
            <a:off x="55563" y="396875"/>
            <a:ext cx="7005637" cy="3083644"/>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5"/>
          <p:cNvSpPr txBox="1"/>
          <p:nvPr/>
        </p:nvSpPr>
        <p:spPr>
          <a:xfrm>
            <a:off x="-52166" y="2873893"/>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2" name="1 Rectángulo"/>
          <p:cNvSpPr/>
          <p:nvPr/>
        </p:nvSpPr>
        <p:spPr>
          <a:xfrm>
            <a:off x="-32727" y="3156480"/>
            <a:ext cx="7152605" cy="1908215"/>
          </a:xfrm>
          <a:prstGeom prst="rect">
            <a:avLst/>
          </a:prstGeom>
        </p:spPr>
        <p:txBody>
          <a:bodyPr wrap="square">
            <a:spAutoFit/>
          </a:bodyPr>
          <a:lstStyle/>
          <a:p>
            <a:pPr algn="just"/>
            <a:r>
              <a:rPr lang="es-MX" b="1" dirty="0" smtClean="0"/>
              <a:t>Durante el año 2016, el canal de mayor preferencia por los usuarios fue el Tel-INAI, con un total de 35,746 consultas, de las cuales los usuarios con nivel de licenciatura realizaron 12,126 consultas lo que refleja el 90.1%.</a:t>
            </a:r>
          </a:p>
          <a:p>
            <a:pPr algn="just"/>
            <a:endParaRPr lang="es-MX" sz="1000" b="1" dirty="0" smtClean="0"/>
          </a:p>
          <a:p>
            <a:pPr algn="just"/>
            <a:r>
              <a:rPr lang="es-MX" b="1" dirty="0" smtClean="0"/>
              <a:t>Los </a:t>
            </a:r>
            <a:r>
              <a:rPr lang="es-MX" b="1" dirty="0"/>
              <a:t>usuarios </a:t>
            </a:r>
            <a:r>
              <a:rPr lang="es-MX" b="1" dirty="0" smtClean="0"/>
              <a:t>que usaron el canal de E-mail, fueron </a:t>
            </a:r>
            <a:r>
              <a:rPr lang="es-MX" b="1" dirty="0"/>
              <a:t>un total de </a:t>
            </a:r>
            <a:r>
              <a:rPr lang="es-MX" b="1" dirty="0" smtClean="0"/>
              <a:t>8,279 </a:t>
            </a:r>
            <a:r>
              <a:rPr lang="es-MX" b="1" dirty="0"/>
              <a:t>consultas, de las cuales los usuarios con nivel de licenciatura realizaron </a:t>
            </a:r>
            <a:r>
              <a:rPr lang="es-MX" b="1" dirty="0" smtClean="0"/>
              <a:t>198 </a:t>
            </a:r>
            <a:r>
              <a:rPr lang="es-MX" b="1" dirty="0"/>
              <a:t>consultas lo que refleja el </a:t>
            </a:r>
            <a:r>
              <a:rPr lang="es-MX" b="1" dirty="0" smtClean="0"/>
              <a:t>1.5%.</a:t>
            </a:r>
            <a:endParaRPr lang="es-MX" b="1" dirty="0"/>
          </a:p>
          <a:p>
            <a:pPr algn="just"/>
            <a:endParaRPr lang="es-MX" sz="1000" b="1" dirty="0" smtClean="0"/>
          </a:p>
          <a:p>
            <a:pPr algn="just"/>
            <a:r>
              <a:rPr lang="es-MX" b="1" dirty="0" smtClean="0"/>
              <a:t>En el año 2016, en el canal de atención vía presencial, los usuarios de nivel </a:t>
            </a:r>
            <a:r>
              <a:rPr lang="es-MX" b="1" dirty="0"/>
              <a:t>medio </a:t>
            </a:r>
            <a:r>
              <a:rPr lang="es-MX" b="1" dirty="0" smtClean="0"/>
              <a:t>superior, lo utilizaron con  632 consultas, que se refleja en el 10.5%</a:t>
            </a:r>
          </a:p>
        </p:txBody>
      </p:sp>
      <p:pic>
        <p:nvPicPr>
          <p:cNvPr id="6" name="Imagen 5"/>
          <p:cNvPicPr/>
          <p:nvPr>
            <p:extLst>
              <p:ext uri="{D42A27DB-BD31-4B8C-83A1-F6EECF244321}">
                <p14:modId xmlns:p14="http://schemas.microsoft.com/office/powerpoint/2010/main" val="1866571670"/>
              </p:ext>
            </p:extLst>
          </p:nvPr>
        </p:nvPicPr>
        <p:blipFill>
          <a:blip r:embed="rId2"/>
          <a:stretch>
            <a:fillRect/>
          </a:stretch>
        </p:blipFill>
        <p:spPr>
          <a:xfrm>
            <a:off x="56183" y="399777"/>
            <a:ext cx="7063695" cy="2474116"/>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ctángulo"/>
          <p:cNvSpPr/>
          <p:nvPr/>
        </p:nvSpPr>
        <p:spPr>
          <a:xfrm>
            <a:off x="0"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3368551" y="600199"/>
            <a:ext cx="3456384" cy="44012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 38,828 usuarios, que  proporcionaron la información sobre la entidad de donde requirió el servicio (lo que representa el 76.4% de los usuarios atendidos) y 16,977 no proporcionaron información lo que representa el 33.4%.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38.3% de los usuarios son de la Ciudad de México, del Estado de México y Jalisco.</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28.2% de los usuarios que están en el resto del país.</a:t>
            </a:r>
            <a:endParaRPr lang="es-MX" b="1" dirty="0"/>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0.1% de los usuarios son de otro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advierte un uso muy escaso de los servicios del CAS son </a:t>
            </a:r>
            <a:r>
              <a:rPr lang="es-MX" b="1" dirty="0" smtClean="0"/>
              <a:t>Nayarit, Colima, Zacatecas, Baja california Sur y Tlaxcala.</a:t>
            </a:r>
          </a:p>
        </p:txBody>
      </p:sp>
      <p:pic>
        <p:nvPicPr>
          <p:cNvPr id="3" name="Imagen 2"/>
          <p:cNvPicPr/>
          <p:nvPr>
            <p:extLst>
              <p:ext uri="{D42A27DB-BD31-4B8C-83A1-F6EECF244321}">
                <p14:modId xmlns:p14="http://schemas.microsoft.com/office/powerpoint/2010/main" val="1032625086"/>
              </p:ext>
            </p:extLst>
          </p:nvPr>
        </p:nvPicPr>
        <p:blipFill>
          <a:blip r:embed="rId2"/>
          <a:stretch>
            <a:fillRect/>
          </a:stretch>
        </p:blipFill>
        <p:spPr>
          <a:xfrm>
            <a:off x="55563" y="438150"/>
            <a:ext cx="3313112" cy="4770438"/>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p:nvPr>
            <p:extLst>
              <p:ext uri="{D42A27DB-BD31-4B8C-83A1-F6EECF244321}">
                <p14:modId xmlns:p14="http://schemas.microsoft.com/office/powerpoint/2010/main" val="2271921791"/>
              </p:ext>
            </p:extLst>
          </p:nvPr>
        </p:nvPicPr>
        <p:blipFill>
          <a:blip r:embed="rId2"/>
          <a:stretch>
            <a:fillRect/>
          </a:stretch>
        </p:blipFill>
        <p:spPr>
          <a:xfrm>
            <a:off x="55563" y="388938"/>
            <a:ext cx="7062787" cy="4814887"/>
          </a:xfrm>
          <a:prstGeom prst="rect">
            <a:avLst/>
          </a:prstGeom>
        </p:spPr>
      </p:pic>
    </p:spTree>
    <p:extLst>
      <p:ext uri="{BB962C8B-B14F-4D97-AF65-F5344CB8AC3E}">
        <p14:creationId xmlns:p14="http://schemas.microsoft.com/office/powerpoint/2010/main" val="24524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70577"/>
            <a:ext cx="6880118" cy="4278094"/>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año que comprende del </a:t>
            </a:r>
            <a:r>
              <a:rPr lang="es-MX" sz="1600" dirty="0" smtClean="0"/>
              <a:t>1 </a:t>
            </a:r>
            <a:r>
              <a:rPr lang="es-MX" sz="1600" dirty="0" smtClean="0"/>
              <a:t>de enero al </a:t>
            </a:r>
            <a:r>
              <a:rPr lang="es-MX" sz="1600" dirty="0" smtClean="0"/>
              <a:t>31 </a:t>
            </a:r>
            <a:r>
              <a:rPr lang="es-MX" sz="1600" dirty="0" smtClean="0"/>
              <a:t>de diciembre de 2016, en el cual se desagrega información </a:t>
            </a:r>
            <a:r>
              <a:rPr lang="es-MX" sz="1600" dirty="0"/>
              <a:t>por asesorías solicitadas por </a:t>
            </a:r>
            <a:r>
              <a:rPr lang="es-MX" sz="1600" dirty="0" smtClean="0"/>
              <a:t>mes, canal de atención, tipo de asesoría, ámbito de competencia, tipo de usuario, genero, grupo de edades, escolaridad, asesorías por entidad federativa y evaluación.</a:t>
            </a:r>
          </a:p>
          <a:p>
            <a:pPr algn="just"/>
            <a:endParaRPr lang="es-MX" dirty="0"/>
          </a:p>
          <a:p>
            <a:pPr algn="just"/>
            <a:r>
              <a:rPr lang="es-MX" sz="1600" dirty="0" smtClean="0"/>
              <a:t>Lo anterior, con la finalidad de mantener informados a los Comisionados que integran el Pleno del INAI de las actividades que lleva a cabo el CAS, a fin de encontrar áreas de oportunidad que permitan mejorar la calidad de los servicios que se dan a la población.</a:t>
            </a:r>
          </a:p>
          <a:p>
            <a:pPr algn="just"/>
            <a:endParaRPr lang="es-MX" dirty="0"/>
          </a:p>
          <a:p>
            <a:pPr algn="just"/>
            <a:r>
              <a:rPr lang="es-ES" sz="1600" dirty="0"/>
              <a:t>El CAS, un espacio físico en el que los particulares </a:t>
            </a:r>
            <a:r>
              <a:rPr lang="es-ES" sz="1600" dirty="0" smtClean="0"/>
              <a:t>pueden </a:t>
            </a:r>
            <a:r>
              <a:rPr lang="es-ES" sz="1600" dirty="0"/>
              <a:t>acudir para efectuar solicitudes de información, darles seguimiento, recibir </a:t>
            </a:r>
            <a:r>
              <a:rPr lang="es-ES" sz="1600" dirty="0" smtClean="0"/>
              <a:t>asesoría, hacer uso del servicio Tel-INAI</a:t>
            </a:r>
            <a:r>
              <a:rPr lang="es-ES" sz="1600" dirty="0"/>
              <a:t>, asesoría </a:t>
            </a:r>
            <a:r>
              <a:rPr lang="es-ES" sz="1600" dirty="0" smtClean="0"/>
              <a:t>presencial gratuita, </a:t>
            </a:r>
            <a:r>
              <a:rPr lang="es-ES" sz="1600" dirty="0"/>
              <a:t>en materia de acceso a la información y protección de datos personales.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19.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6 Rectángulo"/>
          <p:cNvSpPr/>
          <p:nvPr/>
        </p:nvSpPr>
        <p:spPr>
          <a:xfrm>
            <a:off x="56182" y="4182596"/>
            <a:ext cx="7056785" cy="954107"/>
          </a:xfrm>
          <a:prstGeom prst="rect">
            <a:avLst/>
          </a:prstGeom>
        </p:spPr>
        <p:txBody>
          <a:bodyPr wrap="square">
            <a:spAutoFit/>
          </a:bodyPr>
          <a:lstStyle/>
          <a:p>
            <a:pPr marL="285750" indent="-285750" algn="just">
              <a:buFont typeface="Wingdings" panose="05000000000000000000" pitchFamily="2" charset="2"/>
              <a:buChar char="q"/>
            </a:pPr>
            <a:r>
              <a:rPr lang="es-MX" b="1" dirty="0" smtClean="0"/>
              <a:t>En </a:t>
            </a:r>
            <a:r>
              <a:rPr lang="es-MX" b="1" dirty="0"/>
              <a:t>el </a:t>
            </a:r>
            <a:r>
              <a:rPr lang="es-MX" b="1" dirty="0" smtClean="0"/>
              <a:t>año 2016, de las 20,838 evaluaciones realizadas por los usuarios del Tel-INAI, la calificación promedio que se obtuvo es de 9.2, sin embargo, se realizo un incremento en las evaluaciones en agosto, septiembre y octubre en comparación con los demás meses del año.</a:t>
            </a:r>
          </a:p>
        </p:txBody>
      </p:sp>
      <p:pic>
        <p:nvPicPr>
          <p:cNvPr id="3" name="Imagen 2"/>
          <p:cNvPicPr/>
          <p:nvPr>
            <p:extLst>
              <p:ext uri="{D42A27DB-BD31-4B8C-83A1-F6EECF244321}">
                <p14:modId xmlns:p14="http://schemas.microsoft.com/office/powerpoint/2010/main" val="1179792504"/>
              </p:ext>
            </p:extLst>
          </p:nvPr>
        </p:nvPicPr>
        <p:blipFill>
          <a:blip r:embed="rId2"/>
          <a:stretch>
            <a:fillRect/>
          </a:stretch>
        </p:blipFill>
        <p:spPr>
          <a:xfrm>
            <a:off x="4493592" y="723602"/>
            <a:ext cx="2619375" cy="2828925"/>
          </a:xfrm>
          <a:prstGeom prst="rect">
            <a:avLst/>
          </a:prstGeom>
        </p:spPr>
      </p:pic>
      <p:pic>
        <p:nvPicPr>
          <p:cNvPr id="5" name="Imagen 4"/>
          <p:cNvPicPr/>
          <p:nvPr>
            <p:extLst>
              <p:ext uri="{D42A27DB-BD31-4B8C-83A1-F6EECF244321}">
                <p14:modId xmlns:p14="http://schemas.microsoft.com/office/powerpoint/2010/main" val="1440452364"/>
              </p:ext>
            </p:extLst>
          </p:nvPr>
        </p:nvPicPr>
        <p:blipFill>
          <a:blip r:embed="rId3"/>
          <a:stretch>
            <a:fillRect/>
          </a:stretch>
        </p:blipFill>
        <p:spPr>
          <a:xfrm>
            <a:off x="55563" y="409575"/>
            <a:ext cx="4438650" cy="3714750"/>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20.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4 Rectángulo"/>
          <p:cNvSpPr/>
          <p:nvPr/>
        </p:nvSpPr>
        <p:spPr>
          <a:xfrm>
            <a:off x="56183" y="4397459"/>
            <a:ext cx="7056783" cy="738664"/>
          </a:xfrm>
          <a:prstGeom prst="rect">
            <a:avLst/>
          </a:prstGeom>
        </p:spPr>
        <p:txBody>
          <a:bodyPr wrap="square">
            <a:spAutoFit/>
          </a:bodyPr>
          <a:lstStyle/>
          <a:p>
            <a:pPr marL="285750" indent="-285750" algn="just">
              <a:buFont typeface="Wingdings" panose="05000000000000000000" pitchFamily="2" charset="2"/>
              <a:buChar char="q"/>
            </a:pPr>
            <a:r>
              <a:rPr lang="es-MX" b="1" dirty="0" smtClean="0"/>
              <a:t>Respecto de las 2,937 evaluaciones presenciales respondidas por los usuarios</a:t>
            </a:r>
            <a:r>
              <a:rPr lang="es-MX" b="1" dirty="0"/>
              <a:t>, la calificación promedio </a:t>
            </a:r>
            <a:r>
              <a:rPr lang="es-MX" b="1" dirty="0" smtClean="0"/>
              <a:t>corresponde al 9.7, durante el año 2016, julio y agosto son los meses con mayor numero de evaluaciones por parte de loa </a:t>
            </a:r>
            <a:r>
              <a:rPr lang="es-MX" b="1" dirty="0" err="1" smtClean="0"/>
              <a:t>ususarios</a:t>
            </a:r>
            <a:r>
              <a:rPr lang="es-MX" b="1" dirty="0" smtClean="0"/>
              <a:t>.</a:t>
            </a:r>
          </a:p>
        </p:txBody>
      </p:sp>
      <p:pic>
        <p:nvPicPr>
          <p:cNvPr id="2" name="Imagen 1"/>
          <p:cNvPicPr/>
          <p:nvPr>
            <p:extLst>
              <p:ext uri="{D42A27DB-BD31-4B8C-83A1-F6EECF244321}">
                <p14:modId xmlns:p14="http://schemas.microsoft.com/office/powerpoint/2010/main" val="3502545353"/>
              </p:ext>
            </p:extLst>
          </p:nvPr>
        </p:nvPicPr>
        <p:blipFill>
          <a:blip r:embed="rId2"/>
          <a:stretch>
            <a:fillRect/>
          </a:stretch>
        </p:blipFill>
        <p:spPr>
          <a:xfrm>
            <a:off x="4512642" y="795610"/>
            <a:ext cx="2600325" cy="2828925"/>
          </a:xfrm>
          <a:prstGeom prst="rect">
            <a:avLst/>
          </a:prstGeom>
        </p:spPr>
      </p:pic>
      <p:pic>
        <p:nvPicPr>
          <p:cNvPr id="7" name="Imagen 6"/>
          <p:cNvPicPr/>
          <p:nvPr>
            <p:extLst>
              <p:ext uri="{D42A27DB-BD31-4B8C-83A1-F6EECF244321}">
                <p14:modId xmlns:p14="http://schemas.microsoft.com/office/powerpoint/2010/main" val="1033502956"/>
              </p:ext>
            </p:extLst>
          </p:nvPr>
        </p:nvPicPr>
        <p:blipFill>
          <a:blip r:embed="rId3"/>
          <a:stretch>
            <a:fillRect/>
          </a:stretch>
        </p:blipFill>
        <p:spPr>
          <a:xfrm>
            <a:off x="58738" y="412750"/>
            <a:ext cx="4386262" cy="3854450"/>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21. </a:t>
            </a:r>
            <a:r>
              <a:rPr lang="es-MX" sz="1600" b="1" cap="small" dirty="0">
                <a:solidFill>
                  <a:prstClr val="white"/>
                </a:solidFill>
                <a:effectLst>
                  <a:glow rad="50800">
                    <a:prstClr val="black">
                      <a:alpha val="75000"/>
                    </a:prstClr>
                  </a:glow>
                </a:effectLst>
                <a:latin typeface="Arial" panose="020B0604020202020204" pitchFamily="34" charset="0"/>
                <a:cs typeface="Arial" panose="020B0604020202020204" pitchFamily="34" charset="0"/>
              </a:rPr>
              <a:t>NORMATIVIDAD DEL </a:t>
            </a:r>
            <a:r>
              <a:rPr lang="es-MX" sz="1600" b="1" cap="small" dirty="0" smtClean="0">
                <a:solidFill>
                  <a:prstClr val="white"/>
                </a:solidFill>
                <a:effectLst>
                  <a:glow rad="50800">
                    <a:prstClr val="black">
                      <a:alpha val="75000"/>
                    </a:prstClr>
                  </a:glow>
                </a:effectLst>
                <a:latin typeface="Arial" panose="020B0604020202020204" pitchFamily="34" charset="0"/>
                <a:cs typeface="Arial" panose="020B0604020202020204" pitchFamily="34" charset="0"/>
              </a:rPr>
              <a:t>CAS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200199" y="540380"/>
            <a:ext cx="6740342" cy="4524315"/>
          </a:xfrm>
          <a:prstGeom prst="rect">
            <a:avLst/>
          </a:prstGeom>
          <a:noFill/>
        </p:spPr>
        <p:txBody>
          <a:bodyPr wrap="square" rtlCol="0">
            <a:spAutoFit/>
          </a:bodyPr>
          <a:lstStyle/>
          <a:p>
            <a:pPr algn="just"/>
            <a:r>
              <a:rPr lang="es-MX" sz="1800" b="1" dirty="0">
                <a:solidFill>
                  <a:prstClr val="black"/>
                </a:solidFill>
              </a:rPr>
              <a:t>Con la publicación en el Diario Oficial de la Federación el Acuerdo número ACT-PUB/27/04/2016.04, mediante el cual se aprobaron las modificaciones a los “Lineamientos que rigen la operación del Centro de Atención a la Sociedad del Instituto Nacional de Transparencia, Acceso a la Información y Protección de Datos Personales”, entrando en vigor al día siguiente de su publicación. </a:t>
            </a:r>
          </a:p>
          <a:p>
            <a:pPr algn="just"/>
            <a:endParaRPr lang="es-MX" sz="1800" b="1" dirty="0">
              <a:solidFill>
                <a:prstClr val="black"/>
              </a:solidFill>
            </a:endParaRPr>
          </a:p>
          <a:p>
            <a:pPr algn="just"/>
            <a:r>
              <a:rPr lang="es-MX" sz="1800" b="1" dirty="0">
                <a:solidFill>
                  <a:prstClr val="black"/>
                </a:solidFill>
              </a:rPr>
              <a:t>A través del acuerdo de fecha 13 de julio de 2016, y dando cumplimiento a lo señalado por los lineamientos modificados, se aprobó por el Pleno del INAI, los acuerdos que modificaron las políticas y el manual de procedimientos del CAS, lo anterior, con el objeto de que estos se encuentren en concordancia con los lineamientos vigentes y que se contara con directrices, procesos y procedimientos definidos para la atención de los usuarios en los servicios de consulta, orientaciones, asesorías y de los derechos de acceso a la información y protección de datos personales.</a:t>
            </a:r>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21. </a:t>
            </a:r>
            <a:r>
              <a:rPr lang="es-MX" sz="1600" b="1" cap="small" dirty="0">
                <a:solidFill>
                  <a:prstClr val="white"/>
                </a:solidFill>
                <a:effectLst>
                  <a:glow rad="50800">
                    <a:prstClr val="black">
                      <a:alpha val="75000"/>
                    </a:prstClr>
                  </a:glow>
                </a:effectLst>
                <a:latin typeface="Arial" panose="020B0604020202020204" pitchFamily="34" charset="0"/>
                <a:cs typeface="Arial" panose="020B0604020202020204" pitchFamily="34" charset="0"/>
              </a:rPr>
              <a:t>NORMATIVIDAD DEL </a:t>
            </a:r>
            <a:r>
              <a:rPr lang="es-MX" sz="1600" b="1" cap="small" dirty="0" smtClean="0">
                <a:solidFill>
                  <a:prstClr val="white"/>
                </a:solidFill>
                <a:effectLst>
                  <a:glow rad="50800">
                    <a:prstClr val="black">
                      <a:alpha val="75000"/>
                    </a:prstClr>
                  </a:glow>
                </a:effectLst>
                <a:latin typeface="Arial" panose="020B0604020202020204" pitchFamily="34" charset="0"/>
                <a:cs typeface="Arial" panose="020B0604020202020204" pitchFamily="34" charset="0"/>
              </a:rPr>
              <a:t>CAS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56601" y="672207"/>
            <a:ext cx="6740342" cy="2308324"/>
          </a:xfrm>
          <a:prstGeom prst="rect">
            <a:avLst/>
          </a:prstGeom>
          <a:noFill/>
        </p:spPr>
        <p:txBody>
          <a:bodyPr wrap="square" rtlCol="0">
            <a:spAutoFit/>
          </a:bodyPr>
          <a:lstStyle/>
          <a:p>
            <a:pPr algn="just"/>
            <a:r>
              <a:rPr lang="es-MX" sz="1800" b="1" dirty="0">
                <a:solidFill>
                  <a:prstClr val="black"/>
                </a:solidFill>
              </a:rPr>
              <a:t>El funcionamiento del CAS está regulado por los Lineamientos que rigen su operación, su Manual de Procedimientos y las Políticas de Atención.</a:t>
            </a:r>
          </a:p>
          <a:p>
            <a:pPr marL="364474" indent="-364474" algn="just">
              <a:buFont typeface="Wingdings" panose="05000000000000000000" pitchFamily="2" charset="2"/>
              <a:buChar char="q"/>
            </a:pPr>
            <a:endParaRPr lang="es-MX" sz="1800" b="1" dirty="0">
              <a:solidFill>
                <a:prstClr val="black"/>
              </a:solidFill>
            </a:endParaRPr>
          </a:p>
          <a:p>
            <a:pPr algn="just"/>
            <a:r>
              <a:rPr lang="es-MX" sz="1800" b="1" dirty="0">
                <a:solidFill>
                  <a:prstClr val="black"/>
                </a:solidFill>
              </a:rPr>
              <a:t>El fortalecimiento de la normatividad que rige la operación del CAS es uno de los elementos que ha permitido facilitar el ejercicio de los derechos de acceso a la información y de protección de datos personales.</a:t>
            </a:r>
          </a:p>
        </p:txBody>
      </p:sp>
    </p:spTree>
    <p:extLst>
      <p:ext uri="{BB962C8B-B14F-4D97-AF65-F5344CB8AC3E}">
        <p14:creationId xmlns:p14="http://schemas.microsoft.com/office/powerpoint/2010/main" val="1885796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22.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CAPACITACIÓN DEL PERSONAL DEL CAS </a:t>
            </a:r>
          </a:p>
        </p:txBody>
      </p:sp>
      <p:sp>
        <p:nvSpPr>
          <p:cNvPr id="4" name="CuadroTexto 2"/>
          <p:cNvSpPr txBox="1"/>
          <p:nvPr/>
        </p:nvSpPr>
        <p:spPr>
          <a:xfrm>
            <a:off x="156601" y="384175"/>
            <a:ext cx="6740342" cy="646331"/>
          </a:xfrm>
          <a:prstGeom prst="rect">
            <a:avLst/>
          </a:prstGeom>
          <a:noFill/>
        </p:spPr>
        <p:txBody>
          <a:bodyPr wrap="square" rtlCol="0">
            <a:spAutoFit/>
          </a:bodyPr>
          <a:lstStyle/>
          <a:p>
            <a:pPr algn="just"/>
            <a:r>
              <a:rPr lang="es-MX" sz="1800" b="1" dirty="0" smtClean="0"/>
              <a:t>Durante el </a:t>
            </a:r>
            <a:r>
              <a:rPr lang="es-MX" sz="1800" b="1" dirty="0"/>
              <a:t>año 2016, el personal del Centro de Atención a la Sociedad del INAI, se capacitó en los temas siguientes</a:t>
            </a:r>
            <a:r>
              <a:rPr lang="es-MX" sz="1800" b="1" dirty="0" smtClean="0"/>
              <a:t>:</a:t>
            </a:r>
            <a:endParaRPr lang="es-MX" sz="1800" b="1" dirty="0"/>
          </a:p>
        </p:txBody>
      </p:sp>
      <p:sp>
        <p:nvSpPr>
          <p:cNvPr id="5" name="Marcador de texto 3"/>
          <p:cNvSpPr txBox="1">
            <a:spLocks/>
          </p:cNvSpPr>
          <p:nvPr/>
        </p:nvSpPr>
        <p:spPr>
          <a:xfrm>
            <a:off x="0" y="2160657"/>
            <a:ext cx="3122446" cy="576064"/>
          </a:xfrm>
          <a:prstGeom prst="rect">
            <a:avLst/>
          </a:prstGeom>
        </p:spPr>
        <p:txBody>
          <a:bodyPr/>
          <a:lst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s-MX" sz="1600" b="1" dirty="0" smtClean="0"/>
          </a:p>
          <a:p>
            <a:endParaRPr lang="es-MX" sz="1600" b="1" dirty="0" smtClean="0"/>
          </a:p>
          <a:p>
            <a:endParaRPr lang="es-MX" dirty="0" smtClean="0"/>
          </a:p>
          <a:p>
            <a:pPr marL="0" indent="0">
              <a:buNone/>
            </a:pPr>
            <a:endParaRPr lang="es-MX" dirty="0" smtClean="0"/>
          </a:p>
        </p:txBody>
      </p:sp>
      <p:graphicFrame>
        <p:nvGraphicFramePr>
          <p:cNvPr id="7" name="Tabla 6"/>
          <p:cNvGraphicFramePr>
            <a:graphicFrameLocks noGrp="1"/>
          </p:cNvGraphicFramePr>
          <p:nvPr>
            <p:extLst>
              <p:ext uri="{D42A27DB-BD31-4B8C-83A1-F6EECF244321}">
                <p14:modId xmlns:p14="http://schemas.microsoft.com/office/powerpoint/2010/main" val="722251797"/>
              </p:ext>
            </p:extLst>
          </p:nvPr>
        </p:nvGraphicFramePr>
        <p:xfrm>
          <a:off x="156601" y="1032247"/>
          <a:ext cx="6884357" cy="512935"/>
        </p:xfrm>
        <a:graphic>
          <a:graphicData uri="http://schemas.openxmlformats.org/drawingml/2006/table">
            <a:tbl>
              <a:tblPr firstRow="1" firstCol="1" bandRow="1">
                <a:tableStyleId>{5C22544A-7EE6-4342-B048-85BDC9FD1C3A}</a:tableStyleId>
              </a:tblPr>
              <a:tblGrid>
                <a:gridCol w="6884357"/>
              </a:tblGrid>
              <a:tr h="288032">
                <a:tc>
                  <a:txBody>
                    <a:bodyPr/>
                    <a:lstStyle/>
                    <a:p>
                      <a:pPr marL="0" marR="0" indent="0" algn="ctr" defTabSz="716828" rtl="0" eaLnBrk="1" fontAlgn="auto" latinLnBrk="0" hangingPunct="1">
                        <a:lnSpc>
                          <a:spcPct val="100000"/>
                        </a:lnSpc>
                        <a:spcBef>
                          <a:spcPts val="0"/>
                        </a:spcBef>
                        <a:spcAft>
                          <a:spcPts val="0"/>
                        </a:spcAft>
                        <a:buClrTx/>
                        <a:buSzTx/>
                        <a:buFontTx/>
                        <a:buNone/>
                        <a:tabLst/>
                        <a:defRPr/>
                      </a:pPr>
                      <a:r>
                        <a:rPr lang="es-MX" sz="1200" b="1" dirty="0" smtClean="0"/>
                        <a:t>En capacitación presencial se obtuvieron las siguientes horas</a:t>
                      </a:r>
                    </a:p>
                  </a:txBody>
                  <a:tcPr marL="68580" marR="68580" marT="0" marB="0">
                    <a:solidFill>
                      <a:schemeClr val="accent4">
                        <a:lumMod val="75000"/>
                      </a:schemeClr>
                    </a:solidFill>
                  </a:tcPr>
                </a:tc>
              </a:tr>
              <a:tr h="224903">
                <a:tc>
                  <a:txBody>
                    <a:bodyPr/>
                    <a:lstStyle/>
                    <a:p>
                      <a:pPr algn="ctr">
                        <a:spcAft>
                          <a:spcPts val="0"/>
                        </a:spcAft>
                      </a:pPr>
                      <a:r>
                        <a:rPr lang="es-MX" sz="1200" dirty="0" smtClean="0">
                          <a:effectLst/>
                        </a:rPr>
                        <a:t>1,574 horas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Marcador de contenido 2"/>
          <p:cNvSpPr txBox="1">
            <a:spLocks/>
          </p:cNvSpPr>
          <p:nvPr/>
        </p:nvSpPr>
        <p:spPr>
          <a:xfrm>
            <a:off x="144016" y="1680319"/>
            <a:ext cx="6896943" cy="3504674"/>
          </a:xfrm>
          <a:prstGeom prst="rect">
            <a:avLst/>
          </a:prstGeom>
        </p:spPr>
        <p:txBody>
          <a:bodyPr>
            <a:normAutofit/>
          </a:bodyPr>
          <a:lst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s-MX" sz="1200" b="1" dirty="0" smtClean="0">
                <a:solidFill>
                  <a:prstClr val="black"/>
                </a:solidFill>
              </a:rPr>
              <a:t>Durante el año 2016, el personal del CAS del INAI, se capacitó en los temas siguientes:</a:t>
            </a:r>
          </a:p>
          <a:p>
            <a:pPr marL="0" indent="0" algn="just">
              <a:spcBef>
                <a:spcPts val="0"/>
              </a:spcBef>
              <a:buFont typeface="Arial" panose="020B0604020202020204" pitchFamily="34" charset="0"/>
              <a:buNone/>
            </a:pPr>
            <a:endParaRPr lang="es-MX" sz="1200" b="1" dirty="0" smtClean="0">
              <a:solidFill>
                <a:prstClr val="black"/>
              </a:solidFill>
            </a:endParaRPr>
          </a:p>
          <a:p>
            <a:pPr marL="285750" indent="-285750" algn="just">
              <a:spcBef>
                <a:spcPts val="0"/>
              </a:spcBef>
              <a:buFont typeface="Wingdings" panose="05000000000000000000" pitchFamily="2" charset="2"/>
              <a:buChar char="Ø"/>
            </a:pPr>
            <a:r>
              <a:rPr lang="es-MX" sz="1200" b="1" dirty="0" smtClean="0">
                <a:solidFill>
                  <a:prstClr val="black"/>
                </a:solidFill>
              </a:rPr>
              <a:t>Introducción a la Ley General de Transparencia y Acceso a la Información Pública.</a:t>
            </a:r>
          </a:p>
          <a:p>
            <a:pPr marL="285750" indent="-285750" algn="just">
              <a:spcBef>
                <a:spcPts val="0"/>
              </a:spcBef>
              <a:buFont typeface="Wingdings" panose="05000000000000000000" pitchFamily="2" charset="2"/>
              <a:buChar char="Ø"/>
            </a:pPr>
            <a:r>
              <a:rPr lang="es-MX" sz="1200" b="1" dirty="0" smtClean="0">
                <a:solidFill>
                  <a:prstClr val="black"/>
                </a:solidFill>
              </a:rPr>
              <a:t>Introducción a la Ley Federal de Transparencia y Acceso a la Información Pública.</a:t>
            </a:r>
          </a:p>
          <a:p>
            <a:pPr marL="285750" indent="-285750" algn="just">
              <a:spcBef>
                <a:spcPts val="0"/>
              </a:spcBef>
              <a:buFont typeface="Wingdings" panose="05000000000000000000" pitchFamily="2" charset="2"/>
              <a:buChar char="Ø"/>
            </a:pPr>
            <a:r>
              <a:rPr lang="es-MX" sz="1200" b="1" dirty="0" smtClean="0">
                <a:solidFill>
                  <a:prstClr val="black"/>
                </a:solidFill>
              </a:rPr>
              <a:t>Taller de Ejercicio de Derechos ARCO.</a:t>
            </a:r>
          </a:p>
          <a:p>
            <a:pPr marL="285750" indent="-285750" algn="just">
              <a:spcBef>
                <a:spcPts val="0"/>
              </a:spcBef>
              <a:buFont typeface="Wingdings" panose="05000000000000000000" pitchFamily="2" charset="2"/>
              <a:buChar char="Ø"/>
            </a:pPr>
            <a:r>
              <a:rPr lang="es-MX" sz="1200" b="1" dirty="0" smtClean="0">
                <a:solidFill>
                  <a:prstClr val="black"/>
                </a:solidFill>
              </a:rPr>
              <a:t>Taller de Análisis de la LFPDPPP y su Reglamento en Materia de Medidas de Seguridad.</a:t>
            </a:r>
          </a:p>
          <a:p>
            <a:pPr marL="364474" indent="-364474" algn="just">
              <a:spcBef>
                <a:spcPts val="0"/>
              </a:spcBef>
              <a:buFont typeface="Wingdings" panose="05000000000000000000" pitchFamily="2" charset="2"/>
              <a:buChar char="Ø"/>
            </a:pPr>
            <a:r>
              <a:rPr lang="es-MX" sz="1200" b="1" dirty="0" smtClean="0">
                <a:solidFill>
                  <a:prstClr val="black"/>
                </a:solidFill>
              </a:rPr>
              <a:t> Introducción a la Administración Pública Mexicana.</a:t>
            </a:r>
          </a:p>
          <a:p>
            <a:pPr marL="364474" indent="-364474" algn="just">
              <a:spcBef>
                <a:spcPts val="0"/>
              </a:spcBef>
              <a:buFont typeface="Wingdings" panose="05000000000000000000" pitchFamily="2" charset="2"/>
              <a:buChar char="Ø"/>
            </a:pPr>
            <a:r>
              <a:rPr lang="es-MX" sz="1200" b="1" dirty="0" smtClean="0">
                <a:solidFill>
                  <a:prstClr val="black"/>
                </a:solidFill>
              </a:rPr>
              <a:t>Sistema Nacional de Transparencia</a:t>
            </a:r>
          </a:p>
          <a:p>
            <a:pPr marL="364474" indent="-364474" algn="just">
              <a:spcBef>
                <a:spcPts val="0"/>
              </a:spcBef>
              <a:buFont typeface="Wingdings" panose="05000000000000000000" pitchFamily="2" charset="2"/>
              <a:buChar char="Ø"/>
            </a:pPr>
            <a:r>
              <a:rPr lang="es-MX" sz="1200" b="1" dirty="0" smtClean="0">
                <a:solidFill>
                  <a:prstClr val="black"/>
                </a:solidFill>
              </a:rPr>
              <a:t>Ética Pública</a:t>
            </a:r>
          </a:p>
          <a:p>
            <a:pPr marL="364474" indent="-364474" algn="just">
              <a:spcBef>
                <a:spcPts val="0"/>
              </a:spcBef>
              <a:buFont typeface="Wingdings" panose="05000000000000000000" pitchFamily="2" charset="2"/>
              <a:buChar char="Ø"/>
            </a:pPr>
            <a:r>
              <a:rPr lang="es-MX" sz="1200" b="1" dirty="0" smtClean="0">
                <a:solidFill>
                  <a:prstClr val="black"/>
                </a:solidFill>
              </a:rPr>
              <a:t>Introducción a la Administración Pública Mexicana</a:t>
            </a:r>
          </a:p>
          <a:p>
            <a:pPr marL="364474" indent="-364474" algn="just">
              <a:spcBef>
                <a:spcPts val="0"/>
              </a:spcBef>
              <a:buFont typeface="Wingdings" panose="05000000000000000000" pitchFamily="2" charset="2"/>
              <a:buChar char="Ø"/>
            </a:pPr>
            <a:r>
              <a:rPr lang="es-MX" sz="1200" b="1" dirty="0" smtClean="0">
                <a:solidFill>
                  <a:prstClr val="black"/>
                </a:solidFill>
              </a:rPr>
              <a:t>Sensibilización para la Transparencia y la Rendición de Cuentas.</a:t>
            </a:r>
          </a:p>
          <a:p>
            <a:pPr marL="364474" indent="-364474" algn="just">
              <a:spcBef>
                <a:spcPts val="0"/>
              </a:spcBef>
              <a:buFont typeface="Wingdings" panose="05000000000000000000" pitchFamily="2" charset="2"/>
              <a:buChar char="Ø"/>
            </a:pPr>
            <a:r>
              <a:rPr lang="es-MX" sz="1200" b="1" dirty="0" smtClean="0">
                <a:solidFill>
                  <a:prstClr val="black"/>
                </a:solidFill>
              </a:rPr>
              <a:t>Curso Internacional de Alta Formación 2016 "El enfoque antidiscriminatorio en los procesos de consulta y participación en las políticas públicas" .</a:t>
            </a:r>
          </a:p>
          <a:p>
            <a:pPr marL="364474" indent="-364474" algn="just">
              <a:spcBef>
                <a:spcPts val="0"/>
              </a:spcBef>
              <a:buFont typeface="Wingdings" panose="05000000000000000000" pitchFamily="2" charset="2"/>
              <a:buChar char="Ø"/>
            </a:pPr>
            <a:r>
              <a:rPr lang="es-MX" sz="1200" b="1" dirty="0" smtClean="0">
                <a:solidFill>
                  <a:prstClr val="black"/>
                </a:solidFill>
              </a:rPr>
              <a:t>Ortografía y Redacción.</a:t>
            </a:r>
          </a:p>
          <a:p>
            <a:pPr marL="364474" indent="-364474" algn="just">
              <a:spcBef>
                <a:spcPts val="0"/>
              </a:spcBef>
              <a:buFont typeface="Wingdings" panose="05000000000000000000" pitchFamily="2" charset="2"/>
              <a:buChar char="Ø"/>
            </a:pPr>
            <a:r>
              <a:rPr lang="es-MX" sz="1200" b="1" dirty="0" smtClean="0">
                <a:solidFill>
                  <a:prstClr val="black"/>
                </a:solidFill>
              </a:rPr>
              <a:t>Lectura Rápida y Comprensión.</a:t>
            </a:r>
          </a:p>
          <a:p>
            <a:pPr marL="364474" indent="-364474" algn="just">
              <a:spcBef>
                <a:spcPts val="0"/>
              </a:spcBef>
              <a:buFont typeface="Wingdings" panose="05000000000000000000" pitchFamily="2" charset="2"/>
              <a:buChar char="Ø"/>
            </a:pPr>
            <a:r>
              <a:rPr lang="es-MX" sz="1200" b="1" dirty="0" smtClean="0">
                <a:solidFill>
                  <a:prstClr val="black"/>
                </a:solidFill>
              </a:rPr>
              <a:t>Proyección de la Voz y Actitud para la Interlocución</a:t>
            </a:r>
          </a:p>
          <a:p>
            <a:pPr marL="364474" indent="-364474" algn="just">
              <a:spcBef>
                <a:spcPts val="0"/>
              </a:spcBef>
              <a:buFont typeface="Wingdings" panose="05000000000000000000" pitchFamily="2" charset="2"/>
              <a:buChar char="Ø"/>
            </a:pPr>
            <a:r>
              <a:rPr lang="es-MX" sz="1200" b="1" dirty="0" smtClean="0">
                <a:solidFill>
                  <a:prstClr val="black"/>
                </a:solidFill>
              </a:rPr>
              <a:t>Comunicación efectiva a través de email, chat y redes sociales</a:t>
            </a:r>
          </a:p>
        </p:txBody>
      </p:sp>
    </p:spTree>
    <p:extLst>
      <p:ext uri="{BB962C8B-B14F-4D97-AF65-F5344CB8AC3E}">
        <p14:creationId xmlns:p14="http://schemas.microsoft.com/office/powerpoint/2010/main" val="3135612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22.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CAPACITACIÓN DEL PERSONAL DEL CAS </a:t>
            </a:r>
          </a:p>
        </p:txBody>
      </p:sp>
      <p:sp>
        <p:nvSpPr>
          <p:cNvPr id="4" name="CuadroTexto 2"/>
          <p:cNvSpPr txBox="1"/>
          <p:nvPr/>
        </p:nvSpPr>
        <p:spPr>
          <a:xfrm>
            <a:off x="156601" y="384175"/>
            <a:ext cx="6740342" cy="646331"/>
          </a:xfrm>
          <a:prstGeom prst="rect">
            <a:avLst/>
          </a:prstGeom>
          <a:noFill/>
        </p:spPr>
        <p:txBody>
          <a:bodyPr wrap="square" rtlCol="0">
            <a:spAutoFit/>
          </a:bodyPr>
          <a:lstStyle/>
          <a:p>
            <a:pPr algn="just"/>
            <a:r>
              <a:rPr lang="es-MX" sz="1800" b="1" dirty="0"/>
              <a:t>Durante el tercer trimestre del año 2016, el personal del Centro de Atención a la Sociedad del INAI, se capacitó en los temas siguientes</a:t>
            </a:r>
            <a:r>
              <a:rPr lang="es-MX" sz="1800" b="1" dirty="0" smtClean="0"/>
              <a:t>:</a:t>
            </a:r>
            <a:endParaRPr lang="es-MX" sz="1800" b="1" dirty="0"/>
          </a:p>
        </p:txBody>
      </p:sp>
      <p:graphicFrame>
        <p:nvGraphicFramePr>
          <p:cNvPr id="5" name="Tabla 4"/>
          <p:cNvGraphicFramePr>
            <a:graphicFrameLocks noGrp="1"/>
          </p:cNvGraphicFramePr>
          <p:nvPr>
            <p:extLst>
              <p:ext uri="{D42A27DB-BD31-4B8C-83A1-F6EECF244321}">
                <p14:modId xmlns:p14="http://schemas.microsoft.com/office/powerpoint/2010/main" val="1924793839"/>
              </p:ext>
            </p:extLst>
          </p:nvPr>
        </p:nvGraphicFramePr>
        <p:xfrm>
          <a:off x="130629" y="1032247"/>
          <a:ext cx="6910330" cy="365760"/>
        </p:xfrm>
        <a:graphic>
          <a:graphicData uri="http://schemas.openxmlformats.org/drawingml/2006/table">
            <a:tbl>
              <a:tblPr firstRow="1" firstCol="1" bandRow="1">
                <a:tableStyleId>{5C22544A-7EE6-4342-B048-85BDC9FD1C3A}</a:tableStyleId>
              </a:tblPr>
              <a:tblGrid>
                <a:gridCol w="6910330"/>
              </a:tblGrid>
              <a:tr h="54090">
                <a:tc>
                  <a:txBody>
                    <a:bodyPr/>
                    <a:lstStyle/>
                    <a:p>
                      <a:pPr marL="0" marR="0" indent="0" algn="ctr" defTabSz="914314" rtl="0" eaLnBrk="1" fontAlgn="auto" latinLnBrk="0" hangingPunct="1">
                        <a:lnSpc>
                          <a:spcPct val="100000"/>
                        </a:lnSpc>
                        <a:spcBef>
                          <a:spcPts val="0"/>
                        </a:spcBef>
                        <a:spcAft>
                          <a:spcPts val="0"/>
                        </a:spcAft>
                        <a:buClrTx/>
                        <a:buSzTx/>
                        <a:buFontTx/>
                        <a:buNone/>
                        <a:tabLst/>
                        <a:defRPr/>
                      </a:pPr>
                      <a:r>
                        <a:rPr lang="es-MX" sz="1200" b="1" dirty="0" smtClean="0"/>
                        <a:t>En capacitación virtual se obtuvieron las siguientes horas</a:t>
                      </a:r>
                    </a:p>
                  </a:txBody>
                  <a:tcPr marL="68580" marR="68580" marT="0" marB="0">
                    <a:solidFill>
                      <a:schemeClr val="accent4">
                        <a:lumMod val="75000"/>
                      </a:schemeClr>
                    </a:solidFill>
                  </a:tcPr>
                </a:tc>
              </a:tr>
              <a:tr h="180785">
                <a:tc>
                  <a:txBody>
                    <a:bodyPr/>
                    <a:lstStyle/>
                    <a:p>
                      <a:pPr algn="ctr">
                        <a:spcAft>
                          <a:spcPts val="0"/>
                        </a:spcAft>
                      </a:pPr>
                      <a:r>
                        <a:rPr lang="es-MX" sz="1200" dirty="0">
                          <a:effectLst/>
                        </a:rPr>
                        <a:t>466 horas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Marcador de contenido 2"/>
          <p:cNvSpPr txBox="1">
            <a:spLocks/>
          </p:cNvSpPr>
          <p:nvPr/>
        </p:nvSpPr>
        <p:spPr>
          <a:xfrm>
            <a:off x="156601" y="1495473"/>
            <a:ext cx="6884358" cy="2273078"/>
          </a:xfrm>
          <a:prstGeom prst="rect">
            <a:avLst/>
          </a:prstGeom>
        </p:spPr>
        <p:txBody>
          <a:bodyPr>
            <a:noAutofit/>
          </a:bodyPr>
          <a:lst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a:spcBef>
                <a:spcPts val="0"/>
              </a:spcBef>
              <a:buNone/>
            </a:pPr>
            <a:r>
              <a:rPr lang="es-MX" sz="1200" b="1" dirty="0">
                <a:solidFill>
                  <a:prstClr val="black"/>
                </a:solidFill>
              </a:rPr>
              <a:t>Durante el año 2016, el personal del CAS del INAI, se capacitó </a:t>
            </a:r>
            <a:r>
              <a:rPr lang="es-MX" sz="1200" b="1" dirty="0" smtClean="0">
                <a:solidFill>
                  <a:prstClr val="black"/>
                </a:solidFill>
              </a:rPr>
              <a:t>en los </a:t>
            </a:r>
            <a:r>
              <a:rPr lang="es-MX" sz="1200" b="1" dirty="0">
                <a:solidFill>
                  <a:prstClr val="black"/>
                </a:solidFill>
              </a:rPr>
              <a:t>temas siguientes:</a:t>
            </a:r>
          </a:p>
          <a:p>
            <a:pPr marL="0" indent="0" algn="just">
              <a:spcBef>
                <a:spcPts val="0"/>
              </a:spcBef>
              <a:buFont typeface="Arial" panose="020B0604020202020204" pitchFamily="34" charset="0"/>
              <a:buNone/>
            </a:pPr>
            <a:endParaRPr lang="es-MX" sz="1200" b="1" dirty="0" smtClean="0">
              <a:solidFill>
                <a:prstClr val="black"/>
              </a:solidFill>
            </a:endParaRPr>
          </a:p>
          <a:p>
            <a:pPr marL="0" indent="0" algn="just">
              <a:spcBef>
                <a:spcPts val="0"/>
              </a:spcBef>
              <a:buFont typeface="Arial" panose="020B0604020202020204" pitchFamily="34" charset="0"/>
              <a:buNone/>
            </a:pPr>
            <a:r>
              <a:rPr lang="es-MX" sz="1200" b="1" dirty="0" smtClean="0">
                <a:solidFill>
                  <a:prstClr val="black"/>
                </a:solidFill>
              </a:rPr>
              <a:t>En forma Virtual:</a:t>
            </a:r>
          </a:p>
          <a:p>
            <a:pPr marL="0" indent="0" algn="just">
              <a:spcBef>
                <a:spcPts val="0"/>
              </a:spcBef>
              <a:buFont typeface="Arial" panose="020B0604020202020204" pitchFamily="34" charset="0"/>
              <a:buNone/>
            </a:pPr>
            <a:endParaRPr lang="es-MX" sz="1200" b="1" dirty="0" smtClean="0">
              <a:solidFill>
                <a:prstClr val="black"/>
              </a:solidFill>
            </a:endParaRPr>
          </a:p>
          <a:p>
            <a:pPr algn="just">
              <a:spcBef>
                <a:spcPts val="0"/>
              </a:spcBef>
              <a:buFont typeface="Wingdings" panose="05000000000000000000" pitchFamily="2" charset="2"/>
              <a:buChar char="Ø"/>
            </a:pPr>
            <a:r>
              <a:rPr lang="es-MX" sz="1200" b="1" dirty="0" smtClean="0">
                <a:solidFill>
                  <a:prstClr val="black"/>
                </a:solidFill>
              </a:rPr>
              <a:t>Reforma Constitucional en Materia de Transparencia.</a:t>
            </a:r>
          </a:p>
          <a:p>
            <a:pPr algn="just">
              <a:spcBef>
                <a:spcPts val="0"/>
              </a:spcBef>
              <a:buFont typeface="Wingdings" panose="05000000000000000000" pitchFamily="2" charset="2"/>
              <a:buChar char="Ø"/>
            </a:pPr>
            <a:r>
              <a:rPr lang="es-MX" sz="1200" b="1" dirty="0" smtClean="0">
                <a:solidFill>
                  <a:prstClr val="black"/>
                </a:solidFill>
              </a:rPr>
              <a:t>Aviso de Privacidad.</a:t>
            </a:r>
          </a:p>
          <a:p>
            <a:pPr algn="just">
              <a:spcBef>
                <a:spcPts val="0"/>
              </a:spcBef>
              <a:buFont typeface="Wingdings" panose="05000000000000000000" pitchFamily="2" charset="2"/>
              <a:buChar char="Ø"/>
            </a:pPr>
            <a:r>
              <a:rPr lang="es-MX" sz="1200" b="1" dirty="0" smtClean="0">
                <a:solidFill>
                  <a:prstClr val="black"/>
                </a:solidFill>
              </a:rPr>
              <a:t>Introducción a la Ley Federal de Protección de Datos Personales en Posesión de Particulares</a:t>
            </a:r>
          </a:p>
          <a:p>
            <a:pPr algn="just">
              <a:spcBef>
                <a:spcPts val="0"/>
              </a:spcBef>
              <a:buFont typeface="Wingdings" panose="05000000000000000000" pitchFamily="2" charset="2"/>
              <a:buChar char="Ø"/>
            </a:pPr>
            <a:r>
              <a:rPr lang="es-MX" sz="1200" b="1" dirty="0" smtClean="0">
                <a:solidFill>
                  <a:prstClr val="black"/>
                </a:solidFill>
              </a:rPr>
              <a:t>Claves para la atención pública sin discriminación</a:t>
            </a:r>
          </a:p>
          <a:p>
            <a:pPr algn="just">
              <a:spcBef>
                <a:spcPts val="0"/>
              </a:spcBef>
              <a:buFont typeface="Wingdings" panose="05000000000000000000" pitchFamily="2" charset="2"/>
              <a:buChar char="Ø"/>
            </a:pPr>
            <a:r>
              <a:rPr lang="es-MX" sz="1200" b="1" dirty="0" smtClean="0">
                <a:solidFill>
                  <a:prstClr val="black"/>
                </a:solidFill>
              </a:rPr>
              <a:t>Clasificación y Desclasificación de la Información.</a:t>
            </a:r>
          </a:p>
          <a:p>
            <a:pPr algn="just">
              <a:spcBef>
                <a:spcPts val="0"/>
              </a:spcBef>
              <a:buFont typeface="Wingdings" panose="05000000000000000000" pitchFamily="2" charset="2"/>
              <a:buChar char="Ø"/>
            </a:pPr>
            <a:r>
              <a:rPr lang="es-MX" sz="1200" b="1" dirty="0" smtClean="0">
                <a:solidFill>
                  <a:prstClr val="black"/>
                </a:solidFill>
              </a:rPr>
              <a:t>Atención a Solicitudes de Ejercicio de Derechos ARCO.</a:t>
            </a:r>
          </a:p>
          <a:p>
            <a:pPr algn="just">
              <a:spcBef>
                <a:spcPts val="0"/>
              </a:spcBef>
              <a:buFont typeface="Wingdings" panose="05000000000000000000" pitchFamily="2" charset="2"/>
              <a:buChar char="Ø"/>
            </a:pPr>
            <a:r>
              <a:rPr lang="es-MX" sz="1200" b="1" dirty="0" smtClean="0">
                <a:solidFill>
                  <a:prstClr val="black"/>
                </a:solidFill>
              </a:rPr>
              <a:t>Organización y Conservación de los Archivos de las Dependencias y Entidades de la Administración Pública Federal.</a:t>
            </a:r>
          </a:p>
          <a:p>
            <a:pPr marL="0" indent="0" algn="just">
              <a:spcBef>
                <a:spcPts val="0"/>
              </a:spcBef>
              <a:buFont typeface="Arial" panose="020B0604020202020204" pitchFamily="34" charset="0"/>
              <a:buNone/>
            </a:pPr>
            <a:endParaRPr lang="es-MX" sz="1200" b="1" dirty="0" smtClean="0">
              <a:solidFill>
                <a:prstClr val="black"/>
              </a:solidFill>
            </a:endParaRPr>
          </a:p>
          <a:p>
            <a:endParaRPr lang="es-MX" sz="1200" dirty="0"/>
          </a:p>
        </p:txBody>
      </p:sp>
    </p:spTree>
    <p:extLst>
      <p:ext uri="{BB962C8B-B14F-4D97-AF65-F5344CB8AC3E}">
        <p14:creationId xmlns:p14="http://schemas.microsoft.com/office/powerpoint/2010/main" val="2370864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07777"/>
          </a:xfrm>
          <a:prstGeom prst="rect">
            <a:avLst/>
          </a:prstGeom>
        </p:spPr>
        <p:txBody>
          <a:bodyPr wrap="square">
            <a:spAutoFit/>
          </a:bodyPr>
          <a:lstStyle/>
          <a:p>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23. </a:t>
            </a:r>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ACTIVIDADES DE RETROALIMENTACION PERSONAL DEL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CAS</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56601" y="456183"/>
            <a:ext cx="6740342" cy="3785652"/>
          </a:xfrm>
          <a:prstGeom prst="rect">
            <a:avLst/>
          </a:prstGeom>
          <a:noFill/>
        </p:spPr>
        <p:txBody>
          <a:bodyPr wrap="square" rtlCol="0">
            <a:spAutoFit/>
          </a:bodyPr>
          <a:lstStyle/>
          <a:p>
            <a:pPr algn="just"/>
            <a:r>
              <a:rPr lang="es-MX" sz="1600" b="1" dirty="0"/>
              <a:t>El propósito de esta actividad es identificar las áreas de oportunidad del equipo, homologar las respuestas a las consultas que se brindan mediante los canales de atención, de igual forma resaltar los logros obtenidos, entre otras.</a:t>
            </a:r>
          </a:p>
          <a:p>
            <a:pPr algn="just"/>
            <a:r>
              <a:rPr lang="es-MX" sz="1600" b="1" dirty="0"/>
              <a:t> </a:t>
            </a:r>
          </a:p>
          <a:p>
            <a:pPr algn="just"/>
            <a:r>
              <a:rPr lang="es-MX" sz="1600" b="1" dirty="0"/>
              <a:t>Algunas de las actividades que se realizan durante la retroalimentación (</a:t>
            </a:r>
            <a:r>
              <a:rPr lang="es-MX" sz="1600" b="1" dirty="0" err="1"/>
              <a:t>Feedback</a:t>
            </a:r>
            <a:r>
              <a:rPr lang="es-MX" sz="1600" b="1" dirty="0"/>
              <a:t>) son:</a:t>
            </a:r>
          </a:p>
          <a:p>
            <a:pPr algn="just"/>
            <a:r>
              <a:rPr lang="es-MX" sz="1600" b="1" dirty="0"/>
              <a:t> </a:t>
            </a:r>
          </a:p>
          <a:p>
            <a:pPr lvl="0" algn="just"/>
            <a:r>
              <a:rPr lang="es-MX" sz="1600" b="1" dirty="0"/>
              <a:t>Ejercicios Prácticos: El desarrollo de esta actividad consiste en exponer consultas que se consideren relevantes, en todos los canales de atención, los agentes proponen la asesoría con la que darían respuesta a esa consulta, al final de la dinámica se les hace saber la respuesta que se brindó al usuario, con la finalidad de homologar las respuestas de orientación y/o asesoría,  con la aplicación de la Ley Federal de Transparencia y Acceso a la Información Pública</a:t>
            </a:r>
            <a:r>
              <a:rPr lang="es-MX" sz="1600" b="1" dirty="0" smtClean="0"/>
              <a:t>.</a:t>
            </a:r>
          </a:p>
          <a:p>
            <a:pPr lvl="0" algn="just"/>
            <a:endParaRPr lang="es-MX" sz="1600" b="1" dirty="0" smtClean="0"/>
          </a:p>
        </p:txBody>
      </p:sp>
    </p:spTree>
    <p:extLst>
      <p:ext uri="{BB962C8B-B14F-4D97-AF65-F5344CB8AC3E}">
        <p14:creationId xmlns:p14="http://schemas.microsoft.com/office/powerpoint/2010/main" val="3379813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407397"/>
            <a:ext cx="6880118" cy="4739759"/>
          </a:xfrm>
          <a:prstGeom prst="rect">
            <a:avLst/>
          </a:prstGeom>
          <a:noFill/>
        </p:spPr>
        <p:txBody>
          <a:bodyPr wrap="square" rtlCol="0">
            <a:spAutoFit/>
          </a:bodyPr>
          <a:lstStyle/>
          <a:p>
            <a:pPr algn="just"/>
            <a:r>
              <a:rPr lang="es-MX" sz="1600" dirty="0" smtClean="0"/>
              <a:t>El </a:t>
            </a:r>
            <a:r>
              <a:rPr lang="es-MX" sz="1600" dirty="0"/>
              <a:t>Centro de Atención a la Sociedad, ha atendido </a:t>
            </a:r>
            <a:r>
              <a:rPr lang="es-MX" sz="1600" dirty="0" smtClean="0"/>
              <a:t>50,814 </a:t>
            </a:r>
            <a:r>
              <a:rPr lang="es-MX" sz="1600" dirty="0"/>
              <a:t>consultas durante el periodo del </a:t>
            </a:r>
            <a:r>
              <a:rPr lang="es-MX" sz="1600" dirty="0" smtClean="0"/>
              <a:t>01 </a:t>
            </a:r>
            <a:r>
              <a:rPr lang="es-MX" sz="1600" dirty="0"/>
              <a:t>de </a:t>
            </a:r>
            <a:r>
              <a:rPr lang="es-MX" sz="1600" dirty="0" smtClean="0"/>
              <a:t>Enero </a:t>
            </a:r>
            <a:r>
              <a:rPr lang="es-MX" sz="1600" dirty="0"/>
              <a:t>al </a:t>
            </a:r>
            <a:r>
              <a:rPr lang="es-MX" sz="1600" dirty="0" smtClean="0"/>
              <a:t>31 </a:t>
            </a:r>
            <a:r>
              <a:rPr lang="es-MX" sz="1600" dirty="0"/>
              <a:t>de </a:t>
            </a:r>
            <a:r>
              <a:rPr lang="es-MX" sz="1600" dirty="0" smtClean="0"/>
              <a:t>diciembre </a:t>
            </a:r>
            <a:r>
              <a:rPr lang="es-MX" sz="1600" dirty="0"/>
              <a:t>de 2016, en materia de acceso a la información y a la protección de datos personales.</a:t>
            </a:r>
          </a:p>
          <a:p>
            <a:pPr algn="just"/>
            <a:endParaRPr lang="es-MX" sz="1000" dirty="0"/>
          </a:p>
          <a:p>
            <a:pPr algn="just"/>
            <a:r>
              <a:rPr lang="es-MX" sz="1600" dirty="0"/>
              <a:t>Dentro de la cifra </a:t>
            </a:r>
            <a:r>
              <a:rPr lang="es-MX" sz="1600" dirty="0" smtClean="0"/>
              <a:t>citada 20,780 </a:t>
            </a:r>
            <a:r>
              <a:rPr lang="es-MX" sz="1600" dirty="0"/>
              <a:t>consultas corresponden a temas de protección de datos personales, principalmente relativos a la elaboración de aviso de privacidad, ejercicio de derechos ARCO (Acceso, Rectificación, Cancelación y Oposición), cumplimiento de los deberes que establece la LFPDPPP y procedimientos que derivan de la Ley; </a:t>
            </a:r>
            <a:r>
              <a:rPr lang="es-MX" sz="1600" dirty="0" smtClean="0"/>
              <a:t>10,645 </a:t>
            </a:r>
            <a:r>
              <a:rPr lang="es-MX" sz="1600" dirty="0"/>
              <a:t>consultas de acceso; </a:t>
            </a:r>
            <a:r>
              <a:rPr lang="es-MX" sz="1600" dirty="0" smtClean="0"/>
              <a:t>4,254 </a:t>
            </a:r>
            <a:r>
              <a:rPr lang="es-MX" sz="1600" dirty="0"/>
              <a:t>consultas sobre información del Instituto; </a:t>
            </a:r>
            <a:r>
              <a:rPr lang="es-MX" sz="1600" dirty="0" smtClean="0"/>
              <a:t>887 </a:t>
            </a:r>
            <a:r>
              <a:rPr lang="es-MX" sz="1600" dirty="0"/>
              <a:t>quejas o </a:t>
            </a:r>
            <a:r>
              <a:rPr lang="es-MX" sz="1600" dirty="0" smtClean="0"/>
              <a:t>denuncias y 14,248 servicios. </a:t>
            </a:r>
          </a:p>
          <a:p>
            <a:pPr algn="just"/>
            <a:endParaRPr lang="es-MX" sz="1000" dirty="0"/>
          </a:p>
          <a:p>
            <a:pPr algn="just"/>
            <a:r>
              <a:rPr lang="es-MX" sz="1600" dirty="0"/>
              <a:t>Del total de las consultas atendidas en este </a:t>
            </a:r>
            <a:r>
              <a:rPr lang="es-MX" sz="1600" dirty="0" smtClean="0"/>
              <a:t>periodo, 3,783 </a:t>
            </a:r>
            <a:r>
              <a:rPr lang="es-MX" sz="1600" dirty="0"/>
              <a:t>se realizaron por la vía presencial; </a:t>
            </a:r>
            <a:r>
              <a:rPr lang="es-MX" sz="1600" dirty="0" smtClean="0"/>
              <a:t>35,746 </a:t>
            </a:r>
            <a:r>
              <a:rPr lang="es-MX" sz="1600" dirty="0"/>
              <a:t>por la vía telefónica; </a:t>
            </a:r>
            <a:r>
              <a:rPr lang="es-MX" sz="1600" dirty="0" smtClean="0"/>
              <a:t>8,279 </a:t>
            </a:r>
            <a:r>
              <a:rPr lang="es-MX" sz="1600" dirty="0"/>
              <a:t>vía correo </a:t>
            </a:r>
            <a:r>
              <a:rPr lang="es-MX" sz="1600" dirty="0" smtClean="0"/>
              <a:t>electrónico, 540 vía Modulo itinerante Mi-CAS y 2,466 </a:t>
            </a:r>
            <a:r>
              <a:rPr lang="es-MX" sz="1600" dirty="0"/>
              <a:t>vía </a:t>
            </a:r>
            <a:r>
              <a:rPr lang="es-MX" sz="1600" dirty="0" smtClean="0"/>
              <a:t>postal.</a:t>
            </a:r>
            <a:endParaRPr lang="es-MX" sz="1600" dirty="0"/>
          </a:p>
          <a:p>
            <a:pPr algn="just"/>
            <a:endParaRPr lang="es-MX" sz="1000" dirty="0"/>
          </a:p>
          <a:p>
            <a:pPr algn="just"/>
            <a:r>
              <a:rPr lang="es-MX" sz="1600" dirty="0"/>
              <a:t>De la misma manera se levantaron </a:t>
            </a:r>
            <a:r>
              <a:rPr lang="es-MX" sz="1600" dirty="0" smtClean="0"/>
              <a:t>1,809 </a:t>
            </a:r>
            <a:r>
              <a:rPr lang="es-MX" sz="1600" dirty="0"/>
              <a:t>solicitudes de información y de acceso a datos personales, a la Administración Pública Federal, a través de </a:t>
            </a:r>
            <a:r>
              <a:rPr lang="es-MX" sz="1600" dirty="0" smtClean="0"/>
              <a:t>Tel-INAI</a:t>
            </a:r>
            <a:r>
              <a:rPr lang="es-MX" sz="1600" dirty="0"/>
              <a:t>. </a:t>
            </a:r>
            <a:r>
              <a:rPr lang="es-MX" sz="1600" dirty="0" smtClean="0"/>
              <a:t>Del </a:t>
            </a:r>
            <a:r>
              <a:rPr lang="es-MX" sz="1600" dirty="0"/>
              <a:t>total de estas solicitudes, </a:t>
            </a:r>
            <a:r>
              <a:rPr lang="es-MX" sz="1600" dirty="0" smtClean="0"/>
              <a:t>334 </a:t>
            </a:r>
            <a:r>
              <a:rPr lang="es-MX" sz="1600" dirty="0"/>
              <a:t>corresponden a </a:t>
            </a:r>
            <a:r>
              <a:rPr lang="es-MX" sz="1600" dirty="0" smtClean="0"/>
              <a:t>información </a:t>
            </a:r>
            <a:r>
              <a:rPr lang="es-MX" sz="1600" dirty="0"/>
              <a:t>p</a:t>
            </a:r>
            <a:r>
              <a:rPr lang="es-MX" sz="1600" dirty="0" smtClean="0"/>
              <a:t>ública </a:t>
            </a:r>
            <a:r>
              <a:rPr lang="es-MX" sz="1600" dirty="0"/>
              <a:t>y </a:t>
            </a:r>
            <a:r>
              <a:rPr lang="es-MX" sz="1600" dirty="0" smtClean="0"/>
              <a:t>1,475 </a:t>
            </a:r>
            <a:r>
              <a:rPr lang="es-MX" sz="1600" dirty="0"/>
              <a:t>sobre datos personales</a:t>
            </a:r>
            <a:r>
              <a:rPr lang="es-MX" sz="1600" dirty="0" smtClean="0"/>
              <a:t>.</a:t>
            </a:r>
            <a:endParaRPr lang="es-MX" sz="1600" dirty="0"/>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5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672782"/>
            <a:ext cx="6696744" cy="4031873"/>
          </a:xfrm>
          <a:prstGeom prst="rect">
            <a:avLst/>
          </a:prstGeom>
          <a:noFill/>
        </p:spPr>
        <p:txBody>
          <a:bodyPr wrap="square" rtlCol="0">
            <a:spAutoFit/>
          </a:bodyPr>
          <a:lstStyle/>
          <a:p>
            <a:pPr algn="just"/>
            <a:r>
              <a:rPr lang="es-MX" sz="1600" b="1" dirty="0" smtClean="0"/>
              <a:t>TEL-INAI</a:t>
            </a:r>
            <a:r>
              <a:rPr lang="es-MX" sz="1600" b="1" dirty="0"/>
              <a:t>:</a:t>
            </a:r>
            <a:r>
              <a:rPr lang="es-MX" sz="1600" b="1" dirty="0" smtClean="0"/>
              <a:t> </a:t>
            </a:r>
            <a:r>
              <a:rPr lang="es-MX" sz="1600" dirty="0" smtClean="0"/>
              <a:t>Atención vía telefónica brinda por los agentes del CAS a través del numero 01-800-835-43-24</a:t>
            </a:r>
            <a:r>
              <a:rPr lang="es-MX" sz="1100" dirty="0" smtClean="0"/>
              <a:t>.</a:t>
            </a:r>
          </a:p>
          <a:p>
            <a:pPr algn="just"/>
            <a:endParaRPr lang="es-MX" sz="1600" b="1" dirty="0" smtClean="0"/>
          </a:p>
          <a:p>
            <a:pPr algn="just"/>
            <a:r>
              <a:rPr lang="es-MX" sz="1600" b="1" dirty="0" smtClean="0"/>
              <a:t>Correo </a:t>
            </a:r>
            <a:r>
              <a:rPr lang="es-MX" sz="1600" b="1" dirty="0"/>
              <a:t>Electrónico:</a:t>
            </a:r>
            <a:r>
              <a:rPr lang="es-MX" sz="1600" dirty="0"/>
              <a:t> </a:t>
            </a:r>
            <a:r>
              <a:rPr lang="es-MX" sz="1600" dirty="0" smtClean="0"/>
              <a:t>Servicio que se otorga a través de correo electrónico, exclusivamente mediante la cuenta </a:t>
            </a:r>
            <a:r>
              <a:rPr lang="es-MX" sz="1600" dirty="0" smtClean="0">
                <a:hlinkClick r:id="rId2"/>
              </a:rPr>
              <a:t>atencion@inai.org.mx</a:t>
            </a:r>
            <a:r>
              <a:rPr lang="es-MX" sz="1600" dirty="0" smtClean="0"/>
              <a:t>, el cual es administrado por el CAS.</a:t>
            </a:r>
          </a:p>
          <a:p>
            <a:pPr algn="just"/>
            <a:endParaRPr lang="es-MX" sz="1600" b="1" dirty="0" smtClean="0"/>
          </a:p>
          <a:p>
            <a:pPr algn="just"/>
            <a:r>
              <a:rPr lang="es-MX" sz="1600" b="1" dirty="0" smtClean="0"/>
              <a:t>Presencial:</a:t>
            </a:r>
            <a:r>
              <a:rPr lang="es-MX" sz="1600" dirty="0" smtClean="0"/>
              <a:t> Servicio que otorga el CAS de manera presencial en sus oficinas ubicadas Insurgentes Sur 3211, planta baja, Col. Insurgentes </a:t>
            </a:r>
            <a:r>
              <a:rPr lang="es-MX" sz="1600" dirty="0" err="1" smtClean="0"/>
              <a:t>Cuicuilco</a:t>
            </a:r>
            <a:r>
              <a:rPr lang="es-MX" sz="1600" dirty="0" smtClean="0"/>
              <a:t>, Delegación Coyoacán, C.P. 04530, Ciudad de México</a:t>
            </a:r>
          </a:p>
          <a:p>
            <a:pPr algn="just"/>
            <a:endParaRPr lang="es-MX" sz="1600" b="1" dirty="0" smtClean="0"/>
          </a:p>
          <a:p>
            <a:pPr algn="just"/>
            <a:r>
              <a:rPr lang="es-MX" sz="1600" b="1" dirty="0" smtClean="0"/>
              <a:t>Postal: </a:t>
            </a:r>
            <a:r>
              <a:rPr lang="es-MX" sz="1600" dirty="0" smtClean="0"/>
              <a:t>Servicio que otorga el cas a través del correo postal, se realiza por medio de la recepción física de escritos en el domicilio del Instituto</a:t>
            </a:r>
          </a:p>
          <a:p>
            <a:pPr algn="just"/>
            <a:endParaRPr lang="es-MX" sz="1600" dirty="0"/>
          </a:p>
          <a:p>
            <a:pPr algn="just"/>
            <a:r>
              <a:rPr lang="es-MX" sz="1600" b="1" dirty="0" err="1" smtClean="0"/>
              <a:t>MiCAS</a:t>
            </a:r>
            <a:r>
              <a:rPr lang="es-MX" sz="1600" b="1" dirty="0" smtClean="0"/>
              <a:t>:</a:t>
            </a:r>
            <a:r>
              <a:rPr lang="es-MX" sz="1600" dirty="0" smtClean="0"/>
              <a:t> </a:t>
            </a:r>
            <a:r>
              <a:rPr lang="es-MX" sz="1600" dirty="0"/>
              <a:t>Servicio que otorga el CAS de manera presencial </a:t>
            </a:r>
            <a:r>
              <a:rPr lang="es-MX" sz="1600" dirty="0" smtClean="0"/>
              <a:t>en módulos itinerantes, ubicados temporalmente fuera de las instalaciones del Instituto</a:t>
            </a:r>
            <a:endParaRPr lang="es-MX" sz="16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Asesorías Solicitados por Mes  (Enero - </a:t>
            </a:r>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D</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iciembre</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del 2016)</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4980428" y="3552527"/>
            <a:ext cx="2132539"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2" name="1 CuadroTexto"/>
          <p:cNvSpPr txBox="1"/>
          <p:nvPr/>
        </p:nvSpPr>
        <p:spPr>
          <a:xfrm>
            <a:off x="128191" y="3912567"/>
            <a:ext cx="6966788" cy="1384995"/>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a:t>De las </a:t>
            </a:r>
            <a:r>
              <a:rPr lang="es-MX" sz="1200" b="1" dirty="0" smtClean="0"/>
              <a:t>50,814 </a:t>
            </a:r>
            <a:r>
              <a:rPr lang="es-MX" sz="1200" b="1" dirty="0"/>
              <a:t>asesorías realizadas por el personal del </a:t>
            </a:r>
            <a:r>
              <a:rPr lang="es-MX" sz="1200" b="1" dirty="0" smtClean="0"/>
              <a:t>CAS, </a:t>
            </a:r>
            <a:r>
              <a:rPr lang="es-MX" sz="1200" b="1" dirty="0"/>
              <a:t>en el </a:t>
            </a:r>
            <a:r>
              <a:rPr lang="es-MX" sz="1200" b="1" dirty="0" smtClean="0"/>
              <a:t>año 2016, 6,437 de </a:t>
            </a:r>
            <a:r>
              <a:rPr lang="es-MX" sz="1200" b="1" dirty="0"/>
              <a:t>ellas </a:t>
            </a:r>
            <a:r>
              <a:rPr lang="es-MX" sz="1200" b="1" dirty="0" smtClean="0"/>
              <a:t>se realizaron en el mes </a:t>
            </a:r>
            <a:r>
              <a:rPr lang="es-MX" sz="1200" b="1" dirty="0"/>
              <a:t>de a</a:t>
            </a:r>
            <a:r>
              <a:rPr lang="es-MX" sz="1200" b="1" dirty="0" smtClean="0"/>
              <a:t>gosto, las cuales corresponden al 12.7% del año, 5,240 en el </a:t>
            </a:r>
            <a:r>
              <a:rPr lang="es-MX" sz="1200" b="1" dirty="0"/>
              <a:t>mes de </a:t>
            </a:r>
            <a:r>
              <a:rPr lang="es-MX" sz="1200" b="1" dirty="0" smtClean="0"/>
              <a:t>octubre, </a:t>
            </a:r>
            <a:r>
              <a:rPr lang="es-MX" sz="1200" b="1" dirty="0"/>
              <a:t>correspondientes </a:t>
            </a:r>
            <a:r>
              <a:rPr lang="es-MX" sz="1200" b="1" dirty="0" smtClean="0"/>
              <a:t>al 10.3 % </a:t>
            </a:r>
            <a:r>
              <a:rPr lang="es-MX" sz="1200" b="1" dirty="0"/>
              <a:t>y </a:t>
            </a:r>
            <a:r>
              <a:rPr lang="es-MX" sz="1200" b="1" dirty="0" smtClean="0"/>
              <a:t>5,171 en el </a:t>
            </a:r>
            <a:r>
              <a:rPr lang="es-MX" sz="1200" b="1" dirty="0"/>
              <a:t>mes de </a:t>
            </a:r>
            <a:r>
              <a:rPr lang="es-MX" sz="1200" b="1" dirty="0" smtClean="0"/>
              <a:t>septiembre, con </a:t>
            </a:r>
            <a:r>
              <a:rPr lang="es-MX" sz="1200" b="1" dirty="0"/>
              <a:t>un </a:t>
            </a:r>
            <a:r>
              <a:rPr lang="es-MX" sz="1200" b="1" dirty="0" smtClean="0"/>
              <a:t>10.2 % meses en los que mas asesorías se otorgaron en el año estos tres meses son los de mayor numero de asesorías.</a:t>
            </a:r>
          </a:p>
          <a:p>
            <a:pPr marL="285750" indent="-285750" algn="just">
              <a:buFont typeface="Wingdings" panose="05000000000000000000" pitchFamily="2" charset="2"/>
              <a:buChar char="q"/>
            </a:pPr>
            <a:r>
              <a:rPr lang="es-MX" sz="1200" b="1" dirty="0" smtClean="0"/>
              <a:t>El mes de agosto es el que tiene mayor número de asesorías en 2016, con 6,437, en comparación con el mes de agosto del año 2015 en la cual se recibieron 3,819 asesorías y que también fue el mes con mayor numero de asesorías, se tiene un aumento del 68.6%.</a:t>
            </a:r>
            <a:endParaRPr lang="es-MX" sz="1200" b="1" dirty="0"/>
          </a:p>
        </p:txBody>
      </p:sp>
      <p:pic>
        <p:nvPicPr>
          <p:cNvPr id="3" name="Imagen 2"/>
          <p:cNvPicPr/>
          <p:nvPr>
            <p:extLst>
              <p:ext uri="{D42A27DB-BD31-4B8C-83A1-F6EECF244321}">
                <p14:modId xmlns:p14="http://schemas.microsoft.com/office/powerpoint/2010/main" val="4245880003"/>
              </p:ext>
            </p:extLst>
          </p:nvPr>
        </p:nvPicPr>
        <p:blipFill>
          <a:blip r:embed="rId2"/>
          <a:stretch>
            <a:fillRect/>
          </a:stretch>
        </p:blipFill>
        <p:spPr>
          <a:xfrm>
            <a:off x="4980429" y="429300"/>
            <a:ext cx="2114550" cy="3123226"/>
          </a:xfrm>
          <a:prstGeom prst="rect">
            <a:avLst/>
          </a:prstGeom>
        </p:spPr>
      </p:pic>
      <p:pic>
        <p:nvPicPr>
          <p:cNvPr id="7" name="Imagen 6"/>
          <p:cNvPicPr/>
          <p:nvPr>
            <p:extLst>
              <p:ext uri="{D42A27DB-BD31-4B8C-83A1-F6EECF244321}">
                <p14:modId xmlns:p14="http://schemas.microsoft.com/office/powerpoint/2010/main" val="3945981723"/>
              </p:ext>
            </p:extLst>
          </p:nvPr>
        </p:nvPicPr>
        <p:blipFill>
          <a:blip r:embed="rId3"/>
          <a:stretch>
            <a:fillRect/>
          </a:stretch>
        </p:blipFill>
        <p:spPr>
          <a:xfrm>
            <a:off x="201613" y="431800"/>
            <a:ext cx="4778375" cy="3621088"/>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 en el trimestre</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4942558" y="1833060"/>
            <a:ext cx="222659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6" name="5 CuadroTexto"/>
          <p:cNvSpPr txBox="1"/>
          <p:nvPr/>
        </p:nvSpPr>
        <p:spPr>
          <a:xfrm>
            <a:off x="344215" y="4056583"/>
            <a:ext cx="6480720" cy="1015663"/>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smtClean="0"/>
              <a:t>En este año los usuarios prefirieron hacer sus consultas, a través de la vía telefónica, las cuales corresponden al 70.3%</a:t>
            </a:r>
          </a:p>
          <a:p>
            <a:pPr marL="285750" indent="-285750" algn="just">
              <a:buFont typeface="Wingdings" panose="05000000000000000000" pitchFamily="2" charset="2"/>
              <a:buChar char="q"/>
            </a:pPr>
            <a:endParaRPr lang="es-MX" sz="1200" b="1" dirty="0" smtClean="0"/>
          </a:p>
          <a:p>
            <a:pPr marL="285750" indent="-285750" algn="just">
              <a:buFont typeface="Wingdings" panose="05000000000000000000" pitchFamily="2" charset="2"/>
              <a:buChar char="q"/>
            </a:pPr>
            <a:r>
              <a:rPr lang="es-MX" sz="1200" b="1" dirty="0" smtClean="0"/>
              <a:t>En el año anterior, el canal vía postal fue de los menos utilizado, con 371 asesorías, mientras que en el año 2016 se incrementó a 2,466 asesorías.</a:t>
            </a:r>
            <a:endParaRPr lang="es-MX" sz="1200" b="1" dirty="0"/>
          </a:p>
        </p:txBody>
      </p:sp>
      <p:pic>
        <p:nvPicPr>
          <p:cNvPr id="2" name="Imagen 1"/>
          <p:cNvPicPr/>
          <p:nvPr>
            <p:extLst>
              <p:ext uri="{D42A27DB-BD31-4B8C-83A1-F6EECF244321}">
                <p14:modId xmlns:p14="http://schemas.microsoft.com/office/powerpoint/2010/main" val="3543960863"/>
              </p:ext>
            </p:extLst>
          </p:nvPr>
        </p:nvPicPr>
        <p:blipFill>
          <a:blip r:embed="rId2"/>
          <a:stretch>
            <a:fillRect/>
          </a:stretch>
        </p:blipFill>
        <p:spPr>
          <a:xfrm>
            <a:off x="4942558" y="427967"/>
            <a:ext cx="2124075" cy="1419225"/>
          </a:xfrm>
          <a:prstGeom prst="rect">
            <a:avLst/>
          </a:prstGeom>
        </p:spPr>
      </p:pic>
      <p:pic>
        <p:nvPicPr>
          <p:cNvPr id="5" name="Imagen 4"/>
          <p:cNvPicPr/>
          <p:nvPr>
            <p:extLst>
              <p:ext uri="{D42A27DB-BD31-4B8C-83A1-F6EECF244321}">
                <p14:modId xmlns:p14="http://schemas.microsoft.com/office/powerpoint/2010/main" val="1498377985"/>
              </p:ext>
            </p:extLst>
          </p:nvPr>
        </p:nvPicPr>
        <p:blipFill>
          <a:blip r:embed="rId3"/>
          <a:stretch>
            <a:fillRect/>
          </a:stretch>
        </p:blipFill>
        <p:spPr>
          <a:xfrm>
            <a:off x="79375" y="433388"/>
            <a:ext cx="6978650" cy="3617912"/>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3 CuadroTexto"/>
          <p:cNvSpPr txBox="1"/>
          <p:nvPr/>
        </p:nvSpPr>
        <p:spPr>
          <a:xfrm>
            <a:off x="10312" y="3454385"/>
            <a:ext cx="7102655" cy="1754326"/>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a:t>El medio o canal </a:t>
            </a:r>
            <a:r>
              <a:rPr lang="es-MX" sz="1200" b="1" dirty="0" smtClean="0"/>
              <a:t>mas </a:t>
            </a:r>
            <a:r>
              <a:rPr lang="es-MX" sz="1200" b="1" dirty="0"/>
              <a:t>usado en </a:t>
            </a:r>
            <a:r>
              <a:rPr lang="es-MX" sz="1200" b="1" dirty="0" smtClean="0"/>
              <a:t>el año del 2016, </a:t>
            </a:r>
            <a:r>
              <a:rPr lang="es-MX" sz="1200" b="1" dirty="0"/>
              <a:t>es </a:t>
            </a:r>
            <a:r>
              <a:rPr lang="es-MX" sz="1200" b="1" dirty="0" smtClean="0"/>
              <a:t>el Tel-INAI </a:t>
            </a:r>
            <a:r>
              <a:rPr lang="es-MX" sz="1200" b="1" dirty="0"/>
              <a:t>con </a:t>
            </a:r>
            <a:r>
              <a:rPr lang="es-MX" sz="1200" b="1" dirty="0" smtClean="0"/>
              <a:t>35,746 </a:t>
            </a:r>
            <a:r>
              <a:rPr lang="es-MX" sz="1200" b="1" dirty="0"/>
              <a:t>asesorías, lo que representó el </a:t>
            </a:r>
            <a:r>
              <a:rPr lang="es-MX" sz="1200" b="1" dirty="0" smtClean="0"/>
              <a:t>70.3% </a:t>
            </a:r>
            <a:r>
              <a:rPr lang="es-MX" sz="1200" b="1" dirty="0"/>
              <a:t>de </a:t>
            </a:r>
            <a:r>
              <a:rPr lang="es-MX" sz="1200" b="1" dirty="0" smtClean="0"/>
              <a:t>atención.</a:t>
            </a:r>
            <a:endParaRPr lang="es-MX" sz="1200" b="1" dirty="0"/>
          </a:p>
          <a:p>
            <a:pPr marL="285750" indent="-285750" algn="just">
              <a:buFont typeface="Wingdings" panose="05000000000000000000" pitchFamily="2" charset="2"/>
              <a:buChar char="q"/>
            </a:pPr>
            <a:endParaRPr lang="es-MX" sz="1200" b="1" dirty="0"/>
          </a:p>
          <a:p>
            <a:pPr marL="285750" indent="-285750" algn="just">
              <a:buFont typeface="Wingdings" panose="05000000000000000000" pitchFamily="2" charset="2"/>
              <a:buChar char="q"/>
            </a:pPr>
            <a:r>
              <a:rPr lang="es-MX" sz="1200" b="1" dirty="0"/>
              <a:t>El uso del correo electrónico (E-mail) representó el </a:t>
            </a:r>
            <a:r>
              <a:rPr lang="es-MX" sz="1200" b="1" dirty="0" smtClean="0"/>
              <a:t>16.3% </a:t>
            </a:r>
            <a:r>
              <a:rPr lang="es-MX" sz="1200" b="1" dirty="0"/>
              <a:t>de atención a usuarios, que en consecuencia se vuelve el segundo medio empleado por los usuarios del CAS.</a:t>
            </a:r>
          </a:p>
          <a:p>
            <a:pPr marL="285750" indent="-285750" algn="just">
              <a:buFont typeface="Wingdings" panose="05000000000000000000" pitchFamily="2" charset="2"/>
              <a:buChar char="q"/>
            </a:pPr>
            <a:endParaRPr lang="es-MX" sz="1200" b="1" dirty="0"/>
          </a:p>
          <a:p>
            <a:pPr marL="285750" indent="-285750" algn="just">
              <a:buFont typeface="Wingdings" panose="05000000000000000000" pitchFamily="2" charset="2"/>
              <a:buChar char="q"/>
            </a:pPr>
            <a:r>
              <a:rPr lang="es-MX" sz="1200" b="1" dirty="0"/>
              <a:t>Respecto de la asesoría </a:t>
            </a:r>
            <a:r>
              <a:rPr lang="es-MX" sz="1200" b="1" dirty="0" smtClean="0"/>
              <a:t>presencial, en </a:t>
            </a:r>
            <a:r>
              <a:rPr lang="es-MX" sz="1200" b="1" dirty="0"/>
              <a:t>lo largo </a:t>
            </a:r>
            <a:r>
              <a:rPr lang="es-MX" sz="1200" b="1" dirty="0" smtClean="0"/>
              <a:t>del año se dio un aumento </a:t>
            </a:r>
            <a:r>
              <a:rPr lang="es-MX" sz="1200" b="1" dirty="0"/>
              <a:t>en </a:t>
            </a:r>
            <a:r>
              <a:rPr lang="es-MX" sz="1200" b="1" dirty="0" smtClean="0"/>
              <a:t>la asistencia de los usuarios, ya que en este año asistieron 3,783, en comparación del año anterior que fueron 2,337 asesorías, el incremento representó el 61.9%.</a:t>
            </a:r>
          </a:p>
        </p:txBody>
      </p:sp>
      <p:pic>
        <p:nvPicPr>
          <p:cNvPr id="5" name="Imagen 4"/>
          <p:cNvPicPr/>
          <p:nvPr>
            <p:extLst>
              <p:ext uri="{D42A27DB-BD31-4B8C-83A1-F6EECF244321}">
                <p14:modId xmlns:p14="http://schemas.microsoft.com/office/powerpoint/2010/main" val="2852708001"/>
              </p:ext>
            </p:extLst>
          </p:nvPr>
        </p:nvPicPr>
        <p:blipFill>
          <a:blip r:embed="rId2"/>
          <a:stretch>
            <a:fillRect/>
          </a:stretch>
        </p:blipFill>
        <p:spPr>
          <a:xfrm>
            <a:off x="10312" y="384176"/>
            <a:ext cx="7102655" cy="3070209"/>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mes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6"/>
          <p:cNvSpPr txBox="1"/>
          <p:nvPr/>
        </p:nvSpPr>
        <p:spPr>
          <a:xfrm>
            <a:off x="20992" y="456183"/>
            <a:ext cx="7091975" cy="1015663"/>
          </a:xfrm>
          <a:prstGeom prst="rect">
            <a:avLst/>
          </a:prstGeom>
          <a:noFill/>
        </p:spPr>
        <p:txBody>
          <a:bodyPr wrap="square" rtlCol="0">
            <a:spAutoFit/>
          </a:bodyPr>
          <a:lstStyle/>
          <a:p>
            <a:pPr marL="285750" indent="-285750" algn="just">
              <a:buFont typeface="Wingdings" panose="05000000000000000000" pitchFamily="2" charset="2"/>
              <a:buChar char="q"/>
            </a:pPr>
            <a:r>
              <a:rPr lang="es-MX" sz="1200" b="1" dirty="0" smtClean="0"/>
              <a:t>Agosto es el mes con mayor número de atenciones en el canal de Tel-INAI con 4,973 asesorías, en el caso del canal de Correo Electrónico, en el mismo mes ocupa el primer lugar con 1,024 asesorías en el año 2016.</a:t>
            </a:r>
          </a:p>
          <a:p>
            <a:pPr marL="285750" indent="-285750" algn="just">
              <a:buFont typeface="Wingdings" panose="05000000000000000000" pitchFamily="2" charset="2"/>
              <a:buChar char="q"/>
            </a:pPr>
            <a:r>
              <a:rPr lang="es-MX" sz="1200" b="1" dirty="0" smtClean="0"/>
              <a:t>En el mes de junio y agosto los usuarios acudieron con mayor frecuencia al Instituto para solicitar asesorías vía  presencial con 428 y 416 servicios, lo que equivale al 9.5% y 6.5% sucesivamente.</a:t>
            </a:r>
            <a:endParaRPr lang="es-MX" sz="1200" b="1" dirty="0"/>
          </a:p>
        </p:txBody>
      </p:sp>
      <p:pic>
        <p:nvPicPr>
          <p:cNvPr id="5" name="Imagen 4"/>
          <p:cNvPicPr/>
          <p:nvPr>
            <p:extLst>
              <p:ext uri="{D42A27DB-BD31-4B8C-83A1-F6EECF244321}">
                <p14:modId xmlns:p14="http://schemas.microsoft.com/office/powerpoint/2010/main" val="2634753361"/>
              </p:ext>
            </p:extLst>
          </p:nvPr>
        </p:nvPicPr>
        <p:blipFill>
          <a:blip r:embed="rId2"/>
          <a:stretch>
            <a:fillRect/>
          </a:stretch>
        </p:blipFill>
        <p:spPr>
          <a:xfrm>
            <a:off x="20638" y="1468438"/>
            <a:ext cx="7092950" cy="3744912"/>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6BAF78-65A3-4634-A396-760F657E770F}"/>
</file>

<file path=customXml/itemProps2.xml><?xml version="1.0" encoding="utf-8"?>
<ds:datastoreItem xmlns:ds="http://schemas.openxmlformats.org/officeDocument/2006/customXml" ds:itemID="{AD5C406A-F40F-4755-A8AA-27A03146E6F1}"/>
</file>

<file path=customXml/itemProps3.xml><?xml version="1.0" encoding="utf-8"?>
<ds:datastoreItem xmlns:ds="http://schemas.openxmlformats.org/officeDocument/2006/customXml" ds:itemID="{5ACD9AC5-2508-4087-86C2-62801C6CC6FB}"/>
</file>

<file path=docProps/app.xml><?xml version="1.0" encoding="utf-8"?>
<Properties xmlns="http://schemas.openxmlformats.org/officeDocument/2006/extended-properties" xmlns:vt="http://schemas.openxmlformats.org/officeDocument/2006/docPropsVTypes">
  <TotalTime>12717</TotalTime>
  <Words>3610</Words>
  <Application>Microsoft Office PowerPoint</Application>
  <PresentationFormat>Papel B5 (ISO) (176 x 250 mm)</PresentationFormat>
  <Paragraphs>245</Paragraphs>
  <Slides>37</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Cristóbal Robles López</dc:creator>
  <cp:lastModifiedBy>Gustavo Anzaldo García</cp:lastModifiedBy>
  <cp:revision>930</cp:revision>
  <cp:lastPrinted>2015-09-23T16:14:14Z</cp:lastPrinted>
  <dcterms:created xsi:type="dcterms:W3CDTF">2015-03-11T17:18:14Z</dcterms:created>
  <dcterms:modified xsi:type="dcterms:W3CDTF">2017-03-21T17:46:27Z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