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handoutMasterIdLst>
    <p:handoutMasterId r:id="rId31"/>
  </p:handoutMasterIdLst>
  <p:sldIdLst>
    <p:sldId id="256" r:id="rId5"/>
    <p:sldId id="296" r:id="rId6"/>
    <p:sldId id="297" r:id="rId7"/>
    <p:sldId id="294" r:id="rId8"/>
    <p:sldId id="310" r:id="rId9"/>
    <p:sldId id="312" r:id="rId10"/>
    <p:sldId id="323" r:id="rId11"/>
    <p:sldId id="311" r:id="rId12"/>
    <p:sldId id="300" r:id="rId13"/>
    <p:sldId id="313" r:id="rId14"/>
    <p:sldId id="314" r:id="rId15"/>
    <p:sldId id="315" r:id="rId16"/>
    <p:sldId id="316" r:id="rId17"/>
    <p:sldId id="319" r:id="rId18"/>
    <p:sldId id="318" r:id="rId19"/>
    <p:sldId id="320" r:id="rId20"/>
    <p:sldId id="321" r:id="rId21"/>
    <p:sldId id="324" r:id="rId22"/>
    <p:sldId id="322" r:id="rId23"/>
    <p:sldId id="308" r:id="rId24"/>
    <p:sldId id="325" r:id="rId25"/>
    <p:sldId id="309" r:id="rId26"/>
    <p:sldId id="326" r:id="rId27"/>
    <p:sldId id="293" r:id="rId28"/>
    <p:sldId id="286" r:id="rId29"/>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9" autoAdjust="0"/>
    <p:restoredTop sz="93922" autoAdjust="0"/>
  </p:normalViewPr>
  <p:slideViewPr>
    <p:cSldViewPr>
      <p:cViewPr varScale="1">
        <p:scale>
          <a:sx n="108" d="100"/>
          <a:sy n="108" d="100"/>
        </p:scale>
        <p:origin x="2088" y="102"/>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25/08/2017</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25/08/2017</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22</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24</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el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21</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al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25</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 agosto de 2017</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535684"/>
            <a:ext cx="6990608" cy="1384995"/>
          </a:xfrm>
          <a:prstGeom prst="rect">
            <a:avLst/>
          </a:prstGeom>
          <a:noFill/>
        </p:spPr>
        <p:txBody>
          <a:bodyPr wrap="square" rtlCol="0">
            <a:spAutoFit/>
          </a:bodyPr>
          <a:lstStyle/>
          <a:p>
            <a:pPr algn="just"/>
            <a:r>
              <a:rPr lang="es-MX" b="1" dirty="0" smtClean="0"/>
              <a:t>El </a:t>
            </a:r>
            <a:r>
              <a:rPr lang="es-MX" b="1" dirty="0" smtClean="0"/>
              <a:t>94.2 </a:t>
            </a:r>
            <a:r>
              <a:rPr lang="es-MX" b="1" dirty="0" smtClean="0"/>
              <a:t>% de las asesorías brindadas fue resuelto el mismo día, es decir, se le dio solución de manera inmediata, cuantificado en </a:t>
            </a:r>
            <a:r>
              <a:rPr lang="es-MX" b="1" dirty="0" smtClean="0"/>
              <a:t>1,210, </a:t>
            </a:r>
            <a:r>
              <a:rPr lang="es-MX" b="1" dirty="0" smtClean="0"/>
              <a:t>de las que el rubro o canal de atención más empleado fue el Tel-INAI, con </a:t>
            </a:r>
            <a:r>
              <a:rPr lang="es-MX" b="1" dirty="0" smtClean="0"/>
              <a:t>893</a:t>
            </a:r>
            <a:r>
              <a:rPr lang="es-MX" b="1" dirty="0" smtClean="0"/>
              <a:t>.</a:t>
            </a:r>
            <a:endParaRPr lang="es-MX" b="1" dirty="0" smtClean="0"/>
          </a:p>
          <a:p>
            <a:pPr algn="just"/>
            <a:endParaRPr lang="es-MX" b="1" dirty="0"/>
          </a:p>
          <a:p>
            <a:pPr algn="just"/>
            <a:r>
              <a:rPr lang="es-MX" b="1" dirty="0" smtClean="0"/>
              <a:t>El medio en el que se brindó mayormente respuesta entre 1 y 2 días fue E-mail, con </a:t>
            </a:r>
            <a:r>
              <a:rPr lang="es-MX" b="1" dirty="0" smtClean="0"/>
              <a:t>60 </a:t>
            </a:r>
            <a:r>
              <a:rPr lang="es-MX" b="1" dirty="0" smtClean="0"/>
              <a:t>asesorías atendidas.</a:t>
            </a:r>
            <a:endParaRPr lang="es-MX" b="1" dirty="0"/>
          </a:p>
        </p:txBody>
      </p:sp>
      <p:sp>
        <p:nvSpPr>
          <p:cNvPr id="6" name="CuadroTexto 5"/>
          <p:cNvSpPr txBox="1"/>
          <p:nvPr/>
        </p:nvSpPr>
        <p:spPr>
          <a:xfrm>
            <a:off x="50351" y="3295270"/>
            <a:ext cx="496528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0351" y="23729"/>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Tiempo de </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a</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14446" y="528191"/>
            <a:ext cx="6831660" cy="2800098"/>
          </a:xfrm>
          <a:prstGeom prst="rect">
            <a:avLst/>
          </a:prstGeom>
        </p:spPr>
      </p:pic>
    </p:spTree>
    <p:extLst>
      <p:ext uri="{BB962C8B-B14F-4D97-AF65-F5344CB8AC3E}">
        <p14:creationId xmlns:p14="http://schemas.microsoft.com/office/powerpoint/2010/main" val="285401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Usuario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4"/>
          <p:cNvSpPr txBox="1"/>
          <p:nvPr/>
        </p:nvSpPr>
        <p:spPr>
          <a:xfrm>
            <a:off x="0" y="3925761"/>
            <a:ext cx="7136920" cy="1384995"/>
          </a:xfrm>
          <a:prstGeom prst="rect">
            <a:avLst/>
          </a:prstGeom>
          <a:noFill/>
        </p:spPr>
        <p:txBody>
          <a:bodyPr wrap="square" rtlCol="0">
            <a:spAutoFit/>
          </a:bodyPr>
          <a:lstStyle/>
          <a:p>
            <a:pPr algn="just"/>
            <a:r>
              <a:rPr lang="es-MX" b="1" dirty="0" smtClean="0"/>
              <a:t>Con </a:t>
            </a:r>
            <a:r>
              <a:rPr lang="es-MX" b="1" dirty="0" smtClean="0"/>
              <a:t>1,190 </a:t>
            </a:r>
            <a:r>
              <a:rPr lang="es-MX" b="1" dirty="0" smtClean="0"/>
              <a:t>usuarios, que representan el </a:t>
            </a:r>
            <a:r>
              <a:rPr lang="es-MX" b="1" dirty="0" smtClean="0"/>
              <a:t>98.3 </a:t>
            </a:r>
            <a:r>
              <a:rPr lang="es-MX" b="1" dirty="0" smtClean="0"/>
              <a:t>% de las asesorías realizadas por el CAS, las </a:t>
            </a:r>
            <a:r>
              <a:rPr lang="es-MX" b="1" dirty="0"/>
              <a:t>personas </a:t>
            </a:r>
            <a:r>
              <a:rPr lang="es-MX" b="1" dirty="0" smtClean="0"/>
              <a:t>físicas emplean como medio principal el Tel-INAI con </a:t>
            </a:r>
            <a:r>
              <a:rPr lang="es-MX" b="1" dirty="0" smtClean="0"/>
              <a:t>875</a:t>
            </a:r>
            <a:r>
              <a:rPr lang="es-MX" b="1" dirty="0" smtClean="0"/>
              <a:t> </a:t>
            </a:r>
            <a:r>
              <a:rPr lang="es-MX" b="1" dirty="0" smtClean="0"/>
              <a:t>usuarios, los cuales representan el </a:t>
            </a:r>
            <a:r>
              <a:rPr lang="es-MX" b="1" dirty="0" smtClean="0"/>
              <a:t>98 % </a:t>
            </a:r>
            <a:r>
              <a:rPr lang="es-MX" b="1" dirty="0" smtClean="0"/>
              <a:t>de las asesorías realizadas.</a:t>
            </a:r>
          </a:p>
          <a:p>
            <a:pPr algn="just"/>
            <a:endParaRPr lang="es-MX" b="1" dirty="0" smtClean="0"/>
          </a:p>
          <a:p>
            <a:pPr algn="just"/>
            <a:r>
              <a:rPr lang="es-MX" b="1" dirty="0" smtClean="0"/>
              <a:t>Los medios empleados por las personas morales: Tel-INAI, con </a:t>
            </a:r>
            <a:r>
              <a:rPr lang="es-MX" b="1" dirty="0" smtClean="0"/>
              <a:t>18</a:t>
            </a:r>
            <a:r>
              <a:rPr lang="es-MX" b="1" dirty="0" smtClean="0"/>
              <a:t> </a:t>
            </a:r>
            <a:r>
              <a:rPr lang="es-MX" b="1" dirty="0" smtClean="0"/>
              <a:t>usuarios que representan el </a:t>
            </a:r>
            <a:r>
              <a:rPr lang="es-MX" b="1" dirty="0"/>
              <a:t>2</a:t>
            </a:r>
            <a:r>
              <a:rPr lang="es-MX" b="1" dirty="0" smtClean="0"/>
              <a:t> </a:t>
            </a:r>
            <a:r>
              <a:rPr lang="es-MX" b="1" dirty="0" smtClean="0"/>
              <a:t>%; E-mail, con </a:t>
            </a:r>
            <a:r>
              <a:rPr lang="es-MX" b="1" dirty="0"/>
              <a:t>2</a:t>
            </a:r>
            <a:r>
              <a:rPr lang="es-MX" b="1" dirty="0" smtClean="0"/>
              <a:t> </a:t>
            </a:r>
            <a:r>
              <a:rPr lang="es-MX" b="1" dirty="0" smtClean="0"/>
              <a:t>usuarios, que representan el </a:t>
            </a:r>
            <a:r>
              <a:rPr lang="es-MX" b="1" dirty="0" smtClean="0"/>
              <a:t>2.2 </a:t>
            </a:r>
            <a:r>
              <a:rPr lang="es-MX" b="1" dirty="0" smtClean="0"/>
              <a:t>%.</a:t>
            </a:r>
            <a:endParaRPr lang="es-MX" b="1" dirty="0"/>
          </a:p>
        </p:txBody>
      </p:sp>
      <p:sp>
        <p:nvSpPr>
          <p:cNvPr id="6" name="CuadroTexto 5"/>
          <p:cNvSpPr txBox="1"/>
          <p:nvPr/>
        </p:nvSpPr>
        <p:spPr>
          <a:xfrm>
            <a:off x="3145342" y="1997127"/>
            <a:ext cx="3524719"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3245456" y="567130"/>
            <a:ext cx="3324490" cy="1496101"/>
          </a:xfrm>
          <a:prstGeom prst="rect">
            <a:avLst/>
          </a:prstGeom>
        </p:spPr>
      </p:pic>
      <p:pic>
        <p:nvPicPr>
          <p:cNvPr id="3" name="Imagen 2"/>
          <p:cNvPicPr>
            <a:picLocks noChangeAspect="1"/>
          </p:cNvPicPr>
          <p:nvPr/>
        </p:nvPicPr>
        <p:blipFill>
          <a:blip r:embed="rId3"/>
          <a:stretch>
            <a:fillRect/>
          </a:stretch>
        </p:blipFill>
        <p:spPr>
          <a:xfrm>
            <a:off x="-51717" y="567130"/>
            <a:ext cx="7139035" cy="3358631"/>
          </a:xfrm>
          <a:prstGeom prst="rect">
            <a:avLst/>
          </a:prstGeom>
        </p:spPr>
      </p:pic>
    </p:spTree>
    <p:extLst>
      <p:ext uri="{BB962C8B-B14F-4D97-AF65-F5344CB8AC3E}">
        <p14:creationId xmlns:p14="http://schemas.microsoft.com/office/powerpoint/2010/main" val="1237584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47211" y="238035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CuadroTexto 6"/>
          <p:cNvSpPr txBox="1"/>
          <p:nvPr/>
        </p:nvSpPr>
        <p:spPr>
          <a:xfrm>
            <a:off x="34574" y="2595795"/>
            <a:ext cx="7019422" cy="2292935"/>
          </a:xfrm>
          <a:prstGeom prst="rect">
            <a:avLst/>
          </a:prstGeom>
          <a:noFill/>
        </p:spPr>
        <p:txBody>
          <a:bodyPr wrap="square" rtlCol="0">
            <a:spAutoFit/>
          </a:bodyPr>
          <a:lstStyle/>
          <a:p>
            <a:pPr algn="just"/>
            <a:r>
              <a:rPr lang="es-MX" sz="1300" b="1" dirty="0" smtClean="0"/>
              <a:t>Respecto al género de quienes ocupan los canales de atención que proporciona el INAI, al ser el Tel-INAI el medio más empleado por los usuarios del CAS con </a:t>
            </a:r>
            <a:r>
              <a:rPr lang="es-MX" sz="1300" b="1" dirty="0" smtClean="0"/>
              <a:t>893 </a:t>
            </a:r>
            <a:r>
              <a:rPr lang="es-MX" sz="1300" b="1" dirty="0" smtClean="0"/>
              <a:t>servicios atendidos, en la semana reportada, los hombres representaron el </a:t>
            </a:r>
            <a:r>
              <a:rPr lang="es-MX" sz="1300" b="1" dirty="0" smtClean="0"/>
              <a:t>53 </a:t>
            </a:r>
            <a:r>
              <a:rPr lang="es-MX" sz="1300" b="1" dirty="0" smtClean="0"/>
              <a:t>%, mientras que las mujeres, el </a:t>
            </a:r>
            <a:r>
              <a:rPr lang="es-MX" sz="1300" b="1" dirty="0" smtClean="0"/>
              <a:t>47 </a:t>
            </a:r>
            <a:r>
              <a:rPr lang="es-MX" sz="1300" b="1" dirty="0" smtClean="0"/>
              <a:t>% </a:t>
            </a:r>
          </a:p>
          <a:p>
            <a:pPr algn="just"/>
            <a:endParaRPr lang="es-MX" sz="1300" b="1" dirty="0"/>
          </a:p>
          <a:p>
            <a:pPr algn="just"/>
            <a:r>
              <a:rPr lang="es-MX" sz="1300" b="1" dirty="0"/>
              <a:t>L</a:t>
            </a:r>
            <a:r>
              <a:rPr lang="es-MX" sz="1300" b="1" dirty="0" smtClean="0"/>
              <a:t>os usuarios que acudieron de manera presencial al INAI en la semana reportada, en su mayoría, fueron hombres que representaron el </a:t>
            </a:r>
            <a:r>
              <a:rPr lang="es-MX" sz="1300" b="1" dirty="0" smtClean="0"/>
              <a:t>66.1 </a:t>
            </a:r>
            <a:r>
              <a:rPr lang="es-MX" sz="1300" b="1" dirty="0" smtClean="0"/>
              <a:t>% y, en menor medida, las mujeres, con un </a:t>
            </a:r>
            <a:r>
              <a:rPr lang="es-MX" sz="1300" b="1" dirty="0" smtClean="0"/>
              <a:t>33.9 </a:t>
            </a:r>
            <a:r>
              <a:rPr lang="es-MX" sz="1300" b="1" dirty="0" smtClean="0"/>
              <a:t>% de las asesorías otorgadas.</a:t>
            </a:r>
          </a:p>
          <a:p>
            <a:pPr algn="just"/>
            <a:endParaRPr lang="es-MX" sz="1300" b="1" dirty="0"/>
          </a:p>
          <a:p>
            <a:pPr algn="just"/>
            <a:r>
              <a:rPr lang="es-MX" sz="1300" b="1" dirty="0" smtClean="0"/>
              <a:t>Finalmente, cabe resaltar que el canal de atención E-mail en la semana reportada representó el </a:t>
            </a:r>
            <a:r>
              <a:rPr lang="es-MX" sz="1300" b="1" dirty="0" smtClean="0"/>
              <a:t>7.6</a:t>
            </a:r>
            <a:r>
              <a:rPr lang="es-MX" sz="1300" b="1" dirty="0" smtClean="0"/>
              <a:t> </a:t>
            </a:r>
            <a:r>
              <a:rPr lang="es-MX" sz="1300" b="1" dirty="0" smtClean="0"/>
              <a:t>% de uso, de los cuales, el </a:t>
            </a:r>
            <a:r>
              <a:rPr lang="es-MX" sz="1300" b="1" dirty="0" smtClean="0"/>
              <a:t>50</a:t>
            </a:r>
            <a:r>
              <a:rPr lang="es-MX" sz="1300" b="1" dirty="0" smtClean="0"/>
              <a:t> </a:t>
            </a:r>
            <a:r>
              <a:rPr lang="es-MX" sz="1300" b="1" dirty="0" smtClean="0"/>
              <a:t>% de los solicitantes era de hombres y un </a:t>
            </a:r>
            <a:r>
              <a:rPr lang="es-MX" sz="1300" b="1" dirty="0" smtClean="0"/>
              <a:t>37</a:t>
            </a:r>
            <a:r>
              <a:rPr lang="es-MX" sz="1300" b="1" dirty="0" smtClean="0"/>
              <a:t> </a:t>
            </a:r>
            <a:r>
              <a:rPr lang="es-MX" sz="1300" b="1" dirty="0" smtClean="0"/>
              <a:t>%, de mujeres</a:t>
            </a:r>
            <a:r>
              <a:rPr lang="es-MX" sz="1300" b="1" dirty="0"/>
              <a:t>;</a:t>
            </a:r>
            <a:r>
              <a:rPr lang="es-MX" sz="1300" b="1" dirty="0" smtClean="0"/>
              <a:t> el restante </a:t>
            </a:r>
            <a:r>
              <a:rPr lang="es-MX" sz="1300" b="1" dirty="0" smtClean="0"/>
              <a:t>13 </a:t>
            </a:r>
            <a:r>
              <a:rPr lang="es-MX" sz="1300" b="1" dirty="0" smtClean="0"/>
              <a:t>% no proporcionó el dato. </a:t>
            </a:r>
            <a:endParaRPr lang="es-MX" sz="1300" b="1" dirty="0"/>
          </a:p>
        </p:txBody>
      </p:sp>
      <p:pic>
        <p:nvPicPr>
          <p:cNvPr id="2" name="Imagen 1"/>
          <p:cNvPicPr>
            <a:picLocks noChangeAspect="1"/>
          </p:cNvPicPr>
          <p:nvPr/>
        </p:nvPicPr>
        <p:blipFill>
          <a:blip r:embed="rId2"/>
          <a:stretch>
            <a:fillRect/>
          </a:stretch>
        </p:blipFill>
        <p:spPr>
          <a:xfrm>
            <a:off x="128190" y="672207"/>
            <a:ext cx="6836571" cy="1767496"/>
          </a:xfrm>
          <a:prstGeom prst="rect">
            <a:avLst/>
          </a:prstGeom>
        </p:spPr>
      </p:pic>
    </p:spTree>
    <p:extLst>
      <p:ext uri="{BB962C8B-B14F-4D97-AF65-F5344CB8AC3E}">
        <p14:creationId xmlns:p14="http://schemas.microsoft.com/office/powerpoint/2010/main" val="139773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504455" y="1337885"/>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159840" y="429564"/>
            <a:ext cx="2952328" cy="1954210"/>
          </a:xfrm>
          <a:prstGeom prst="rect">
            <a:avLst/>
          </a:prstGeom>
        </p:spPr>
      </p:pic>
      <p:pic>
        <p:nvPicPr>
          <p:cNvPr id="5" name="Imagen 4"/>
          <p:cNvPicPr>
            <a:picLocks noChangeAspect="1"/>
          </p:cNvPicPr>
          <p:nvPr/>
        </p:nvPicPr>
        <p:blipFill>
          <a:blip r:embed="rId4"/>
          <a:stretch>
            <a:fillRect/>
          </a:stretch>
        </p:blipFill>
        <p:spPr>
          <a:xfrm>
            <a:off x="3800599" y="356476"/>
            <a:ext cx="3368521" cy="2548069"/>
          </a:xfrm>
          <a:prstGeom prst="rect">
            <a:avLst/>
          </a:prstGeom>
        </p:spPr>
      </p:pic>
      <p:pic>
        <p:nvPicPr>
          <p:cNvPr id="6" name="Imagen 5"/>
          <p:cNvPicPr>
            <a:picLocks noChangeAspect="1"/>
          </p:cNvPicPr>
          <p:nvPr/>
        </p:nvPicPr>
        <p:blipFill>
          <a:blip r:embed="rId5"/>
          <a:stretch>
            <a:fillRect/>
          </a:stretch>
        </p:blipFill>
        <p:spPr>
          <a:xfrm>
            <a:off x="-278711" y="3480519"/>
            <a:ext cx="3425909" cy="1792948"/>
          </a:xfrm>
          <a:prstGeom prst="rect">
            <a:avLst/>
          </a:prstGeom>
        </p:spPr>
      </p:pic>
      <p:pic>
        <p:nvPicPr>
          <p:cNvPr id="10" name="Imagen 9"/>
          <p:cNvPicPr>
            <a:picLocks noChangeAspect="1"/>
          </p:cNvPicPr>
          <p:nvPr/>
        </p:nvPicPr>
        <p:blipFill>
          <a:blip r:embed="rId6"/>
          <a:stretch>
            <a:fillRect/>
          </a:stretch>
        </p:blipFill>
        <p:spPr>
          <a:xfrm>
            <a:off x="3916113" y="2857458"/>
            <a:ext cx="3125447" cy="2399202"/>
          </a:xfrm>
          <a:prstGeom prst="rect">
            <a:avLst/>
          </a:prstGeom>
        </p:spPr>
      </p:pic>
    </p:spTree>
    <p:extLst>
      <p:ext uri="{BB962C8B-B14F-4D97-AF65-F5344CB8AC3E}">
        <p14:creationId xmlns:p14="http://schemas.microsoft.com/office/powerpoint/2010/main" val="312124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2422" y="3249394"/>
            <a:ext cx="6918537" cy="2031325"/>
          </a:xfrm>
          <a:prstGeom prst="rect">
            <a:avLst/>
          </a:prstGeom>
        </p:spPr>
        <p:txBody>
          <a:bodyPr wrap="square">
            <a:spAutoFit/>
          </a:bodyPr>
          <a:lstStyle/>
          <a:p>
            <a:pPr marL="285750" indent="-285750" algn="just">
              <a:buFont typeface="Wingdings" panose="05000000000000000000" pitchFamily="2" charset="2"/>
              <a:buChar char="q"/>
            </a:pPr>
            <a:r>
              <a:rPr lang="es-MX" b="1" dirty="0" smtClean="0"/>
              <a:t>En </a:t>
            </a:r>
            <a:r>
              <a:rPr lang="es-MX" b="1" dirty="0"/>
              <a:t>el periodo que se </a:t>
            </a:r>
            <a:r>
              <a:rPr lang="es-MX" b="1" dirty="0" smtClean="0"/>
              <a:t>informa, </a:t>
            </a:r>
            <a:r>
              <a:rPr lang="es-MX" b="1" dirty="0" smtClean="0"/>
              <a:t>943 personas </a:t>
            </a:r>
            <a:r>
              <a:rPr lang="es-MX" b="1" dirty="0"/>
              <a:t>proporcionaron información sobre </a:t>
            </a:r>
            <a:r>
              <a:rPr lang="es-MX" b="1" dirty="0" smtClean="0"/>
              <a:t>su edad (lo que representa el </a:t>
            </a:r>
            <a:r>
              <a:rPr lang="es-MX" b="1" dirty="0" smtClean="0"/>
              <a:t>77.9 </a:t>
            </a:r>
            <a:r>
              <a:rPr lang="es-MX" b="1" dirty="0" smtClean="0"/>
              <a:t>% de los </a:t>
            </a:r>
            <a:r>
              <a:rPr lang="es-MX" b="1" dirty="0"/>
              <a:t>usuarios atendidos</a:t>
            </a:r>
            <a:r>
              <a:rPr lang="es-MX" b="1" dirty="0" smtClean="0"/>
              <a:t>), quienes emplearon en un </a:t>
            </a:r>
            <a:r>
              <a:rPr lang="es-MX" b="1" dirty="0" smtClean="0"/>
              <a:t>76.</a:t>
            </a:r>
            <a:r>
              <a:rPr lang="es-MX" b="1" dirty="0" smtClean="0"/>
              <a:t>5 </a:t>
            </a:r>
            <a:r>
              <a:rPr lang="es-MX" b="1" dirty="0" smtClean="0"/>
              <a:t>% el Tel-INAI, en tanto que el </a:t>
            </a:r>
            <a:r>
              <a:rPr lang="es-MX" b="1" dirty="0" smtClean="0"/>
              <a:t>11.8 </a:t>
            </a:r>
            <a:r>
              <a:rPr lang="es-MX" b="1" dirty="0" smtClean="0"/>
              <a:t>% asistió al </a:t>
            </a:r>
            <a:r>
              <a:rPr lang="es-MX" b="1" dirty="0" err="1" smtClean="0"/>
              <a:t>MiCAS</a:t>
            </a:r>
            <a:r>
              <a:rPr lang="es-MX" b="1" dirty="0" smtClean="0"/>
              <a:t>.</a:t>
            </a:r>
            <a:endParaRPr lang="es-MX" b="1" dirty="0" smtClean="0"/>
          </a:p>
          <a:p>
            <a:pPr algn="just"/>
            <a:endParaRPr lang="es-MX" b="1" dirty="0"/>
          </a:p>
          <a:p>
            <a:pPr marL="285750" indent="-285750" algn="just">
              <a:buFont typeface="Wingdings" panose="05000000000000000000" pitchFamily="2" charset="2"/>
              <a:buChar char="q"/>
            </a:pPr>
            <a:r>
              <a:rPr lang="es-MX" b="1" dirty="0" smtClean="0"/>
              <a:t>El </a:t>
            </a:r>
            <a:r>
              <a:rPr lang="es-MX" b="1" dirty="0" smtClean="0"/>
              <a:t>22.4 </a:t>
            </a:r>
            <a:r>
              <a:rPr lang="es-MX" b="1" dirty="0" smtClean="0"/>
              <a:t>% </a:t>
            </a:r>
            <a:r>
              <a:rPr lang="es-MX" b="1" dirty="0"/>
              <a:t>de los usuarios </a:t>
            </a:r>
            <a:r>
              <a:rPr lang="es-MX" b="1" dirty="0" smtClean="0"/>
              <a:t>tuvo entre 30 y 39 años, </a:t>
            </a:r>
            <a:r>
              <a:rPr lang="es-MX" b="1" dirty="0"/>
              <a:t>quienes </a:t>
            </a:r>
            <a:r>
              <a:rPr lang="es-MX" b="1" dirty="0" smtClean="0"/>
              <a:t>en la semana reportada fueron usuarios del  Tel-INAI, </a:t>
            </a:r>
            <a:r>
              <a:rPr lang="es-MX" b="1" dirty="0" smtClean="0"/>
              <a:t>Presencial, E-mail y </a:t>
            </a:r>
            <a:r>
              <a:rPr lang="es-MX" b="1" dirty="0" err="1" smtClean="0"/>
              <a:t>MiCAS</a:t>
            </a:r>
            <a:r>
              <a:rPr lang="es-MX" b="1" dirty="0" smtClean="0"/>
              <a:t>.</a:t>
            </a:r>
            <a:endParaRPr lang="es-MX" b="1" dirty="0"/>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El </a:t>
            </a:r>
            <a:r>
              <a:rPr lang="es-MX" b="1" dirty="0" smtClean="0"/>
              <a:t>19.7 </a:t>
            </a:r>
            <a:r>
              <a:rPr lang="es-MX" b="1" dirty="0" smtClean="0"/>
              <a:t>% </a:t>
            </a:r>
            <a:r>
              <a:rPr lang="es-MX" b="1" dirty="0"/>
              <a:t>de los usuarios </a:t>
            </a:r>
            <a:r>
              <a:rPr lang="es-MX" b="1" dirty="0" smtClean="0"/>
              <a:t>osciló entre </a:t>
            </a:r>
            <a:r>
              <a:rPr lang="es-MX" b="1" dirty="0"/>
              <a:t>4</a:t>
            </a:r>
            <a:r>
              <a:rPr lang="es-MX" b="1" dirty="0" smtClean="0"/>
              <a:t>0 </a:t>
            </a:r>
            <a:r>
              <a:rPr lang="es-MX" b="1" dirty="0" smtClean="0"/>
              <a:t>y </a:t>
            </a:r>
            <a:r>
              <a:rPr lang="es-MX" b="1" dirty="0"/>
              <a:t>4</a:t>
            </a:r>
            <a:r>
              <a:rPr lang="es-MX" b="1" dirty="0" smtClean="0"/>
              <a:t>9 </a:t>
            </a:r>
            <a:r>
              <a:rPr lang="es-MX" b="1" dirty="0" smtClean="0"/>
              <a:t>años; los usuarios entre </a:t>
            </a:r>
            <a:r>
              <a:rPr lang="es-MX" b="1" dirty="0" smtClean="0"/>
              <a:t>20 </a:t>
            </a:r>
            <a:r>
              <a:rPr lang="es-MX" b="1" dirty="0" smtClean="0"/>
              <a:t>y </a:t>
            </a:r>
            <a:r>
              <a:rPr lang="es-MX" b="1" dirty="0" smtClean="0"/>
              <a:t>29 </a:t>
            </a:r>
            <a:r>
              <a:rPr lang="es-MX" b="1" dirty="0" smtClean="0"/>
              <a:t>años representaron un </a:t>
            </a:r>
            <a:r>
              <a:rPr lang="es-MX" b="1" dirty="0" smtClean="0"/>
              <a:t>18.3 </a:t>
            </a:r>
            <a:r>
              <a:rPr lang="es-MX" b="1" dirty="0" smtClean="0"/>
              <a:t>porciento.</a:t>
            </a:r>
            <a:endParaRPr lang="es-MX" b="1" dirty="0"/>
          </a:p>
        </p:txBody>
      </p:sp>
      <p:sp>
        <p:nvSpPr>
          <p:cNvPr id="6" name="CuadroTexto 5"/>
          <p:cNvSpPr txBox="1"/>
          <p:nvPr/>
        </p:nvSpPr>
        <p:spPr>
          <a:xfrm>
            <a:off x="128191" y="304847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10. Grupo de  Edades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22422" y="553922"/>
            <a:ext cx="6918537" cy="2539800"/>
          </a:xfrm>
          <a:prstGeom prst="rect">
            <a:avLst/>
          </a:prstGeom>
        </p:spPr>
      </p:pic>
    </p:spTree>
    <p:extLst>
      <p:ext uri="{BB962C8B-B14F-4D97-AF65-F5344CB8AC3E}">
        <p14:creationId xmlns:p14="http://schemas.microsoft.com/office/powerpoint/2010/main" val="141671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420321"/>
            <a:ext cx="7163589" cy="1692771"/>
          </a:xfrm>
          <a:prstGeom prst="rect">
            <a:avLst/>
          </a:prstGeom>
          <a:noFill/>
        </p:spPr>
        <p:txBody>
          <a:bodyPr wrap="square" rtlCol="0">
            <a:spAutoFit/>
          </a:bodyPr>
          <a:lstStyle/>
          <a:p>
            <a:pPr algn="just"/>
            <a:r>
              <a:rPr lang="es-MX" b="1" dirty="0" smtClean="0"/>
              <a:t>Las edades de los usuarios </a:t>
            </a:r>
            <a:r>
              <a:rPr lang="es-MX" b="1" dirty="0"/>
              <a:t>de quienes </a:t>
            </a:r>
            <a:r>
              <a:rPr lang="es-MX" b="1" dirty="0" smtClean="0"/>
              <a:t>ocuparon más los </a:t>
            </a:r>
            <a:r>
              <a:rPr lang="es-MX" b="1" dirty="0"/>
              <a:t>canales de atención que proporciona el INAI </a:t>
            </a:r>
            <a:r>
              <a:rPr lang="es-MX" b="1" dirty="0" smtClean="0"/>
              <a:t>se encuentran en un rango de 30 a </a:t>
            </a:r>
            <a:r>
              <a:rPr lang="es-MX" b="1" dirty="0"/>
              <a:t>3</a:t>
            </a:r>
            <a:r>
              <a:rPr lang="es-MX" b="1" dirty="0" smtClean="0"/>
              <a:t>9 años, que representaron el </a:t>
            </a:r>
            <a:r>
              <a:rPr lang="es-MX" b="1" dirty="0" smtClean="0"/>
              <a:t>22.4 </a:t>
            </a:r>
            <a:r>
              <a:rPr lang="es-MX" b="1" dirty="0" smtClean="0"/>
              <a:t>% de los usuarios que facilitaron esta información; de este grupo, el </a:t>
            </a:r>
            <a:r>
              <a:rPr lang="es-MX" b="1" dirty="0" smtClean="0"/>
              <a:t>46 </a:t>
            </a:r>
            <a:r>
              <a:rPr lang="es-MX" b="1" dirty="0" smtClean="0"/>
              <a:t>% fue de género masculino y </a:t>
            </a:r>
            <a:r>
              <a:rPr lang="es-MX" b="1" dirty="0"/>
              <a:t>el </a:t>
            </a:r>
            <a:r>
              <a:rPr lang="es-MX" b="1" dirty="0" smtClean="0"/>
              <a:t>54 </a:t>
            </a:r>
            <a:r>
              <a:rPr lang="es-MX" b="1" dirty="0" smtClean="0"/>
              <a:t>%, del femenino. Ambos, representados con </a:t>
            </a:r>
            <a:r>
              <a:rPr lang="es-MX" b="1" dirty="0" smtClean="0"/>
              <a:t>211 </a:t>
            </a:r>
            <a:r>
              <a:rPr lang="es-MX" b="1" dirty="0" smtClean="0"/>
              <a:t>usuarios.</a:t>
            </a:r>
          </a:p>
          <a:p>
            <a:pPr algn="just"/>
            <a:endParaRPr lang="es-MX" sz="600" b="1" dirty="0" smtClean="0"/>
          </a:p>
          <a:p>
            <a:pPr algn="just"/>
            <a:r>
              <a:rPr lang="es-MX" b="1" dirty="0" smtClean="0"/>
              <a:t>El grupo de edad de 40 a </a:t>
            </a:r>
            <a:r>
              <a:rPr lang="es-MX" b="1" dirty="0"/>
              <a:t>4</a:t>
            </a:r>
            <a:r>
              <a:rPr lang="es-MX" b="1" dirty="0" smtClean="0"/>
              <a:t>9 años fue el segundo rango de edad que más solicitó asesorías con </a:t>
            </a:r>
            <a:r>
              <a:rPr lang="es-MX" b="1" dirty="0" smtClean="0"/>
              <a:t>186 </a:t>
            </a:r>
            <a:r>
              <a:rPr lang="es-MX" b="1" dirty="0" smtClean="0"/>
              <a:t>usuarios, representados en </a:t>
            </a:r>
            <a:r>
              <a:rPr lang="es-MX" b="1" dirty="0" smtClean="0"/>
              <a:t>19.7 </a:t>
            </a:r>
            <a:r>
              <a:rPr lang="es-MX" b="1" dirty="0" smtClean="0"/>
              <a:t>%, de los cuales, un </a:t>
            </a:r>
            <a:r>
              <a:rPr lang="es-MX" b="1" dirty="0" smtClean="0"/>
              <a:t>52.7 % </a:t>
            </a:r>
            <a:r>
              <a:rPr lang="es-MX" b="1" dirty="0" smtClean="0"/>
              <a:t>era de hombres y el </a:t>
            </a:r>
            <a:r>
              <a:rPr lang="es-MX" b="1" dirty="0" smtClean="0"/>
              <a:t>47.3 </a:t>
            </a:r>
            <a:r>
              <a:rPr lang="es-MX" b="1" dirty="0" smtClean="0"/>
              <a:t>%, de mujeres; datos reportados en la semana del </a:t>
            </a:r>
            <a:r>
              <a:rPr lang="es-MX" b="1" dirty="0" smtClean="0"/>
              <a:t>21</a:t>
            </a:r>
            <a:r>
              <a:rPr lang="es-MX" b="1" dirty="0" smtClean="0"/>
              <a:t> </a:t>
            </a:r>
            <a:r>
              <a:rPr lang="es-MX" b="1" dirty="0" smtClean="0"/>
              <a:t>al </a:t>
            </a:r>
            <a:r>
              <a:rPr lang="es-MX" b="1" dirty="0" smtClean="0"/>
              <a:t>25</a:t>
            </a:r>
            <a:r>
              <a:rPr lang="es-MX" b="1" dirty="0" smtClean="0"/>
              <a:t> </a:t>
            </a:r>
            <a:r>
              <a:rPr lang="es-MX" b="1" dirty="0" smtClean="0"/>
              <a:t>de agosto de este año.</a:t>
            </a:r>
            <a:endParaRPr lang="es-MX" b="1" dirty="0"/>
          </a:p>
        </p:txBody>
      </p:sp>
      <p:sp>
        <p:nvSpPr>
          <p:cNvPr id="8" name="2 Rectángulo"/>
          <p:cNvSpPr/>
          <p:nvPr/>
        </p:nvSpPr>
        <p:spPr>
          <a:xfrm>
            <a:off x="44790"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9" name="CuadroTexto 8"/>
          <p:cNvSpPr txBox="1"/>
          <p:nvPr/>
        </p:nvSpPr>
        <p:spPr>
          <a:xfrm>
            <a:off x="56183" y="3167883"/>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81039" y="456183"/>
            <a:ext cx="6887912" cy="2755824"/>
          </a:xfrm>
          <a:prstGeom prst="rect">
            <a:avLst/>
          </a:prstGeom>
        </p:spPr>
      </p:pic>
    </p:spTree>
    <p:extLst>
      <p:ext uri="{BB962C8B-B14F-4D97-AF65-F5344CB8AC3E}">
        <p14:creationId xmlns:p14="http://schemas.microsoft.com/office/powerpoint/2010/main" val="308681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203091" y="495446"/>
            <a:ext cx="4712616" cy="3548180"/>
          </a:xfrm>
          <a:prstGeom prst="rect">
            <a:avLst/>
          </a:prstGeom>
        </p:spPr>
      </p:pic>
      <p:pic>
        <p:nvPicPr>
          <p:cNvPr id="3" name="Imagen 2"/>
          <p:cNvPicPr>
            <a:picLocks noChangeAspect="1"/>
          </p:cNvPicPr>
          <p:nvPr/>
        </p:nvPicPr>
        <p:blipFill>
          <a:blip r:embed="rId3"/>
          <a:stretch>
            <a:fillRect/>
          </a:stretch>
        </p:blipFill>
        <p:spPr>
          <a:xfrm>
            <a:off x="200199" y="737271"/>
            <a:ext cx="1324883" cy="2954132"/>
          </a:xfrm>
          <a:prstGeom prst="rect">
            <a:avLst/>
          </a:prstGeom>
        </p:spPr>
      </p:pic>
      <p:pic>
        <p:nvPicPr>
          <p:cNvPr id="6" name="Imagen 5"/>
          <p:cNvPicPr>
            <a:picLocks noChangeAspect="1"/>
          </p:cNvPicPr>
          <p:nvPr/>
        </p:nvPicPr>
        <p:blipFill rotWithShape="1">
          <a:blip r:embed="rId4">
            <a:lum bright="70000" contrast="-70000"/>
          </a:blip>
          <a:srcRect r="78731" b="48142"/>
          <a:stretch/>
        </p:blipFill>
        <p:spPr>
          <a:xfrm flipH="1">
            <a:off x="5342195" y="737271"/>
            <a:ext cx="1435159"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12. Pirámide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0" y="4182596"/>
            <a:ext cx="7118799" cy="954107"/>
          </a:xfrm>
          <a:prstGeom prst="rect">
            <a:avLst/>
          </a:prstGeom>
          <a:noFill/>
        </p:spPr>
        <p:txBody>
          <a:bodyPr wrap="square" rtlCol="0">
            <a:spAutoFit/>
          </a:bodyPr>
          <a:lstStyle/>
          <a:p>
            <a:pPr algn="just"/>
            <a:r>
              <a:rPr lang="es-MX" b="1" dirty="0" smtClean="0"/>
              <a:t>En la semana del </a:t>
            </a:r>
            <a:r>
              <a:rPr lang="es-MX" b="1" dirty="0" smtClean="0"/>
              <a:t>21</a:t>
            </a:r>
            <a:r>
              <a:rPr lang="es-MX" b="1" dirty="0" smtClean="0"/>
              <a:t> </a:t>
            </a:r>
            <a:r>
              <a:rPr lang="es-MX" b="1" dirty="0" smtClean="0"/>
              <a:t>al </a:t>
            </a:r>
            <a:r>
              <a:rPr lang="es-MX" b="1" dirty="0" smtClean="0"/>
              <a:t>25</a:t>
            </a:r>
            <a:r>
              <a:rPr lang="es-MX" b="1" dirty="0" smtClean="0"/>
              <a:t> </a:t>
            </a:r>
            <a:r>
              <a:rPr lang="es-MX" b="1" dirty="0" smtClean="0"/>
              <a:t>de agosto de </a:t>
            </a:r>
            <a:r>
              <a:rPr lang="es-MX" b="1" dirty="0"/>
              <a:t>2017, </a:t>
            </a:r>
            <a:r>
              <a:rPr lang="es-MX" b="1" dirty="0" smtClean="0"/>
              <a:t>de los </a:t>
            </a:r>
            <a:r>
              <a:rPr lang="es-MX" b="1" dirty="0" smtClean="0"/>
              <a:t>943 </a:t>
            </a:r>
            <a:r>
              <a:rPr lang="es-MX" b="1" dirty="0" smtClean="0"/>
              <a:t>usuarios que proporcionaron su edad, el grupo de 30 a 39 años constituyó un </a:t>
            </a:r>
            <a:r>
              <a:rPr lang="es-MX" b="1" dirty="0" smtClean="0"/>
              <a:t>22.4 </a:t>
            </a:r>
            <a:r>
              <a:rPr lang="es-MX" b="1" dirty="0" smtClean="0"/>
              <a:t>% de la población, toda vez que fueron quienes más usaron los canales que proporciona el CAS. La población del rango de 40 a </a:t>
            </a:r>
            <a:r>
              <a:rPr lang="es-MX" b="1" dirty="0"/>
              <a:t>4</a:t>
            </a:r>
            <a:r>
              <a:rPr lang="es-MX" b="1" dirty="0" smtClean="0"/>
              <a:t>9 años, representó el </a:t>
            </a:r>
            <a:r>
              <a:rPr lang="es-MX" b="1" dirty="0" smtClean="0"/>
              <a:t>19.7 </a:t>
            </a:r>
            <a:r>
              <a:rPr lang="es-MX" b="1" dirty="0" smtClean="0"/>
              <a:t>% del total; la población en edad avanzada significó el </a:t>
            </a:r>
            <a:r>
              <a:rPr lang="es-MX" b="1" dirty="0" smtClean="0"/>
              <a:t>5.7</a:t>
            </a:r>
            <a:r>
              <a:rPr lang="es-MX" b="1" dirty="0" smtClean="0"/>
              <a:t> </a:t>
            </a:r>
            <a:r>
              <a:rPr lang="es-MX" b="1" dirty="0" smtClean="0"/>
              <a:t>porciento.</a:t>
            </a:r>
            <a:endParaRPr lang="es-MX" b="1" dirty="0"/>
          </a:p>
        </p:txBody>
      </p:sp>
    </p:spTree>
    <p:extLst>
      <p:ext uri="{BB962C8B-B14F-4D97-AF65-F5344CB8AC3E}">
        <p14:creationId xmlns:p14="http://schemas.microsoft.com/office/powerpoint/2010/main" val="234914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13. Escolaridad de los Usuarios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2" name="CuadroTexto 1"/>
          <p:cNvSpPr txBox="1"/>
          <p:nvPr/>
        </p:nvSpPr>
        <p:spPr>
          <a:xfrm>
            <a:off x="79142" y="4056583"/>
            <a:ext cx="7033825" cy="1169551"/>
          </a:xfrm>
          <a:prstGeom prst="rect">
            <a:avLst/>
          </a:prstGeom>
          <a:noFill/>
        </p:spPr>
        <p:txBody>
          <a:bodyPr wrap="square" rtlCol="0">
            <a:spAutoFit/>
          </a:bodyPr>
          <a:lstStyle/>
          <a:p>
            <a:pPr marL="285750" indent="-285750">
              <a:buFont typeface="Wingdings" panose="05000000000000000000" pitchFamily="2" charset="2"/>
              <a:buChar char="q"/>
            </a:pPr>
            <a:r>
              <a:rPr lang="es-MX" b="1" dirty="0" smtClean="0"/>
              <a:t>El </a:t>
            </a:r>
            <a:r>
              <a:rPr lang="es-MX" b="1" dirty="0" smtClean="0"/>
              <a:t>47.8 </a:t>
            </a:r>
            <a:r>
              <a:rPr lang="es-MX" b="1" dirty="0" smtClean="0"/>
              <a:t>% de los usuarios del CAS afirmó tener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a:t>
            </a:r>
            <a:r>
              <a:rPr lang="es-MX" b="1" dirty="0" smtClean="0"/>
              <a:t>25.3 </a:t>
            </a:r>
            <a:r>
              <a:rPr lang="es-MX" b="1" dirty="0" smtClean="0"/>
              <a:t>% de los usuarios contó con Nivel medio superior.</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a:t>
            </a:r>
            <a:r>
              <a:rPr lang="es-MX" b="1" dirty="0" smtClean="0"/>
              <a:t>24.1 </a:t>
            </a:r>
            <a:r>
              <a:rPr lang="es-MX" b="1" dirty="0" smtClean="0"/>
              <a:t>% representó </a:t>
            </a:r>
            <a:r>
              <a:rPr lang="es-MX" b="1" dirty="0"/>
              <a:t>a</a:t>
            </a:r>
            <a:r>
              <a:rPr lang="es-MX" b="1" dirty="0" smtClean="0"/>
              <a:t> los usuarios que no proporcionaron el dato.</a:t>
            </a:r>
            <a:endParaRPr lang="es-MX" b="1" dirty="0"/>
          </a:p>
        </p:txBody>
      </p:sp>
      <p:sp>
        <p:nvSpPr>
          <p:cNvPr id="7" name="CuadroTexto 6"/>
          <p:cNvSpPr txBox="1"/>
          <p:nvPr/>
        </p:nvSpPr>
        <p:spPr>
          <a:xfrm>
            <a:off x="59758" y="2544415"/>
            <a:ext cx="2360439"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4" name="Imagen 3"/>
          <p:cNvPicPr>
            <a:picLocks noChangeAspect="1"/>
          </p:cNvPicPr>
          <p:nvPr/>
        </p:nvPicPr>
        <p:blipFill>
          <a:blip r:embed="rId2"/>
          <a:stretch>
            <a:fillRect/>
          </a:stretch>
        </p:blipFill>
        <p:spPr>
          <a:xfrm>
            <a:off x="128191" y="657568"/>
            <a:ext cx="2160240" cy="1886847"/>
          </a:xfrm>
          <a:prstGeom prst="rect">
            <a:avLst/>
          </a:prstGeom>
        </p:spPr>
      </p:pic>
      <p:pic>
        <p:nvPicPr>
          <p:cNvPr id="6" name="Imagen 5"/>
          <p:cNvPicPr>
            <a:picLocks noChangeAspect="1"/>
          </p:cNvPicPr>
          <p:nvPr/>
        </p:nvPicPr>
        <p:blipFill>
          <a:blip r:embed="rId3"/>
          <a:stretch>
            <a:fillRect/>
          </a:stretch>
        </p:blipFill>
        <p:spPr>
          <a:xfrm>
            <a:off x="651431" y="934931"/>
            <a:ext cx="5889246" cy="3218967"/>
          </a:xfrm>
          <a:prstGeom prst="rect">
            <a:avLst/>
          </a:prstGeom>
        </p:spPr>
      </p:pic>
    </p:spTree>
    <p:extLst>
      <p:ext uri="{BB962C8B-B14F-4D97-AF65-F5344CB8AC3E}">
        <p14:creationId xmlns:p14="http://schemas.microsoft.com/office/powerpoint/2010/main" val="309176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7253" y="3480519"/>
            <a:ext cx="7086072" cy="1384995"/>
          </a:xfrm>
          <a:prstGeom prst="rect">
            <a:avLst/>
          </a:prstGeom>
          <a:noFill/>
        </p:spPr>
        <p:txBody>
          <a:bodyPr wrap="square" rtlCol="0">
            <a:spAutoFit/>
          </a:bodyPr>
          <a:lstStyle/>
          <a:p>
            <a:pPr algn="just"/>
            <a:r>
              <a:rPr lang="es-MX" sz="1200" b="1" dirty="0" smtClean="0"/>
              <a:t>En el caso de escolaridad, </a:t>
            </a:r>
            <a:r>
              <a:rPr lang="es-MX" sz="1200" b="1" dirty="0" smtClean="0"/>
              <a:t>918 </a:t>
            </a:r>
            <a:r>
              <a:rPr lang="es-MX" sz="1200" b="1" dirty="0" smtClean="0"/>
              <a:t>usuarios proporcionaron datos, de los cuales, la licenciatura fue el grado de mayor representación con </a:t>
            </a:r>
            <a:r>
              <a:rPr lang="es-MX" sz="1200" b="1" dirty="0" smtClean="0"/>
              <a:t>439 </a:t>
            </a:r>
            <a:r>
              <a:rPr lang="es-MX" sz="1200" b="1" dirty="0" smtClean="0"/>
              <a:t>usuarios, que equivalió </a:t>
            </a:r>
            <a:r>
              <a:rPr lang="es-MX" sz="1200" b="1" dirty="0"/>
              <a:t>a</a:t>
            </a:r>
            <a:r>
              <a:rPr lang="es-MX" sz="1200" b="1" dirty="0" smtClean="0"/>
              <a:t>l </a:t>
            </a:r>
            <a:r>
              <a:rPr lang="es-MX" sz="1200" b="1" dirty="0" smtClean="0"/>
              <a:t>47.8 </a:t>
            </a:r>
            <a:r>
              <a:rPr lang="es-MX" sz="1200" b="1" dirty="0" smtClean="0"/>
              <a:t>% del subtotal, el cual empleó como canal de atención preferido al Tel-INAI con un </a:t>
            </a:r>
            <a:r>
              <a:rPr lang="es-MX" sz="1200" b="1" dirty="0" smtClean="0"/>
              <a:t>76.1 </a:t>
            </a:r>
            <a:r>
              <a:rPr lang="es-MX" sz="1200" b="1" dirty="0" smtClean="0"/>
              <a:t>%, con respecto de otros canales de atención.</a:t>
            </a:r>
          </a:p>
          <a:p>
            <a:pPr algn="just"/>
            <a:endParaRPr lang="es-MX" sz="1200" b="1" dirty="0"/>
          </a:p>
          <a:p>
            <a:pPr algn="just"/>
            <a:r>
              <a:rPr lang="es-MX" sz="1200" b="1" dirty="0" smtClean="0"/>
              <a:t>En el Nivel medio superior, de los </a:t>
            </a:r>
            <a:r>
              <a:rPr lang="es-MX" sz="1200" b="1" dirty="0" smtClean="0"/>
              <a:t>232 </a:t>
            </a:r>
            <a:r>
              <a:rPr lang="es-MX" sz="1200" b="1" dirty="0" smtClean="0"/>
              <a:t>usuarios que otorgaron el dato respecto del subtotal, el </a:t>
            </a:r>
            <a:r>
              <a:rPr lang="es-MX" sz="1200" b="1" dirty="0" smtClean="0"/>
              <a:t>75</a:t>
            </a:r>
            <a:r>
              <a:rPr lang="es-MX" sz="1200" b="1" dirty="0" smtClean="0"/>
              <a:t> </a:t>
            </a:r>
            <a:r>
              <a:rPr lang="es-MX" sz="1200" b="1" dirty="0" smtClean="0"/>
              <a:t>% prefirió el canal de atención Tel-INAI; de igual manera, los usuarios con grado escolar de secundaria, que representaron el </a:t>
            </a:r>
            <a:r>
              <a:rPr lang="es-MX" sz="1200" b="1" dirty="0" smtClean="0"/>
              <a:t>13.2 </a:t>
            </a:r>
            <a:r>
              <a:rPr lang="es-MX" sz="1200" b="1" dirty="0" smtClean="0"/>
              <a:t>% de los usuarios, existió un mayor uso del canal de atención Tel-INAI con un </a:t>
            </a:r>
            <a:r>
              <a:rPr lang="es-MX" sz="1200" b="1" dirty="0" smtClean="0"/>
              <a:t>73.6 </a:t>
            </a:r>
            <a:r>
              <a:rPr lang="es-MX" sz="1200" b="1" dirty="0" smtClean="0"/>
              <a:t>%</a:t>
            </a:r>
            <a:endParaRPr lang="es-MX" sz="1200" b="1" dirty="0"/>
          </a:p>
        </p:txBody>
      </p:sp>
      <p:sp>
        <p:nvSpPr>
          <p:cNvPr id="5" name="CuadroTexto 5"/>
          <p:cNvSpPr txBox="1"/>
          <p:nvPr/>
        </p:nvSpPr>
        <p:spPr>
          <a:xfrm>
            <a:off x="-19439" y="3049051"/>
            <a:ext cx="369422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6" name="Imagen 5"/>
          <p:cNvPicPr>
            <a:picLocks noChangeAspect="1"/>
          </p:cNvPicPr>
          <p:nvPr/>
        </p:nvPicPr>
        <p:blipFill>
          <a:blip r:embed="rId2"/>
          <a:stretch>
            <a:fillRect/>
          </a:stretch>
        </p:blipFill>
        <p:spPr>
          <a:xfrm>
            <a:off x="56183" y="456183"/>
            <a:ext cx="6984776" cy="2649360"/>
          </a:xfrm>
          <a:prstGeom prst="rect">
            <a:avLst/>
          </a:prstGeom>
        </p:spPr>
      </p:pic>
    </p:spTree>
    <p:extLst>
      <p:ext uri="{BB962C8B-B14F-4D97-AF65-F5344CB8AC3E}">
        <p14:creationId xmlns:p14="http://schemas.microsoft.com/office/powerpoint/2010/main" val="64237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84575" y="456183"/>
            <a:ext cx="3456384" cy="440120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En el periodo que se informa, </a:t>
            </a:r>
            <a:r>
              <a:rPr lang="es-MX" b="1" dirty="0" smtClean="0"/>
              <a:t>986 </a:t>
            </a:r>
            <a:r>
              <a:rPr lang="es-MX" b="1" dirty="0" smtClean="0"/>
              <a:t>usuarios proporcionaron información sobre la entidad de donde requirió el servicio (lo que representó el </a:t>
            </a:r>
            <a:r>
              <a:rPr lang="es-MX" b="1" dirty="0" smtClean="0"/>
              <a:t>81.5</a:t>
            </a:r>
            <a:r>
              <a:rPr lang="es-MX" b="1" dirty="0" smtClean="0"/>
              <a:t> </a:t>
            </a:r>
            <a:r>
              <a:rPr lang="es-MX" b="1" dirty="0" smtClean="0"/>
              <a:t>% de los usuarios atendidos), en tanto que </a:t>
            </a:r>
            <a:r>
              <a:rPr lang="es-MX" b="1" dirty="0" smtClean="0"/>
              <a:t>224 </a:t>
            </a:r>
            <a:r>
              <a:rPr lang="es-MX" b="1" dirty="0" smtClean="0"/>
              <a:t>no proporcionaron información, lo que representó el </a:t>
            </a:r>
            <a:r>
              <a:rPr lang="es-MX" b="1" dirty="0" smtClean="0"/>
              <a:t>18.5</a:t>
            </a:r>
            <a:r>
              <a:rPr lang="es-MX" b="1" dirty="0" smtClean="0"/>
              <a:t> </a:t>
            </a:r>
            <a:r>
              <a:rPr lang="es-MX" b="1" dirty="0" smtClean="0"/>
              <a:t>% del total de los usuarios. </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50.2 % de los usuarios fue de la Ciudad de México, Estado de </a:t>
            </a:r>
            <a:r>
              <a:rPr lang="es-MX" b="1" dirty="0" smtClean="0"/>
              <a:t>México, Hidalgo y Querétaro.</a:t>
            </a:r>
            <a:endParaRPr lang="es-MX" b="1" dirty="0" smtClean="0"/>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29.3 </a:t>
            </a:r>
            <a:r>
              <a:rPr lang="es-MX" b="1" dirty="0" smtClean="0"/>
              <a:t>% de los usuarios estuvo en el resto del país o en el extranjero.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Los estados de donde se advirtió un uso muy escaso o nulo de los servicios del CAS son </a:t>
            </a:r>
            <a:r>
              <a:rPr lang="es-MX" b="1" dirty="0" smtClean="0"/>
              <a:t>Yucatán, Zacatecas, San Luis Potosí y Quintana Roo.</a:t>
            </a:r>
            <a:endParaRPr lang="es-MX" b="1" dirty="0"/>
          </a:p>
        </p:txBody>
      </p:sp>
      <p:sp>
        <p:nvSpPr>
          <p:cNvPr id="6"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15. Asesoría por Entidad Federativa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416223" y="456183"/>
            <a:ext cx="2808312" cy="4732750"/>
          </a:xfrm>
          <a:prstGeom prst="rect">
            <a:avLst/>
          </a:prstGeom>
        </p:spPr>
      </p:pic>
    </p:spTree>
    <p:extLst>
      <p:ext uri="{BB962C8B-B14F-4D97-AF65-F5344CB8AC3E}">
        <p14:creationId xmlns:p14="http://schemas.microsoft.com/office/powerpoint/2010/main" val="129042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528191"/>
            <a:ext cx="5832648" cy="6740307"/>
          </a:xfrm>
          <a:prstGeom prst="rect">
            <a:avLst/>
          </a:prstGeom>
          <a:noFill/>
        </p:spPr>
        <p:txBody>
          <a:bodyPr wrap="square" rtlCol="0">
            <a:spAutoFit/>
          </a:bodyPr>
          <a:lstStyle/>
          <a:p>
            <a:pPr marL="342900" indent="-342900" algn="just">
              <a:buFont typeface="+mj-lt"/>
              <a:buAutoNum type="arabicPeriod"/>
            </a:pPr>
            <a:r>
              <a:rPr lang="es-MX" sz="1600" dirty="0" smtClean="0"/>
              <a:t>Introducción.</a:t>
            </a:r>
            <a:endParaRPr lang="es-MX" sz="500" dirty="0" smtClean="0"/>
          </a:p>
          <a:p>
            <a:pPr marL="342900" indent="-342900" algn="just">
              <a:buFont typeface="+mj-lt"/>
              <a:buAutoNum type="arabicPeriod"/>
            </a:pPr>
            <a:r>
              <a:rPr lang="es-MX" sz="1600" dirty="0" smtClean="0"/>
              <a:t>Tipo de Servicios.</a:t>
            </a:r>
            <a:endParaRPr lang="es-MX" sz="500" dirty="0" smtClean="0"/>
          </a:p>
          <a:p>
            <a:pPr marL="342900" indent="-342900" algn="just">
              <a:buFont typeface="+mj-lt"/>
              <a:buAutoNum type="arabicPeriod"/>
            </a:pPr>
            <a:r>
              <a:rPr lang="es-MX" sz="1600" dirty="0"/>
              <a:t>Total Asesorías Solicitados por </a:t>
            </a:r>
            <a:r>
              <a:rPr lang="es-MX" sz="1600" dirty="0" smtClean="0"/>
              <a:t>día. </a:t>
            </a:r>
          </a:p>
          <a:p>
            <a:pPr marL="342900" indent="-342900" algn="just">
              <a:buFont typeface="+mj-lt"/>
              <a:buAutoNum type="arabicPeriod"/>
            </a:pPr>
            <a:r>
              <a:rPr lang="es-MX" sz="1600" dirty="0" smtClean="0"/>
              <a:t>Asesorías </a:t>
            </a:r>
            <a:r>
              <a:rPr lang="es-MX" sz="1600" dirty="0"/>
              <a:t>por Canal de </a:t>
            </a:r>
            <a:r>
              <a:rPr lang="es-MX" sz="1600" dirty="0" smtClean="0"/>
              <a:t>Atención.</a:t>
            </a:r>
          </a:p>
          <a:p>
            <a:pPr marL="342900" indent="-342900" algn="just">
              <a:buFont typeface="+mj-lt"/>
              <a:buAutoNum type="arabicPeriod"/>
            </a:pPr>
            <a:r>
              <a:rPr lang="es-MX" sz="1600" dirty="0" smtClean="0"/>
              <a:t>Canal </a:t>
            </a:r>
            <a:r>
              <a:rPr lang="es-MX" sz="1600" dirty="0"/>
              <a:t>de </a:t>
            </a:r>
            <a:r>
              <a:rPr lang="es-MX" sz="1600" dirty="0" smtClean="0"/>
              <a:t>Atención </a:t>
            </a:r>
            <a:r>
              <a:rPr lang="es-MX" sz="1600" dirty="0"/>
              <a:t>por </a:t>
            </a:r>
            <a:r>
              <a:rPr lang="es-MX" sz="1600" dirty="0" smtClean="0"/>
              <a:t>día.</a:t>
            </a:r>
            <a:endParaRPr lang="es-MX" sz="500" dirty="0" smtClean="0"/>
          </a:p>
          <a:p>
            <a:pPr marL="342900" indent="-342900" algn="just">
              <a:buFont typeface="+mj-lt"/>
              <a:buAutoNum type="arabicPeriod"/>
            </a:pPr>
            <a:r>
              <a:rPr lang="es-MX" sz="1600" dirty="0" smtClean="0"/>
              <a:t>Tipo </a:t>
            </a:r>
            <a:r>
              <a:rPr lang="es-MX" sz="1600" dirty="0"/>
              <a:t>de A</a:t>
            </a:r>
            <a:r>
              <a:rPr lang="es-MX" sz="1600" dirty="0" smtClean="0"/>
              <a:t>sesoría </a:t>
            </a:r>
            <a:r>
              <a:rPr lang="es-MX" sz="1600" dirty="0"/>
              <a:t>por Canal de </a:t>
            </a:r>
            <a:r>
              <a:rPr lang="es-MX" sz="1600" dirty="0" smtClean="0"/>
              <a:t>Atención.</a:t>
            </a:r>
            <a:endParaRPr lang="es-MX" sz="500" dirty="0" smtClean="0"/>
          </a:p>
          <a:p>
            <a:pPr marL="342900" indent="-342900" algn="just">
              <a:buFont typeface="+mj-lt"/>
              <a:buAutoNum type="arabicPeriod"/>
            </a:pPr>
            <a:r>
              <a:rPr lang="es-MX" sz="1600" dirty="0"/>
              <a:t>Tiempo de asesoría por Canal de </a:t>
            </a:r>
            <a:r>
              <a:rPr lang="es-MX" sz="1600" dirty="0" smtClean="0"/>
              <a:t>Atención.</a:t>
            </a:r>
            <a:endParaRPr lang="es-MX" sz="1600" dirty="0"/>
          </a:p>
          <a:p>
            <a:pPr marL="342900" indent="-342900" algn="just">
              <a:buFont typeface="+mj-lt"/>
              <a:buAutoNum type="arabicPeriod"/>
            </a:pPr>
            <a:r>
              <a:rPr lang="es-MX" sz="1600" dirty="0" smtClean="0"/>
              <a:t>Tipo </a:t>
            </a:r>
            <a:r>
              <a:rPr lang="es-MX" sz="1600" dirty="0"/>
              <a:t>de Usuario por Canal de </a:t>
            </a:r>
            <a:r>
              <a:rPr lang="es-MX" sz="1600" dirty="0" smtClean="0"/>
              <a:t>Atención.</a:t>
            </a:r>
            <a:endParaRPr lang="es-MX" sz="500" dirty="0" smtClean="0"/>
          </a:p>
          <a:p>
            <a:pPr marL="342900" indent="-342900" algn="just">
              <a:buFont typeface="+mj-lt"/>
              <a:buAutoNum type="arabicPeriod"/>
            </a:pPr>
            <a:r>
              <a:rPr lang="es-MX" sz="1600" dirty="0"/>
              <a:t>Género de los Usuarios por Canal de </a:t>
            </a:r>
            <a:r>
              <a:rPr lang="es-MX" sz="1600" dirty="0" smtClean="0"/>
              <a:t>Atención.</a:t>
            </a:r>
          </a:p>
          <a:p>
            <a:pPr marL="342900" indent="-342900" algn="just">
              <a:buFont typeface="+mj-lt"/>
              <a:buAutoNum type="arabicPeriod"/>
            </a:pPr>
            <a:r>
              <a:rPr lang="es-MX" sz="1600" dirty="0"/>
              <a:t>Grupo de  Edades de los Usuarios por Canal de </a:t>
            </a:r>
            <a:r>
              <a:rPr lang="es-MX" sz="1600" dirty="0" smtClean="0"/>
              <a:t>Atención.</a:t>
            </a:r>
          </a:p>
          <a:p>
            <a:pPr marL="342900" indent="-342900" algn="just">
              <a:buFont typeface="+mj-lt"/>
              <a:buAutoNum type="arabicPeriod"/>
            </a:pPr>
            <a:r>
              <a:rPr lang="es-MX" sz="1600" dirty="0"/>
              <a:t>Grupo de  Edades de los Usuarios por </a:t>
            </a:r>
            <a:r>
              <a:rPr lang="es-MX" sz="1600" dirty="0" smtClean="0"/>
              <a:t>género.</a:t>
            </a:r>
          </a:p>
          <a:p>
            <a:pPr marL="342900" indent="-342900" algn="just">
              <a:buFont typeface="+mj-lt"/>
              <a:buAutoNum type="arabicPeriod"/>
            </a:pPr>
            <a:r>
              <a:rPr lang="es-MX" sz="1600" dirty="0"/>
              <a:t>Pirámide de Edades de los Usuarios por </a:t>
            </a:r>
            <a:r>
              <a:rPr lang="es-MX" sz="1600" dirty="0" smtClean="0"/>
              <a:t>género.</a:t>
            </a:r>
          </a:p>
          <a:p>
            <a:pPr marL="342900" indent="-342900" algn="just">
              <a:buFont typeface="+mj-lt"/>
              <a:buAutoNum type="arabicPeriod"/>
            </a:pPr>
            <a:r>
              <a:rPr lang="es-MX" sz="1600" dirty="0"/>
              <a:t>Escolaridad de los </a:t>
            </a:r>
            <a:r>
              <a:rPr lang="es-MX" sz="1600" dirty="0" smtClean="0"/>
              <a:t>Usuarios.</a:t>
            </a:r>
          </a:p>
          <a:p>
            <a:pPr marL="342900" indent="-342900" algn="just">
              <a:buFont typeface="+mj-lt"/>
              <a:buAutoNum type="arabicPeriod"/>
            </a:pPr>
            <a:r>
              <a:rPr lang="es-MX" sz="1600" dirty="0"/>
              <a:t>Escolaridad de los Usuarios por canal de </a:t>
            </a:r>
            <a:r>
              <a:rPr lang="es-MX" sz="1600" dirty="0" smtClean="0"/>
              <a:t>atención.</a:t>
            </a:r>
          </a:p>
          <a:p>
            <a:pPr marL="342900" indent="-342900" algn="just">
              <a:buFont typeface="+mj-lt"/>
              <a:buAutoNum type="arabicPeriod"/>
            </a:pPr>
            <a:r>
              <a:rPr lang="es-MX" sz="1600" dirty="0"/>
              <a:t>Asesoría por Entidad </a:t>
            </a:r>
            <a:r>
              <a:rPr lang="es-MX" sz="1600" dirty="0" smtClean="0"/>
              <a:t>Federativa.</a:t>
            </a:r>
          </a:p>
          <a:p>
            <a:pPr marL="342900" indent="-342900" algn="just">
              <a:buFont typeface="+mj-lt"/>
              <a:buAutoNum type="arabicPeriod"/>
            </a:pPr>
            <a:r>
              <a:rPr lang="es-MX" sz="1600" dirty="0"/>
              <a:t>Evaluación del Servicio de </a:t>
            </a:r>
            <a:r>
              <a:rPr lang="es-MX" sz="1600" dirty="0" smtClean="0"/>
              <a:t>Tel-INAI.</a:t>
            </a:r>
          </a:p>
          <a:p>
            <a:pPr marL="342900" indent="-342900" algn="just">
              <a:buFont typeface="+mj-lt"/>
              <a:buAutoNum type="arabicPeriod"/>
            </a:pPr>
            <a:r>
              <a:rPr lang="es-MX" sz="1600" dirty="0"/>
              <a:t>Evaluación del Servicio </a:t>
            </a:r>
            <a:r>
              <a:rPr lang="es-MX" sz="1600" dirty="0" smtClean="0"/>
              <a:t>Presencial.</a:t>
            </a:r>
          </a:p>
          <a:p>
            <a:pPr marL="342900" indent="-342900" algn="just">
              <a:buFont typeface="+mj-lt"/>
              <a:buAutoNum type="arabicPeriod"/>
            </a:pPr>
            <a:r>
              <a:rPr lang="es-MX" sz="1600" dirty="0" smtClean="0"/>
              <a:t>Anexo </a:t>
            </a:r>
            <a:r>
              <a:rPr lang="es-MX" sz="1600" dirty="0"/>
              <a:t>Detalle de Servicios por </a:t>
            </a:r>
            <a:r>
              <a:rPr lang="es-MX" sz="1600" dirty="0" smtClean="0"/>
              <a:t>Agente. </a:t>
            </a:r>
            <a:endParaRPr lang="es-MX" sz="1600" dirty="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endPar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70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218084" y="2715721"/>
            <a:ext cx="6750867" cy="2062103"/>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dieron al servicio recibido por Tel-INAI fue de </a:t>
            </a:r>
            <a:r>
              <a:rPr lang="es-MX" b="1" dirty="0" smtClean="0"/>
              <a:t>8.9 </a:t>
            </a:r>
            <a:r>
              <a:rPr lang="es-MX" b="1" dirty="0" smtClean="0"/>
              <a:t>en una escala de 0 a 10</a:t>
            </a:r>
          </a:p>
          <a:p>
            <a:pPr marL="285750" indent="-285750" algn="just">
              <a:buFont typeface="Wingdings" panose="05000000000000000000" pitchFamily="2" charset="2"/>
              <a:buChar char="q"/>
            </a:pPr>
            <a:endParaRPr lang="es-MX" sz="1000" b="1" dirty="0"/>
          </a:p>
          <a:p>
            <a:pPr marL="285750" indent="-285750" algn="just">
              <a:buFont typeface="Wingdings" panose="05000000000000000000" pitchFamily="2" charset="2"/>
              <a:buChar char="q"/>
            </a:pPr>
            <a:r>
              <a:rPr lang="es-MX" b="1" dirty="0" smtClean="0"/>
              <a:t>La calificación sobre la </a:t>
            </a:r>
            <a:r>
              <a:rPr lang="es-MX" b="1" dirty="0"/>
              <a:t>atención recibida </a:t>
            </a:r>
            <a:r>
              <a:rPr lang="es-MX" b="1" dirty="0" smtClean="0"/>
              <a:t>fue de </a:t>
            </a:r>
            <a:r>
              <a:rPr lang="es-MX" b="1" dirty="0" smtClean="0"/>
              <a:t>8.1</a:t>
            </a:r>
            <a:r>
              <a:rPr lang="es-MX" b="1" dirty="0" smtClean="0"/>
              <a:t> </a:t>
            </a:r>
            <a:r>
              <a:rPr lang="es-MX" b="1" dirty="0" smtClean="0"/>
              <a:t>en una escala de 0 a 10</a:t>
            </a:r>
            <a:endParaRPr lang="es-MX" b="1" dirty="0"/>
          </a:p>
          <a:p>
            <a:pPr algn="just"/>
            <a:endParaRPr lang="es-MX" sz="1000" b="1" dirty="0" smtClean="0"/>
          </a:p>
          <a:p>
            <a:pPr marL="285750" indent="-285750" algn="just">
              <a:buFont typeface="Wingdings" panose="05000000000000000000" pitchFamily="2" charset="2"/>
              <a:buChar char="q"/>
            </a:pPr>
            <a:r>
              <a:rPr lang="es-MX" b="1" dirty="0" smtClean="0"/>
              <a:t>Respecto al </a:t>
            </a:r>
            <a:r>
              <a:rPr lang="es-MX" b="1" dirty="0"/>
              <a:t>tiempo en espera para ser </a:t>
            </a:r>
            <a:r>
              <a:rPr lang="es-MX" b="1" dirty="0" smtClean="0"/>
              <a:t>atendido, se obtuvo una calificación de 8.9 </a:t>
            </a:r>
            <a:r>
              <a:rPr lang="es-MX" b="1" dirty="0"/>
              <a:t>y </a:t>
            </a:r>
            <a:r>
              <a:rPr lang="es-MX" b="1" dirty="0" smtClean="0"/>
              <a:t>a si </a:t>
            </a:r>
            <a:r>
              <a:rPr lang="es-MX" b="1" dirty="0"/>
              <a:t>la asesoría fue suficiente, </a:t>
            </a:r>
            <a:r>
              <a:rPr lang="es-MX" b="1" dirty="0" smtClean="0"/>
              <a:t>se </a:t>
            </a:r>
            <a:r>
              <a:rPr lang="es-MX" b="1" dirty="0" smtClean="0"/>
              <a:t>logró </a:t>
            </a:r>
            <a:r>
              <a:rPr lang="es-MX" b="1" dirty="0" smtClean="0"/>
              <a:t>una calificación de </a:t>
            </a:r>
            <a:r>
              <a:rPr lang="es-MX" b="1" dirty="0"/>
              <a:t>9</a:t>
            </a:r>
            <a:r>
              <a:rPr lang="es-MX" b="1" dirty="0" smtClean="0"/>
              <a:t> </a:t>
            </a:r>
            <a:r>
              <a:rPr lang="es-MX" b="1" dirty="0" smtClean="0"/>
              <a:t>en una escala de 0 a 10</a:t>
            </a:r>
          </a:p>
          <a:p>
            <a:pPr marL="285750" indent="-285750" algn="just">
              <a:buFont typeface="Wingdings" panose="05000000000000000000" pitchFamily="2" charset="2"/>
              <a:buChar char="q"/>
            </a:pPr>
            <a:endParaRPr lang="es-MX" sz="1000" b="1" dirty="0" smtClean="0"/>
          </a:p>
          <a:p>
            <a:pPr marL="285750" indent="-285750" algn="just">
              <a:buFont typeface="Wingdings" panose="05000000000000000000" pitchFamily="2" charset="2"/>
              <a:buChar char="q"/>
            </a:pPr>
            <a:r>
              <a:rPr lang="es-MX" b="1" dirty="0" smtClean="0"/>
              <a:t>Finalmente</a:t>
            </a:r>
            <a:r>
              <a:rPr lang="es-MX" b="1" dirty="0"/>
              <a:t>, </a:t>
            </a:r>
            <a:r>
              <a:rPr lang="es-MX" b="1" dirty="0" smtClean="0"/>
              <a:t>la </a:t>
            </a:r>
            <a:r>
              <a:rPr lang="es-MX" b="1" dirty="0"/>
              <a:t>amabilidad recibida </a:t>
            </a:r>
            <a:r>
              <a:rPr lang="es-MX" b="1" dirty="0" smtClean="0"/>
              <a:t>obtuvo 9.1, </a:t>
            </a:r>
            <a:r>
              <a:rPr lang="es-MX" b="1" dirty="0" smtClean="0"/>
              <a:t>mientras que </a:t>
            </a:r>
            <a:r>
              <a:rPr lang="es-MX" b="1" dirty="0"/>
              <a:t>la preparación del </a:t>
            </a:r>
            <a:r>
              <a:rPr lang="es-MX" b="1" dirty="0" smtClean="0"/>
              <a:t>asesor </a:t>
            </a:r>
            <a:r>
              <a:rPr lang="es-MX" b="1" dirty="0" smtClean="0"/>
              <a:t>consiguió</a:t>
            </a:r>
            <a:r>
              <a:rPr lang="es-MX" b="1" dirty="0" smtClean="0"/>
              <a:t> 9.2 </a:t>
            </a:r>
            <a:r>
              <a:rPr lang="es-MX" b="1" dirty="0" smtClean="0"/>
              <a:t>en </a:t>
            </a:r>
            <a:r>
              <a:rPr lang="es-MX" b="1" dirty="0"/>
              <a:t>una escala de 0 a </a:t>
            </a:r>
            <a:r>
              <a:rPr lang="es-MX" b="1" dirty="0" smtClean="0"/>
              <a:t>10</a:t>
            </a:r>
            <a:endParaRPr lang="es-MX" b="1" dirty="0"/>
          </a:p>
        </p:txBody>
      </p:sp>
      <p:pic>
        <p:nvPicPr>
          <p:cNvPr id="2" name="Imagen 1"/>
          <p:cNvPicPr>
            <a:picLocks noChangeAspect="1"/>
          </p:cNvPicPr>
          <p:nvPr/>
        </p:nvPicPr>
        <p:blipFill>
          <a:blip r:embed="rId2"/>
          <a:stretch>
            <a:fillRect/>
          </a:stretch>
        </p:blipFill>
        <p:spPr>
          <a:xfrm>
            <a:off x="218084" y="672207"/>
            <a:ext cx="6782399" cy="1832640"/>
          </a:xfrm>
          <a:prstGeom prst="rect">
            <a:avLst/>
          </a:prstGeom>
        </p:spPr>
      </p:pic>
    </p:spTree>
    <p:extLst>
      <p:ext uri="{BB962C8B-B14F-4D97-AF65-F5344CB8AC3E}">
        <p14:creationId xmlns:p14="http://schemas.microsoft.com/office/powerpoint/2010/main" val="392522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p:cNvSpPr/>
          <p:nvPr/>
        </p:nvSpPr>
        <p:spPr>
          <a:xfrm>
            <a:off x="-64804"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00199" y="3823136"/>
            <a:ext cx="6840760" cy="1384995"/>
          </a:xfrm>
          <a:prstGeom prst="rect">
            <a:avLst/>
          </a:prstGeom>
          <a:noFill/>
        </p:spPr>
        <p:txBody>
          <a:bodyPr wrap="square" rtlCol="0">
            <a:spAutoFit/>
          </a:bodyPr>
          <a:lstStyle/>
          <a:p>
            <a:r>
              <a:rPr lang="es-MX" b="1" dirty="0" smtClean="0"/>
              <a:t>En la gráfica se observa que la calificación a </a:t>
            </a:r>
            <a:r>
              <a:rPr lang="es-MX" b="1" dirty="0"/>
              <a:t>la suficiencia de la </a:t>
            </a:r>
            <a:r>
              <a:rPr lang="es-MX" b="1" dirty="0" smtClean="0"/>
              <a:t>asesoría, la amabilidad del asesor, </a:t>
            </a:r>
            <a:r>
              <a:rPr lang="es-MX" b="1" dirty="0"/>
              <a:t>la preparación del </a:t>
            </a:r>
            <a:r>
              <a:rPr lang="es-MX" b="1" dirty="0" smtClean="0"/>
              <a:t>asesor y el </a:t>
            </a:r>
            <a:r>
              <a:rPr lang="es-MX" b="1" dirty="0"/>
              <a:t>tiempo de espera </a:t>
            </a:r>
            <a:r>
              <a:rPr lang="es-MX" b="1" dirty="0" smtClean="0"/>
              <a:t>se encuentran </a:t>
            </a:r>
            <a:r>
              <a:rPr lang="es-MX" b="1" dirty="0" smtClean="0"/>
              <a:t>justo en o por </a:t>
            </a:r>
            <a:r>
              <a:rPr lang="es-MX" b="1" dirty="0" smtClean="0"/>
              <a:t>arriba de la calificación promedio, que es de </a:t>
            </a:r>
            <a:r>
              <a:rPr lang="es-MX" b="1" dirty="0" smtClean="0"/>
              <a:t>8.9 </a:t>
            </a:r>
            <a:r>
              <a:rPr lang="es-MX" b="1" dirty="0" smtClean="0"/>
              <a:t>sobre 10 puntos.</a:t>
            </a:r>
          </a:p>
          <a:p>
            <a:endParaRPr lang="es-MX" b="1" dirty="0"/>
          </a:p>
          <a:p>
            <a:pPr algn="just"/>
            <a:r>
              <a:rPr lang="es-MX" b="1" dirty="0" smtClean="0"/>
              <a:t>Sin embargo, existe área de oportunidad para mejorar </a:t>
            </a:r>
            <a:r>
              <a:rPr lang="es-MX" b="1" dirty="0"/>
              <a:t>en la atención recibida, </a:t>
            </a:r>
            <a:r>
              <a:rPr lang="es-MX" b="1" dirty="0" smtClean="0"/>
              <a:t>que se encuentra por debajo del promedio.</a:t>
            </a:r>
            <a:endParaRPr lang="es-MX" b="1" dirty="0"/>
          </a:p>
        </p:txBody>
      </p:sp>
      <p:pic>
        <p:nvPicPr>
          <p:cNvPr id="3" name="Imagen 2"/>
          <p:cNvPicPr>
            <a:picLocks noChangeAspect="1"/>
          </p:cNvPicPr>
          <p:nvPr/>
        </p:nvPicPr>
        <p:blipFill>
          <a:blip r:embed="rId2"/>
          <a:stretch>
            <a:fillRect/>
          </a:stretch>
        </p:blipFill>
        <p:spPr>
          <a:xfrm>
            <a:off x="226856" y="534600"/>
            <a:ext cx="6535478" cy="3233951"/>
          </a:xfrm>
          <a:prstGeom prst="rect">
            <a:avLst/>
          </a:prstGeom>
        </p:spPr>
      </p:pic>
    </p:spTree>
    <p:extLst>
      <p:ext uri="{BB962C8B-B14F-4D97-AF65-F5344CB8AC3E}">
        <p14:creationId xmlns:p14="http://schemas.microsoft.com/office/powerpoint/2010/main" val="1654908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180129" y="2745918"/>
            <a:ext cx="6816757" cy="1631216"/>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dan al servicio presencial recibido es de </a:t>
            </a:r>
            <a:r>
              <a:rPr lang="es-MX" b="1" dirty="0" smtClean="0"/>
              <a:t>9.6 </a:t>
            </a:r>
            <a:r>
              <a:rPr lang="es-MX" b="1" dirty="0" smtClean="0"/>
              <a:t>en una escala de 0 a 10</a:t>
            </a:r>
          </a:p>
          <a:p>
            <a:pPr algn="just"/>
            <a:endParaRPr lang="es-MX" sz="800" b="1" dirty="0"/>
          </a:p>
          <a:p>
            <a:pPr marL="285750" indent="-285750" algn="just">
              <a:buFont typeface="Wingdings" panose="05000000000000000000" pitchFamily="2" charset="2"/>
              <a:buChar char="q"/>
            </a:pPr>
            <a:r>
              <a:rPr lang="es-MX" b="1" dirty="0" smtClean="0"/>
              <a:t>La calificación </a:t>
            </a:r>
            <a:r>
              <a:rPr lang="es-MX" b="1" dirty="0"/>
              <a:t>al tiempo de espera para ser </a:t>
            </a:r>
            <a:r>
              <a:rPr lang="es-MX" b="1" dirty="0"/>
              <a:t>atendido, la capacidad del asesor </a:t>
            </a:r>
            <a:r>
              <a:rPr lang="es-MX" b="1" dirty="0" smtClean="0"/>
              <a:t>y </a:t>
            </a:r>
            <a:r>
              <a:rPr lang="es-MX" b="1" dirty="0" smtClean="0"/>
              <a:t>sobre si </a:t>
            </a:r>
            <a:r>
              <a:rPr lang="es-MX" b="1" dirty="0"/>
              <a:t>la duda fue aclarada </a:t>
            </a:r>
            <a:r>
              <a:rPr lang="es-MX" b="1" dirty="0" smtClean="0"/>
              <a:t>fue de 9.6 en </a:t>
            </a:r>
            <a:r>
              <a:rPr lang="es-MX" b="1" dirty="0"/>
              <a:t>una escala de 0 a </a:t>
            </a:r>
            <a:r>
              <a:rPr lang="es-MX" b="1" dirty="0" smtClean="0"/>
              <a:t>10</a:t>
            </a:r>
            <a:endParaRPr lang="es-MX" b="1" dirty="0" smtClean="0"/>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En cuanto </a:t>
            </a:r>
            <a:r>
              <a:rPr lang="es-MX" b="1" dirty="0"/>
              <a:t>a la atención recibida y </a:t>
            </a:r>
            <a:r>
              <a:rPr lang="es-MX" b="1" dirty="0" smtClean="0"/>
              <a:t>a la </a:t>
            </a:r>
            <a:r>
              <a:rPr lang="es-MX" b="1" dirty="0"/>
              <a:t>amabilidad del </a:t>
            </a:r>
            <a:r>
              <a:rPr lang="es-MX" b="1" dirty="0" smtClean="0"/>
              <a:t>asesor, se </a:t>
            </a:r>
            <a:r>
              <a:rPr lang="es-MX" b="1" dirty="0" smtClean="0"/>
              <a:t>consiguió </a:t>
            </a:r>
            <a:r>
              <a:rPr lang="es-MX" b="1" dirty="0" smtClean="0"/>
              <a:t>una calificación de </a:t>
            </a:r>
            <a:r>
              <a:rPr lang="es-MX" b="1" dirty="0" smtClean="0"/>
              <a:t>9.7 </a:t>
            </a:r>
            <a:r>
              <a:rPr lang="es-MX" b="1" dirty="0" smtClean="0"/>
              <a:t>en una escala de 0 a </a:t>
            </a:r>
            <a:r>
              <a:rPr lang="es-MX" b="1" dirty="0" smtClean="0"/>
              <a:t>10</a:t>
            </a:r>
            <a:endParaRPr lang="es-MX" b="1" dirty="0"/>
          </a:p>
        </p:txBody>
      </p:sp>
      <p:pic>
        <p:nvPicPr>
          <p:cNvPr id="3" name="Imagen 2"/>
          <p:cNvPicPr>
            <a:picLocks noChangeAspect="1"/>
          </p:cNvPicPr>
          <p:nvPr/>
        </p:nvPicPr>
        <p:blipFill>
          <a:blip r:embed="rId3"/>
          <a:stretch>
            <a:fillRect/>
          </a:stretch>
        </p:blipFill>
        <p:spPr>
          <a:xfrm>
            <a:off x="827455" y="483650"/>
            <a:ext cx="5452223" cy="2181240"/>
          </a:xfrm>
          <a:prstGeom prst="rect">
            <a:avLst/>
          </a:prstGeom>
        </p:spPr>
      </p:pic>
    </p:spTree>
    <p:extLst>
      <p:ext uri="{BB962C8B-B14F-4D97-AF65-F5344CB8AC3E}">
        <p14:creationId xmlns:p14="http://schemas.microsoft.com/office/powerpoint/2010/main" val="2008680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004" y="4200599"/>
            <a:ext cx="7035963" cy="738664"/>
          </a:xfrm>
          <a:prstGeom prst="rect">
            <a:avLst/>
          </a:prstGeom>
          <a:noFill/>
        </p:spPr>
        <p:txBody>
          <a:bodyPr wrap="square" rtlCol="0">
            <a:spAutoFit/>
          </a:bodyPr>
          <a:lstStyle/>
          <a:p>
            <a:r>
              <a:rPr lang="es-MX" b="1" dirty="0"/>
              <a:t>En la </a:t>
            </a:r>
            <a:r>
              <a:rPr lang="es-MX" b="1" dirty="0" smtClean="0"/>
              <a:t>gráfica, </a:t>
            </a:r>
            <a:r>
              <a:rPr lang="es-MX" b="1" dirty="0"/>
              <a:t>se observa </a:t>
            </a:r>
            <a:r>
              <a:rPr lang="es-MX" b="1" dirty="0" smtClean="0"/>
              <a:t>que </a:t>
            </a:r>
            <a:r>
              <a:rPr lang="es-MX" b="1" dirty="0" smtClean="0"/>
              <a:t>e</a:t>
            </a:r>
            <a:r>
              <a:rPr lang="es-MX" b="1" dirty="0" smtClean="0"/>
              <a:t>l </a:t>
            </a:r>
            <a:r>
              <a:rPr lang="es-MX" b="1" dirty="0"/>
              <a:t>tiempo en </a:t>
            </a:r>
            <a:r>
              <a:rPr lang="es-MX" b="1" dirty="0" smtClean="0"/>
              <a:t>espera, si </a:t>
            </a:r>
            <a:r>
              <a:rPr lang="es-MX" b="1" dirty="0"/>
              <a:t>la duda fue </a:t>
            </a:r>
            <a:r>
              <a:rPr lang="es-MX" b="1" dirty="0" smtClean="0"/>
              <a:t>aclarada, la </a:t>
            </a:r>
            <a:r>
              <a:rPr lang="es-MX" b="1" dirty="0"/>
              <a:t>atención </a:t>
            </a:r>
            <a:r>
              <a:rPr lang="es-MX" b="1" dirty="0" smtClean="0"/>
              <a:t>recibida, la amabilidad y la capacidad del asesor, fueron evaluados </a:t>
            </a:r>
            <a:r>
              <a:rPr lang="es-MX" b="1" dirty="0" smtClean="0"/>
              <a:t>justo en o por </a:t>
            </a:r>
            <a:r>
              <a:rPr lang="es-MX" b="1" dirty="0" smtClean="0"/>
              <a:t>encima del promedio</a:t>
            </a:r>
            <a:r>
              <a:rPr lang="es-MX" b="1" dirty="0" smtClean="0"/>
              <a:t>.</a:t>
            </a:r>
            <a:endParaRPr lang="es-MX" b="1" dirty="0" smtClean="0"/>
          </a:p>
        </p:txBody>
      </p:sp>
      <p:sp>
        <p:nvSpPr>
          <p:cNvPr id="4"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645523" y="456183"/>
            <a:ext cx="5816088" cy="3859102"/>
          </a:xfrm>
          <a:prstGeom prst="rect">
            <a:avLst/>
          </a:prstGeom>
        </p:spPr>
      </p:pic>
    </p:spTree>
    <p:extLst>
      <p:ext uri="{BB962C8B-B14F-4D97-AF65-F5344CB8AC3E}">
        <p14:creationId xmlns:p14="http://schemas.microsoft.com/office/powerpoint/2010/main" val="4070293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Anexo Detalle de Servicios por Agente </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smtClean="0"/>
              <a:t>Como parte de este Informe se anexa archivo base con la información concentrada por agente y evaluaciones de Tel-INAI y presenciales. Cada hoja cuenta con distintos conceptos que se desglosan de la forma siguiente:</a:t>
            </a:r>
          </a:p>
          <a:p>
            <a:pPr algn="just"/>
            <a:endParaRPr lang="es-MX" dirty="0" smtClean="0"/>
          </a:p>
          <a:p>
            <a:pPr marL="285750" indent="-285750" algn="just">
              <a:buFont typeface="Arial" panose="020B0604020202020204" pitchFamily="34" charset="0"/>
              <a:buChar char="•"/>
            </a:pPr>
            <a:r>
              <a:rPr lang="es-MX" sz="1300" b="1" dirty="0" smtClean="0"/>
              <a:t>Fechas:</a:t>
            </a:r>
            <a:r>
              <a:rPr lang="es-MX" sz="1300" dirty="0" smtClean="0"/>
              <a:t> Fecha de ingreso y fecha de atención</a:t>
            </a:r>
          </a:p>
          <a:p>
            <a:pPr marL="285750" indent="-285750" algn="just">
              <a:buFont typeface="Arial" panose="020B0604020202020204" pitchFamily="34" charset="0"/>
              <a:buChar char="•"/>
            </a:pPr>
            <a:r>
              <a:rPr lang="es-MX" sz="1300" b="1" dirty="0" smtClean="0"/>
              <a:t>Servidor público: </a:t>
            </a:r>
            <a:r>
              <a:rPr lang="es-MX" sz="1300" dirty="0" smtClean="0"/>
              <a:t>Nombre del agente que atendió</a:t>
            </a:r>
          </a:p>
          <a:p>
            <a:pPr marL="285750" indent="-285750" algn="just">
              <a:buFont typeface="Arial" panose="020B0604020202020204" pitchFamily="34" charset="0"/>
              <a:buChar char="•"/>
            </a:pPr>
            <a:r>
              <a:rPr lang="es-MX" sz="1300" b="1" dirty="0" smtClean="0"/>
              <a:t>Tipo de servicio: </a:t>
            </a:r>
            <a:r>
              <a:rPr lang="es-MX" sz="1300" dirty="0" smtClean="0"/>
              <a:t>Es la clasificación del servicio en cada uno de los nueve tipos descritos en este informe.</a:t>
            </a:r>
          </a:p>
          <a:p>
            <a:pPr marL="285750" indent="-285750" algn="just">
              <a:buFont typeface="Arial" panose="020B0604020202020204" pitchFamily="34" charset="0"/>
              <a:buChar char="•"/>
            </a:pPr>
            <a:r>
              <a:rPr lang="es-MX" sz="1300" b="1" dirty="0" smtClean="0"/>
              <a:t>Canal de atención: </a:t>
            </a:r>
            <a:r>
              <a:rPr lang="es-MX" sz="1300" dirty="0" smtClean="0"/>
              <a:t>Se refiere a uno de los cuatro canales de atención con que cuenta el CAS a través del cuál se brindó el servicio al usuario.</a:t>
            </a:r>
          </a:p>
          <a:p>
            <a:pPr marL="285750" indent="-285750" algn="just">
              <a:buFont typeface="Arial" panose="020B0604020202020204" pitchFamily="34" charset="0"/>
              <a:buChar char="•"/>
            </a:pPr>
            <a:r>
              <a:rPr lang="es-MX" sz="1300" b="1" dirty="0" smtClean="0"/>
              <a:t>Requerimiento: </a:t>
            </a:r>
            <a:r>
              <a:rPr lang="es-MX" sz="1300" dirty="0" smtClean="0"/>
              <a:t>Se refiere a cada una de las consultas o solicitudes específicas de los usuarios.</a:t>
            </a:r>
          </a:p>
          <a:p>
            <a:pPr marL="285750" indent="-285750" algn="just">
              <a:buFont typeface="Arial" panose="020B0604020202020204" pitchFamily="34" charset="0"/>
              <a:buChar char="•"/>
            </a:pPr>
            <a:r>
              <a:rPr lang="es-MX" sz="1300" b="1" dirty="0" smtClean="0"/>
              <a:t>Atención: </a:t>
            </a:r>
            <a:r>
              <a:rPr lang="es-MX" sz="1300" dirty="0" smtClean="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smtClean="0"/>
              <a:t>Fundamento legal de la atención: </a:t>
            </a:r>
            <a:r>
              <a:rPr lang="es-MX" sz="1300" dirty="0" smtClean="0"/>
              <a:t>Se refiere al documento o precepto normativo que avala la acción o respuesta del servidor público</a:t>
            </a:r>
          </a:p>
          <a:p>
            <a:pPr marL="285750" indent="-285750" algn="just">
              <a:buFont typeface="Arial" panose="020B0604020202020204" pitchFamily="34" charset="0"/>
              <a:buChar char="•"/>
            </a:pPr>
            <a:r>
              <a:rPr lang="es-MX" sz="1300" b="1" dirty="0" smtClean="0"/>
              <a:t>Tiempo de respuesta: </a:t>
            </a:r>
            <a:r>
              <a:rPr lang="es-MX" sz="1300" dirty="0" smtClean="0"/>
              <a:t>Se refiere al tiempo que tardó el CAS en brindar la atención al usuario.</a:t>
            </a:r>
          </a:p>
          <a:p>
            <a:pPr marL="285750" indent="-285750" algn="just">
              <a:buFont typeface="Arial" panose="020B0604020202020204" pitchFamily="34" charset="0"/>
              <a:buChar char="•"/>
            </a:pPr>
            <a:r>
              <a:rPr lang="es-MX" sz="1300" b="1" dirty="0" smtClean="0"/>
              <a:t>Tipo de usuario: </a:t>
            </a:r>
            <a:r>
              <a:rPr lang="es-MX" sz="1300" dirty="0" smtClean="0"/>
              <a:t>Régimen Fiscal</a:t>
            </a:r>
            <a:endParaRPr lang="es-MX" sz="1300" b="1" dirty="0" smtClean="0"/>
          </a:p>
          <a:p>
            <a:pPr marL="285750" indent="-285750" algn="just">
              <a:buFont typeface="Arial" panose="020B0604020202020204" pitchFamily="34" charset="0"/>
              <a:buChar char="•"/>
            </a:pPr>
            <a:r>
              <a:rPr lang="es-MX" sz="1300" b="1" dirty="0" smtClean="0"/>
              <a:t>Sexo: </a:t>
            </a:r>
            <a:r>
              <a:rPr lang="es-MX" sz="1300" dirty="0" smtClean="0"/>
              <a:t>Hombre o mujer</a:t>
            </a:r>
          </a:p>
          <a:p>
            <a:pPr marL="285750" indent="-285750" algn="just">
              <a:buFont typeface="Arial" panose="020B0604020202020204" pitchFamily="34" charset="0"/>
              <a:buChar char="•"/>
            </a:pPr>
            <a:r>
              <a:rPr lang="es-MX" sz="1300" b="1" dirty="0" smtClean="0"/>
              <a:t>Edad: </a:t>
            </a:r>
            <a:r>
              <a:rPr lang="es-MX" sz="1300" dirty="0" smtClean="0"/>
              <a:t>Se refiere a la edad de la persona usuaria.</a:t>
            </a:r>
            <a:endParaRPr lang="es-MX" sz="1300" dirty="0"/>
          </a:p>
          <a:p>
            <a:pPr marL="285750" indent="-285750" algn="just">
              <a:buFont typeface="Arial" panose="020B0604020202020204" pitchFamily="34" charset="0"/>
              <a:buChar char="•"/>
            </a:pPr>
            <a:r>
              <a:rPr lang="es-MX" sz="1300" b="1" dirty="0" smtClean="0"/>
              <a:t>Entidad: </a:t>
            </a:r>
            <a:r>
              <a:rPr lang="es-MX" sz="1300" dirty="0" smtClean="0"/>
              <a:t>Se refiere a la entidad federativa de la cuál provino la solicitud o requerimiento.</a:t>
            </a:r>
            <a:endParaRPr lang="es-MX" sz="1300" dirty="0"/>
          </a:p>
        </p:txBody>
      </p:sp>
    </p:spTree>
    <p:extLst>
      <p:ext uri="{BB962C8B-B14F-4D97-AF65-F5344CB8AC3E}">
        <p14:creationId xmlns:p14="http://schemas.microsoft.com/office/powerpoint/2010/main" val="2371609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smtClean="0">
                <a:effectLst>
                  <a:outerShdw blurRad="38100" dist="38100" dir="2700000" algn="tl">
                    <a:srgbClr val="000000">
                      <a:alpha val="43137"/>
                    </a:srgbClr>
                  </a:outerShdw>
                </a:effectLst>
                <a:latin typeface="Calibri" pitchFamily="34" charset="0"/>
              </a:rPr>
              <a:t>¡Gracias!</a:t>
            </a:r>
            <a:endParaRPr lang="es-MX" sz="3100" b="1" i="1" cap="small"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2301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40380"/>
            <a:ext cx="6880118" cy="4524315"/>
          </a:xfrm>
          <a:prstGeom prst="rect">
            <a:avLst/>
          </a:prstGeom>
          <a:noFill/>
        </p:spPr>
        <p:txBody>
          <a:bodyPr wrap="square" rtlCol="0">
            <a:spAutoFit/>
          </a:bodyPr>
          <a:lstStyle/>
          <a:p>
            <a:pPr algn="just"/>
            <a:r>
              <a:rPr lang="es-MX" sz="1600" dirty="0" smtClean="0"/>
              <a:t>El presente Informe contiene </a:t>
            </a:r>
            <a:r>
              <a:rPr lang="es-MX" sz="1600" dirty="0"/>
              <a:t>datos </a:t>
            </a:r>
            <a:r>
              <a:rPr lang="es-MX" sz="1600" dirty="0" smtClean="0"/>
              <a:t>sobre los servicios brindados por el Centro de Atención a la Sociedad (CAS) del Instituto Nacional de Transparencia, Acceso a la Información y Protección de Datos Personales (INAI), en el periodo del </a:t>
            </a:r>
            <a:r>
              <a:rPr lang="es-MX" sz="1600" dirty="0" smtClean="0"/>
              <a:t>21</a:t>
            </a:r>
            <a:r>
              <a:rPr lang="es-MX" sz="1600" dirty="0" smtClean="0"/>
              <a:t> </a:t>
            </a:r>
            <a:r>
              <a:rPr lang="es-MX" sz="1600" dirty="0" smtClean="0"/>
              <a:t>al </a:t>
            </a:r>
            <a:r>
              <a:rPr lang="es-MX" sz="1600" dirty="0" smtClean="0"/>
              <a:t>25</a:t>
            </a:r>
            <a:r>
              <a:rPr lang="es-MX" sz="1600" dirty="0" smtClean="0"/>
              <a:t> </a:t>
            </a:r>
            <a:r>
              <a:rPr lang="es-MX" sz="1600" dirty="0" smtClean="0"/>
              <a:t>de agosto de 2017, en el que se desagrega información por tipo de consulta, canal de atención, perfil de los usuarios, evaluación del servicio y un reporte en el que se describe cada una de la atenciones formuladas a los requerimientos de los usuarios.</a:t>
            </a:r>
          </a:p>
          <a:p>
            <a:pPr algn="just"/>
            <a:endParaRPr lang="es-MX" sz="1600" dirty="0"/>
          </a:p>
          <a:p>
            <a:pPr algn="just"/>
            <a:r>
              <a:rPr lang="es-MX" sz="1600" dirty="0" smtClean="0"/>
              <a:t>Lo anterior, con la finalidad de mantener informados semanalmente a los Comisionados que integran el Pleno del INAI de las actividades que lleva a cabo el CAS, a fin de encontrar áreas de oportunidad que permitan mejorar la calidad de los servicios que se dan a la población.</a:t>
            </a:r>
          </a:p>
          <a:p>
            <a:pPr algn="just"/>
            <a:endParaRPr lang="es-MX" sz="1600" dirty="0"/>
          </a:p>
          <a:p>
            <a:pPr algn="just"/>
            <a:r>
              <a:rPr lang="es-MX" sz="1600" dirty="0" smtClean="0"/>
              <a:t>En este informe se podrán incorporar variables adicionales que permitan tener una mejor perspectiva de las características de los servicios otorgados por el CAS, para lo cual se está programando recabar información adicional a través de los reportes formulados por los agentes que brindan atención o mediante las evaluaciones del servicio que realizan los usuarios.</a:t>
            </a:r>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8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Servicios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2"/>
          <p:cNvSpPr txBox="1"/>
          <p:nvPr/>
        </p:nvSpPr>
        <p:spPr>
          <a:xfrm>
            <a:off x="272207" y="338554"/>
            <a:ext cx="6696744" cy="4955203"/>
          </a:xfrm>
          <a:prstGeom prst="rect">
            <a:avLst/>
          </a:prstGeom>
          <a:noFill/>
        </p:spPr>
        <p:txBody>
          <a:bodyPr wrap="square" rtlCol="0">
            <a:spAutoFit/>
          </a:bodyPr>
          <a:lstStyle/>
          <a:p>
            <a:pPr algn="just"/>
            <a:r>
              <a:rPr lang="es-MX" sz="1100" b="1" dirty="0" smtClean="0"/>
              <a:t>Solicitud </a:t>
            </a:r>
            <a:r>
              <a:rPr lang="es-MX" sz="1100" b="1" dirty="0"/>
              <a:t>de Acceso</a:t>
            </a:r>
            <a:r>
              <a:rPr lang="es-MX" sz="1100" dirty="0"/>
              <a:t>: </a:t>
            </a:r>
            <a:r>
              <a:rPr lang="es-MX" sz="1100" dirty="0" smtClean="0"/>
              <a:t>Se registran solicitudes de información pública.</a:t>
            </a:r>
            <a:r>
              <a:rPr lang="es-MX" sz="1100" dirty="0"/>
              <a:t>  </a:t>
            </a:r>
            <a:endParaRPr lang="es-MX" sz="1100" dirty="0" smtClean="0"/>
          </a:p>
          <a:p>
            <a:pPr algn="just"/>
            <a:endParaRPr lang="es-MX" sz="400" dirty="0"/>
          </a:p>
          <a:p>
            <a:pPr algn="just"/>
            <a:r>
              <a:rPr lang="es-MX" sz="1100" b="1" dirty="0"/>
              <a:t>Solicitudes de Datos </a:t>
            </a:r>
            <a:r>
              <a:rPr lang="es-MX" sz="1100" b="1" dirty="0" smtClean="0"/>
              <a:t>Personales: </a:t>
            </a:r>
            <a:r>
              <a:rPr lang="es-MX" sz="1100" dirty="0" smtClean="0"/>
              <a:t>Se registran solicitudes de datos personales.</a:t>
            </a:r>
            <a:endParaRPr lang="es-MX" sz="1100" dirty="0"/>
          </a:p>
          <a:p>
            <a:pPr algn="just"/>
            <a:endParaRPr lang="es-MX" sz="400" b="1" dirty="0" smtClean="0"/>
          </a:p>
          <a:p>
            <a:pPr algn="just"/>
            <a:r>
              <a:rPr lang="es-MX" sz="1100" b="1" dirty="0" smtClean="0"/>
              <a:t>Orientación </a:t>
            </a:r>
            <a:r>
              <a:rPr lang="es-MX" sz="1100" b="1" dirty="0"/>
              <a:t>de la </a:t>
            </a:r>
            <a:r>
              <a:rPr lang="es-MX" sz="1100" b="1" dirty="0" smtClean="0"/>
              <a:t>LGPDPPSO:</a:t>
            </a:r>
            <a:r>
              <a:rPr lang="es-MX" sz="1100" dirty="0"/>
              <a:t> </a:t>
            </a:r>
            <a:r>
              <a:rPr lang="es-MX" sz="1100" dirty="0" smtClean="0"/>
              <a:t>Se resuelven las dudas planteadas por el usuario respecto a las disposiciones, plazos y procedimientos de la Ley General de Protección de Datos Personales en Posesión de Sujetos Obligados.</a:t>
            </a:r>
            <a:r>
              <a:rPr lang="es-MX" sz="1100" dirty="0"/>
              <a:t> </a:t>
            </a:r>
          </a:p>
          <a:p>
            <a:pPr algn="just"/>
            <a:endParaRPr lang="es-MX" sz="400" b="1" dirty="0" smtClean="0"/>
          </a:p>
          <a:p>
            <a:pPr algn="just"/>
            <a:r>
              <a:rPr lang="es-MX" sz="1100" b="1" dirty="0" smtClean="0"/>
              <a:t>Orientaciones </a:t>
            </a:r>
            <a:r>
              <a:rPr lang="es-MX" sz="1100" b="1" dirty="0"/>
              <a:t>de la </a:t>
            </a:r>
            <a:r>
              <a:rPr lang="es-MX" sz="1100" b="1" dirty="0" smtClean="0"/>
              <a:t>LGTAIP:</a:t>
            </a:r>
            <a:r>
              <a:rPr lang="es-MX" sz="1100" dirty="0"/>
              <a:t> </a:t>
            </a:r>
            <a:r>
              <a:rPr lang="es-MX" sz="1100" dirty="0" smtClean="0"/>
              <a:t>Se atienden las preguntas formuladas por el usuario respecto a las disposiciones, plazos y procedimientos establecidos en la Ley General de Transparencia y Acceso a la Información Pública.</a:t>
            </a:r>
          </a:p>
          <a:p>
            <a:pPr algn="just"/>
            <a:endParaRPr lang="es-MX" sz="400" b="1" dirty="0"/>
          </a:p>
          <a:p>
            <a:pPr algn="just"/>
            <a:r>
              <a:rPr lang="es-MX" sz="1100" b="1" dirty="0" smtClean="0"/>
              <a:t>Orientaciones </a:t>
            </a:r>
            <a:r>
              <a:rPr lang="es-MX" sz="1100" b="1" dirty="0"/>
              <a:t>de la </a:t>
            </a:r>
            <a:r>
              <a:rPr lang="es-MX" sz="1100" b="1" dirty="0" smtClean="0"/>
              <a:t>LFTAIP</a:t>
            </a:r>
            <a:r>
              <a:rPr lang="es-MX" sz="1100" b="1" dirty="0"/>
              <a:t>:</a:t>
            </a:r>
            <a:r>
              <a:rPr lang="es-MX" sz="1100" dirty="0"/>
              <a:t> Se atienden las preguntas formuladas por el usuario respecto a las disposiciones, plazos y procedimientos establecidos en la Ley </a:t>
            </a:r>
            <a:r>
              <a:rPr lang="es-MX" sz="1100" dirty="0" smtClean="0"/>
              <a:t>Federal de </a:t>
            </a:r>
            <a:r>
              <a:rPr lang="es-MX" sz="1100" dirty="0"/>
              <a:t>Transparencia y Acceso a la Información Pública</a:t>
            </a:r>
            <a:r>
              <a:rPr lang="es-MX" sz="1100" dirty="0" smtClean="0"/>
              <a:t>.</a:t>
            </a:r>
            <a:endParaRPr lang="es-MX" sz="1100" dirty="0"/>
          </a:p>
          <a:p>
            <a:pPr algn="just"/>
            <a:endParaRPr lang="es-MX" sz="400" b="1" dirty="0" smtClean="0"/>
          </a:p>
          <a:p>
            <a:pPr algn="just"/>
            <a:r>
              <a:rPr lang="es-MX" sz="1100" b="1" dirty="0" smtClean="0"/>
              <a:t>Orientaciones LFPDPPP:</a:t>
            </a:r>
            <a:r>
              <a:rPr lang="es-MX" sz="1100" b="1" dirty="0"/>
              <a:t> </a:t>
            </a:r>
            <a:r>
              <a:rPr lang="es-MX" sz="1100" dirty="0" smtClean="0"/>
              <a:t>Se atienden las consultas del usuario sobre las disposiciones, plazos y procedimientos establecidos en la Ley Federal de Protección de Datos Personales en Posesión de los Particulares y su Reglamento.</a:t>
            </a:r>
            <a:endParaRPr lang="es-MX" sz="1100" dirty="0"/>
          </a:p>
          <a:p>
            <a:pPr algn="just"/>
            <a:endParaRPr lang="es-MX" sz="400" b="1" dirty="0" smtClean="0"/>
          </a:p>
          <a:p>
            <a:pPr algn="just"/>
            <a:r>
              <a:rPr lang="es-MX" sz="1100" b="1" dirty="0" smtClean="0"/>
              <a:t>Quejas </a:t>
            </a:r>
            <a:r>
              <a:rPr lang="es-MX" sz="1100" b="1" dirty="0"/>
              <a:t>o </a:t>
            </a:r>
            <a:r>
              <a:rPr lang="es-MX" sz="1100" b="1" dirty="0" smtClean="0"/>
              <a:t>Denuncias:</a:t>
            </a:r>
            <a:r>
              <a:rPr lang="es-MX" sz="1100" dirty="0" smtClean="0"/>
              <a:t> Se brinda orientación al usuario de las instancias y procedimientos para presentar quejas o denuncias.</a:t>
            </a:r>
            <a:r>
              <a:rPr lang="es-MX" sz="1100" dirty="0"/>
              <a:t> </a:t>
            </a:r>
          </a:p>
          <a:p>
            <a:pPr algn="just"/>
            <a:endParaRPr lang="es-MX" sz="400" b="1" dirty="0" smtClean="0"/>
          </a:p>
          <a:p>
            <a:pPr algn="just"/>
            <a:r>
              <a:rPr lang="es-MX" sz="1100" b="1" dirty="0" smtClean="0"/>
              <a:t>Recurso </a:t>
            </a:r>
            <a:r>
              <a:rPr lang="es-MX" sz="1100" b="1" dirty="0"/>
              <a:t>de Revisión:</a:t>
            </a:r>
            <a:r>
              <a:rPr lang="es-MX" sz="1100" dirty="0"/>
              <a:t> </a:t>
            </a:r>
            <a:r>
              <a:rPr lang="es-MX" sz="1100" dirty="0" smtClean="0"/>
              <a:t>Se orienta al usuario sobre los medios, plazos y procedimientos para interponer recursos de revisión.</a:t>
            </a:r>
            <a:endParaRPr lang="es-MX" sz="1100" dirty="0"/>
          </a:p>
          <a:p>
            <a:pPr algn="just"/>
            <a:endParaRPr lang="es-MX" sz="400" b="1" dirty="0" smtClean="0"/>
          </a:p>
          <a:p>
            <a:pPr algn="just"/>
            <a:r>
              <a:rPr lang="es-MX" sz="1100" b="1" dirty="0" smtClean="0"/>
              <a:t>Información </a:t>
            </a:r>
            <a:r>
              <a:rPr lang="es-MX" sz="1100" b="1" dirty="0"/>
              <a:t>del INAI:</a:t>
            </a:r>
            <a:r>
              <a:rPr lang="es-MX" sz="1100" dirty="0"/>
              <a:t>  </a:t>
            </a:r>
            <a:r>
              <a:rPr lang="es-MX" sz="1100" dirty="0" smtClean="0"/>
              <a:t>Se otorga al usuario la información requerida por el usuario sobre las actividades, servicios, áreas, eventos y demás información general del INAI.</a:t>
            </a:r>
            <a:endParaRPr lang="es-MX" sz="1100" dirty="0"/>
          </a:p>
          <a:p>
            <a:pPr algn="just"/>
            <a:endParaRPr lang="es-MX" sz="400" b="1" dirty="0" smtClean="0"/>
          </a:p>
          <a:p>
            <a:pPr algn="just"/>
            <a:r>
              <a:rPr lang="es-MX" sz="1100" b="1" dirty="0" smtClean="0"/>
              <a:t>Información del ámbito local:</a:t>
            </a:r>
            <a:r>
              <a:rPr lang="es-MX" sz="1100" dirty="0" smtClean="0"/>
              <a:t> Se refiere a las preguntas de los usuarios que deben canalizarse a los órganos locales de transparencia, por ser de su competencia.</a:t>
            </a:r>
          </a:p>
          <a:p>
            <a:pPr algn="just"/>
            <a:endParaRPr lang="es-MX" sz="400" dirty="0" smtClean="0"/>
          </a:p>
          <a:p>
            <a:pPr algn="just"/>
            <a:r>
              <a:rPr lang="es-MX" sz="1100" b="1" dirty="0" smtClean="0"/>
              <a:t>Seguimiento a solicitudes:</a:t>
            </a:r>
            <a:r>
              <a:rPr lang="es-MX" sz="1100" dirty="0" smtClean="0"/>
              <a:t> Es el seguimiento a las respuestas de las solicitudes de información pública o de datos personales realizadas por los usuarios.</a:t>
            </a:r>
          </a:p>
          <a:p>
            <a:pPr algn="just"/>
            <a:endParaRPr lang="es-MX" sz="400" dirty="0"/>
          </a:p>
          <a:p>
            <a:pPr algn="just"/>
            <a:r>
              <a:rPr lang="es-MX" sz="1100" b="1" dirty="0" smtClean="0"/>
              <a:t>Servicio: </a:t>
            </a:r>
            <a:r>
              <a:rPr lang="es-MX" sz="1100" dirty="0" smtClean="0"/>
              <a:t>Tiene que ver con servicios que ofrece el INAI como capacitación o concursos.</a:t>
            </a:r>
          </a:p>
          <a:p>
            <a:pPr algn="just"/>
            <a:endParaRPr lang="es-MX" sz="400" b="1" dirty="0" smtClean="0"/>
          </a:p>
          <a:p>
            <a:pPr algn="just"/>
            <a:r>
              <a:rPr lang="es-MX" sz="1100" b="1" dirty="0" smtClean="0"/>
              <a:t>Trámite: </a:t>
            </a:r>
            <a:r>
              <a:rPr lang="es-MX" sz="1100" dirty="0" smtClean="0"/>
              <a:t>Es la orientación que se da sobre algún otro procedimiento que es de competencia de alguna dependencia de Gobierno Federal que no tiene que ver con el INAI.</a:t>
            </a:r>
          </a:p>
          <a:p>
            <a:pPr algn="just"/>
            <a:endParaRPr lang="es-MX" sz="400" dirty="0"/>
          </a:p>
          <a:p>
            <a:pPr algn="just"/>
            <a:r>
              <a:rPr lang="es-MX" sz="1100" b="1" dirty="0"/>
              <a:t>Otros Servicios: </a:t>
            </a:r>
            <a:r>
              <a:rPr lang="es-MX" sz="1100" dirty="0"/>
              <a:t>Servicios de atención o asesoría distintos a los anteriores</a:t>
            </a:r>
            <a:r>
              <a:rPr lang="es-MX" sz="1100" dirty="0" smtClean="0"/>
              <a:t>.</a:t>
            </a:r>
            <a:endParaRPr lang="es-MX" sz="1100" dirty="0"/>
          </a:p>
        </p:txBody>
      </p:sp>
    </p:spTree>
    <p:extLst>
      <p:ext uri="{BB962C8B-B14F-4D97-AF65-F5344CB8AC3E}">
        <p14:creationId xmlns:p14="http://schemas.microsoft.com/office/powerpoint/2010/main" val="229355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832" y="0"/>
            <a:ext cx="7118799" cy="307777"/>
          </a:xfrm>
          <a:prstGeom prst="rect">
            <a:avLst/>
          </a:prstGeom>
        </p:spPr>
        <p:txBody>
          <a:bodyPr wrap="square">
            <a:spAutoFit/>
          </a:bodyPr>
          <a:lstStyle/>
          <a:p>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Total Asesorías Solicitados por día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21</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al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25</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de agosto de 2017)</a:t>
            </a:r>
            <a:endPar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29669" y="4488631"/>
            <a:ext cx="7081552" cy="738664"/>
          </a:xfrm>
          <a:prstGeom prst="rect">
            <a:avLst/>
          </a:prstGeom>
          <a:noFill/>
        </p:spPr>
        <p:txBody>
          <a:bodyPr wrap="square" rtlCol="0">
            <a:spAutoFit/>
          </a:bodyPr>
          <a:lstStyle/>
          <a:p>
            <a:pPr algn="just"/>
            <a:r>
              <a:rPr lang="es-MX" b="1" dirty="0" smtClean="0"/>
              <a:t>En la semana correspondiente del </a:t>
            </a:r>
            <a:r>
              <a:rPr lang="es-MX" b="1" dirty="0" smtClean="0"/>
              <a:t>21 </a:t>
            </a:r>
            <a:r>
              <a:rPr lang="es-MX" b="1" dirty="0" smtClean="0"/>
              <a:t>al </a:t>
            </a:r>
            <a:r>
              <a:rPr lang="es-MX" b="1" dirty="0" smtClean="0"/>
              <a:t>25</a:t>
            </a:r>
            <a:r>
              <a:rPr lang="es-MX" b="1" dirty="0" smtClean="0"/>
              <a:t> </a:t>
            </a:r>
            <a:r>
              <a:rPr lang="es-MX" b="1" dirty="0" smtClean="0"/>
              <a:t>de agosto de 2017 se atendieron a </a:t>
            </a:r>
            <a:r>
              <a:rPr lang="es-MX" b="1" dirty="0" smtClean="0"/>
              <a:t>1,210 </a:t>
            </a:r>
            <a:r>
              <a:rPr lang="es-MX" b="1" dirty="0" smtClean="0"/>
              <a:t>usuarios, de los cuales, el </a:t>
            </a:r>
            <a:r>
              <a:rPr lang="es-MX" b="1" dirty="0" smtClean="0"/>
              <a:t>21</a:t>
            </a:r>
            <a:r>
              <a:rPr lang="es-MX" b="1" dirty="0" smtClean="0"/>
              <a:t> </a:t>
            </a:r>
            <a:r>
              <a:rPr lang="es-MX" b="1" dirty="0" smtClean="0"/>
              <a:t>de agosto fue el </a:t>
            </a:r>
            <a:r>
              <a:rPr lang="es-MX" b="1" dirty="0"/>
              <a:t>día en el que más asesorías se </a:t>
            </a:r>
            <a:r>
              <a:rPr lang="es-MX" b="1" dirty="0" smtClean="0"/>
              <a:t>brindaron con </a:t>
            </a:r>
            <a:r>
              <a:rPr lang="es-MX" b="1" dirty="0" smtClean="0"/>
              <a:t>300</a:t>
            </a:r>
            <a:r>
              <a:rPr lang="es-MX" b="1" dirty="0" smtClean="0"/>
              <a:t>, </a:t>
            </a:r>
            <a:r>
              <a:rPr lang="es-MX" b="1" dirty="0" smtClean="0"/>
              <a:t>lo que representó el </a:t>
            </a:r>
            <a:r>
              <a:rPr lang="es-MX" b="1" dirty="0" smtClean="0"/>
              <a:t>24.8 % </a:t>
            </a:r>
            <a:r>
              <a:rPr lang="es-MX" b="1" dirty="0" smtClean="0"/>
              <a:t>del total de la semana.</a:t>
            </a:r>
            <a:endParaRPr lang="es-MX" b="1" dirty="0"/>
          </a:p>
        </p:txBody>
      </p:sp>
      <p:sp>
        <p:nvSpPr>
          <p:cNvPr id="8" name="CuadroTexto 7"/>
          <p:cNvSpPr txBox="1"/>
          <p:nvPr/>
        </p:nvSpPr>
        <p:spPr>
          <a:xfrm>
            <a:off x="-21354" y="1845821"/>
            <a:ext cx="2745064"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7" name="Imagen 6"/>
          <p:cNvPicPr>
            <a:picLocks noChangeAspect="1"/>
          </p:cNvPicPr>
          <p:nvPr/>
        </p:nvPicPr>
        <p:blipFill>
          <a:blip r:embed="rId2"/>
          <a:stretch>
            <a:fillRect/>
          </a:stretch>
        </p:blipFill>
        <p:spPr>
          <a:xfrm>
            <a:off x="81327" y="435235"/>
            <a:ext cx="2567144" cy="1461794"/>
          </a:xfrm>
          <a:prstGeom prst="rect">
            <a:avLst/>
          </a:prstGeom>
        </p:spPr>
      </p:pic>
      <p:pic>
        <p:nvPicPr>
          <p:cNvPr id="9" name="Imagen 8"/>
          <p:cNvPicPr>
            <a:picLocks noChangeAspect="1"/>
          </p:cNvPicPr>
          <p:nvPr/>
        </p:nvPicPr>
        <p:blipFill>
          <a:blip r:embed="rId3"/>
          <a:stretch>
            <a:fillRect/>
          </a:stretch>
        </p:blipFill>
        <p:spPr>
          <a:xfrm>
            <a:off x="752212" y="2184375"/>
            <a:ext cx="5602710" cy="2184168"/>
          </a:xfrm>
          <a:prstGeom prst="rect">
            <a:avLst/>
          </a:prstGeom>
        </p:spPr>
      </p:pic>
    </p:spTree>
    <p:extLst>
      <p:ext uri="{BB962C8B-B14F-4D97-AF65-F5344CB8AC3E}">
        <p14:creationId xmlns:p14="http://schemas.microsoft.com/office/powerpoint/2010/main" val="39534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1776" y="3192487"/>
            <a:ext cx="6981191" cy="203132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Del </a:t>
            </a:r>
            <a:r>
              <a:rPr lang="es-MX" b="1" dirty="0" smtClean="0"/>
              <a:t>21</a:t>
            </a:r>
            <a:r>
              <a:rPr lang="es-MX" b="1" dirty="0" smtClean="0"/>
              <a:t> </a:t>
            </a:r>
            <a:r>
              <a:rPr lang="es-MX" b="1" dirty="0" smtClean="0"/>
              <a:t>al </a:t>
            </a:r>
            <a:r>
              <a:rPr lang="es-MX" b="1" dirty="0" smtClean="0"/>
              <a:t>25</a:t>
            </a:r>
            <a:r>
              <a:rPr lang="es-MX" b="1" dirty="0" smtClean="0"/>
              <a:t> </a:t>
            </a:r>
            <a:r>
              <a:rPr lang="es-MX" b="1" dirty="0" smtClean="0"/>
              <a:t>de agosto de 2017 se atendieron </a:t>
            </a:r>
            <a:r>
              <a:rPr lang="es-MX" b="1" dirty="0" smtClean="0"/>
              <a:t>1,210 </a:t>
            </a:r>
            <a:r>
              <a:rPr lang="es-MX" b="1" dirty="0" smtClean="0"/>
              <a:t>servicios, de los cuales, el </a:t>
            </a:r>
            <a:r>
              <a:rPr lang="es-MX" b="1" dirty="0" smtClean="0"/>
              <a:t>73.8 </a:t>
            </a:r>
            <a:r>
              <a:rPr lang="es-MX" b="1" dirty="0" smtClean="0"/>
              <a:t>% fue a través de Tel-INAI.</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El </a:t>
            </a:r>
            <a:r>
              <a:rPr lang="es-MX" b="1" dirty="0" smtClean="0"/>
              <a:t>7.6</a:t>
            </a:r>
            <a:r>
              <a:rPr lang="es-MX" b="1" dirty="0" smtClean="0"/>
              <a:t> </a:t>
            </a:r>
            <a:r>
              <a:rPr lang="es-MX" b="1" dirty="0" smtClean="0"/>
              <a:t>% de los usuarios del CAS prefirió la vía E-mail.</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otorgaron </a:t>
            </a:r>
            <a:r>
              <a:rPr lang="es-MX" b="1" dirty="0" smtClean="0"/>
              <a:t>109 </a:t>
            </a:r>
            <a:r>
              <a:rPr lang="es-MX" b="1" dirty="0" smtClean="0"/>
              <a:t>asesorías en el canal presencial, que representó un </a:t>
            </a:r>
            <a:r>
              <a:rPr lang="es-MX" b="1" dirty="0"/>
              <a:t>9</a:t>
            </a:r>
            <a:r>
              <a:rPr lang="es-MX" b="1" dirty="0" smtClean="0"/>
              <a:t> </a:t>
            </a:r>
            <a:r>
              <a:rPr lang="es-MX" b="1" dirty="0" smtClean="0"/>
              <a:t>%; </a:t>
            </a:r>
            <a:r>
              <a:rPr lang="es-MX" b="1" dirty="0" smtClean="0"/>
              <a:t>hubo 112 asesorías en el </a:t>
            </a:r>
            <a:r>
              <a:rPr lang="es-MX" b="1" dirty="0" err="1" smtClean="0"/>
              <a:t>MiCAS</a:t>
            </a:r>
            <a:r>
              <a:rPr lang="es-MX" b="1" dirty="0" smtClean="0"/>
              <a:t>, el 9.3 %, y </a:t>
            </a:r>
            <a:r>
              <a:rPr lang="es-MX" b="1" dirty="0" smtClean="0"/>
              <a:t>soló 0.3 </a:t>
            </a:r>
            <a:r>
              <a:rPr lang="es-MX" b="1" dirty="0" smtClean="0"/>
              <a:t>% de servicios vía postal.</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realizó un promedio de </a:t>
            </a:r>
            <a:r>
              <a:rPr lang="es-MX" b="1" dirty="0" smtClean="0"/>
              <a:t>242 </a:t>
            </a:r>
            <a:r>
              <a:rPr lang="es-MX" b="1" dirty="0" smtClean="0"/>
              <a:t>servicios por canal de atención.</a:t>
            </a:r>
            <a:endParaRPr lang="es-MX" b="1"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4. asesorías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CuadroTexto 7"/>
          <p:cNvSpPr txBox="1"/>
          <p:nvPr/>
        </p:nvSpPr>
        <p:spPr>
          <a:xfrm>
            <a:off x="3947280" y="1940886"/>
            <a:ext cx="3029332"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4" name="Imagen 3"/>
          <p:cNvPicPr>
            <a:picLocks noChangeAspect="1"/>
          </p:cNvPicPr>
          <p:nvPr/>
        </p:nvPicPr>
        <p:blipFill>
          <a:blip r:embed="rId2"/>
          <a:stretch>
            <a:fillRect/>
          </a:stretch>
        </p:blipFill>
        <p:spPr>
          <a:xfrm>
            <a:off x="4016623" y="695759"/>
            <a:ext cx="2903511" cy="1251884"/>
          </a:xfrm>
          <a:prstGeom prst="rect">
            <a:avLst/>
          </a:prstGeom>
        </p:spPr>
      </p:pic>
      <p:pic>
        <p:nvPicPr>
          <p:cNvPr id="5" name="Imagen 4"/>
          <p:cNvPicPr>
            <a:picLocks noChangeAspect="1"/>
          </p:cNvPicPr>
          <p:nvPr/>
        </p:nvPicPr>
        <p:blipFill>
          <a:blip r:embed="rId3"/>
          <a:stretch>
            <a:fillRect/>
          </a:stretch>
        </p:blipFill>
        <p:spPr>
          <a:xfrm>
            <a:off x="254735" y="419999"/>
            <a:ext cx="6504996" cy="2772488"/>
          </a:xfrm>
          <a:prstGeom prst="rect">
            <a:avLst/>
          </a:prstGeom>
        </p:spPr>
      </p:pic>
    </p:spTree>
    <p:extLst>
      <p:ext uri="{BB962C8B-B14F-4D97-AF65-F5344CB8AC3E}">
        <p14:creationId xmlns:p14="http://schemas.microsoft.com/office/powerpoint/2010/main" val="72969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102254" y="2792665"/>
            <a:ext cx="7010713" cy="216982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medio o canal más usado en la semana del </a:t>
            </a:r>
            <a:r>
              <a:rPr lang="es-MX" b="1" dirty="0" smtClean="0"/>
              <a:t>21</a:t>
            </a:r>
            <a:r>
              <a:rPr lang="es-MX" b="1" dirty="0" smtClean="0"/>
              <a:t> </a:t>
            </a:r>
            <a:r>
              <a:rPr lang="es-MX" b="1" dirty="0" smtClean="0"/>
              <a:t>al </a:t>
            </a:r>
            <a:r>
              <a:rPr lang="es-MX" b="1" dirty="0" smtClean="0"/>
              <a:t>25</a:t>
            </a:r>
            <a:r>
              <a:rPr lang="es-MX" b="1" dirty="0" smtClean="0"/>
              <a:t> </a:t>
            </a:r>
            <a:r>
              <a:rPr lang="es-MX" b="1" dirty="0" smtClean="0"/>
              <a:t>de agosto de </a:t>
            </a:r>
            <a:r>
              <a:rPr lang="es-MX" b="1" dirty="0"/>
              <a:t>2017 </a:t>
            </a:r>
            <a:r>
              <a:rPr lang="es-MX" b="1" dirty="0" smtClean="0"/>
              <a:t>fue el Tel-INAI con </a:t>
            </a:r>
            <a:r>
              <a:rPr lang="es-MX" b="1" dirty="0" smtClean="0"/>
              <a:t>893</a:t>
            </a:r>
            <a:r>
              <a:rPr lang="es-MX" b="1" dirty="0" smtClean="0"/>
              <a:t> </a:t>
            </a:r>
            <a:r>
              <a:rPr lang="es-MX" b="1" dirty="0" smtClean="0"/>
              <a:t>asesorías, lo que representó el </a:t>
            </a:r>
            <a:r>
              <a:rPr lang="es-MX" b="1" dirty="0" smtClean="0"/>
              <a:t>73.8 </a:t>
            </a:r>
            <a:r>
              <a:rPr lang="es-MX" b="1" dirty="0" smtClean="0"/>
              <a:t>% de atención.</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El uso del correo electrónico (E-mail) representó el </a:t>
            </a:r>
            <a:r>
              <a:rPr lang="es-MX" b="1" dirty="0" smtClean="0"/>
              <a:t>7.6</a:t>
            </a:r>
            <a:r>
              <a:rPr lang="es-MX" b="1" dirty="0" smtClean="0"/>
              <a:t> </a:t>
            </a:r>
            <a:r>
              <a:rPr lang="es-MX" b="1" dirty="0" smtClean="0"/>
              <a:t>% de atención a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smtClean="0"/>
              <a:t>Respecto de la asesoría presencial, se le brindó apoyo diverso a </a:t>
            </a:r>
            <a:r>
              <a:rPr lang="es-MX" b="1" dirty="0" smtClean="0"/>
              <a:t>109 </a:t>
            </a:r>
            <a:r>
              <a:rPr lang="es-MX" b="1" dirty="0" smtClean="0"/>
              <a:t>personas, lo que representó el </a:t>
            </a:r>
            <a:r>
              <a:rPr lang="es-MX" b="1" dirty="0"/>
              <a:t>9</a:t>
            </a:r>
            <a:r>
              <a:rPr lang="es-MX" b="1" dirty="0" smtClean="0"/>
              <a:t> </a:t>
            </a:r>
            <a:r>
              <a:rPr lang="es-MX" b="1" dirty="0" smtClean="0"/>
              <a:t>% de atenciones.</a:t>
            </a:r>
          </a:p>
          <a:p>
            <a:pPr algn="just"/>
            <a:endParaRPr lang="es-MX" sz="800" b="1" dirty="0" smtClean="0"/>
          </a:p>
          <a:p>
            <a:pPr marL="285750" indent="-285750" algn="just">
              <a:buFont typeface="Wingdings" panose="05000000000000000000" pitchFamily="2" charset="2"/>
              <a:buChar char="q"/>
            </a:pPr>
            <a:r>
              <a:rPr lang="es-MX" b="1" dirty="0" smtClean="0"/>
              <a:t>Finalmente, en la semana reportada, </a:t>
            </a:r>
            <a:r>
              <a:rPr lang="es-MX" b="1" dirty="0" smtClean="0"/>
              <a:t>en el </a:t>
            </a:r>
            <a:r>
              <a:rPr lang="es-MX" b="1" dirty="0" err="1" smtClean="0"/>
              <a:t>MiCAS</a:t>
            </a:r>
            <a:r>
              <a:rPr lang="es-MX" b="1" dirty="0" smtClean="0"/>
              <a:t> se atendieron a 112 personas, el 9.3 % del total; el </a:t>
            </a:r>
            <a:r>
              <a:rPr lang="es-MX" b="1" dirty="0" smtClean="0"/>
              <a:t>uso del canal de atención vía postal fue de sólo </a:t>
            </a:r>
            <a:r>
              <a:rPr lang="es-MX" b="1" dirty="0"/>
              <a:t>4</a:t>
            </a:r>
            <a:r>
              <a:rPr lang="es-MX" b="1" dirty="0" smtClean="0"/>
              <a:t> </a:t>
            </a:r>
            <a:r>
              <a:rPr lang="es-MX" b="1" dirty="0" smtClean="0"/>
              <a:t>usuarios, que representaron el </a:t>
            </a:r>
            <a:r>
              <a:rPr lang="es-MX" b="1" dirty="0" smtClean="0"/>
              <a:t>0.3 </a:t>
            </a:r>
            <a:r>
              <a:rPr lang="es-MX" b="1" dirty="0" smtClean="0"/>
              <a:t>% del universo analizado.</a:t>
            </a:r>
            <a:endParaRPr lang="es-MX" b="1" dirty="0"/>
          </a:p>
        </p:txBody>
      </p:sp>
      <p:sp>
        <p:nvSpPr>
          <p:cNvPr id="6" name="CuadroTexto 5"/>
          <p:cNvSpPr txBox="1"/>
          <p:nvPr/>
        </p:nvSpPr>
        <p:spPr>
          <a:xfrm>
            <a:off x="-14834" y="2544995"/>
            <a:ext cx="489654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102254" y="702770"/>
            <a:ext cx="6938705" cy="1852560"/>
          </a:xfrm>
          <a:prstGeom prst="rect">
            <a:avLst/>
          </a:prstGeom>
        </p:spPr>
      </p:pic>
    </p:spTree>
    <p:extLst>
      <p:ext uri="{BB962C8B-B14F-4D97-AF65-F5344CB8AC3E}">
        <p14:creationId xmlns:p14="http://schemas.microsoft.com/office/powerpoint/2010/main" val="367193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7" name="CuadroTexto 6"/>
          <p:cNvSpPr txBox="1"/>
          <p:nvPr/>
        </p:nvSpPr>
        <p:spPr>
          <a:xfrm>
            <a:off x="20992" y="509607"/>
            <a:ext cx="7091975" cy="954107"/>
          </a:xfrm>
          <a:prstGeom prst="rect">
            <a:avLst/>
          </a:prstGeom>
          <a:noFill/>
        </p:spPr>
        <p:txBody>
          <a:bodyPr wrap="square" rtlCol="0">
            <a:spAutoFit/>
          </a:bodyPr>
          <a:lstStyle/>
          <a:p>
            <a:pPr algn="just"/>
            <a:r>
              <a:rPr lang="es-MX" b="1" dirty="0" smtClean="0"/>
              <a:t>El medio o canal más utilizado por los usuarios del CAS fue el Tel-INAI con </a:t>
            </a:r>
            <a:r>
              <a:rPr lang="es-MX" b="1" dirty="0" smtClean="0"/>
              <a:t>893 asesorías, </a:t>
            </a:r>
            <a:r>
              <a:rPr lang="es-MX" b="1" dirty="0" smtClean="0"/>
              <a:t>seguido del </a:t>
            </a:r>
            <a:r>
              <a:rPr lang="es-MX" b="1" dirty="0" err="1" smtClean="0"/>
              <a:t>MiCAS</a:t>
            </a:r>
            <a:r>
              <a:rPr lang="es-MX" b="1" dirty="0"/>
              <a:t>, con 112 personas </a:t>
            </a:r>
            <a:r>
              <a:rPr lang="es-MX" b="1" dirty="0" smtClean="0"/>
              <a:t>atendidas;</a:t>
            </a:r>
            <a:r>
              <a:rPr lang="es-MX" b="1" dirty="0"/>
              <a:t> </a:t>
            </a:r>
            <a:r>
              <a:rPr lang="es-MX" b="1" dirty="0" smtClean="0"/>
              <a:t>el </a:t>
            </a:r>
            <a:r>
              <a:rPr lang="es-MX" b="1" dirty="0" smtClean="0"/>
              <a:t>medio presencial, con </a:t>
            </a:r>
            <a:r>
              <a:rPr lang="es-MX" b="1" dirty="0" smtClean="0"/>
              <a:t>109 </a:t>
            </a:r>
            <a:r>
              <a:rPr lang="es-MX" b="1" dirty="0" smtClean="0"/>
              <a:t>usuarios que acudieron a las instalaciones del </a:t>
            </a:r>
            <a:r>
              <a:rPr lang="es-MX" b="1" dirty="0" smtClean="0"/>
              <a:t>INAI, el </a:t>
            </a:r>
            <a:r>
              <a:rPr lang="es-MX" b="1" dirty="0"/>
              <a:t>medio E-mail, con 92 </a:t>
            </a:r>
            <a:r>
              <a:rPr lang="es-MX" b="1" dirty="0" smtClean="0"/>
              <a:t>usuarios. P</a:t>
            </a:r>
            <a:r>
              <a:rPr lang="es-MX" b="1" dirty="0" smtClean="0"/>
              <a:t>or </a:t>
            </a:r>
            <a:r>
              <a:rPr lang="es-MX" b="1" dirty="0" smtClean="0"/>
              <a:t>último, </a:t>
            </a:r>
            <a:r>
              <a:rPr lang="es-MX" b="1" dirty="0"/>
              <a:t>4</a:t>
            </a:r>
            <a:r>
              <a:rPr lang="es-MX" b="1" dirty="0" smtClean="0"/>
              <a:t> </a:t>
            </a:r>
            <a:r>
              <a:rPr lang="es-MX" b="1" dirty="0" smtClean="0"/>
              <a:t>asesorías vía </a:t>
            </a:r>
            <a:r>
              <a:rPr lang="es-MX" b="1" dirty="0" smtClean="0"/>
              <a:t>postal, el 0.3 % del total.</a:t>
            </a:r>
            <a:endParaRPr lang="es-MX" b="1" dirty="0"/>
          </a:p>
        </p:txBody>
      </p:sp>
      <p:pic>
        <p:nvPicPr>
          <p:cNvPr id="3" name="Imagen 2"/>
          <p:cNvPicPr>
            <a:picLocks noChangeAspect="1"/>
          </p:cNvPicPr>
          <p:nvPr/>
        </p:nvPicPr>
        <p:blipFill>
          <a:blip r:embed="rId2"/>
          <a:stretch>
            <a:fillRect/>
          </a:stretch>
        </p:blipFill>
        <p:spPr>
          <a:xfrm>
            <a:off x="443045" y="1464295"/>
            <a:ext cx="6247867" cy="3352514"/>
          </a:xfrm>
          <a:prstGeom prst="rect">
            <a:avLst/>
          </a:prstGeom>
        </p:spPr>
      </p:pic>
    </p:spTree>
    <p:extLst>
      <p:ext uri="{BB962C8B-B14F-4D97-AF65-F5344CB8AC3E}">
        <p14:creationId xmlns:p14="http://schemas.microsoft.com/office/powerpoint/2010/main" val="24524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840559"/>
            <a:ext cx="7037033" cy="1323439"/>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a:t>
            </a:r>
            <a:r>
              <a:rPr lang="es-MX" b="1" dirty="0" smtClean="0"/>
              <a:t>26.5 </a:t>
            </a:r>
            <a:r>
              <a:rPr lang="es-MX" b="1" dirty="0" smtClean="0"/>
              <a:t>% de los servicios fue sobre orientaciones en materia de la LGPDPPSO.</a:t>
            </a:r>
          </a:p>
          <a:p>
            <a:pPr algn="just"/>
            <a:endParaRPr lang="es-MX" sz="800" b="1" dirty="0" smtClean="0"/>
          </a:p>
          <a:p>
            <a:pPr marL="285750" indent="-285750" algn="just">
              <a:buFont typeface="Wingdings" panose="05000000000000000000" pitchFamily="2" charset="2"/>
              <a:buChar char="q"/>
            </a:pPr>
            <a:r>
              <a:rPr lang="es-MX" b="1" dirty="0"/>
              <a:t>El </a:t>
            </a:r>
            <a:r>
              <a:rPr lang="es-MX" b="1" dirty="0" smtClean="0"/>
              <a:t>21.2 </a:t>
            </a:r>
            <a:r>
              <a:rPr lang="es-MX" b="1" dirty="0"/>
              <a:t>% de los servicios otorgados consistió en orientaciones sobre la LFPDPPP</a:t>
            </a:r>
            <a:r>
              <a:rPr lang="es-MX" b="1" dirty="0" smtClean="0"/>
              <a:t>.</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El 15.9 </a:t>
            </a:r>
            <a:r>
              <a:rPr lang="es-MX" b="1" dirty="0" smtClean="0"/>
              <a:t>% de los servicios correspondió a Información del INAI</a:t>
            </a:r>
          </a:p>
          <a:p>
            <a:pPr algn="just"/>
            <a:endParaRPr lang="es-MX" sz="800" b="1" dirty="0" smtClean="0"/>
          </a:p>
          <a:p>
            <a:pPr marL="285750" indent="-285750" algn="just">
              <a:buFont typeface="Wingdings" panose="05000000000000000000" pitchFamily="2" charset="2"/>
              <a:buChar char="q"/>
            </a:pPr>
            <a:r>
              <a:rPr lang="es-MX" b="1" dirty="0" smtClean="0"/>
              <a:t>El </a:t>
            </a:r>
            <a:r>
              <a:rPr lang="es-MX" b="1" dirty="0" smtClean="0"/>
              <a:t>13.4 </a:t>
            </a:r>
            <a:r>
              <a:rPr lang="es-MX" b="1" dirty="0" smtClean="0"/>
              <a:t>% de los servicios se dio a Seguimiento </a:t>
            </a:r>
            <a:r>
              <a:rPr lang="es-MX" b="1" dirty="0" smtClean="0"/>
              <a:t>a </a:t>
            </a:r>
            <a:r>
              <a:rPr lang="es-MX" b="1" dirty="0" smtClean="0"/>
              <a:t>solicitudes.</a:t>
            </a:r>
            <a:endParaRPr lang="es-MX" b="1" dirty="0"/>
          </a:p>
        </p:txBody>
      </p:sp>
      <p:sp>
        <p:nvSpPr>
          <p:cNvPr id="6" name="CuadroTexto 5"/>
          <p:cNvSpPr txBox="1"/>
          <p:nvPr/>
        </p:nvSpPr>
        <p:spPr>
          <a:xfrm>
            <a:off x="231775" y="3552527"/>
            <a:ext cx="3499767"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8"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56183" y="429065"/>
            <a:ext cx="7010450" cy="3181798"/>
          </a:xfrm>
          <a:prstGeom prst="rect">
            <a:avLst/>
          </a:prstGeom>
        </p:spPr>
      </p:pic>
    </p:spTree>
    <p:extLst>
      <p:ext uri="{BB962C8B-B14F-4D97-AF65-F5344CB8AC3E}">
        <p14:creationId xmlns:p14="http://schemas.microsoft.com/office/powerpoint/2010/main" val="1626425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47244-D593-4153-B8D7-C663E6B75BD3}">
  <ds:schemaRefs>
    <ds:schemaRef ds:uri="http://schemas.microsoft.com/office/2006/metadata/propertie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9F43B79-C342-46B9-90E6-E2C4471C2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18137</TotalTime>
  <Words>2435</Words>
  <Application>Microsoft Office PowerPoint</Application>
  <PresentationFormat>Papel B5 (ISO) (176 x 250 mm)</PresentationFormat>
  <Paragraphs>185</Paragraphs>
  <Slides>25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Jesús Fernando Sánchez Jiménez</cp:lastModifiedBy>
  <cp:revision>1443</cp:revision>
  <cp:lastPrinted>2015-09-23T16:14:14Z</cp:lastPrinted>
  <dcterms:created xsi:type="dcterms:W3CDTF">2015-03-11T17:18:14Z</dcterms:created>
  <dcterms:modified xsi:type="dcterms:W3CDTF">2017-08-26T03:16:19Z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