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notesMasterIdLst>
    <p:notesMasterId r:id="rId31"/>
  </p:notesMasterIdLst>
  <p:handoutMasterIdLst>
    <p:handoutMasterId r:id="rId32"/>
  </p:handoutMasterIdLst>
  <p:sldIdLst>
    <p:sldId id="256" r:id="rId5"/>
    <p:sldId id="296" r:id="rId6"/>
    <p:sldId id="297" r:id="rId7"/>
    <p:sldId id="294" r:id="rId8"/>
    <p:sldId id="327" r:id="rId9"/>
    <p:sldId id="328" r:id="rId10"/>
    <p:sldId id="312" r:id="rId11"/>
    <p:sldId id="323" r:id="rId12"/>
    <p:sldId id="311" r:id="rId13"/>
    <p:sldId id="300" r:id="rId14"/>
    <p:sldId id="313" r:id="rId15"/>
    <p:sldId id="314" r:id="rId16"/>
    <p:sldId id="315" r:id="rId17"/>
    <p:sldId id="316" r:id="rId18"/>
    <p:sldId id="319" r:id="rId19"/>
    <p:sldId id="318" r:id="rId20"/>
    <p:sldId id="320" r:id="rId21"/>
    <p:sldId id="321" r:id="rId22"/>
    <p:sldId id="324" r:id="rId23"/>
    <p:sldId id="322" r:id="rId24"/>
    <p:sldId id="308" r:id="rId25"/>
    <p:sldId id="325" r:id="rId26"/>
    <p:sldId id="309" r:id="rId27"/>
    <p:sldId id="326" r:id="rId28"/>
    <p:sldId id="293" r:id="rId29"/>
    <p:sldId id="286" r:id="rId30"/>
  </p:sldIdLst>
  <p:sldSz cx="7169150" cy="5376863" type="B5ISO"/>
  <p:notesSz cx="9296400" cy="7010400"/>
  <p:defaultTextStyle>
    <a:defPPr>
      <a:defRPr lang="es-MX"/>
    </a:defPPr>
    <a:lvl1pPr marL="0" algn="l" defTabSz="716828" rtl="0" eaLnBrk="1" latinLnBrk="0" hangingPunct="1">
      <a:defRPr sz="1400" kern="1200">
        <a:solidFill>
          <a:schemeClr val="tx1"/>
        </a:solidFill>
        <a:latin typeface="+mn-lt"/>
        <a:ea typeface="+mn-ea"/>
        <a:cs typeface="+mn-cs"/>
      </a:defRPr>
    </a:lvl1pPr>
    <a:lvl2pPr marL="358414" algn="l" defTabSz="716828" rtl="0" eaLnBrk="1" latinLnBrk="0" hangingPunct="1">
      <a:defRPr sz="1400" kern="1200">
        <a:solidFill>
          <a:schemeClr val="tx1"/>
        </a:solidFill>
        <a:latin typeface="+mn-lt"/>
        <a:ea typeface="+mn-ea"/>
        <a:cs typeface="+mn-cs"/>
      </a:defRPr>
    </a:lvl2pPr>
    <a:lvl3pPr marL="716828" algn="l" defTabSz="716828" rtl="0" eaLnBrk="1" latinLnBrk="0" hangingPunct="1">
      <a:defRPr sz="1400" kern="1200">
        <a:solidFill>
          <a:schemeClr val="tx1"/>
        </a:solidFill>
        <a:latin typeface="+mn-lt"/>
        <a:ea typeface="+mn-ea"/>
        <a:cs typeface="+mn-cs"/>
      </a:defRPr>
    </a:lvl3pPr>
    <a:lvl4pPr marL="1075241" algn="l" defTabSz="716828" rtl="0" eaLnBrk="1" latinLnBrk="0" hangingPunct="1">
      <a:defRPr sz="1400" kern="1200">
        <a:solidFill>
          <a:schemeClr val="tx1"/>
        </a:solidFill>
        <a:latin typeface="+mn-lt"/>
        <a:ea typeface="+mn-ea"/>
        <a:cs typeface="+mn-cs"/>
      </a:defRPr>
    </a:lvl4pPr>
    <a:lvl5pPr marL="1433655" algn="l" defTabSz="716828" rtl="0" eaLnBrk="1" latinLnBrk="0" hangingPunct="1">
      <a:defRPr sz="1400" kern="1200">
        <a:solidFill>
          <a:schemeClr val="tx1"/>
        </a:solidFill>
        <a:latin typeface="+mn-lt"/>
        <a:ea typeface="+mn-ea"/>
        <a:cs typeface="+mn-cs"/>
      </a:defRPr>
    </a:lvl5pPr>
    <a:lvl6pPr marL="1792069" algn="l" defTabSz="716828" rtl="0" eaLnBrk="1" latinLnBrk="0" hangingPunct="1">
      <a:defRPr sz="1400" kern="1200">
        <a:solidFill>
          <a:schemeClr val="tx1"/>
        </a:solidFill>
        <a:latin typeface="+mn-lt"/>
        <a:ea typeface="+mn-ea"/>
        <a:cs typeface="+mn-cs"/>
      </a:defRPr>
    </a:lvl6pPr>
    <a:lvl7pPr marL="2150483" algn="l" defTabSz="716828" rtl="0" eaLnBrk="1" latinLnBrk="0" hangingPunct="1">
      <a:defRPr sz="1400" kern="1200">
        <a:solidFill>
          <a:schemeClr val="tx1"/>
        </a:solidFill>
        <a:latin typeface="+mn-lt"/>
        <a:ea typeface="+mn-ea"/>
        <a:cs typeface="+mn-cs"/>
      </a:defRPr>
    </a:lvl7pPr>
    <a:lvl8pPr marL="2508897" algn="l" defTabSz="716828" rtl="0" eaLnBrk="1" latinLnBrk="0" hangingPunct="1">
      <a:defRPr sz="1400" kern="1200">
        <a:solidFill>
          <a:schemeClr val="tx1"/>
        </a:solidFill>
        <a:latin typeface="+mn-lt"/>
        <a:ea typeface="+mn-ea"/>
        <a:cs typeface="+mn-cs"/>
      </a:defRPr>
    </a:lvl8pPr>
    <a:lvl9pPr marL="2867310" algn="l" defTabSz="716828"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94">
          <p15:clr>
            <a:srgbClr val="A4A3A4"/>
          </p15:clr>
        </p15:guide>
        <p15:guide id="2" pos="22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opoldo Alejandro Cruz Vásquez" initials="LACV" lastIdx="11" clrIdx="0">
    <p:extLst>
      <p:ext uri="{19B8F6BF-5375-455C-9EA6-DF929625EA0E}">
        <p15:presenceInfo xmlns:p15="http://schemas.microsoft.com/office/powerpoint/2012/main" userId="S-1-5-21-1177238915-299502267-725345543-15561" providerId="AD"/>
      </p:ext>
    </p:extLst>
  </p:cmAuthor>
  <p:cmAuthor id="2" name="Sandra Huerta Romero" initials="SHR" lastIdx="4" clrIdx="1">
    <p:extLst>
      <p:ext uri="{19B8F6BF-5375-455C-9EA6-DF929625EA0E}">
        <p15:presenceInfo xmlns:p15="http://schemas.microsoft.com/office/powerpoint/2012/main" userId="S-1-5-21-1177238915-299502267-725345543-153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64A2"/>
    <a:srgbClr val="612A8A"/>
    <a:srgbClr val="006666"/>
    <a:srgbClr val="00A9A6"/>
    <a:srgbClr val="009999"/>
    <a:srgbClr val="00B0AC"/>
    <a:srgbClr val="92E150"/>
    <a:srgbClr val="FF0066"/>
    <a:srgbClr val="0066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61" autoAdjust="0"/>
    <p:restoredTop sz="93922" autoAdjust="0"/>
  </p:normalViewPr>
  <p:slideViewPr>
    <p:cSldViewPr>
      <p:cViewPr varScale="1">
        <p:scale>
          <a:sx n="107" d="100"/>
          <a:sy n="107" d="100"/>
        </p:scale>
        <p:origin x="1878" y="114"/>
      </p:cViewPr>
      <p:guideLst>
        <p:guide orient="horz" pos="1694"/>
        <p:guide pos="2259"/>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15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1777372565271444E-2"/>
          <c:y val="0.1287595505083261"/>
          <c:w val="0.97124182414529858"/>
          <c:h val="0.74182043034644374"/>
        </c:manualLayout>
      </c:layout>
      <c:pie3DChart>
        <c:varyColors val="1"/>
        <c:dLbls>
          <c:showLegendKey val="0"/>
          <c:showVal val="0"/>
          <c:showCatName val="0"/>
          <c:showSerName val="0"/>
          <c:showPercent val="0"/>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1050" b="1"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chart>
  <c:spPr>
    <a:noFill/>
    <a:ln w="9525" cap="flat" cmpd="sng" algn="ctr">
      <a:noFill/>
      <a:round/>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9-01-18T14:41:50.810" idx="8">
    <p:pos x="2328" y="2318"/>
    <p:text>Revisar descripción de Requerimiento. Lo somree.</p:text>
    <p:extLst>
      <p:ext uri="{C676402C-5697-4E1C-873F-D02D1690AC5C}">
        <p15:threadingInfo xmlns:p15="http://schemas.microsoft.com/office/powerpoint/2012/main" timeZoneBias="360"/>
      </p:ext>
    </p:extLst>
  </p:cm>
  <p:cm authorId="2" dt="2019-01-18T15:51:50.004" idx="4">
    <p:pos x="2328" y="2454"/>
    <p:text>Se sugiere expecificar en REQUERIMIENTO: Consulta de usuario o necesidad de servicio.</p:text>
    <p:extLst>
      <p:ext uri="{C676402C-5697-4E1C-873F-D02D1690AC5C}">
        <p15:threadingInfo xmlns:p15="http://schemas.microsoft.com/office/powerpoint/2012/main" timeZoneBias="360">
          <p15:parentCm authorId="1" idx="8"/>
        </p15:threadingInfo>
      </p:ext>
    </p:extLst>
  </p:cm>
  <p:cm authorId="1" dt="2019-01-18T16:05:53.553" idx="10">
    <p:pos x="2328" y="2590"/>
    <p:text>Sugiero la siguiente redacción: Se refiere al servicio o servicios motivo de la consulta de la persona usuaria.</p:text>
    <p:extLst>
      <p:ext uri="{C676402C-5697-4E1C-873F-D02D1690AC5C}">
        <p15:threadingInfo xmlns:p15="http://schemas.microsoft.com/office/powerpoint/2012/main" timeZoneBias="360">
          <p15:parentCm authorId="1" idx="8"/>
        </p15:threadingInfo>
      </p:ext>
    </p:extLst>
  </p:cm>
  <p:cm authorId="1" dt="2019-01-18T16:08:17.081" idx="11">
    <p:pos x="2328" y="2726"/>
    <p:text>Ya hice el cambio.</p:text>
    <p:extLst>
      <p:ext uri="{C676402C-5697-4E1C-873F-D02D1690AC5C}">
        <p15:threadingInfo xmlns:p15="http://schemas.microsoft.com/office/powerpoint/2012/main" timeZoneBias="360">
          <p15:parentCm authorId="1" idx="8"/>
        </p15:threadingInfo>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4029282" cy="350760"/>
          </a:xfrm>
          <a:prstGeom prst="rect">
            <a:avLst/>
          </a:prstGeom>
        </p:spPr>
        <p:txBody>
          <a:bodyPr vert="horz" lIns="91440" tIns="45720" rIns="91440" bIns="45720" rtlCol="0"/>
          <a:lstStyle>
            <a:lvl1pPr algn="l">
              <a:defRPr sz="1200"/>
            </a:lvl1pPr>
          </a:lstStyle>
          <a:p>
            <a:endParaRPr lang="es-MX" dirty="0"/>
          </a:p>
        </p:txBody>
      </p:sp>
      <p:sp>
        <p:nvSpPr>
          <p:cNvPr id="3" name="2 Marcador de fecha"/>
          <p:cNvSpPr>
            <a:spLocks noGrp="1"/>
          </p:cNvSpPr>
          <p:nvPr>
            <p:ph type="dt" sz="quarter" idx="1"/>
          </p:nvPr>
        </p:nvSpPr>
        <p:spPr>
          <a:xfrm>
            <a:off x="5265014" y="0"/>
            <a:ext cx="4029282" cy="350760"/>
          </a:xfrm>
          <a:prstGeom prst="rect">
            <a:avLst/>
          </a:prstGeom>
        </p:spPr>
        <p:txBody>
          <a:bodyPr vert="horz" lIns="91440" tIns="45720" rIns="91440" bIns="45720" rtlCol="0"/>
          <a:lstStyle>
            <a:lvl1pPr algn="r">
              <a:defRPr sz="1200"/>
            </a:lvl1pPr>
          </a:lstStyle>
          <a:p>
            <a:fld id="{BED38652-4DDC-4906-93C2-9ADA1C55ED5F}" type="datetimeFigureOut">
              <a:rPr lang="es-MX" smtClean="0"/>
              <a:t>04/04/2019</a:t>
            </a:fld>
            <a:endParaRPr lang="es-MX" dirty="0"/>
          </a:p>
        </p:txBody>
      </p:sp>
      <p:sp>
        <p:nvSpPr>
          <p:cNvPr id="4" name="3 Marcador de pie de página"/>
          <p:cNvSpPr>
            <a:spLocks noGrp="1"/>
          </p:cNvSpPr>
          <p:nvPr>
            <p:ph type="ftr" sz="quarter" idx="2"/>
          </p:nvPr>
        </p:nvSpPr>
        <p:spPr>
          <a:xfrm>
            <a:off x="1" y="6658443"/>
            <a:ext cx="4029282" cy="350760"/>
          </a:xfrm>
          <a:prstGeom prst="rect">
            <a:avLst/>
          </a:prstGeom>
        </p:spPr>
        <p:txBody>
          <a:bodyPr vert="horz" lIns="91440" tIns="45720" rIns="91440" bIns="45720" rtlCol="0" anchor="b"/>
          <a:lstStyle>
            <a:lvl1pPr algn="l">
              <a:defRPr sz="1200"/>
            </a:lvl1pPr>
          </a:lstStyle>
          <a:p>
            <a:endParaRPr lang="es-MX" dirty="0"/>
          </a:p>
        </p:txBody>
      </p:sp>
      <p:sp>
        <p:nvSpPr>
          <p:cNvPr id="5" name="4 Marcador de número de diapositiva"/>
          <p:cNvSpPr>
            <a:spLocks noGrp="1"/>
          </p:cNvSpPr>
          <p:nvPr>
            <p:ph type="sldNum" sz="quarter" idx="3"/>
          </p:nvPr>
        </p:nvSpPr>
        <p:spPr>
          <a:xfrm>
            <a:off x="5265014" y="6658443"/>
            <a:ext cx="4029282" cy="350760"/>
          </a:xfrm>
          <a:prstGeom prst="rect">
            <a:avLst/>
          </a:prstGeom>
        </p:spPr>
        <p:txBody>
          <a:bodyPr vert="horz" lIns="91440" tIns="45720" rIns="91440" bIns="45720" rtlCol="0" anchor="b"/>
          <a:lstStyle>
            <a:lvl1pPr algn="r">
              <a:defRPr sz="1200"/>
            </a:lvl1pPr>
          </a:lstStyle>
          <a:p>
            <a:fld id="{F0168FC1-9F56-4510-9D9C-46426ED652FA}" type="slidenum">
              <a:rPr lang="es-MX" smtClean="0"/>
              <a:t>‹Nº›</a:t>
            </a:fld>
            <a:endParaRPr lang="es-MX" dirty="0"/>
          </a:p>
        </p:txBody>
      </p:sp>
    </p:spTree>
    <p:extLst>
      <p:ext uri="{BB962C8B-B14F-4D97-AF65-F5344CB8AC3E}">
        <p14:creationId xmlns:p14="http://schemas.microsoft.com/office/powerpoint/2010/main" val="78530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s-MX" dirty="0"/>
          </a:p>
        </p:txBody>
      </p:sp>
      <p:sp>
        <p:nvSpPr>
          <p:cNvPr id="3" name="2 Marcador de fecha"/>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8EA0EA82-0AD7-429D-B62E-6ADED28645CF}" type="datetimeFigureOut">
              <a:rPr lang="es-MX" smtClean="0"/>
              <a:t>04/04/2019</a:t>
            </a:fld>
            <a:endParaRPr lang="es-MX" dirty="0"/>
          </a:p>
        </p:txBody>
      </p:sp>
      <p:sp>
        <p:nvSpPr>
          <p:cNvPr id="4" name="3 Marcador de imagen de diapositiva"/>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s-MX" dirty="0"/>
          </a:p>
        </p:txBody>
      </p:sp>
      <p:sp>
        <p:nvSpPr>
          <p:cNvPr id="5" name="4 Marcador de notas"/>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s-MX" dirty="0"/>
          </a:p>
        </p:txBody>
      </p:sp>
      <p:sp>
        <p:nvSpPr>
          <p:cNvPr id="7" name="6 Marcador de número de diapositiva"/>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C8369EB5-BC3D-4D57-B58A-EA45B22950B2}" type="slidenum">
              <a:rPr lang="es-MX" smtClean="0"/>
              <a:t>‹Nº›</a:t>
            </a:fld>
            <a:endParaRPr lang="es-MX" dirty="0"/>
          </a:p>
        </p:txBody>
      </p:sp>
    </p:spTree>
    <p:extLst>
      <p:ext uri="{BB962C8B-B14F-4D97-AF65-F5344CB8AC3E}">
        <p14:creationId xmlns:p14="http://schemas.microsoft.com/office/powerpoint/2010/main" val="3189192144"/>
      </p:ext>
    </p:extLst>
  </p:cSld>
  <p:clrMap bg1="lt1" tx1="dk1" bg2="lt2" tx2="dk2" accent1="accent1" accent2="accent2" accent3="accent3" accent4="accent4" accent5="accent5" accent6="accent6" hlink="hlink" folHlink="folHlink"/>
  <p:notesStyle>
    <a:lvl1pPr marL="0" algn="l" defTabSz="914321" rtl="0" eaLnBrk="1" latinLnBrk="0" hangingPunct="1">
      <a:defRPr sz="1200" kern="1200">
        <a:solidFill>
          <a:schemeClr val="tx1"/>
        </a:solidFill>
        <a:latin typeface="+mn-lt"/>
        <a:ea typeface="+mn-ea"/>
        <a:cs typeface="+mn-cs"/>
      </a:defRPr>
    </a:lvl1pPr>
    <a:lvl2pPr marL="457161" algn="l" defTabSz="914321" rtl="0" eaLnBrk="1" latinLnBrk="0" hangingPunct="1">
      <a:defRPr sz="1200" kern="1200">
        <a:solidFill>
          <a:schemeClr val="tx1"/>
        </a:solidFill>
        <a:latin typeface="+mn-lt"/>
        <a:ea typeface="+mn-ea"/>
        <a:cs typeface="+mn-cs"/>
      </a:defRPr>
    </a:lvl2pPr>
    <a:lvl3pPr marL="914321" algn="l" defTabSz="914321" rtl="0" eaLnBrk="1" latinLnBrk="0" hangingPunct="1">
      <a:defRPr sz="1200" kern="1200">
        <a:solidFill>
          <a:schemeClr val="tx1"/>
        </a:solidFill>
        <a:latin typeface="+mn-lt"/>
        <a:ea typeface="+mn-ea"/>
        <a:cs typeface="+mn-cs"/>
      </a:defRPr>
    </a:lvl3pPr>
    <a:lvl4pPr marL="1371482" algn="l" defTabSz="914321" rtl="0" eaLnBrk="1" latinLnBrk="0" hangingPunct="1">
      <a:defRPr sz="1200" kern="1200">
        <a:solidFill>
          <a:schemeClr val="tx1"/>
        </a:solidFill>
        <a:latin typeface="+mn-lt"/>
        <a:ea typeface="+mn-ea"/>
        <a:cs typeface="+mn-cs"/>
      </a:defRPr>
    </a:lvl4pPr>
    <a:lvl5pPr marL="1828642" algn="l" defTabSz="914321" rtl="0" eaLnBrk="1" latinLnBrk="0" hangingPunct="1">
      <a:defRPr sz="1200" kern="1200">
        <a:solidFill>
          <a:schemeClr val="tx1"/>
        </a:solidFill>
        <a:latin typeface="+mn-lt"/>
        <a:ea typeface="+mn-ea"/>
        <a:cs typeface="+mn-cs"/>
      </a:defRPr>
    </a:lvl5pPr>
    <a:lvl6pPr marL="2285802" algn="l" defTabSz="914321" rtl="0" eaLnBrk="1" latinLnBrk="0" hangingPunct="1">
      <a:defRPr sz="1200" kern="1200">
        <a:solidFill>
          <a:schemeClr val="tx1"/>
        </a:solidFill>
        <a:latin typeface="+mn-lt"/>
        <a:ea typeface="+mn-ea"/>
        <a:cs typeface="+mn-cs"/>
      </a:defRPr>
    </a:lvl6pPr>
    <a:lvl7pPr marL="2742963" algn="l" defTabSz="914321" rtl="0" eaLnBrk="1" latinLnBrk="0" hangingPunct="1">
      <a:defRPr sz="1200" kern="1200">
        <a:solidFill>
          <a:schemeClr val="tx1"/>
        </a:solidFill>
        <a:latin typeface="+mn-lt"/>
        <a:ea typeface="+mn-ea"/>
        <a:cs typeface="+mn-cs"/>
      </a:defRPr>
    </a:lvl7pPr>
    <a:lvl8pPr marL="3200123" algn="l" defTabSz="914321" rtl="0" eaLnBrk="1" latinLnBrk="0" hangingPunct="1">
      <a:defRPr sz="1200" kern="1200">
        <a:solidFill>
          <a:schemeClr val="tx1"/>
        </a:solidFill>
        <a:latin typeface="+mn-lt"/>
        <a:ea typeface="+mn-ea"/>
        <a:cs typeface="+mn-cs"/>
      </a:defRPr>
    </a:lvl8pPr>
    <a:lvl9pPr marL="3657284" algn="l" defTabSz="91432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8369EB5-BC3D-4D57-B58A-EA45B22950B2}" type="slidenum">
              <a:rPr lang="es-MX" smtClean="0"/>
              <a:t>20</a:t>
            </a:fld>
            <a:endParaRPr lang="es-MX" dirty="0"/>
          </a:p>
        </p:txBody>
      </p:sp>
    </p:spTree>
    <p:extLst>
      <p:ext uri="{BB962C8B-B14F-4D97-AF65-F5344CB8AC3E}">
        <p14:creationId xmlns:p14="http://schemas.microsoft.com/office/powerpoint/2010/main" val="836969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8369EB5-BC3D-4D57-B58A-EA45B22950B2}" type="slidenum">
              <a:rPr lang="es-MX" smtClean="0"/>
              <a:t>23</a:t>
            </a:fld>
            <a:endParaRPr lang="es-MX" dirty="0"/>
          </a:p>
        </p:txBody>
      </p:sp>
    </p:spTree>
    <p:extLst>
      <p:ext uri="{BB962C8B-B14F-4D97-AF65-F5344CB8AC3E}">
        <p14:creationId xmlns:p14="http://schemas.microsoft.com/office/powerpoint/2010/main" val="3377307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895600" y="525463"/>
            <a:ext cx="3505200" cy="262890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C8369EB5-BC3D-4D57-B58A-EA45B22950B2}" type="slidenum">
              <a:rPr lang="es-MX" smtClean="0"/>
              <a:t>25</a:t>
            </a:fld>
            <a:endParaRPr lang="es-MX" dirty="0"/>
          </a:p>
        </p:txBody>
      </p:sp>
    </p:spTree>
    <p:extLst>
      <p:ext uri="{BB962C8B-B14F-4D97-AF65-F5344CB8AC3E}">
        <p14:creationId xmlns:p14="http://schemas.microsoft.com/office/powerpoint/2010/main" val="1399319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37688" y="1670314"/>
            <a:ext cx="6093778" cy="1152540"/>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075373" y="3046889"/>
            <a:ext cx="5018405" cy="1374087"/>
          </a:xfrm>
        </p:spPr>
        <p:txBody>
          <a:bodyPr/>
          <a:lstStyle>
            <a:lvl1pPr marL="0" indent="0" algn="ctr">
              <a:buNone/>
              <a:defRPr>
                <a:solidFill>
                  <a:schemeClr val="tx1">
                    <a:tint val="75000"/>
                  </a:schemeClr>
                </a:solidFill>
              </a:defRPr>
            </a:lvl1pPr>
            <a:lvl2pPr marL="358414" indent="0" algn="ctr">
              <a:buNone/>
              <a:defRPr>
                <a:solidFill>
                  <a:schemeClr val="tx1">
                    <a:tint val="75000"/>
                  </a:schemeClr>
                </a:solidFill>
              </a:defRPr>
            </a:lvl2pPr>
            <a:lvl3pPr marL="716828" indent="0" algn="ctr">
              <a:buNone/>
              <a:defRPr>
                <a:solidFill>
                  <a:schemeClr val="tx1">
                    <a:tint val="75000"/>
                  </a:schemeClr>
                </a:solidFill>
              </a:defRPr>
            </a:lvl3pPr>
            <a:lvl4pPr marL="1075241" indent="0" algn="ctr">
              <a:buNone/>
              <a:defRPr>
                <a:solidFill>
                  <a:schemeClr val="tx1">
                    <a:tint val="75000"/>
                  </a:schemeClr>
                </a:solidFill>
              </a:defRPr>
            </a:lvl4pPr>
            <a:lvl5pPr marL="1433655" indent="0" algn="ctr">
              <a:buNone/>
              <a:defRPr>
                <a:solidFill>
                  <a:schemeClr val="tx1">
                    <a:tint val="75000"/>
                  </a:schemeClr>
                </a:solidFill>
              </a:defRPr>
            </a:lvl5pPr>
            <a:lvl6pPr marL="1792069" indent="0" algn="ctr">
              <a:buNone/>
              <a:defRPr>
                <a:solidFill>
                  <a:schemeClr val="tx1">
                    <a:tint val="75000"/>
                  </a:schemeClr>
                </a:solidFill>
              </a:defRPr>
            </a:lvl6pPr>
            <a:lvl7pPr marL="2150483" indent="0" algn="ctr">
              <a:buNone/>
              <a:defRPr>
                <a:solidFill>
                  <a:schemeClr val="tx1">
                    <a:tint val="75000"/>
                  </a:schemeClr>
                </a:solidFill>
              </a:defRPr>
            </a:lvl7pPr>
            <a:lvl8pPr marL="2508897" indent="0" algn="ctr">
              <a:buNone/>
              <a:defRPr>
                <a:solidFill>
                  <a:schemeClr val="tx1">
                    <a:tint val="75000"/>
                  </a:schemeClr>
                </a:solidFill>
              </a:defRPr>
            </a:lvl8pPr>
            <a:lvl9pPr marL="286731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3273476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3280836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3898226" y="287513"/>
            <a:ext cx="1209795" cy="6116182"/>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268846" y="287513"/>
            <a:ext cx="3509897" cy="6116182"/>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2093212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
        <p:nvSpPr>
          <p:cNvPr id="7" name="Rectángulo 6"/>
          <p:cNvSpPr/>
          <p:nvPr userDrawn="1"/>
        </p:nvSpPr>
        <p:spPr>
          <a:xfrm>
            <a:off x="-3323" y="3940547"/>
            <a:ext cx="7169150" cy="1441034"/>
          </a:xfrm>
          <a:prstGeom prst="rect">
            <a:avLst/>
          </a:prstGeom>
          <a:gradFill>
            <a:gsLst>
              <a:gs pos="0">
                <a:srgbClr val="660066">
                  <a:alpha val="20000"/>
                </a:srgbClr>
              </a:gs>
              <a:gs pos="74000">
                <a:srgbClr val="660066">
                  <a:alpha val="40000"/>
                </a:srgbClr>
              </a:gs>
              <a:gs pos="83000">
                <a:srgbClr val="660066">
                  <a:alpha val="50000"/>
                </a:srgbClr>
              </a:gs>
              <a:gs pos="100000">
                <a:srgbClr val="660066">
                  <a:alpha val="80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71689" tIns="35844" rIns="71689" bIns="35844" rtlCol="0" anchor="ctr"/>
          <a:lstStyle/>
          <a:p>
            <a:pPr algn="ctr"/>
            <a:endParaRPr lang="es-MX" dirty="0"/>
          </a:p>
        </p:txBody>
      </p:sp>
      <p:sp>
        <p:nvSpPr>
          <p:cNvPr id="8" name="Elipse 7"/>
          <p:cNvSpPr/>
          <p:nvPr userDrawn="1"/>
        </p:nvSpPr>
        <p:spPr>
          <a:xfrm rot="21090367">
            <a:off x="2270917" y="3172232"/>
            <a:ext cx="4934483" cy="20888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689" tIns="35844" rIns="71689" bIns="35844" rtlCol="0" anchor="ctr"/>
          <a:lstStyle/>
          <a:p>
            <a:pPr algn="ctr"/>
            <a:endParaRPr lang="es-MX" dirty="0"/>
          </a:p>
        </p:txBody>
      </p:sp>
      <p:sp>
        <p:nvSpPr>
          <p:cNvPr id="9" name="Rectángulo 8"/>
          <p:cNvSpPr/>
          <p:nvPr userDrawn="1"/>
        </p:nvSpPr>
        <p:spPr>
          <a:xfrm>
            <a:off x="-3323" y="3940547"/>
            <a:ext cx="3866856" cy="13845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689" tIns="35844" rIns="71689" bIns="35844" rtlCol="0" anchor="ctr"/>
          <a:lstStyle/>
          <a:p>
            <a:pPr algn="ctr"/>
            <a:endParaRPr lang="es-MX" dirty="0"/>
          </a:p>
        </p:txBody>
      </p:sp>
      <p:sp>
        <p:nvSpPr>
          <p:cNvPr id="10" name="Elipse 9"/>
          <p:cNvSpPr/>
          <p:nvPr userDrawn="1"/>
        </p:nvSpPr>
        <p:spPr>
          <a:xfrm rot="21090367">
            <a:off x="2267594" y="3182310"/>
            <a:ext cx="4934483" cy="20888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689" tIns="35844" rIns="71689" bIns="35844" rtlCol="0" anchor="ctr"/>
          <a:lstStyle/>
          <a:p>
            <a:pPr algn="ctr"/>
            <a:endParaRPr lang="es-MX" dirty="0"/>
          </a:p>
        </p:txBody>
      </p:sp>
    </p:spTree>
    <p:extLst>
      <p:ext uri="{BB962C8B-B14F-4D97-AF65-F5344CB8AC3E}">
        <p14:creationId xmlns:p14="http://schemas.microsoft.com/office/powerpoint/2010/main" val="3530532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cxnSp>
        <p:nvCxnSpPr>
          <p:cNvPr id="3" name="2 Conector recto"/>
          <p:cNvCxnSpPr/>
          <p:nvPr userDrawn="1"/>
        </p:nvCxnSpPr>
        <p:spPr>
          <a:xfrm>
            <a:off x="-15825" y="5269093"/>
            <a:ext cx="7200800"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5" name="4 Rectángulo"/>
          <p:cNvSpPr/>
          <p:nvPr userDrawn="1"/>
        </p:nvSpPr>
        <p:spPr>
          <a:xfrm>
            <a:off x="-6109" y="0"/>
            <a:ext cx="7175259" cy="369332"/>
          </a:xfrm>
          <a:prstGeom prst="rect">
            <a:avLst/>
          </a:prstGeom>
          <a:solidFill>
            <a:srgbClr val="7030A0"/>
          </a:solidFill>
        </p:spPr>
        <p:txBody>
          <a:bodyPr wrap="square">
            <a:spAutoFit/>
          </a:bodyPr>
          <a:lstStyle/>
          <a:p>
            <a:endParaRPr lang="es-MX" sz="18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9099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66313" y="3455134"/>
            <a:ext cx="6093778" cy="1067905"/>
          </a:xfrm>
        </p:spPr>
        <p:txBody>
          <a:bodyPr anchor="t"/>
          <a:lstStyle>
            <a:lvl1pPr algn="l">
              <a:defRPr sz="31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566313" y="2278945"/>
            <a:ext cx="6093778" cy="1176188"/>
          </a:xfrm>
        </p:spPr>
        <p:txBody>
          <a:bodyPr anchor="b"/>
          <a:lstStyle>
            <a:lvl1pPr marL="0" indent="0">
              <a:buNone/>
              <a:defRPr sz="1600">
                <a:solidFill>
                  <a:schemeClr val="tx1">
                    <a:tint val="75000"/>
                  </a:schemeClr>
                </a:solidFill>
              </a:defRPr>
            </a:lvl1pPr>
            <a:lvl2pPr marL="358414" indent="0">
              <a:buNone/>
              <a:defRPr sz="1400">
                <a:solidFill>
                  <a:schemeClr val="tx1">
                    <a:tint val="75000"/>
                  </a:schemeClr>
                </a:solidFill>
              </a:defRPr>
            </a:lvl2pPr>
            <a:lvl3pPr marL="716828" indent="0">
              <a:buNone/>
              <a:defRPr sz="1300">
                <a:solidFill>
                  <a:schemeClr val="tx1">
                    <a:tint val="75000"/>
                  </a:schemeClr>
                </a:solidFill>
              </a:defRPr>
            </a:lvl3pPr>
            <a:lvl4pPr marL="1075241" indent="0">
              <a:buNone/>
              <a:defRPr sz="1100">
                <a:solidFill>
                  <a:schemeClr val="tx1">
                    <a:tint val="75000"/>
                  </a:schemeClr>
                </a:solidFill>
              </a:defRPr>
            </a:lvl4pPr>
            <a:lvl5pPr marL="1433655" indent="0">
              <a:buNone/>
              <a:defRPr sz="1100">
                <a:solidFill>
                  <a:schemeClr val="tx1">
                    <a:tint val="75000"/>
                  </a:schemeClr>
                </a:solidFill>
              </a:defRPr>
            </a:lvl5pPr>
            <a:lvl6pPr marL="1792069" indent="0">
              <a:buNone/>
              <a:defRPr sz="1100">
                <a:solidFill>
                  <a:schemeClr val="tx1">
                    <a:tint val="75000"/>
                  </a:schemeClr>
                </a:solidFill>
              </a:defRPr>
            </a:lvl6pPr>
            <a:lvl7pPr marL="2150483" indent="0">
              <a:buNone/>
              <a:defRPr sz="1100">
                <a:solidFill>
                  <a:schemeClr val="tx1">
                    <a:tint val="75000"/>
                  </a:schemeClr>
                </a:solidFill>
              </a:defRPr>
            </a:lvl7pPr>
            <a:lvl8pPr marL="2508897" indent="0">
              <a:buNone/>
              <a:defRPr sz="1100">
                <a:solidFill>
                  <a:schemeClr val="tx1">
                    <a:tint val="75000"/>
                  </a:schemeClr>
                </a:solidFill>
              </a:defRPr>
            </a:lvl8pPr>
            <a:lvl9pPr marL="2867310" indent="0">
              <a:buNone/>
              <a:defRPr sz="11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741598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268845" y="1672803"/>
            <a:ext cx="2359845" cy="4730893"/>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2748174" y="1672803"/>
            <a:ext cx="2359845" cy="4730893"/>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1643281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58458" y="215324"/>
            <a:ext cx="6452235" cy="896144"/>
          </a:xfrm>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358459" y="1203572"/>
            <a:ext cx="3167620" cy="501591"/>
          </a:xfrm>
        </p:spPr>
        <p:txBody>
          <a:bodyPr anchor="b"/>
          <a:lstStyle>
            <a:lvl1pPr marL="0" indent="0">
              <a:buNone/>
              <a:defRPr sz="1900" b="1"/>
            </a:lvl1pPr>
            <a:lvl2pPr marL="358414" indent="0">
              <a:buNone/>
              <a:defRPr sz="1600" b="1"/>
            </a:lvl2pPr>
            <a:lvl3pPr marL="716828" indent="0">
              <a:buNone/>
              <a:defRPr sz="1400" b="1"/>
            </a:lvl3pPr>
            <a:lvl4pPr marL="1075241" indent="0">
              <a:buNone/>
              <a:defRPr sz="1300" b="1"/>
            </a:lvl4pPr>
            <a:lvl5pPr marL="1433655" indent="0">
              <a:buNone/>
              <a:defRPr sz="1300" b="1"/>
            </a:lvl5pPr>
            <a:lvl6pPr marL="1792069" indent="0">
              <a:buNone/>
              <a:defRPr sz="1300" b="1"/>
            </a:lvl6pPr>
            <a:lvl7pPr marL="2150483" indent="0">
              <a:buNone/>
              <a:defRPr sz="1300" b="1"/>
            </a:lvl7pPr>
            <a:lvl8pPr marL="2508897" indent="0">
              <a:buNone/>
              <a:defRPr sz="1300" b="1"/>
            </a:lvl8pPr>
            <a:lvl9pPr marL="2867310" indent="0">
              <a:buNone/>
              <a:defRPr sz="1300" b="1"/>
            </a:lvl9pPr>
          </a:lstStyle>
          <a:p>
            <a:pPr lvl="0"/>
            <a:r>
              <a:rPr lang="es-ES"/>
              <a:t>Haga clic para modificar el estilo de texto del patrón</a:t>
            </a:r>
          </a:p>
        </p:txBody>
      </p:sp>
      <p:sp>
        <p:nvSpPr>
          <p:cNvPr id="4" name="3 Marcador de contenido"/>
          <p:cNvSpPr>
            <a:spLocks noGrp="1"/>
          </p:cNvSpPr>
          <p:nvPr>
            <p:ph sz="half" idx="2"/>
          </p:nvPr>
        </p:nvSpPr>
        <p:spPr>
          <a:xfrm>
            <a:off x="358459" y="1705163"/>
            <a:ext cx="3167620" cy="3097920"/>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3641830" y="1203572"/>
            <a:ext cx="3168864" cy="501591"/>
          </a:xfrm>
        </p:spPr>
        <p:txBody>
          <a:bodyPr anchor="b"/>
          <a:lstStyle>
            <a:lvl1pPr marL="0" indent="0">
              <a:buNone/>
              <a:defRPr sz="1900" b="1"/>
            </a:lvl1pPr>
            <a:lvl2pPr marL="358414" indent="0">
              <a:buNone/>
              <a:defRPr sz="1600" b="1"/>
            </a:lvl2pPr>
            <a:lvl3pPr marL="716828" indent="0">
              <a:buNone/>
              <a:defRPr sz="1400" b="1"/>
            </a:lvl3pPr>
            <a:lvl4pPr marL="1075241" indent="0">
              <a:buNone/>
              <a:defRPr sz="1300" b="1"/>
            </a:lvl4pPr>
            <a:lvl5pPr marL="1433655" indent="0">
              <a:buNone/>
              <a:defRPr sz="1300" b="1"/>
            </a:lvl5pPr>
            <a:lvl6pPr marL="1792069" indent="0">
              <a:buNone/>
              <a:defRPr sz="1300" b="1"/>
            </a:lvl6pPr>
            <a:lvl7pPr marL="2150483" indent="0">
              <a:buNone/>
              <a:defRPr sz="1300" b="1"/>
            </a:lvl7pPr>
            <a:lvl8pPr marL="2508897" indent="0">
              <a:buNone/>
              <a:defRPr sz="1300" b="1"/>
            </a:lvl8pPr>
            <a:lvl9pPr marL="2867310" indent="0">
              <a:buNone/>
              <a:defRPr sz="1300" b="1"/>
            </a:lvl9pPr>
          </a:lstStyle>
          <a:p>
            <a:pPr lvl="0"/>
            <a:r>
              <a:rPr lang="es-ES"/>
              <a:t>Haga clic para modificar el estilo de texto del patrón</a:t>
            </a:r>
          </a:p>
        </p:txBody>
      </p:sp>
      <p:sp>
        <p:nvSpPr>
          <p:cNvPr id="6" name="5 Marcador de contenido"/>
          <p:cNvSpPr>
            <a:spLocks noGrp="1"/>
          </p:cNvSpPr>
          <p:nvPr>
            <p:ph sz="quarter" idx="4"/>
          </p:nvPr>
        </p:nvSpPr>
        <p:spPr>
          <a:xfrm>
            <a:off x="3641830" y="1705163"/>
            <a:ext cx="3168864" cy="3097920"/>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endParaRPr lang="es-MX" dirty="0"/>
          </a:p>
        </p:txBody>
      </p:sp>
      <p:sp>
        <p:nvSpPr>
          <p:cNvPr id="8" name="7 Marcador de pie de página"/>
          <p:cNvSpPr>
            <a:spLocks noGrp="1"/>
          </p:cNvSpPr>
          <p:nvPr>
            <p:ph type="ftr" sz="quarter" idx="11"/>
          </p:nvPr>
        </p:nvSpPr>
        <p:spPr/>
        <p:txBody>
          <a:bodyPr/>
          <a:lstStyle/>
          <a:p>
            <a:endParaRPr lang="es-MX" dirty="0"/>
          </a:p>
        </p:txBody>
      </p:sp>
      <p:sp>
        <p:nvSpPr>
          <p:cNvPr id="9" name="8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432902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endParaRPr lang="es-MX" dirty="0"/>
          </a:p>
        </p:txBody>
      </p:sp>
      <p:sp>
        <p:nvSpPr>
          <p:cNvPr id="4" name="3 Marcador de pie de página"/>
          <p:cNvSpPr>
            <a:spLocks noGrp="1"/>
          </p:cNvSpPr>
          <p:nvPr>
            <p:ph type="ftr" sz="quarter" idx="11"/>
          </p:nvPr>
        </p:nvSpPr>
        <p:spPr/>
        <p:txBody>
          <a:bodyPr/>
          <a:lstStyle/>
          <a:p>
            <a:endParaRPr lang="es-MX" dirty="0"/>
          </a:p>
        </p:txBody>
      </p:sp>
      <p:sp>
        <p:nvSpPr>
          <p:cNvPr id="5" name="4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2843769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endParaRPr lang="es-MX" dirty="0"/>
          </a:p>
        </p:txBody>
      </p:sp>
      <p:sp>
        <p:nvSpPr>
          <p:cNvPr id="3" name="2 Marcador de pie de página"/>
          <p:cNvSpPr>
            <a:spLocks noGrp="1"/>
          </p:cNvSpPr>
          <p:nvPr>
            <p:ph type="ftr" sz="quarter" idx="11"/>
          </p:nvPr>
        </p:nvSpPr>
        <p:spPr/>
        <p:txBody>
          <a:bodyPr/>
          <a:lstStyle/>
          <a:p>
            <a:endParaRPr lang="es-MX" dirty="0"/>
          </a:p>
        </p:txBody>
      </p:sp>
      <p:sp>
        <p:nvSpPr>
          <p:cNvPr id="4" name="3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541161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58460" y="214079"/>
            <a:ext cx="2358601" cy="911080"/>
          </a:xfrm>
        </p:spPr>
        <p:txBody>
          <a:bodyPr anchor="b"/>
          <a:lstStyle>
            <a:lvl1pPr algn="l">
              <a:defRPr sz="1600" b="1"/>
            </a:lvl1pPr>
          </a:lstStyle>
          <a:p>
            <a:r>
              <a:rPr lang="es-ES"/>
              <a:t>Haga clic para modificar el estilo de título del patrón</a:t>
            </a:r>
            <a:endParaRPr lang="es-MX"/>
          </a:p>
        </p:txBody>
      </p:sp>
      <p:sp>
        <p:nvSpPr>
          <p:cNvPr id="3" name="2 Marcador de contenido"/>
          <p:cNvSpPr>
            <a:spLocks noGrp="1"/>
          </p:cNvSpPr>
          <p:nvPr>
            <p:ph idx="1"/>
          </p:nvPr>
        </p:nvSpPr>
        <p:spPr>
          <a:xfrm>
            <a:off x="2802939" y="214079"/>
            <a:ext cx="4007754" cy="4589004"/>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358460" y="1125160"/>
            <a:ext cx="2358601" cy="3677925"/>
          </a:xfrm>
        </p:spPr>
        <p:txBody>
          <a:bodyPr/>
          <a:lstStyle>
            <a:lvl1pPr marL="0" indent="0">
              <a:buNone/>
              <a:defRPr sz="1100"/>
            </a:lvl1pPr>
            <a:lvl2pPr marL="358414" indent="0">
              <a:buNone/>
              <a:defRPr sz="900"/>
            </a:lvl2pPr>
            <a:lvl3pPr marL="716828" indent="0">
              <a:buNone/>
              <a:defRPr sz="800"/>
            </a:lvl3pPr>
            <a:lvl4pPr marL="1075241" indent="0">
              <a:buNone/>
              <a:defRPr sz="700"/>
            </a:lvl4pPr>
            <a:lvl5pPr marL="1433655" indent="0">
              <a:buNone/>
              <a:defRPr sz="700"/>
            </a:lvl5pPr>
            <a:lvl6pPr marL="1792069" indent="0">
              <a:buNone/>
              <a:defRPr sz="700"/>
            </a:lvl6pPr>
            <a:lvl7pPr marL="2150483" indent="0">
              <a:buNone/>
              <a:defRPr sz="700"/>
            </a:lvl7pPr>
            <a:lvl8pPr marL="2508897" indent="0">
              <a:buNone/>
              <a:defRPr sz="700"/>
            </a:lvl8pPr>
            <a:lvl9pPr marL="2867310" indent="0">
              <a:buNone/>
              <a:defRPr sz="7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1326120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05204" y="3763805"/>
            <a:ext cx="4301490" cy="444338"/>
          </a:xfrm>
        </p:spPr>
        <p:txBody>
          <a:bodyPr anchor="b"/>
          <a:lstStyle>
            <a:lvl1pPr algn="l">
              <a:defRPr sz="16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405204" y="480433"/>
            <a:ext cx="4301490" cy="3226118"/>
          </a:xfrm>
        </p:spPr>
        <p:txBody>
          <a:bodyPr/>
          <a:lstStyle>
            <a:lvl1pPr marL="0" indent="0">
              <a:buNone/>
              <a:defRPr sz="2500"/>
            </a:lvl1pPr>
            <a:lvl2pPr marL="358414" indent="0">
              <a:buNone/>
              <a:defRPr sz="2200"/>
            </a:lvl2pPr>
            <a:lvl3pPr marL="716828" indent="0">
              <a:buNone/>
              <a:defRPr sz="1900"/>
            </a:lvl3pPr>
            <a:lvl4pPr marL="1075241" indent="0">
              <a:buNone/>
              <a:defRPr sz="1600"/>
            </a:lvl4pPr>
            <a:lvl5pPr marL="1433655" indent="0">
              <a:buNone/>
              <a:defRPr sz="1600"/>
            </a:lvl5pPr>
            <a:lvl6pPr marL="1792069" indent="0">
              <a:buNone/>
              <a:defRPr sz="1600"/>
            </a:lvl6pPr>
            <a:lvl7pPr marL="2150483" indent="0">
              <a:buNone/>
              <a:defRPr sz="1600"/>
            </a:lvl7pPr>
            <a:lvl8pPr marL="2508897" indent="0">
              <a:buNone/>
              <a:defRPr sz="1600"/>
            </a:lvl8pPr>
            <a:lvl9pPr marL="2867310" indent="0">
              <a:buNone/>
              <a:defRPr sz="1600"/>
            </a:lvl9pPr>
          </a:lstStyle>
          <a:p>
            <a:endParaRPr lang="es-MX" dirty="0"/>
          </a:p>
        </p:txBody>
      </p:sp>
      <p:sp>
        <p:nvSpPr>
          <p:cNvPr id="4" name="3 Marcador de texto"/>
          <p:cNvSpPr>
            <a:spLocks noGrp="1"/>
          </p:cNvSpPr>
          <p:nvPr>
            <p:ph type="body" sz="half" idx="2"/>
          </p:nvPr>
        </p:nvSpPr>
        <p:spPr>
          <a:xfrm>
            <a:off x="1405204" y="4208144"/>
            <a:ext cx="4301490" cy="631034"/>
          </a:xfrm>
        </p:spPr>
        <p:txBody>
          <a:bodyPr/>
          <a:lstStyle>
            <a:lvl1pPr marL="0" indent="0">
              <a:buNone/>
              <a:defRPr sz="1100"/>
            </a:lvl1pPr>
            <a:lvl2pPr marL="358414" indent="0">
              <a:buNone/>
              <a:defRPr sz="900"/>
            </a:lvl2pPr>
            <a:lvl3pPr marL="716828" indent="0">
              <a:buNone/>
              <a:defRPr sz="800"/>
            </a:lvl3pPr>
            <a:lvl4pPr marL="1075241" indent="0">
              <a:buNone/>
              <a:defRPr sz="700"/>
            </a:lvl4pPr>
            <a:lvl5pPr marL="1433655" indent="0">
              <a:buNone/>
              <a:defRPr sz="700"/>
            </a:lvl5pPr>
            <a:lvl6pPr marL="1792069" indent="0">
              <a:buNone/>
              <a:defRPr sz="700"/>
            </a:lvl6pPr>
            <a:lvl7pPr marL="2150483" indent="0">
              <a:buNone/>
              <a:defRPr sz="700"/>
            </a:lvl7pPr>
            <a:lvl8pPr marL="2508897" indent="0">
              <a:buNone/>
              <a:defRPr sz="700"/>
            </a:lvl8pPr>
            <a:lvl9pPr marL="2867310" indent="0">
              <a:buNone/>
              <a:defRPr sz="7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3770655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58458" y="215324"/>
            <a:ext cx="6452235" cy="896144"/>
          </a:xfrm>
          <a:prstGeom prst="rect">
            <a:avLst/>
          </a:prstGeom>
        </p:spPr>
        <p:txBody>
          <a:bodyPr vert="horz" lIns="71683" tIns="35841" rIns="71683" bIns="35841"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358458" y="1254604"/>
            <a:ext cx="6452235" cy="3548481"/>
          </a:xfrm>
          <a:prstGeom prst="rect">
            <a:avLst/>
          </a:prstGeom>
        </p:spPr>
        <p:txBody>
          <a:bodyPr vert="horz" lIns="71683" tIns="35841" rIns="71683" bIns="35841"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358459" y="4983557"/>
            <a:ext cx="1672801" cy="286268"/>
          </a:xfrm>
          <a:prstGeom prst="rect">
            <a:avLst/>
          </a:prstGeom>
        </p:spPr>
        <p:txBody>
          <a:bodyPr vert="horz" lIns="71683" tIns="35841" rIns="71683" bIns="35841" rtlCol="0" anchor="ctr"/>
          <a:lstStyle>
            <a:lvl1pPr algn="l">
              <a:defRPr sz="900">
                <a:solidFill>
                  <a:schemeClr val="tx1">
                    <a:tint val="75000"/>
                  </a:schemeClr>
                </a:solidFill>
              </a:defRPr>
            </a:lvl1pPr>
          </a:lstStyle>
          <a:p>
            <a:endParaRPr lang="es-MX" dirty="0"/>
          </a:p>
        </p:txBody>
      </p:sp>
      <p:sp>
        <p:nvSpPr>
          <p:cNvPr id="5" name="4 Marcador de pie de página"/>
          <p:cNvSpPr>
            <a:spLocks noGrp="1"/>
          </p:cNvSpPr>
          <p:nvPr>
            <p:ph type="ftr" sz="quarter" idx="3"/>
          </p:nvPr>
        </p:nvSpPr>
        <p:spPr>
          <a:xfrm>
            <a:off x="2449462" y="4983557"/>
            <a:ext cx="2270230" cy="286268"/>
          </a:xfrm>
          <a:prstGeom prst="rect">
            <a:avLst/>
          </a:prstGeom>
        </p:spPr>
        <p:txBody>
          <a:bodyPr vert="horz" lIns="71683" tIns="35841" rIns="71683" bIns="35841" rtlCol="0" anchor="ctr"/>
          <a:lstStyle>
            <a:lvl1pPr algn="ctr">
              <a:defRPr sz="900">
                <a:solidFill>
                  <a:schemeClr val="tx1">
                    <a:tint val="75000"/>
                  </a:schemeClr>
                </a:solidFill>
              </a:defRPr>
            </a:lvl1pPr>
          </a:lstStyle>
          <a:p>
            <a:endParaRPr lang="es-MX" dirty="0"/>
          </a:p>
        </p:txBody>
      </p:sp>
      <p:sp>
        <p:nvSpPr>
          <p:cNvPr id="6" name="5 Marcador de número de diapositiva"/>
          <p:cNvSpPr>
            <a:spLocks noGrp="1"/>
          </p:cNvSpPr>
          <p:nvPr>
            <p:ph type="sldNum" sz="quarter" idx="4"/>
          </p:nvPr>
        </p:nvSpPr>
        <p:spPr>
          <a:xfrm>
            <a:off x="5137893" y="4983557"/>
            <a:ext cx="1672801" cy="286268"/>
          </a:xfrm>
          <a:prstGeom prst="rect">
            <a:avLst/>
          </a:prstGeom>
        </p:spPr>
        <p:txBody>
          <a:bodyPr vert="horz" lIns="71683" tIns="35841" rIns="71683" bIns="35841" rtlCol="0" anchor="ctr"/>
          <a:lstStyle>
            <a:lvl1pPr algn="r">
              <a:defRPr sz="900">
                <a:solidFill>
                  <a:schemeClr val="tx1">
                    <a:tint val="75000"/>
                  </a:schemeClr>
                </a:solidFill>
              </a:defRPr>
            </a:lvl1pPr>
          </a:lstStyle>
          <a:p>
            <a:fld id="{8F5452FD-D088-44C8-83E3-425120EC4973}" type="slidenum">
              <a:rPr lang="es-MX" smtClean="0"/>
              <a:t>‹Nº›</a:t>
            </a:fld>
            <a:endParaRPr lang="es-MX" dirty="0"/>
          </a:p>
        </p:txBody>
      </p:sp>
    </p:spTree>
    <p:extLst>
      <p:ext uri="{BB962C8B-B14F-4D97-AF65-F5344CB8AC3E}">
        <p14:creationId xmlns:p14="http://schemas.microsoft.com/office/powerpoint/2010/main" val="1792844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716828" rtl="0" eaLnBrk="1" latinLnBrk="0" hangingPunct="1">
        <a:spcBef>
          <a:spcPct val="0"/>
        </a:spcBef>
        <a:buNone/>
        <a:defRPr sz="3400" kern="1200">
          <a:solidFill>
            <a:schemeClr val="tx1"/>
          </a:solidFill>
          <a:latin typeface="+mj-lt"/>
          <a:ea typeface="+mj-ea"/>
          <a:cs typeface="+mj-cs"/>
        </a:defRPr>
      </a:lvl1pPr>
    </p:titleStyle>
    <p:bodyStyle>
      <a:lvl1pPr marL="268811" indent="-268811" algn="l" defTabSz="716828"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1pPr>
      <a:lvl2pPr marL="582423" indent="-224008" algn="l" defTabSz="71682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2pPr>
      <a:lvl3pPr marL="896034" indent="-179207" algn="l" defTabSz="716828"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3pPr>
      <a:lvl4pPr marL="1254449" indent="-179207" algn="l" defTabSz="716828"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1612863" indent="-179207" algn="l" defTabSz="716828"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1971275" indent="-179207" algn="l" defTabSz="716828"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329690" indent="-179207" algn="l" defTabSz="716828"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2688104" indent="-179207" algn="l" defTabSz="716828"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046517" indent="-179207" algn="l" defTabSz="716828"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p:bodyStyle>
    <p:otherStyle>
      <a:defPPr>
        <a:defRPr lang="es-MX"/>
      </a:defPPr>
      <a:lvl1pPr marL="0" algn="l" defTabSz="716828" rtl="0" eaLnBrk="1" latinLnBrk="0" hangingPunct="1">
        <a:defRPr sz="1400" kern="1200">
          <a:solidFill>
            <a:schemeClr val="tx1"/>
          </a:solidFill>
          <a:latin typeface="+mn-lt"/>
          <a:ea typeface="+mn-ea"/>
          <a:cs typeface="+mn-cs"/>
        </a:defRPr>
      </a:lvl1pPr>
      <a:lvl2pPr marL="358414" algn="l" defTabSz="716828" rtl="0" eaLnBrk="1" latinLnBrk="0" hangingPunct="1">
        <a:defRPr sz="1400" kern="1200">
          <a:solidFill>
            <a:schemeClr val="tx1"/>
          </a:solidFill>
          <a:latin typeface="+mn-lt"/>
          <a:ea typeface="+mn-ea"/>
          <a:cs typeface="+mn-cs"/>
        </a:defRPr>
      </a:lvl2pPr>
      <a:lvl3pPr marL="716828" algn="l" defTabSz="716828" rtl="0" eaLnBrk="1" latinLnBrk="0" hangingPunct="1">
        <a:defRPr sz="1400" kern="1200">
          <a:solidFill>
            <a:schemeClr val="tx1"/>
          </a:solidFill>
          <a:latin typeface="+mn-lt"/>
          <a:ea typeface="+mn-ea"/>
          <a:cs typeface="+mn-cs"/>
        </a:defRPr>
      </a:lvl3pPr>
      <a:lvl4pPr marL="1075241" algn="l" defTabSz="716828" rtl="0" eaLnBrk="1" latinLnBrk="0" hangingPunct="1">
        <a:defRPr sz="1400" kern="1200">
          <a:solidFill>
            <a:schemeClr val="tx1"/>
          </a:solidFill>
          <a:latin typeface="+mn-lt"/>
          <a:ea typeface="+mn-ea"/>
          <a:cs typeface="+mn-cs"/>
        </a:defRPr>
      </a:lvl4pPr>
      <a:lvl5pPr marL="1433655" algn="l" defTabSz="716828" rtl="0" eaLnBrk="1" latinLnBrk="0" hangingPunct="1">
        <a:defRPr sz="1400" kern="1200">
          <a:solidFill>
            <a:schemeClr val="tx1"/>
          </a:solidFill>
          <a:latin typeface="+mn-lt"/>
          <a:ea typeface="+mn-ea"/>
          <a:cs typeface="+mn-cs"/>
        </a:defRPr>
      </a:lvl5pPr>
      <a:lvl6pPr marL="1792069" algn="l" defTabSz="716828" rtl="0" eaLnBrk="1" latinLnBrk="0" hangingPunct="1">
        <a:defRPr sz="1400" kern="1200">
          <a:solidFill>
            <a:schemeClr val="tx1"/>
          </a:solidFill>
          <a:latin typeface="+mn-lt"/>
          <a:ea typeface="+mn-ea"/>
          <a:cs typeface="+mn-cs"/>
        </a:defRPr>
      </a:lvl6pPr>
      <a:lvl7pPr marL="2150483" algn="l" defTabSz="716828" rtl="0" eaLnBrk="1" latinLnBrk="0" hangingPunct="1">
        <a:defRPr sz="1400" kern="1200">
          <a:solidFill>
            <a:schemeClr val="tx1"/>
          </a:solidFill>
          <a:latin typeface="+mn-lt"/>
          <a:ea typeface="+mn-ea"/>
          <a:cs typeface="+mn-cs"/>
        </a:defRPr>
      </a:lvl7pPr>
      <a:lvl8pPr marL="2508897" algn="l" defTabSz="716828" rtl="0" eaLnBrk="1" latinLnBrk="0" hangingPunct="1">
        <a:defRPr sz="1400" kern="1200">
          <a:solidFill>
            <a:schemeClr val="tx1"/>
          </a:solidFill>
          <a:latin typeface="+mn-lt"/>
          <a:ea typeface="+mn-ea"/>
          <a:cs typeface="+mn-cs"/>
        </a:defRPr>
      </a:lvl8pPr>
      <a:lvl9pPr marL="2867310" algn="l" defTabSz="716828"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chart" Target="../charts/chart1.xml"/><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emf"/></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90092" y="96143"/>
            <a:ext cx="1072169" cy="1080120"/>
          </a:xfrm>
          <a:prstGeom prst="roundRect">
            <a:avLst/>
          </a:prstGeom>
          <a:solidFill>
            <a:srgbClr val="7030A0"/>
          </a:solidFill>
        </p:spPr>
        <p:style>
          <a:lnRef idx="0">
            <a:schemeClr val="accent3"/>
          </a:lnRef>
          <a:fillRef idx="3">
            <a:schemeClr val="accent3"/>
          </a:fillRef>
          <a:effectRef idx="3">
            <a:schemeClr val="accent3"/>
          </a:effectRef>
          <a:fontRef idx="minor">
            <a:schemeClr val="lt1"/>
          </a:fontRef>
        </p:style>
        <p:txBody>
          <a:bodyPr lIns="91432" tIns="45716" rIns="91432" bIns="45716" rtlCol="0" anchor="ctr"/>
          <a:lstStyle/>
          <a:p>
            <a:pPr algn="ctr"/>
            <a:endParaRPr lang="es-MX" dirty="0"/>
          </a:p>
        </p:txBody>
      </p:sp>
      <p:sp>
        <p:nvSpPr>
          <p:cNvPr id="9" name="8 Rectángulo redondeado"/>
          <p:cNvSpPr/>
          <p:nvPr/>
        </p:nvSpPr>
        <p:spPr>
          <a:xfrm>
            <a:off x="698183" y="744215"/>
            <a:ext cx="832068" cy="936104"/>
          </a:xfrm>
          <a:prstGeom prst="roundRect">
            <a:avLst/>
          </a:prstGeom>
          <a:solidFill>
            <a:srgbClr val="7030A0"/>
          </a:solidFill>
        </p:spPr>
        <p:style>
          <a:lnRef idx="0">
            <a:schemeClr val="accent3"/>
          </a:lnRef>
          <a:fillRef idx="3">
            <a:schemeClr val="accent3"/>
          </a:fillRef>
          <a:effectRef idx="3">
            <a:schemeClr val="accent3"/>
          </a:effectRef>
          <a:fontRef idx="minor">
            <a:schemeClr val="lt1"/>
          </a:fontRef>
        </p:style>
        <p:txBody>
          <a:bodyPr lIns="91432" tIns="45716" rIns="91432" bIns="45716" rtlCol="0" anchor="ctr"/>
          <a:lstStyle/>
          <a:p>
            <a:pPr algn="ctr"/>
            <a:endParaRPr lang="es-MX" dirty="0"/>
          </a:p>
        </p:txBody>
      </p:sp>
      <p:sp>
        <p:nvSpPr>
          <p:cNvPr id="10" name="9 Rectángulo redondeado"/>
          <p:cNvSpPr/>
          <p:nvPr/>
        </p:nvSpPr>
        <p:spPr>
          <a:xfrm>
            <a:off x="378124" y="1400672"/>
            <a:ext cx="720080" cy="783704"/>
          </a:xfrm>
          <a:prstGeom prst="roundRect">
            <a:avLst/>
          </a:prstGeom>
          <a:solidFill>
            <a:srgbClr val="009999">
              <a:alpha val="50000"/>
            </a:srgbClr>
          </a:solidFill>
        </p:spPr>
        <p:style>
          <a:lnRef idx="0">
            <a:schemeClr val="accent3"/>
          </a:lnRef>
          <a:fillRef idx="3">
            <a:schemeClr val="accent3"/>
          </a:fillRef>
          <a:effectRef idx="3">
            <a:schemeClr val="accent3"/>
          </a:effectRef>
          <a:fontRef idx="minor">
            <a:schemeClr val="lt1"/>
          </a:fontRef>
        </p:style>
        <p:txBody>
          <a:bodyPr lIns="91432" tIns="45716" rIns="91432" bIns="45716" rtlCol="0" anchor="ctr"/>
          <a:lstStyle/>
          <a:p>
            <a:pPr algn="ctr"/>
            <a:endParaRPr lang="es-MX" dirty="0"/>
          </a:p>
        </p:txBody>
      </p:sp>
      <p:sp>
        <p:nvSpPr>
          <p:cNvPr id="11" name="10 Rectángulo redondeado"/>
          <p:cNvSpPr/>
          <p:nvPr/>
        </p:nvSpPr>
        <p:spPr>
          <a:xfrm>
            <a:off x="1610957" y="1392287"/>
            <a:ext cx="423350" cy="432048"/>
          </a:xfrm>
          <a:prstGeom prst="roundRect">
            <a:avLst/>
          </a:prstGeom>
          <a:solidFill>
            <a:srgbClr val="009999">
              <a:alpha val="50000"/>
            </a:srgbClr>
          </a:solidFill>
        </p:spPr>
        <p:style>
          <a:lnRef idx="0">
            <a:schemeClr val="accent3"/>
          </a:lnRef>
          <a:fillRef idx="3">
            <a:schemeClr val="accent3"/>
          </a:fillRef>
          <a:effectRef idx="3">
            <a:schemeClr val="accent3"/>
          </a:effectRef>
          <a:fontRef idx="minor">
            <a:schemeClr val="lt1"/>
          </a:fontRef>
        </p:style>
        <p:txBody>
          <a:bodyPr lIns="91432" tIns="45716" rIns="91432" bIns="45716" rtlCol="0" anchor="ctr"/>
          <a:lstStyle/>
          <a:p>
            <a:pPr algn="ctr"/>
            <a:endParaRPr lang="es-MX" dirty="0"/>
          </a:p>
        </p:txBody>
      </p:sp>
      <p:sp>
        <p:nvSpPr>
          <p:cNvPr id="12" name="11 Rectángulo redondeado"/>
          <p:cNvSpPr/>
          <p:nvPr/>
        </p:nvSpPr>
        <p:spPr>
          <a:xfrm>
            <a:off x="1150679" y="1929457"/>
            <a:ext cx="423350" cy="432048"/>
          </a:xfrm>
          <a:prstGeom prst="roundRect">
            <a:avLst/>
          </a:prstGeom>
          <a:solidFill>
            <a:srgbClr val="009999">
              <a:alpha val="50000"/>
            </a:srgbClr>
          </a:solidFill>
        </p:spPr>
        <p:style>
          <a:lnRef idx="0">
            <a:schemeClr val="accent3"/>
          </a:lnRef>
          <a:fillRef idx="3">
            <a:schemeClr val="accent3"/>
          </a:fillRef>
          <a:effectRef idx="3">
            <a:schemeClr val="accent3"/>
          </a:effectRef>
          <a:fontRef idx="minor">
            <a:schemeClr val="lt1"/>
          </a:fontRef>
        </p:style>
        <p:txBody>
          <a:bodyPr lIns="91432" tIns="45716" rIns="91432" bIns="45716" rtlCol="0" anchor="ctr"/>
          <a:lstStyle/>
          <a:p>
            <a:pPr algn="ctr"/>
            <a:endParaRPr lang="es-MX" dirty="0"/>
          </a:p>
        </p:txBody>
      </p:sp>
      <p:sp>
        <p:nvSpPr>
          <p:cNvPr id="13" name="12 Rectángulo redondeado"/>
          <p:cNvSpPr/>
          <p:nvPr/>
        </p:nvSpPr>
        <p:spPr>
          <a:xfrm>
            <a:off x="1250171" y="120445"/>
            <a:ext cx="471741" cy="468052"/>
          </a:xfrm>
          <a:prstGeom prst="roundRect">
            <a:avLst/>
          </a:prstGeom>
          <a:solidFill>
            <a:srgbClr val="7030A0"/>
          </a:solidFill>
        </p:spPr>
        <p:style>
          <a:lnRef idx="0">
            <a:schemeClr val="accent3"/>
          </a:lnRef>
          <a:fillRef idx="3">
            <a:schemeClr val="accent3"/>
          </a:fillRef>
          <a:effectRef idx="3">
            <a:schemeClr val="accent3"/>
          </a:effectRef>
          <a:fontRef idx="minor">
            <a:schemeClr val="lt1"/>
          </a:fontRef>
        </p:style>
        <p:txBody>
          <a:bodyPr lIns="91432" tIns="45716" rIns="91432" bIns="45716" rtlCol="0" anchor="ctr"/>
          <a:lstStyle/>
          <a:p>
            <a:pPr algn="ctr"/>
            <a:endParaRPr lang="es-MX" dirty="0"/>
          </a:p>
        </p:txBody>
      </p:sp>
      <p:sp>
        <p:nvSpPr>
          <p:cNvPr id="14" name="13 Rectángulo redondeado"/>
          <p:cNvSpPr/>
          <p:nvPr/>
        </p:nvSpPr>
        <p:spPr>
          <a:xfrm>
            <a:off x="1441106" y="714557"/>
            <a:ext cx="508057" cy="497710"/>
          </a:xfrm>
          <a:prstGeom prst="roundRect">
            <a:avLst/>
          </a:prstGeom>
          <a:solidFill>
            <a:srgbClr val="7030A0"/>
          </a:solidFill>
        </p:spPr>
        <p:style>
          <a:lnRef idx="0">
            <a:schemeClr val="accent3"/>
          </a:lnRef>
          <a:fillRef idx="3">
            <a:schemeClr val="accent3"/>
          </a:fillRef>
          <a:effectRef idx="3">
            <a:schemeClr val="accent3"/>
          </a:effectRef>
          <a:fontRef idx="minor">
            <a:schemeClr val="lt1"/>
          </a:fontRef>
        </p:style>
        <p:txBody>
          <a:bodyPr lIns="91432" tIns="45716" rIns="91432" bIns="45716" rtlCol="0" anchor="ctr"/>
          <a:lstStyle/>
          <a:p>
            <a:pPr algn="ctr"/>
            <a:endParaRPr lang="es-MX" dirty="0"/>
          </a:p>
        </p:txBody>
      </p:sp>
      <p:sp>
        <p:nvSpPr>
          <p:cNvPr id="27" name="26 Elipse"/>
          <p:cNvSpPr/>
          <p:nvPr/>
        </p:nvSpPr>
        <p:spPr>
          <a:xfrm>
            <a:off x="5422876" y="1963365"/>
            <a:ext cx="1760033" cy="174367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8" name="27 Elipse"/>
          <p:cNvSpPr/>
          <p:nvPr/>
        </p:nvSpPr>
        <p:spPr>
          <a:xfrm>
            <a:off x="5413351" y="3249183"/>
            <a:ext cx="1760033" cy="1743672"/>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9" name="28 Elipse"/>
          <p:cNvSpPr/>
          <p:nvPr/>
        </p:nvSpPr>
        <p:spPr>
          <a:xfrm>
            <a:off x="4664695" y="3912568"/>
            <a:ext cx="1440161" cy="148450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0" name="29 Elipse"/>
          <p:cNvSpPr/>
          <p:nvPr/>
        </p:nvSpPr>
        <p:spPr>
          <a:xfrm>
            <a:off x="3512567" y="4557193"/>
            <a:ext cx="792087" cy="819918"/>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1" name="30 Elipse"/>
          <p:cNvSpPr/>
          <p:nvPr/>
        </p:nvSpPr>
        <p:spPr>
          <a:xfrm>
            <a:off x="4089565" y="4417298"/>
            <a:ext cx="950506" cy="979773"/>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2" name="31 Elipse"/>
          <p:cNvSpPr/>
          <p:nvPr/>
        </p:nvSpPr>
        <p:spPr>
          <a:xfrm>
            <a:off x="3066117" y="4737287"/>
            <a:ext cx="662474" cy="640840"/>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3" name="32 Elipse"/>
          <p:cNvSpPr/>
          <p:nvPr/>
        </p:nvSpPr>
        <p:spPr>
          <a:xfrm>
            <a:off x="6088685" y="5086762"/>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6" name="8 Cuadro de texto"/>
          <p:cNvSpPr txBox="1"/>
          <p:nvPr/>
        </p:nvSpPr>
        <p:spPr>
          <a:xfrm>
            <a:off x="698182" y="2256383"/>
            <a:ext cx="5675655" cy="2011602"/>
          </a:xfrm>
          <a:prstGeom prst="roundRect">
            <a:avLst/>
          </a:prstGeom>
          <a:ln>
            <a:solidFill>
              <a:srgbClr val="006666"/>
            </a:solidFill>
          </a:ln>
        </p:spPr>
        <p:style>
          <a:lnRef idx="2">
            <a:schemeClr val="accent4"/>
          </a:lnRef>
          <a:fillRef idx="1">
            <a:schemeClr val="lt1"/>
          </a:fillRef>
          <a:effectRef idx="0">
            <a:schemeClr val="accent4"/>
          </a:effectRef>
          <a:fontRef idx="minor">
            <a:schemeClr val="dk1"/>
          </a:fontRef>
        </p:style>
        <p:txBody>
          <a:bodyPr rot="0" spcFirstLastPara="0" vert="horz" wrap="square" lIns="91432" tIns="45716" rIns="91432" bIns="45716" numCol="1" spcCol="0" rtlCol="0" fromWordArt="0" anchor="ctr" anchorCtr="0" forceAA="0" compatLnSpc="1">
            <a:prstTxWarp prst="textNoShape">
              <a:avLst/>
            </a:prstTxWarp>
            <a:noAutofit/>
          </a:bodyPr>
          <a:lstStyle/>
          <a:p>
            <a:pPr algn="ctr"/>
            <a:r>
              <a:rPr lang="es-MX" sz="2400" cap="small" dirty="0">
                <a:ln>
                  <a:solidFill>
                    <a:schemeClr val="tx1"/>
                  </a:solidFill>
                </a:ln>
                <a:solidFill>
                  <a:schemeClr val="tx1"/>
                </a:solidFill>
                <a:latin typeface="Times New Roman" panose="02020603050405020304" pitchFamily="18" charset="0"/>
                <a:ea typeface="Times New Roman"/>
                <a:cs typeface="Times New Roman" panose="02020603050405020304" pitchFamily="18" charset="0"/>
              </a:rPr>
              <a:t>Centro de Atención a                                   la Sociedad (CAS)</a:t>
            </a:r>
          </a:p>
          <a:p>
            <a:pPr algn="ctr"/>
            <a:r>
              <a:rPr lang="es-MX" sz="2400" cap="small" dirty="0">
                <a:ln>
                  <a:solidFill>
                    <a:schemeClr val="tx1"/>
                  </a:solidFill>
                </a:ln>
                <a:solidFill>
                  <a:schemeClr val="tx1"/>
                </a:solidFill>
                <a:latin typeface="Times New Roman" panose="02020603050405020304" pitchFamily="18" charset="0"/>
                <a:ea typeface="Times New Roman"/>
                <a:cs typeface="Times New Roman" panose="02020603050405020304" pitchFamily="18" charset="0"/>
              </a:rPr>
              <a:t>Informe semanal</a:t>
            </a:r>
          </a:p>
          <a:p>
            <a:pPr algn="ctr"/>
            <a:r>
              <a:rPr lang="es-MX" sz="2400" cap="small" dirty="0">
                <a:ln>
                  <a:solidFill>
                    <a:schemeClr val="tx1"/>
                  </a:solidFill>
                </a:ln>
                <a:solidFill>
                  <a:schemeClr val="tx1"/>
                </a:solidFill>
                <a:latin typeface="Times New Roman" panose="02020603050405020304" pitchFamily="18" charset="0"/>
                <a:ea typeface="Times New Roman"/>
                <a:cs typeface="Times New Roman" panose="02020603050405020304" pitchFamily="18" charset="0"/>
              </a:rPr>
              <a:t>del 25 AL 29 de marzo de 2019</a:t>
            </a:r>
            <a:endParaRPr lang="es-MX" sz="2400" dirty="0">
              <a:ln>
                <a:solidFill>
                  <a:schemeClr val="tx1"/>
                </a:solidFill>
              </a:ln>
              <a:solidFill>
                <a:schemeClr val="tx1"/>
              </a:solidFill>
              <a:latin typeface="Times New Roman" panose="02020603050405020304" pitchFamily="18" charset="0"/>
              <a:ea typeface="Times New Roman"/>
              <a:cs typeface="Times New Roman" panose="02020603050405020304" pitchFamily="18" charset="0"/>
            </a:endParaRPr>
          </a:p>
        </p:txBody>
      </p:sp>
      <p:sp>
        <p:nvSpPr>
          <p:cNvPr id="18" name="17 Elipse"/>
          <p:cNvSpPr/>
          <p:nvPr/>
        </p:nvSpPr>
        <p:spPr>
          <a:xfrm>
            <a:off x="6897757" y="4698755"/>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19" name="18 Elipse"/>
          <p:cNvSpPr/>
          <p:nvPr/>
        </p:nvSpPr>
        <p:spPr>
          <a:xfrm>
            <a:off x="5951494" y="4651113"/>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0" name="19 Elipse"/>
          <p:cNvSpPr/>
          <p:nvPr/>
        </p:nvSpPr>
        <p:spPr>
          <a:xfrm>
            <a:off x="6464895" y="4595293"/>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1" name="20 Elipse"/>
          <p:cNvSpPr/>
          <p:nvPr/>
        </p:nvSpPr>
        <p:spPr>
          <a:xfrm>
            <a:off x="5632549" y="5093984"/>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2" name="21 Elipse"/>
          <p:cNvSpPr/>
          <p:nvPr/>
        </p:nvSpPr>
        <p:spPr>
          <a:xfrm>
            <a:off x="6231261" y="4213922"/>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3" name="22 Elipse"/>
          <p:cNvSpPr/>
          <p:nvPr/>
        </p:nvSpPr>
        <p:spPr>
          <a:xfrm>
            <a:off x="6899823" y="5082931"/>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4" name="23 Elipse"/>
          <p:cNvSpPr/>
          <p:nvPr/>
        </p:nvSpPr>
        <p:spPr>
          <a:xfrm>
            <a:off x="6888232" y="4200599"/>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5" name="24 Elipse"/>
          <p:cNvSpPr/>
          <p:nvPr/>
        </p:nvSpPr>
        <p:spPr>
          <a:xfrm>
            <a:off x="6883998" y="3643904"/>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4" name="33 Elipse"/>
          <p:cNvSpPr/>
          <p:nvPr/>
        </p:nvSpPr>
        <p:spPr>
          <a:xfrm>
            <a:off x="6464895" y="5077839"/>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5" name="34 Elipse"/>
          <p:cNvSpPr/>
          <p:nvPr/>
        </p:nvSpPr>
        <p:spPr>
          <a:xfrm>
            <a:off x="6563217" y="3974053"/>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6" name="35 Elipse"/>
          <p:cNvSpPr/>
          <p:nvPr/>
        </p:nvSpPr>
        <p:spPr>
          <a:xfrm>
            <a:off x="2681923" y="4798079"/>
            <a:ext cx="561662" cy="58132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7" name="36 Elipse"/>
          <p:cNvSpPr/>
          <p:nvPr/>
        </p:nvSpPr>
        <p:spPr>
          <a:xfrm>
            <a:off x="2432447" y="4889225"/>
            <a:ext cx="504056" cy="495076"/>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8" name="37 Elipse"/>
          <p:cNvSpPr/>
          <p:nvPr/>
        </p:nvSpPr>
        <p:spPr>
          <a:xfrm>
            <a:off x="2168841" y="4967152"/>
            <a:ext cx="413972" cy="42076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9" name="38 Elipse"/>
          <p:cNvSpPr/>
          <p:nvPr/>
        </p:nvSpPr>
        <p:spPr>
          <a:xfrm>
            <a:off x="1974563" y="5091048"/>
            <a:ext cx="285152" cy="293932"/>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40" name="39 Elipse"/>
          <p:cNvSpPr/>
          <p:nvPr/>
        </p:nvSpPr>
        <p:spPr>
          <a:xfrm>
            <a:off x="1810211" y="5177534"/>
            <a:ext cx="222441" cy="213346"/>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 name="AutoShape 2" descr="https://scontent-dfw1-1.xx.fbcdn.net/hphotos-xtp1/t31.0-8/10947386_1449372305354540_5826203706677402902_o.jpg?_nc_eui=ARg-nmd20loNlka5HtEUm8iaSuhDT9X-Kk-35igIT_0JDm8I3vVk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pic>
        <p:nvPicPr>
          <p:cNvPr id="41" name="1 Imagen" descr="C:\Users\jorge.acevedo\AppData\Local\Microsoft\Windows\Temporary Internet Files\Content.Outlook\UINZIPH0\Logo-inai_28abr2015_texto1.jpg"/>
          <p:cNvPicPr/>
          <p:nvPr/>
        </p:nvPicPr>
        <p:blipFill rotWithShape="1">
          <a:blip r:embed="rId2" cstate="print">
            <a:extLst>
              <a:ext uri="{28A0092B-C50C-407E-A947-70E740481C1C}">
                <a14:useLocalDpi xmlns:a14="http://schemas.microsoft.com/office/drawing/2010/main" val="0"/>
              </a:ext>
            </a:extLst>
          </a:blip>
          <a:srcRect l="7575" t="13072" r="5412" b="16340"/>
          <a:stretch/>
        </p:blipFill>
        <p:spPr bwMode="auto">
          <a:xfrm>
            <a:off x="3800599" y="-4465"/>
            <a:ext cx="3323099" cy="1967830"/>
          </a:xfrm>
          <a:prstGeom prst="rect">
            <a:avLst/>
          </a:prstGeom>
          <a:noFill/>
          <a:ln>
            <a:noFill/>
          </a:ln>
        </p:spPr>
      </p:pic>
    </p:spTree>
    <p:extLst>
      <p:ext uri="{BB962C8B-B14F-4D97-AF65-F5344CB8AC3E}">
        <p14:creationId xmlns:p14="http://schemas.microsoft.com/office/powerpoint/2010/main" val="3600801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75934" y="3840559"/>
            <a:ext cx="7037033" cy="1323439"/>
          </a:xfrm>
          <a:prstGeom prst="rect">
            <a:avLst/>
          </a:prstGeom>
          <a:noFill/>
        </p:spPr>
        <p:txBody>
          <a:bodyPr wrap="square" rtlCol="0">
            <a:spAutoFit/>
          </a:bodyPr>
          <a:lstStyle/>
          <a:p>
            <a:pPr marL="285750" indent="-285750" algn="just">
              <a:buFont typeface="Wingdings" panose="05000000000000000000" pitchFamily="2" charset="2"/>
              <a:buChar char="q"/>
            </a:pPr>
            <a:r>
              <a:rPr lang="es-MX" b="1" dirty="0"/>
              <a:t>El 27.2 % de las consultas fue sobre orientaciones en materia de la LGPDPPSO.</a:t>
            </a:r>
          </a:p>
          <a:p>
            <a:pPr algn="just"/>
            <a:endParaRPr lang="es-MX" sz="800" b="1" dirty="0"/>
          </a:p>
          <a:p>
            <a:pPr marL="285750" indent="-285750" algn="just">
              <a:buFont typeface="Wingdings" panose="05000000000000000000" pitchFamily="2" charset="2"/>
              <a:buChar char="q"/>
            </a:pPr>
            <a:r>
              <a:rPr lang="es-MX" b="1" dirty="0"/>
              <a:t>El 18.0 % de las consultas se dio a Seguimiento a Solicitudes.</a:t>
            </a:r>
          </a:p>
          <a:p>
            <a:pPr marL="285750" indent="-285750" algn="just">
              <a:buFont typeface="Wingdings" panose="05000000000000000000" pitchFamily="2" charset="2"/>
              <a:buChar char="q"/>
            </a:pPr>
            <a:endParaRPr lang="es-MX" b="1" dirty="0"/>
          </a:p>
          <a:p>
            <a:pPr marL="285750" indent="-285750" algn="just">
              <a:buFont typeface="Wingdings" panose="05000000000000000000" pitchFamily="2" charset="2"/>
              <a:buChar char="q"/>
            </a:pPr>
            <a:r>
              <a:rPr lang="es-MX" b="1" dirty="0"/>
              <a:t>El 14.7 % de las consultas otorgados consistió en orientaciones sobre la LFPDPPP.</a:t>
            </a:r>
          </a:p>
          <a:p>
            <a:pPr marL="285750" indent="-285750" algn="just">
              <a:buFont typeface="Wingdings" panose="05000000000000000000" pitchFamily="2" charset="2"/>
              <a:buChar char="q"/>
            </a:pPr>
            <a:endParaRPr lang="es-MX" sz="800" b="1" dirty="0"/>
          </a:p>
          <a:p>
            <a:pPr algn="just"/>
            <a:endParaRPr lang="es-MX" sz="800" b="1" dirty="0"/>
          </a:p>
        </p:txBody>
      </p:sp>
      <p:sp>
        <p:nvSpPr>
          <p:cNvPr id="8" name="2 Rectángulo"/>
          <p:cNvSpPr/>
          <p:nvPr/>
        </p:nvSpPr>
        <p:spPr>
          <a:xfrm>
            <a:off x="-52166" y="17923"/>
            <a:ext cx="7118799" cy="338554"/>
          </a:xfrm>
          <a:prstGeom prst="rect">
            <a:avLst/>
          </a:prstGeom>
        </p:spPr>
        <p:txBody>
          <a:bodyPr wrap="square">
            <a:spAutoFit/>
          </a:bodyPr>
          <a:lstStyle/>
          <a:p>
            <a:pPr algn="ctr"/>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7. Tipo de Servicio por Canal de Atención</a:t>
            </a:r>
          </a:p>
        </p:txBody>
      </p:sp>
      <p:sp>
        <p:nvSpPr>
          <p:cNvPr id="9" name="CuadroTexto 8"/>
          <p:cNvSpPr txBox="1"/>
          <p:nvPr/>
        </p:nvSpPr>
        <p:spPr>
          <a:xfrm>
            <a:off x="307223" y="3408511"/>
            <a:ext cx="4930146" cy="230832"/>
          </a:xfrm>
          <a:prstGeom prst="rect">
            <a:avLst/>
          </a:prstGeom>
          <a:noFill/>
        </p:spPr>
        <p:txBody>
          <a:bodyPr wrap="square" rtlCol="0">
            <a:spAutoFit/>
          </a:bodyPr>
          <a:lstStyle/>
          <a:p>
            <a:r>
              <a:rPr lang="es-MX" sz="900" dirty="0"/>
              <a:t>Nota: La suma de los porcentajes parciales puede no coincidir con el 100 debido a redondeo aplicado</a:t>
            </a:r>
            <a:endParaRPr lang="en-US" sz="900" dirty="0"/>
          </a:p>
        </p:txBody>
      </p:sp>
      <p:pic>
        <p:nvPicPr>
          <p:cNvPr id="4" name="Imagen 3">
            <a:extLst>
              <a:ext uri="{FF2B5EF4-FFF2-40B4-BE49-F238E27FC236}">
                <a16:creationId xmlns:a16="http://schemas.microsoft.com/office/drawing/2014/main" id="{284BF586-F507-4C6E-83EE-FF117A0EE5B8}"/>
              </a:ext>
            </a:extLst>
          </p:cNvPr>
          <p:cNvPicPr>
            <a:picLocks noChangeAspect="1"/>
          </p:cNvPicPr>
          <p:nvPr/>
        </p:nvPicPr>
        <p:blipFill>
          <a:blip r:embed="rId2"/>
          <a:stretch>
            <a:fillRect/>
          </a:stretch>
        </p:blipFill>
        <p:spPr>
          <a:xfrm>
            <a:off x="337555" y="625647"/>
            <a:ext cx="6513789" cy="2422823"/>
          </a:xfrm>
          <a:prstGeom prst="rect">
            <a:avLst/>
          </a:prstGeom>
        </p:spPr>
      </p:pic>
    </p:spTree>
    <p:extLst>
      <p:ext uri="{BB962C8B-B14F-4D97-AF65-F5344CB8AC3E}">
        <p14:creationId xmlns:p14="http://schemas.microsoft.com/office/powerpoint/2010/main" val="1626425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14446" y="3535684"/>
            <a:ext cx="6990608" cy="1169551"/>
          </a:xfrm>
          <a:prstGeom prst="rect">
            <a:avLst/>
          </a:prstGeom>
          <a:noFill/>
        </p:spPr>
        <p:txBody>
          <a:bodyPr wrap="square" rtlCol="0">
            <a:spAutoFit/>
          </a:bodyPr>
          <a:lstStyle/>
          <a:p>
            <a:pPr algn="just"/>
            <a:r>
              <a:rPr lang="es-MX" b="1" dirty="0"/>
              <a:t>El 92.2 % de las consultas brindadas fue resuelta el mismo día, es decir, se le dio solución de manera inmediata, cuantificado en 1237, de las que el rubro o canal de atención más empleado fue el Tel-INAI, con 1021.</a:t>
            </a:r>
          </a:p>
          <a:p>
            <a:pPr algn="just"/>
            <a:endParaRPr lang="es-MX" b="1" dirty="0"/>
          </a:p>
          <a:p>
            <a:pPr algn="just"/>
            <a:r>
              <a:rPr lang="es-MX" b="1" dirty="0"/>
              <a:t>El 7.6 % de los E-mail, con  asesorías atendidas se respondieron entre 1 y 2 días.</a:t>
            </a:r>
          </a:p>
        </p:txBody>
      </p:sp>
      <p:sp>
        <p:nvSpPr>
          <p:cNvPr id="7" name="2 Rectángulo"/>
          <p:cNvSpPr/>
          <p:nvPr/>
        </p:nvSpPr>
        <p:spPr>
          <a:xfrm>
            <a:off x="50351" y="23729"/>
            <a:ext cx="7118799" cy="338554"/>
          </a:xfrm>
          <a:prstGeom prst="rect">
            <a:avLst/>
          </a:prstGeom>
        </p:spPr>
        <p:txBody>
          <a:bodyPr wrap="square">
            <a:spAutoFit/>
          </a:bodyPr>
          <a:lstStyle/>
          <a:p>
            <a:pPr algn="ctr"/>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8. Tiempo de respuesta por Canal de Atención</a:t>
            </a:r>
          </a:p>
        </p:txBody>
      </p:sp>
      <p:sp>
        <p:nvSpPr>
          <p:cNvPr id="8" name="CuadroTexto 7"/>
          <p:cNvSpPr txBox="1"/>
          <p:nvPr/>
        </p:nvSpPr>
        <p:spPr>
          <a:xfrm>
            <a:off x="272207" y="2976463"/>
            <a:ext cx="4819160" cy="369332"/>
          </a:xfrm>
          <a:prstGeom prst="rect">
            <a:avLst/>
          </a:prstGeom>
          <a:noFill/>
        </p:spPr>
        <p:txBody>
          <a:bodyPr wrap="square" rtlCol="0">
            <a:spAutoFit/>
          </a:bodyPr>
          <a:lstStyle/>
          <a:p>
            <a:r>
              <a:rPr lang="es-MX" sz="900" dirty="0"/>
              <a:t>Nota: La suma de los porcentajes parciales puede no coincidir con el 100 debido a redondeo aplicado</a:t>
            </a:r>
            <a:endParaRPr lang="en-US" sz="900" dirty="0"/>
          </a:p>
        </p:txBody>
      </p:sp>
      <p:pic>
        <p:nvPicPr>
          <p:cNvPr id="5" name="Imagen 4">
            <a:extLst>
              <a:ext uri="{FF2B5EF4-FFF2-40B4-BE49-F238E27FC236}">
                <a16:creationId xmlns:a16="http://schemas.microsoft.com/office/drawing/2014/main" id="{3AFFBEB9-396E-4B08-B386-5B16A1FA88BC}"/>
              </a:ext>
            </a:extLst>
          </p:cNvPr>
          <p:cNvPicPr>
            <a:picLocks noChangeAspect="1"/>
          </p:cNvPicPr>
          <p:nvPr/>
        </p:nvPicPr>
        <p:blipFill>
          <a:blip r:embed="rId2"/>
          <a:stretch>
            <a:fillRect/>
          </a:stretch>
        </p:blipFill>
        <p:spPr>
          <a:xfrm>
            <a:off x="272207" y="671628"/>
            <a:ext cx="6464895" cy="2016803"/>
          </a:xfrm>
          <a:prstGeom prst="rect">
            <a:avLst/>
          </a:prstGeom>
        </p:spPr>
      </p:pic>
    </p:spTree>
    <p:extLst>
      <p:ext uri="{BB962C8B-B14F-4D97-AF65-F5344CB8AC3E}">
        <p14:creationId xmlns:p14="http://schemas.microsoft.com/office/powerpoint/2010/main" val="2854013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Rectángulo"/>
          <p:cNvSpPr/>
          <p:nvPr/>
        </p:nvSpPr>
        <p:spPr>
          <a:xfrm>
            <a:off x="-52166" y="17923"/>
            <a:ext cx="7118799" cy="338554"/>
          </a:xfrm>
          <a:prstGeom prst="rect">
            <a:avLst/>
          </a:prstGeom>
        </p:spPr>
        <p:txBody>
          <a:bodyPr wrap="square">
            <a:spAutoFit/>
          </a:bodyPr>
          <a:lstStyle/>
          <a:p>
            <a:pPr algn="ctr"/>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9. Tipo de Persona por Canal de Atención</a:t>
            </a:r>
          </a:p>
        </p:txBody>
      </p:sp>
      <p:sp>
        <p:nvSpPr>
          <p:cNvPr id="5" name="CuadroTexto 4"/>
          <p:cNvSpPr txBox="1"/>
          <p:nvPr/>
        </p:nvSpPr>
        <p:spPr>
          <a:xfrm>
            <a:off x="0" y="3823716"/>
            <a:ext cx="7136920" cy="1384995"/>
          </a:xfrm>
          <a:prstGeom prst="rect">
            <a:avLst/>
          </a:prstGeom>
          <a:noFill/>
        </p:spPr>
        <p:txBody>
          <a:bodyPr wrap="square" rtlCol="0">
            <a:spAutoFit/>
          </a:bodyPr>
          <a:lstStyle/>
          <a:p>
            <a:pPr algn="just"/>
            <a:r>
              <a:rPr lang="es-MX" b="1" dirty="0"/>
              <a:t>Con 1,326 usuarios, que representan el 98.8% de las asesorías realizadas por el CAS, las personas físicas emplearon como medio principal el Tel-INAI con 1007, los cuales representaron el 98.6 % de las asesorías realizadas.</a:t>
            </a:r>
          </a:p>
          <a:p>
            <a:pPr algn="just"/>
            <a:endParaRPr lang="es-MX" b="1" dirty="0"/>
          </a:p>
          <a:p>
            <a:pPr algn="just"/>
            <a:r>
              <a:rPr lang="es-MX" b="1" dirty="0"/>
              <a:t>El Tel-INAI fue el principal medio empleado por las personas morales con 14 usuarios que representaron el 1.4%, uno en E-mail y uno en presencial.</a:t>
            </a:r>
          </a:p>
        </p:txBody>
      </p:sp>
      <p:sp>
        <p:nvSpPr>
          <p:cNvPr id="9" name="CuadroTexto 8"/>
          <p:cNvSpPr txBox="1"/>
          <p:nvPr/>
        </p:nvSpPr>
        <p:spPr>
          <a:xfrm>
            <a:off x="3507233" y="1857835"/>
            <a:ext cx="3387447" cy="369332"/>
          </a:xfrm>
          <a:prstGeom prst="rect">
            <a:avLst/>
          </a:prstGeom>
          <a:noFill/>
        </p:spPr>
        <p:txBody>
          <a:bodyPr wrap="square" rtlCol="0">
            <a:spAutoFit/>
          </a:bodyPr>
          <a:lstStyle/>
          <a:p>
            <a:r>
              <a:rPr lang="es-MX" sz="900" dirty="0"/>
              <a:t>Nota: La suma de los porcentajes parciales puede no coincidir con el 100 debido a redondeo aplicado</a:t>
            </a:r>
            <a:endParaRPr lang="en-US" sz="900" dirty="0"/>
          </a:p>
        </p:txBody>
      </p:sp>
      <p:pic>
        <p:nvPicPr>
          <p:cNvPr id="7" name="Imagen 6">
            <a:extLst>
              <a:ext uri="{FF2B5EF4-FFF2-40B4-BE49-F238E27FC236}">
                <a16:creationId xmlns:a16="http://schemas.microsoft.com/office/drawing/2014/main" id="{C6F003C0-A4C1-4CD7-BECB-58E7C2EB4547}"/>
              </a:ext>
            </a:extLst>
          </p:cNvPr>
          <p:cNvPicPr>
            <a:picLocks noChangeAspect="1"/>
          </p:cNvPicPr>
          <p:nvPr/>
        </p:nvPicPr>
        <p:blipFill>
          <a:blip r:embed="rId2"/>
          <a:stretch>
            <a:fillRect/>
          </a:stretch>
        </p:blipFill>
        <p:spPr>
          <a:xfrm>
            <a:off x="3507233" y="427741"/>
            <a:ext cx="3387447" cy="1454021"/>
          </a:xfrm>
          <a:prstGeom prst="rect">
            <a:avLst/>
          </a:prstGeom>
        </p:spPr>
      </p:pic>
      <p:pic>
        <p:nvPicPr>
          <p:cNvPr id="10" name="Imagen 9">
            <a:extLst>
              <a:ext uri="{FF2B5EF4-FFF2-40B4-BE49-F238E27FC236}">
                <a16:creationId xmlns:a16="http://schemas.microsoft.com/office/drawing/2014/main" id="{EEAEC451-F4C3-4095-8DE8-5CEC188891D0}"/>
              </a:ext>
            </a:extLst>
          </p:cNvPr>
          <p:cNvPicPr>
            <a:picLocks noChangeAspect="1"/>
          </p:cNvPicPr>
          <p:nvPr/>
        </p:nvPicPr>
        <p:blipFill>
          <a:blip r:embed="rId3"/>
          <a:stretch>
            <a:fillRect/>
          </a:stretch>
        </p:blipFill>
        <p:spPr>
          <a:xfrm>
            <a:off x="72791" y="427741"/>
            <a:ext cx="7096359" cy="3369262"/>
          </a:xfrm>
          <a:prstGeom prst="rect">
            <a:avLst/>
          </a:prstGeom>
        </p:spPr>
      </p:pic>
    </p:spTree>
    <p:extLst>
      <p:ext uri="{BB962C8B-B14F-4D97-AF65-F5344CB8AC3E}">
        <p14:creationId xmlns:p14="http://schemas.microsoft.com/office/powerpoint/2010/main" val="1237584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Rectángulo"/>
          <p:cNvSpPr/>
          <p:nvPr/>
        </p:nvSpPr>
        <p:spPr>
          <a:xfrm>
            <a:off x="-52166" y="17923"/>
            <a:ext cx="7118799" cy="338554"/>
          </a:xfrm>
          <a:prstGeom prst="rect">
            <a:avLst/>
          </a:prstGeom>
        </p:spPr>
        <p:txBody>
          <a:bodyPr wrap="square">
            <a:spAutoFit/>
          </a:bodyPr>
          <a:lstStyle/>
          <a:p>
            <a:pPr algn="ctr"/>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10. Sexo de los Usuarios por Canal de Atención</a:t>
            </a:r>
          </a:p>
        </p:txBody>
      </p:sp>
      <p:sp>
        <p:nvSpPr>
          <p:cNvPr id="7" name="CuadroTexto 6"/>
          <p:cNvSpPr txBox="1"/>
          <p:nvPr/>
        </p:nvSpPr>
        <p:spPr>
          <a:xfrm>
            <a:off x="34574" y="2480945"/>
            <a:ext cx="7019422" cy="2492990"/>
          </a:xfrm>
          <a:prstGeom prst="rect">
            <a:avLst/>
          </a:prstGeom>
          <a:noFill/>
        </p:spPr>
        <p:txBody>
          <a:bodyPr wrap="square" rtlCol="0">
            <a:spAutoFit/>
          </a:bodyPr>
          <a:lstStyle/>
          <a:p>
            <a:pPr algn="just"/>
            <a:r>
              <a:rPr lang="es-MX" sz="1300" b="1" dirty="0"/>
              <a:t>Tel-INAI. Con 1021 consultas atendidas, los hombres representaron el 53.9%, mientras que las mujeres, el 46.1%</a:t>
            </a:r>
          </a:p>
          <a:p>
            <a:pPr algn="just"/>
            <a:endParaRPr lang="es-MX" sz="1300" b="1" dirty="0"/>
          </a:p>
          <a:p>
            <a:pPr algn="just"/>
            <a:r>
              <a:rPr lang="es-MX" sz="1300" b="1" dirty="0"/>
              <a:t>Las personas que acudieron de manera presencial al INAI, en su mayoría, fueron hombres que representaron el 63.6 % y, las mujeres, el 36.4 % de las asesorías otorgadas.</a:t>
            </a:r>
          </a:p>
          <a:p>
            <a:pPr algn="just"/>
            <a:endParaRPr lang="es-MX" sz="1300" b="1" dirty="0"/>
          </a:p>
          <a:p>
            <a:pPr algn="just"/>
            <a:r>
              <a:rPr lang="es-MX" sz="1300" b="1" dirty="0"/>
              <a:t>Por correo electrónico E-mail el 51.9 % de las consultas fueron formuladas por hombres y 24.5%, por mujeres; del restante 23.6 % no se obtuvo el dato. </a:t>
            </a:r>
          </a:p>
          <a:p>
            <a:pPr algn="just"/>
            <a:endParaRPr lang="es-MX" sz="1300" b="1" dirty="0"/>
          </a:p>
          <a:p>
            <a:pPr algn="just"/>
            <a:r>
              <a:rPr lang="es-MX" sz="1300" b="1" dirty="0"/>
              <a:t>De las 11 postales recibidas, 45.5% fueron hombres y 54.5% mujeres</a:t>
            </a:r>
          </a:p>
          <a:p>
            <a:pPr algn="just"/>
            <a:endParaRPr lang="es-MX" sz="1300" b="1" dirty="0"/>
          </a:p>
          <a:p>
            <a:pPr algn="just"/>
            <a:r>
              <a:rPr lang="es-MX" sz="1300" b="1" dirty="0"/>
              <a:t>En </a:t>
            </a:r>
            <a:r>
              <a:rPr lang="es-MX" sz="1300" b="1" dirty="0" err="1"/>
              <a:t>MiCAS</a:t>
            </a:r>
            <a:r>
              <a:rPr lang="es-MX" sz="1300" b="1" dirty="0"/>
              <a:t> recibieron asesoría 54.1% de hombres y 45.9% de mujeres del total en ese canal.</a:t>
            </a:r>
          </a:p>
        </p:txBody>
      </p:sp>
      <p:sp>
        <p:nvSpPr>
          <p:cNvPr id="8" name="CuadroTexto 7"/>
          <p:cNvSpPr txBox="1"/>
          <p:nvPr/>
        </p:nvSpPr>
        <p:spPr>
          <a:xfrm>
            <a:off x="329766" y="2111613"/>
            <a:ext cx="4795810" cy="369332"/>
          </a:xfrm>
          <a:prstGeom prst="rect">
            <a:avLst/>
          </a:prstGeom>
          <a:noFill/>
        </p:spPr>
        <p:txBody>
          <a:bodyPr wrap="square" rtlCol="0">
            <a:spAutoFit/>
          </a:bodyPr>
          <a:lstStyle/>
          <a:p>
            <a:r>
              <a:rPr lang="es-MX" sz="900" dirty="0"/>
              <a:t>Nota: La suma de los porcentajes parciales puede no coincidir con el 100 debido a redondeo aplicado</a:t>
            </a:r>
            <a:endParaRPr lang="en-US" sz="900" dirty="0"/>
          </a:p>
        </p:txBody>
      </p:sp>
      <p:pic>
        <p:nvPicPr>
          <p:cNvPr id="5" name="Imagen 4">
            <a:extLst>
              <a:ext uri="{FF2B5EF4-FFF2-40B4-BE49-F238E27FC236}">
                <a16:creationId xmlns:a16="http://schemas.microsoft.com/office/drawing/2014/main" id="{4D3A5D52-ED4C-4C7A-A6E9-114D4A7010F4}"/>
              </a:ext>
            </a:extLst>
          </p:cNvPr>
          <p:cNvPicPr>
            <a:picLocks noChangeAspect="1"/>
          </p:cNvPicPr>
          <p:nvPr/>
        </p:nvPicPr>
        <p:blipFill>
          <a:blip r:embed="rId2"/>
          <a:stretch>
            <a:fillRect/>
          </a:stretch>
        </p:blipFill>
        <p:spPr>
          <a:xfrm>
            <a:off x="335972" y="488133"/>
            <a:ext cx="6429038" cy="1623480"/>
          </a:xfrm>
          <a:prstGeom prst="rect">
            <a:avLst/>
          </a:prstGeom>
        </p:spPr>
      </p:pic>
    </p:spTree>
    <p:extLst>
      <p:ext uri="{BB962C8B-B14F-4D97-AF65-F5344CB8AC3E}">
        <p14:creationId xmlns:p14="http://schemas.microsoft.com/office/powerpoint/2010/main" val="1397737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rotWithShape="1">
          <a:blip r:embed="rId2">
            <a:lum bright="70000" contrast="-70000"/>
          </a:blip>
          <a:srcRect r="54408" b="51512"/>
          <a:stretch/>
        </p:blipFill>
        <p:spPr>
          <a:xfrm>
            <a:off x="2630263" y="1392287"/>
            <a:ext cx="1753939" cy="2719174"/>
          </a:xfrm>
          <a:prstGeom prst="rect">
            <a:avLst/>
          </a:prstGeom>
        </p:spPr>
      </p:pic>
      <p:sp>
        <p:nvSpPr>
          <p:cNvPr id="12" name="2 Rectángulo"/>
          <p:cNvSpPr/>
          <p:nvPr/>
        </p:nvSpPr>
        <p:spPr>
          <a:xfrm>
            <a:off x="-52166" y="17923"/>
            <a:ext cx="7118799" cy="338554"/>
          </a:xfrm>
          <a:prstGeom prst="rect">
            <a:avLst/>
          </a:prstGeom>
        </p:spPr>
        <p:txBody>
          <a:bodyPr wrap="square">
            <a:spAutoFit/>
          </a:bodyPr>
          <a:lstStyle/>
          <a:p>
            <a:pPr algn="ctr"/>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Gráfico. Sexo de los Usuarios por Canal de Atención</a:t>
            </a:r>
          </a:p>
        </p:txBody>
      </p:sp>
      <p:graphicFrame>
        <p:nvGraphicFramePr>
          <p:cNvPr id="13" name="Gráfico 12">
            <a:extLst>
              <a:ext uri="{FF2B5EF4-FFF2-40B4-BE49-F238E27FC236}">
                <a16:creationId xmlns:a16="http://schemas.microsoft.com/office/drawing/2014/main" id="{00000000-0008-0000-0700-000006000000}"/>
              </a:ext>
            </a:extLst>
          </p:cNvPr>
          <p:cNvGraphicFramePr>
            <a:graphicFrameLocks/>
          </p:cNvGraphicFramePr>
          <p:nvPr>
            <p:extLst>
              <p:ext uri="{D42A27DB-BD31-4B8C-83A1-F6EECF244321}">
                <p14:modId xmlns:p14="http://schemas.microsoft.com/office/powerpoint/2010/main" val="2874614664"/>
              </p:ext>
            </p:extLst>
          </p:nvPr>
        </p:nvGraphicFramePr>
        <p:xfrm>
          <a:off x="4520677" y="2876679"/>
          <a:ext cx="2376265" cy="1827975"/>
        </p:xfrm>
        <a:graphic>
          <a:graphicData uri="http://schemas.openxmlformats.org/drawingml/2006/chart">
            <c:chart xmlns:c="http://schemas.openxmlformats.org/drawingml/2006/chart" xmlns:r="http://schemas.openxmlformats.org/officeDocument/2006/relationships" r:id="rId3"/>
          </a:graphicData>
        </a:graphic>
      </p:graphicFrame>
      <p:pic>
        <p:nvPicPr>
          <p:cNvPr id="2" name="Imagen 1">
            <a:extLst>
              <a:ext uri="{FF2B5EF4-FFF2-40B4-BE49-F238E27FC236}">
                <a16:creationId xmlns:a16="http://schemas.microsoft.com/office/drawing/2014/main" id="{4D743D55-9BFD-48D4-B1B0-99040226DB8B}"/>
              </a:ext>
            </a:extLst>
          </p:cNvPr>
          <p:cNvPicPr>
            <a:picLocks noChangeAspect="1"/>
          </p:cNvPicPr>
          <p:nvPr/>
        </p:nvPicPr>
        <p:blipFill>
          <a:blip r:embed="rId4"/>
          <a:stretch>
            <a:fillRect/>
          </a:stretch>
        </p:blipFill>
        <p:spPr>
          <a:xfrm>
            <a:off x="128191" y="463643"/>
            <a:ext cx="2649227" cy="1857287"/>
          </a:xfrm>
          <a:prstGeom prst="rect">
            <a:avLst/>
          </a:prstGeom>
        </p:spPr>
      </p:pic>
      <p:pic>
        <p:nvPicPr>
          <p:cNvPr id="4" name="Imagen 3">
            <a:extLst>
              <a:ext uri="{FF2B5EF4-FFF2-40B4-BE49-F238E27FC236}">
                <a16:creationId xmlns:a16="http://schemas.microsoft.com/office/drawing/2014/main" id="{FE866885-6CAC-4B42-AF5C-30DCBBF88868}"/>
              </a:ext>
            </a:extLst>
          </p:cNvPr>
          <p:cNvPicPr>
            <a:picLocks noChangeAspect="1"/>
          </p:cNvPicPr>
          <p:nvPr/>
        </p:nvPicPr>
        <p:blipFill>
          <a:blip r:embed="rId5"/>
          <a:stretch>
            <a:fillRect/>
          </a:stretch>
        </p:blipFill>
        <p:spPr>
          <a:xfrm>
            <a:off x="135268" y="3356740"/>
            <a:ext cx="2649227" cy="1857287"/>
          </a:xfrm>
          <a:prstGeom prst="rect">
            <a:avLst/>
          </a:prstGeom>
        </p:spPr>
      </p:pic>
      <p:pic>
        <p:nvPicPr>
          <p:cNvPr id="5" name="Imagen 4">
            <a:extLst>
              <a:ext uri="{FF2B5EF4-FFF2-40B4-BE49-F238E27FC236}">
                <a16:creationId xmlns:a16="http://schemas.microsoft.com/office/drawing/2014/main" id="{61FB8345-7C4C-44A6-997E-BF476CB431A0}"/>
              </a:ext>
            </a:extLst>
          </p:cNvPr>
          <p:cNvPicPr>
            <a:picLocks noChangeAspect="1"/>
          </p:cNvPicPr>
          <p:nvPr/>
        </p:nvPicPr>
        <p:blipFill>
          <a:blip r:embed="rId6"/>
          <a:stretch>
            <a:fillRect/>
          </a:stretch>
        </p:blipFill>
        <p:spPr>
          <a:xfrm>
            <a:off x="4410950" y="3356740"/>
            <a:ext cx="2649227" cy="1857287"/>
          </a:xfrm>
          <a:prstGeom prst="rect">
            <a:avLst/>
          </a:prstGeom>
        </p:spPr>
      </p:pic>
      <p:pic>
        <p:nvPicPr>
          <p:cNvPr id="6" name="Imagen 5">
            <a:extLst>
              <a:ext uri="{FF2B5EF4-FFF2-40B4-BE49-F238E27FC236}">
                <a16:creationId xmlns:a16="http://schemas.microsoft.com/office/drawing/2014/main" id="{D83752C5-D6A0-4CF8-B9AF-CD11447FC56A}"/>
              </a:ext>
            </a:extLst>
          </p:cNvPr>
          <p:cNvPicPr>
            <a:picLocks noChangeAspect="1"/>
          </p:cNvPicPr>
          <p:nvPr/>
        </p:nvPicPr>
        <p:blipFill>
          <a:blip r:embed="rId7"/>
          <a:stretch>
            <a:fillRect/>
          </a:stretch>
        </p:blipFill>
        <p:spPr>
          <a:xfrm>
            <a:off x="2079930" y="1943570"/>
            <a:ext cx="2649227" cy="1857287"/>
          </a:xfrm>
          <a:prstGeom prst="rect">
            <a:avLst/>
          </a:prstGeom>
        </p:spPr>
      </p:pic>
      <p:pic>
        <p:nvPicPr>
          <p:cNvPr id="10" name="Imagen 9">
            <a:extLst>
              <a:ext uri="{FF2B5EF4-FFF2-40B4-BE49-F238E27FC236}">
                <a16:creationId xmlns:a16="http://schemas.microsoft.com/office/drawing/2014/main" id="{210D73B0-ECC5-4A84-8892-14AE4416E8E2}"/>
              </a:ext>
            </a:extLst>
          </p:cNvPr>
          <p:cNvPicPr>
            <a:picLocks noChangeAspect="1"/>
          </p:cNvPicPr>
          <p:nvPr/>
        </p:nvPicPr>
        <p:blipFill>
          <a:blip r:embed="rId8"/>
          <a:stretch>
            <a:fillRect/>
          </a:stretch>
        </p:blipFill>
        <p:spPr>
          <a:xfrm>
            <a:off x="4443967" y="429005"/>
            <a:ext cx="2649227" cy="1857287"/>
          </a:xfrm>
          <a:prstGeom prst="rect">
            <a:avLst/>
          </a:prstGeom>
        </p:spPr>
      </p:pic>
    </p:spTree>
    <p:extLst>
      <p:ext uri="{BB962C8B-B14F-4D97-AF65-F5344CB8AC3E}">
        <p14:creationId xmlns:p14="http://schemas.microsoft.com/office/powerpoint/2010/main" val="3121242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Rectángulo"/>
          <p:cNvSpPr/>
          <p:nvPr/>
        </p:nvSpPr>
        <p:spPr>
          <a:xfrm>
            <a:off x="83967" y="2819671"/>
            <a:ext cx="6846529" cy="2462213"/>
          </a:xfrm>
          <a:prstGeom prst="rect">
            <a:avLst/>
          </a:prstGeom>
        </p:spPr>
        <p:txBody>
          <a:bodyPr wrap="square">
            <a:spAutoFit/>
          </a:bodyPr>
          <a:lstStyle/>
          <a:p>
            <a:pPr marL="285750" indent="-285750" algn="just">
              <a:buFont typeface="Wingdings" panose="05000000000000000000" pitchFamily="2" charset="2"/>
              <a:buChar char="q"/>
            </a:pPr>
            <a:r>
              <a:rPr lang="es-MX" b="1" dirty="0"/>
              <a:t>921 personas proporcionaron información sobre su edad (68.6% de los usuarios atendidos), quienes emplearon en un 87.4% el Tel-INAI. </a:t>
            </a:r>
          </a:p>
          <a:p>
            <a:pPr marL="285750" indent="-285750" algn="just">
              <a:buFont typeface="Wingdings" panose="05000000000000000000" pitchFamily="2" charset="2"/>
              <a:buChar char="q"/>
            </a:pPr>
            <a:endParaRPr lang="es-MX" b="1" dirty="0"/>
          </a:p>
          <a:p>
            <a:pPr marL="285750" indent="-285750" algn="just">
              <a:buFont typeface="Wingdings" panose="05000000000000000000" pitchFamily="2" charset="2"/>
              <a:buChar char="q"/>
            </a:pPr>
            <a:r>
              <a:rPr lang="es-MX" b="1" dirty="0"/>
              <a:t>El 22.7% de las personas tiene entre 40 y 49 años, fue el grupo que más requirió de asesoría.</a:t>
            </a:r>
          </a:p>
          <a:p>
            <a:pPr marL="285750" indent="-285750" algn="just">
              <a:buFont typeface="Wingdings" panose="05000000000000000000" pitchFamily="2" charset="2"/>
              <a:buChar char="q"/>
            </a:pPr>
            <a:endParaRPr lang="es-MX" b="1" dirty="0"/>
          </a:p>
          <a:p>
            <a:pPr marL="285750" indent="-285750" algn="just">
              <a:buFont typeface="Wingdings" panose="05000000000000000000" pitchFamily="2" charset="2"/>
              <a:buChar char="q"/>
            </a:pPr>
            <a:r>
              <a:rPr lang="es-MX" b="1" dirty="0"/>
              <a:t>El 19.7 % de las personas osciló entre 50 y 59 años.</a:t>
            </a:r>
          </a:p>
          <a:p>
            <a:pPr marL="285750" indent="-285750" algn="just">
              <a:buFont typeface="Wingdings" panose="05000000000000000000" pitchFamily="2" charset="2"/>
              <a:buChar char="q"/>
            </a:pPr>
            <a:endParaRPr lang="es-MX" b="1" dirty="0"/>
          </a:p>
          <a:p>
            <a:pPr marL="285750" indent="-285750" algn="just">
              <a:buFont typeface="Wingdings" panose="05000000000000000000" pitchFamily="2" charset="2"/>
              <a:buChar char="q"/>
            </a:pPr>
            <a:r>
              <a:rPr lang="es-MX" b="1" dirty="0"/>
              <a:t>Los usuarios entre 30 y 39 años representaron un 19.5%.</a:t>
            </a:r>
          </a:p>
          <a:p>
            <a:pPr marL="285750" indent="-285750" algn="just">
              <a:buFont typeface="Wingdings" panose="05000000000000000000" pitchFamily="2" charset="2"/>
              <a:buChar char="q"/>
            </a:pPr>
            <a:endParaRPr lang="es-MX" b="1" dirty="0"/>
          </a:p>
          <a:p>
            <a:pPr marL="285750" indent="-285750" algn="just">
              <a:buFont typeface="Wingdings" panose="05000000000000000000" pitchFamily="2" charset="2"/>
              <a:buChar char="q"/>
            </a:pPr>
            <a:r>
              <a:rPr lang="es-MX" b="1" dirty="0"/>
              <a:t>22.5 % tienen 60 o más años.</a:t>
            </a:r>
          </a:p>
        </p:txBody>
      </p:sp>
      <p:sp>
        <p:nvSpPr>
          <p:cNvPr id="7" name="2 Rectángulo"/>
          <p:cNvSpPr/>
          <p:nvPr/>
        </p:nvSpPr>
        <p:spPr>
          <a:xfrm>
            <a:off x="-52166" y="17923"/>
            <a:ext cx="7118799" cy="338554"/>
          </a:xfrm>
          <a:prstGeom prst="rect">
            <a:avLst/>
          </a:prstGeom>
        </p:spPr>
        <p:txBody>
          <a:bodyPr wrap="square">
            <a:spAutoFit/>
          </a:bodyPr>
          <a:lstStyle/>
          <a:p>
            <a:pPr algn="ctr"/>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11. Grupo de  Edades de los Usuarios por Canal de Atención</a:t>
            </a:r>
          </a:p>
        </p:txBody>
      </p:sp>
      <p:sp>
        <p:nvSpPr>
          <p:cNvPr id="8" name="CuadroTexto 7"/>
          <p:cNvSpPr txBox="1"/>
          <p:nvPr/>
        </p:nvSpPr>
        <p:spPr>
          <a:xfrm>
            <a:off x="416223" y="2588839"/>
            <a:ext cx="4930146" cy="230832"/>
          </a:xfrm>
          <a:prstGeom prst="rect">
            <a:avLst/>
          </a:prstGeom>
          <a:noFill/>
        </p:spPr>
        <p:txBody>
          <a:bodyPr wrap="square" rtlCol="0">
            <a:spAutoFit/>
          </a:bodyPr>
          <a:lstStyle/>
          <a:p>
            <a:r>
              <a:rPr lang="es-MX" sz="900" dirty="0"/>
              <a:t>Nota: La suma de los porcentajes parciales puede no coincidir con el 100 debido a redondeo aplicado</a:t>
            </a:r>
            <a:endParaRPr lang="en-US" sz="900" dirty="0"/>
          </a:p>
        </p:txBody>
      </p:sp>
      <p:pic>
        <p:nvPicPr>
          <p:cNvPr id="6" name="Imagen 5">
            <a:extLst>
              <a:ext uri="{FF2B5EF4-FFF2-40B4-BE49-F238E27FC236}">
                <a16:creationId xmlns:a16="http://schemas.microsoft.com/office/drawing/2014/main" id="{9A27241E-0794-4AFF-86E1-809D6F6E1C4D}"/>
              </a:ext>
            </a:extLst>
          </p:cNvPr>
          <p:cNvPicPr>
            <a:picLocks noChangeAspect="1"/>
          </p:cNvPicPr>
          <p:nvPr/>
        </p:nvPicPr>
        <p:blipFill>
          <a:blip r:embed="rId2"/>
          <a:stretch>
            <a:fillRect/>
          </a:stretch>
        </p:blipFill>
        <p:spPr>
          <a:xfrm>
            <a:off x="407693" y="587309"/>
            <a:ext cx="6438802" cy="1813090"/>
          </a:xfrm>
          <a:prstGeom prst="rect">
            <a:avLst/>
          </a:prstGeom>
        </p:spPr>
      </p:pic>
    </p:spTree>
    <p:extLst>
      <p:ext uri="{BB962C8B-B14F-4D97-AF65-F5344CB8AC3E}">
        <p14:creationId xmlns:p14="http://schemas.microsoft.com/office/powerpoint/2010/main" val="1416719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20441" y="3208442"/>
            <a:ext cx="7163589" cy="2031325"/>
          </a:xfrm>
          <a:prstGeom prst="rect">
            <a:avLst/>
          </a:prstGeom>
          <a:noFill/>
        </p:spPr>
        <p:txBody>
          <a:bodyPr wrap="square" rtlCol="0">
            <a:spAutoFit/>
          </a:bodyPr>
          <a:lstStyle/>
          <a:p>
            <a:pPr marL="285750" indent="-285750" algn="just">
              <a:buFont typeface="Wingdings" panose="05000000000000000000" pitchFamily="2" charset="2"/>
              <a:buChar char="q"/>
            </a:pPr>
            <a:r>
              <a:rPr lang="es-MX" b="1" dirty="0"/>
              <a:t>La mayor parte de las personas atendidas se encuentran en el rango de 40 a 49 años, que representaron el 22.7 % de ese rango el 52.2 % fueron hombres y el 47.8 % mujeres, ambos con 109 y 100 usuarios.</a:t>
            </a:r>
          </a:p>
          <a:p>
            <a:pPr marL="285750" indent="-285750" algn="just">
              <a:buFont typeface="Wingdings" panose="05000000000000000000" pitchFamily="2" charset="2"/>
              <a:buChar char="q"/>
            </a:pPr>
            <a:endParaRPr lang="es-MX" b="1" dirty="0"/>
          </a:p>
          <a:p>
            <a:pPr marL="285750" indent="-285750" algn="just">
              <a:buFont typeface="Wingdings" panose="05000000000000000000" pitchFamily="2" charset="2"/>
              <a:buChar char="q"/>
            </a:pPr>
            <a:r>
              <a:rPr lang="es-MX" b="1" dirty="0"/>
              <a:t>El grupo de 50 a 59 años representó 19.6% de los usuarios, 48.1% fueron hombres y 51.9%, mujeres.</a:t>
            </a:r>
          </a:p>
          <a:p>
            <a:pPr marL="285750" indent="-285750" algn="just">
              <a:buFont typeface="Wingdings" panose="05000000000000000000" pitchFamily="2" charset="2"/>
              <a:buChar char="q"/>
            </a:pPr>
            <a:endParaRPr lang="es-MX" b="1" dirty="0"/>
          </a:p>
          <a:p>
            <a:pPr marL="285750" indent="-285750" algn="just">
              <a:buFont typeface="Wingdings" panose="05000000000000000000" pitchFamily="2" charset="2"/>
              <a:buChar char="q"/>
            </a:pPr>
            <a:r>
              <a:rPr lang="es-MX" b="1" dirty="0"/>
              <a:t>Las personas de 60 años o más, representaron el 22.6%, 138 hombres y 70 mujeres.</a:t>
            </a:r>
          </a:p>
          <a:p>
            <a:pPr algn="just"/>
            <a:endParaRPr lang="es-MX" b="1" dirty="0"/>
          </a:p>
        </p:txBody>
      </p:sp>
      <p:sp>
        <p:nvSpPr>
          <p:cNvPr id="8" name="2 Rectángulo"/>
          <p:cNvSpPr/>
          <p:nvPr/>
        </p:nvSpPr>
        <p:spPr>
          <a:xfrm>
            <a:off x="44790" y="17923"/>
            <a:ext cx="7118799" cy="338554"/>
          </a:xfrm>
          <a:prstGeom prst="rect">
            <a:avLst/>
          </a:prstGeom>
        </p:spPr>
        <p:txBody>
          <a:bodyPr wrap="square">
            <a:spAutoFit/>
          </a:bodyPr>
          <a:lstStyle/>
          <a:p>
            <a:pPr algn="ctr"/>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12. Grupo de  Edades de los Usuarios por Sexo</a:t>
            </a:r>
          </a:p>
        </p:txBody>
      </p:sp>
      <p:sp>
        <p:nvSpPr>
          <p:cNvPr id="7" name="CuadroTexto 6"/>
          <p:cNvSpPr txBox="1"/>
          <p:nvPr/>
        </p:nvSpPr>
        <p:spPr>
          <a:xfrm>
            <a:off x="560239" y="2977610"/>
            <a:ext cx="4930146" cy="230832"/>
          </a:xfrm>
          <a:prstGeom prst="rect">
            <a:avLst/>
          </a:prstGeom>
          <a:noFill/>
        </p:spPr>
        <p:txBody>
          <a:bodyPr wrap="square" rtlCol="0">
            <a:spAutoFit/>
          </a:bodyPr>
          <a:lstStyle/>
          <a:p>
            <a:r>
              <a:rPr lang="es-MX" sz="900" dirty="0"/>
              <a:t>Nota: La suma de los porcentajes parciales puede no coincidir con el 100 debido a redondeo aplicado</a:t>
            </a:r>
            <a:endParaRPr lang="en-US" sz="900" dirty="0"/>
          </a:p>
        </p:txBody>
      </p:sp>
      <p:pic>
        <p:nvPicPr>
          <p:cNvPr id="3" name="Imagen 2">
            <a:extLst>
              <a:ext uri="{FF2B5EF4-FFF2-40B4-BE49-F238E27FC236}">
                <a16:creationId xmlns:a16="http://schemas.microsoft.com/office/drawing/2014/main" id="{F7750DBD-FFC0-4381-A6C2-6BD795494025}"/>
              </a:ext>
            </a:extLst>
          </p:cNvPr>
          <p:cNvPicPr>
            <a:picLocks noChangeAspect="1"/>
          </p:cNvPicPr>
          <p:nvPr/>
        </p:nvPicPr>
        <p:blipFill>
          <a:blip r:embed="rId2"/>
          <a:stretch>
            <a:fillRect/>
          </a:stretch>
        </p:blipFill>
        <p:spPr>
          <a:xfrm>
            <a:off x="776263" y="450984"/>
            <a:ext cx="5442256" cy="2539800"/>
          </a:xfrm>
          <a:prstGeom prst="rect">
            <a:avLst/>
          </a:prstGeom>
        </p:spPr>
      </p:pic>
    </p:spTree>
    <p:extLst>
      <p:ext uri="{BB962C8B-B14F-4D97-AF65-F5344CB8AC3E}">
        <p14:creationId xmlns:p14="http://schemas.microsoft.com/office/powerpoint/2010/main" val="3086814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200199" y="737271"/>
            <a:ext cx="1324883" cy="2954132"/>
          </a:xfrm>
          <a:prstGeom prst="rect">
            <a:avLst/>
          </a:prstGeom>
        </p:spPr>
      </p:pic>
      <p:pic>
        <p:nvPicPr>
          <p:cNvPr id="6" name="Imagen 5"/>
          <p:cNvPicPr>
            <a:picLocks noChangeAspect="1"/>
          </p:cNvPicPr>
          <p:nvPr/>
        </p:nvPicPr>
        <p:blipFill rotWithShape="1">
          <a:blip r:embed="rId3">
            <a:lum bright="70000" contrast="-70000"/>
          </a:blip>
          <a:srcRect r="78731" b="48142"/>
          <a:stretch/>
        </p:blipFill>
        <p:spPr>
          <a:xfrm flipH="1">
            <a:off x="5342195" y="737271"/>
            <a:ext cx="1435159" cy="2954132"/>
          </a:xfrm>
          <a:prstGeom prst="rect">
            <a:avLst/>
          </a:prstGeom>
        </p:spPr>
      </p:pic>
      <p:sp>
        <p:nvSpPr>
          <p:cNvPr id="5" name="2 Rectángulo"/>
          <p:cNvSpPr/>
          <p:nvPr/>
        </p:nvSpPr>
        <p:spPr>
          <a:xfrm>
            <a:off x="-52166" y="17923"/>
            <a:ext cx="7118799" cy="338554"/>
          </a:xfrm>
          <a:prstGeom prst="rect">
            <a:avLst/>
          </a:prstGeom>
        </p:spPr>
        <p:txBody>
          <a:bodyPr wrap="square">
            <a:spAutoFit/>
          </a:bodyPr>
          <a:lstStyle/>
          <a:p>
            <a:pPr algn="ctr"/>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13. Pirámide de Edades de los Usuarios por Sexo</a:t>
            </a:r>
          </a:p>
        </p:txBody>
      </p:sp>
      <p:sp>
        <p:nvSpPr>
          <p:cNvPr id="4" name="CuadroTexto 3"/>
          <p:cNvSpPr txBox="1"/>
          <p:nvPr/>
        </p:nvSpPr>
        <p:spPr>
          <a:xfrm>
            <a:off x="0" y="4128591"/>
            <a:ext cx="7118799" cy="738664"/>
          </a:xfrm>
          <a:prstGeom prst="rect">
            <a:avLst/>
          </a:prstGeom>
          <a:noFill/>
        </p:spPr>
        <p:txBody>
          <a:bodyPr wrap="square" rtlCol="0">
            <a:spAutoFit/>
          </a:bodyPr>
          <a:lstStyle/>
          <a:p>
            <a:pPr algn="just"/>
            <a:r>
              <a:rPr lang="es-MX" b="1" dirty="0"/>
              <a:t>En el periodo que se reporta, de las 922 personas que proporcionaron su edad, el grupo de 40 a 49 años constituyó un 22.7 %. La población del rango de 50 a 59 años representó el 19.6% del total; la población de 60 años o más significó el 22.6%,</a:t>
            </a:r>
          </a:p>
        </p:txBody>
      </p:sp>
      <p:pic>
        <p:nvPicPr>
          <p:cNvPr id="8" name="Imagen 7">
            <a:extLst>
              <a:ext uri="{FF2B5EF4-FFF2-40B4-BE49-F238E27FC236}">
                <a16:creationId xmlns:a16="http://schemas.microsoft.com/office/drawing/2014/main" id="{72D93AF1-3845-46C8-BCAF-0E5BDD11F796}"/>
              </a:ext>
            </a:extLst>
          </p:cNvPr>
          <p:cNvPicPr>
            <a:picLocks noChangeAspect="1"/>
          </p:cNvPicPr>
          <p:nvPr/>
        </p:nvPicPr>
        <p:blipFill>
          <a:blip r:embed="rId4"/>
          <a:stretch>
            <a:fillRect/>
          </a:stretch>
        </p:blipFill>
        <p:spPr>
          <a:xfrm>
            <a:off x="670726" y="874382"/>
            <a:ext cx="1156230" cy="2736304"/>
          </a:xfrm>
          <a:prstGeom prst="rect">
            <a:avLst/>
          </a:prstGeom>
        </p:spPr>
      </p:pic>
      <p:pic>
        <p:nvPicPr>
          <p:cNvPr id="9" name="Imagen 8">
            <a:extLst>
              <a:ext uri="{FF2B5EF4-FFF2-40B4-BE49-F238E27FC236}">
                <a16:creationId xmlns:a16="http://schemas.microsoft.com/office/drawing/2014/main" id="{2FAC8680-0244-4B7C-8367-B312AA8922B2}"/>
              </a:ext>
            </a:extLst>
          </p:cNvPr>
          <p:cNvPicPr>
            <a:picLocks noChangeAspect="1"/>
          </p:cNvPicPr>
          <p:nvPr/>
        </p:nvPicPr>
        <p:blipFill rotWithShape="1">
          <a:blip r:embed="rId5"/>
          <a:srcRect l="12149" t="2487" r="12872"/>
          <a:stretch/>
        </p:blipFill>
        <p:spPr>
          <a:xfrm>
            <a:off x="1826956" y="840171"/>
            <a:ext cx="3567140" cy="3188746"/>
          </a:xfrm>
          <a:prstGeom prst="rect">
            <a:avLst/>
          </a:prstGeom>
        </p:spPr>
      </p:pic>
    </p:spTree>
    <p:extLst>
      <p:ext uri="{BB962C8B-B14F-4D97-AF65-F5344CB8AC3E}">
        <p14:creationId xmlns:p14="http://schemas.microsoft.com/office/powerpoint/2010/main" val="2349149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Rectángulo"/>
          <p:cNvSpPr/>
          <p:nvPr/>
        </p:nvSpPr>
        <p:spPr>
          <a:xfrm>
            <a:off x="-52166" y="17923"/>
            <a:ext cx="7118799" cy="338554"/>
          </a:xfrm>
          <a:prstGeom prst="rect">
            <a:avLst/>
          </a:prstGeom>
        </p:spPr>
        <p:txBody>
          <a:bodyPr wrap="square">
            <a:spAutoFit/>
          </a:bodyPr>
          <a:lstStyle/>
          <a:p>
            <a:pPr algn="ctr"/>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14. Escolaridad de los Usuarios</a:t>
            </a:r>
          </a:p>
        </p:txBody>
      </p:sp>
      <p:sp>
        <p:nvSpPr>
          <p:cNvPr id="2" name="CuadroTexto 1"/>
          <p:cNvSpPr txBox="1"/>
          <p:nvPr/>
        </p:nvSpPr>
        <p:spPr>
          <a:xfrm>
            <a:off x="79142" y="4056583"/>
            <a:ext cx="7033825" cy="1384995"/>
          </a:xfrm>
          <a:prstGeom prst="rect">
            <a:avLst/>
          </a:prstGeom>
          <a:noFill/>
        </p:spPr>
        <p:txBody>
          <a:bodyPr wrap="square" rtlCol="0">
            <a:spAutoFit/>
          </a:bodyPr>
          <a:lstStyle/>
          <a:p>
            <a:pPr marL="285750" indent="-285750">
              <a:buFont typeface="Wingdings" panose="05000000000000000000" pitchFamily="2" charset="2"/>
              <a:buChar char="q"/>
            </a:pPr>
            <a:r>
              <a:rPr lang="es-MX" b="1" dirty="0"/>
              <a:t>El 50.3% de los usuarios del CAS afirmó tener licenciatura.</a:t>
            </a:r>
          </a:p>
          <a:p>
            <a:pPr marL="285750" indent="-285750">
              <a:buFont typeface="Wingdings" panose="05000000000000000000" pitchFamily="2" charset="2"/>
              <a:buChar char="q"/>
            </a:pPr>
            <a:endParaRPr lang="es-MX" b="1" dirty="0"/>
          </a:p>
          <a:p>
            <a:pPr marL="285750" indent="-285750">
              <a:buFont typeface="Wingdings" panose="05000000000000000000" pitchFamily="2" charset="2"/>
              <a:buChar char="q"/>
            </a:pPr>
            <a:r>
              <a:rPr lang="es-MX" b="1" dirty="0"/>
              <a:t>El 22.4% manifestó estudios de nivel medio superior.</a:t>
            </a:r>
          </a:p>
          <a:p>
            <a:endParaRPr lang="es-MX" b="1" dirty="0"/>
          </a:p>
          <a:p>
            <a:pPr marL="285750" indent="-285750">
              <a:buFont typeface="Wingdings" panose="05000000000000000000" pitchFamily="2" charset="2"/>
              <a:buChar char="q"/>
            </a:pPr>
            <a:r>
              <a:rPr lang="es-MX" b="1" dirty="0"/>
              <a:t>El 12.7% cuenta con educación secundaria.</a:t>
            </a:r>
          </a:p>
          <a:p>
            <a:pPr marL="285750" indent="-285750">
              <a:buFont typeface="Wingdings" panose="05000000000000000000" pitchFamily="2" charset="2"/>
              <a:buChar char="q"/>
            </a:pPr>
            <a:endParaRPr lang="es-MX" b="1" dirty="0"/>
          </a:p>
        </p:txBody>
      </p:sp>
      <p:sp>
        <p:nvSpPr>
          <p:cNvPr id="9" name="CuadroTexto 8"/>
          <p:cNvSpPr txBox="1"/>
          <p:nvPr/>
        </p:nvSpPr>
        <p:spPr>
          <a:xfrm>
            <a:off x="102879" y="2506585"/>
            <a:ext cx="2736304" cy="369332"/>
          </a:xfrm>
          <a:prstGeom prst="rect">
            <a:avLst/>
          </a:prstGeom>
          <a:noFill/>
        </p:spPr>
        <p:txBody>
          <a:bodyPr wrap="square" rtlCol="0">
            <a:spAutoFit/>
          </a:bodyPr>
          <a:lstStyle/>
          <a:p>
            <a:r>
              <a:rPr lang="es-MX" sz="900" dirty="0"/>
              <a:t>Nota: La suma de los porcentajes parciales puede no coincidir con el 100 debido a redondeo aplicado</a:t>
            </a:r>
            <a:endParaRPr lang="en-US" sz="900" dirty="0"/>
          </a:p>
        </p:txBody>
      </p:sp>
      <p:pic>
        <p:nvPicPr>
          <p:cNvPr id="8" name="Imagen 7">
            <a:extLst>
              <a:ext uri="{FF2B5EF4-FFF2-40B4-BE49-F238E27FC236}">
                <a16:creationId xmlns:a16="http://schemas.microsoft.com/office/drawing/2014/main" id="{094463B8-C765-4E8C-BCD8-90287F7213F8}"/>
              </a:ext>
            </a:extLst>
          </p:cNvPr>
          <p:cNvPicPr>
            <a:picLocks noChangeAspect="1"/>
          </p:cNvPicPr>
          <p:nvPr/>
        </p:nvPicPr>
        <p:blipFill>
          <a:blip r:embed="rId2"/>
          <a:stretch>
            <a:fillRect/>
          </a:stretch>
        </p:blipFill>
        <p:spPr>
          <a:xfrm>
            <a:off x="138302" y="503315"/>
            <a:ext cx="2539664" cy="2003270"/>
          </a:xfrm>
          <a:prstGeom prst="rect">
            <a:avLst/>
          </a:prstGeom>
        </p:spPr>
      </p:pic>
      <p:pic>
        <p:nvPicPr>
          <p:cNvPr id="10" name="Imagen 9">
            <a:extLst>
              <a:ext uri="{FF2B5EF4-FFF2-40B4-BE49-F238E27FC236}">
                <a16:creationId xmlns:a16="http://schemas.microsoft.com/office/drawing/2014/main" id="{27B731B7-1F17-4F65-AF15-158D2EE03FCF}"/>
              </a:ext>
            </a:extLst>
          </p:cNvPr>
          <p:cNvPicPr>
            <a:picLocks noChangeAspect="1"/>
          </p:cNvPicPr>
          <p:nvPr/>
        </p:nvPicPr>
        <p:blipFill>
          <a:blip r:embed="rId3"/>
          <a:stretch>
            <a:fillRect/>
          </a:stretch>
        </p:blipFill>
        <p:spPr>
          <a:xfrm>
            <a:off x="672550" y="897101"/>
            <a:ext cx="6358298" cy="3218967"/>
          </a:xfrm>
          <a:prstGeom prst="rect">
            <a:avLst/>
          </a:prstGeom>
        </p:spPr>
      </p:pic>
    </p:spTree>
    <p:extLst>
      <p:ext uri="{BB962C8B-B14F-4D97-AF65-F5344CB8AC3E}">
        <p14:creationId xmlns:p14="http://schemas.microsoft.com/office/powerpoint/2010/main" val="30917608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9439" y="-13667"/>
            <a:ext cx="7118799" cy="338554"/>
          </a:xfrm>
          <a:prstGeom prst="rect">
            <a:avLst/>
          </a:prstGeom>
        </p:spPr>
        <p:txBody>
          <a:bodyPr wrap="square">
            <a:spAutoFit/>
          </a:bodyPr>
          <a:lstStyle/>
          <a:p>
            <a:pPr algn="ctr"/>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15. Escolaridad de los Usuarios por canal de atención</a:t>
            </a:r>
          </a:p>
        </p:txBody>
      </p:sp>
      <p:sp>
        <p:nvSpPr>
          <p:cNvPr id="4" name="CuadroTexto 3"/>
          <p:cNvSpPr txBox="1"/>
          <p:nvPr/>
        </p:nvSpPr>
        <p:spPr>
          <a:xfrm>
            <a:off x="27253" y="3176621"/>
            <a:ext cx="6998119" cy="1384995"/>
          </a:xfrm>
          <a:prstGeom prst="rect">
            <a:avLst/>
          </a:prstGeom>
          <a:noFill/>
        </p:spPr>
        <p:txBody>
          <a:bodyPr wrap="square" rtlCol="0">
            <a:spAutoFit/>
          </a:bodyPr>
          <a:lstStyle/>
          <a:p>
            <a:pPr algn="just"/>
            <a:r>
              <a:rPr lang="es-MX" sz="1200" b="1" dirty="0"/>
              <a:t>966 usuarios proporcionaron datos de escolaridad, de los cuales la licenciatura fue el grado de mayor representación con 486 usuarios, que equivalieron al 50.3% del subtotal, el cual empleó como canal de atención preferido al Tel-INAI con un 84.6%, con respecto de otros canales de atención.</a:t>
            </a:r>
          </a:p>
          <a:p>
            <a:pPr algn="just"/>
            <a:endParaRPr lang="es-MX" sz="1200" b="1" dirty="0"/>
          </a:p>
          <a:p>
            <a:pPr algn="just"/>
            <a:r>
              <a:rPr lang="es-MX" sz="1200" b="1" dirty="0"/>
              <a:t>Nivel medio superior. De los 216 usuarios que otorgaron el dato respecto del subtotal, el 87.0 % prefirió el canal de atención Tel-INAI; de igual manera, los usuarios con grado escolar de secundaria, que representaron el 12.7 % de los usuarios, existió un mayor uso del canal de atención Tel-INAI con un 81.3 %.</a:t>
            </a:r>
          </a:p>
        </p:txBody>
      </p:sp>
      <p:sp>
        <p:nvSpPr>
          <p:cNvPr id="7" name="CuadroTexto 6"/>
          <p:cNvSpPr txBox="1"/>
          <p:nvPr/>
        </p:nvSpPr>
        <p:spPr>
          <a:xfrm>
            <a:off x="64411" y="2816250"/>
            <a:ext cx="6328476" cy="230832"/>
          </a:xfrm>
          <a:prstGeom prst="rect">
            <a:avLst/>
          </a:prstGeom>
          <a:noFill/>
        </p:spPr>
        <p:txBody>
          <a:bodyPr wrap="square" rtlCol="0">
            <a:spAutoFit/>
          </a:bodyPr>
          <a:lstStyle/>
          <a:p>
            <a:r>
              <a:rPr lang="es-MX" sz="900" dirty="0"/>
              <a:t>Nota: La suma de los porcentajes parciales puede no coincidir con el 100 debido a redondeo aplicado</a:t>
            </a:r>
            <a:endParaRPr lang="en-US" sz="900" dirty="0"/>
          </a:p>
        </p:txBody>
      </p:sp>
      <p:pic>
        <p:nvPicPr>
          <p:cNvPr id="6" name="Imagen 5">
            <a:extLst>
              <a:ext uri="{FF2B5EF4-FFF2-40B4-BE49-F238E27FC236}">
                <a16:creationId xmlns:a16="http://schemas.microsoft.com/office/drawing/2014/main" id="{E4D28915-6C7E-4A05-B8F1-7E28E9C99334}"/>
              </a:ext>
            </a:extLst>
          </p:cNvPr>
          <p:cNvPicPr>
            <a:picLocks noChangeAspect="1"/>
          </p:cNvPicPr>
          <p:nvPr/>
        </p:nvPicPr>
        <p:blipFill>
          <a:blip r:embed="rId2"/>
          <a:stretch>
            <a:fillRect/>
          </a:stretch>
        </p:blipFill>
        <p:spPr>
          <a:xfrm>
            <a:off x="329868" y="568706"/>
            <a:ext cx="6392887" cy="1991906"/>
          </a:xfrm>
          <a:prstGeom prst="rect">
            <a:avLst/>
          </a:prstGeom>
        </p:spPr>
      </p:pic>
    </p:spTree>
    <p:extLst>
      <p:ext uri="{BB962C8B-B14F-4D97-AF65-F5344CB8AC3E}">
        <p14:creationId xmlns:p14="http://schemas.microsoft.com/office/powerpoint/2010/main" val="642372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2"/>
          <p:cNvSpPr txBox="1"/>
          <p:nvPr/>
        </p:nvSpPr>
        <p:spPr>
          <a:xfrm>
            <a:off x="416223" y="528191"/>
            <a:ext cx="5832648" cy="6740307"/>
          </a:xfrm>
          <a:prstGeom prst="rect">
            <a:avLst/>
          </a:prstGeom>
          <a:noFill/>
        </p:spPr>
        <p:txBody>
          <a:bodyPr wrap="square" rtlCol="0">
            <a:spAutoFit/>
          </a:bodyPr>
          <a:lstStyle/>
          <a:p>
            <a:pPr marL="342900" indent="-342900" algn="just">
              <a:buFont typeface="+mj-lt"/>
              <a:buAutoNum type="arabicPeriod"/>
            </a:pPr>
            <a:r>
              <a:rPr lang="es-MX" sz="1600" dirty="0"/>
              <a:t>Introducción.</a:t>
            </a:r>
            <a:endParaRPr lang="es-MX" sz="500" dirty="0"/>
          </a:p>
          <a:p>
            <a:pPr marL="342900" indent="-342900" algn="just">
              <a:buFont typeface="+mj-lt"/>
              <a:buAutoNum type="arabicPeriod"/>
            </a:pPr>
            <a:r>
              <a:rPr lang="es-MX" sz="1600" dirty="0"/>
              <a:t>Tipo de Servicios.</a:t>
            </a:r>
            <a:endParaRPr lang="es-MX" sz="500" dirty="0"/>
          </a:p>
          <a:p>
            <a:pPr marL="342900" indent="-342900" algn="just">
              <a:buFont typeface="+mj-lt"/>
              <a:buAutoNum type="arabicPeriod"/>
            </a:pPr>
            <a:r>
              <a:rPr lang="es-MX" sz="1600" dirty="0"/>
              <a:t>Total Asesorías y servicios otorgados por día. </a:t>
            </a:r>
          </a:p>
          <a:p>
            <a:pPr marL="342900" indent="-342900" algn="just">
              <a:buFont typeface="+mj-lt"/>
              <a:buAutoNum type="arabicPeriod"/>
            </a:pPr>
            <a:r>
              <a:rPr lang="es-MX" sz="1600" dirty="0"/>
              <a:t>Solicitudes presentadas</a:t>
            </a:r>
          </a:p>
          <a:p>
            <a:pPr marL="342900" indent="-342900" algn="just">
              <a:buFont typeface="+mj-lt"/>
              <a:buAutoNum type="arabicPeriod"/>
            </a:pPr>
            <a:r>
              <a:rPr lang="es-MX" sz="1600" dirty="0"/>
              <a:t>Total de Asesorías por Canal de Atención.</a:t>
            </a:r>
          </a:p>
          <a:p>
            <a:pPr marL="342900" indent="-342900" algn="just">
              <a:buFont typeface="+mj-lt"/>
              <a:buAutoNum type="arabicPeriod"/>
            </a:pPr>
            <a:r>
              <a:rPr lang="es-MX" sz="1600" dirty="0"/>
              <a:t>Asesorías por Canal de Atención por día.</a:t>
            </a:r>
            <a:endParaRPr lang="es-MX" sz="500" dirty="0"/>
          </a:p>
          <a:p>
            <a:pPr marL="342900" indent="-342900" algn="just">
              <a:buFont typeface="+mj-lt"/>
              <a:buAutoNum type="arabicPeriod"/>
            </a:pPr>
            <a:r>
              <a:rPr lang="es-MX" sz="1600" dirty="0"/>
              <a:t>Tipo de Servicio por Canal de Atención.</a:t>
            </a:r>
            <a:endParaRPr lang="es-MX" sz="500" dirty="0"/>
          </a:p>
          <a:p>
            <a:pPr marL="342900" indent="-342900" algn="just">
              <a:buFont typeface="+mj-lt"/>
              <a:buAutoNum type="arabicPeriod"/>
            </a:pPr>
            <a:r>
              <a:rPr lang="es-MX" sz="1600" dirty="0"/>
              <a:t>Tiempo de respuesta por Canal de Atención.</a:t>
            </a:r>
          </a:p>
          <a:p>
            <a:pPr marL="342900" indent="-342900" algn="just">
              <a:buFont typeface="+mj-lt"/>
              <a:buAutoNum type="arabicPeriod"/>
            </a:pPr>
            <a:r>
              <a:rPr lang="es-MX" sz="1600" dirty="0"/>
              <a:t>Tipo de Persona por Canal de Atención.</a:t>
            </a:r>
            <a:endParaRPr lang="es-MX" sz="500" dirty="0"/>
          </a:p>
          <a:p>
            <a:pPr marL="342900" indent="-342900" algn="just">
              <a:buFont typeface="+mj-lt"/>
              <a:buAutoNum type="arabicPeriod"/>
            </a:pPr>
            <a:r>
              <a:rPr lang="es-MX" sz="1600" dirty="0"/>
              <a:t>Sexo de los Usuarios por Canal de Atención.</a:t>
            </a:r>
          </a:p>
          <a:p>
            <a:pPr marL="342900" indent="-342900" algn="just">
              <a:buFont typeface="+mj-lt"/>
              <a:buAutoNum type="arabicPeriod"/>
            </a:pPr>
            <a:r>
              <a:rPr lang="es-MX" sz="1600" dirty="0"/>
              <a:t>Grupo de  Edades de los Usuarios por Canal de Atención.</a:t>
            </a:r>
          </a:p>
          <a:p>
            <a:pPr marL="342900" indent="-342900" algn="just">
              <a:buFont typeface="+mj-lt"/>
              <a:buAutoNum type="arabicPeriod"/>
            </a:pPr>
            <a:r>
              <a:rPr lang="es-MX" sz="1600" dirty="0"/>
              <a:t>Grupo de  Edades de los Usuarios por sexo.</a:t>
            </a:r>
          </a:p>
          <a:p>
            <a:pPr marL="342900" indent="-342900" algn="just">
              <a:buFont typeface="+mj-lt"/>
              <a:buAutoNum type="arabicPeriod"/>
            </a:pPr>
            <a:r>
              <a:rPr lang="es-MX" sz="1600" dirty="0"/>
              <a:t>Pirámide de Edades de los Usuarios por sexo.</a:t>
            </a:r>
          </a:p>
          <a:p>
            <a:pPr marL="342900" indent="-342900" algn="just">
              <a:buFont typeface="+mj-lt"/>
              <a:buAutoNum type="arabicPeriod"/>
            </a:pPr>
            <a:r>
              <a:rPr lang="es-MX" sz="1600" dirty="0"/>
              <a:t>Escolaridad de los Usuarios.</a:t>
            </a:r>
          </a:p>
          <a:p>
            <a:pPr marL="342900" indent="-342900" algn="just">
              <a:buFont typeface="+mj-lt"/>
              <a:buAutoNum type="arabicPeriod"/>
            </a:pPr>
            <a:r>
              <a:rPr lang="es-MX" sz="1600" dirty="0"/>
              <a:t>Escolaridad de los Usuarios por canal de atención.</a:t>
            </a:r>
          </a:p>
          <a:p>
            <a:pPr marL="342900" indent="-342900" algn="just">
              <a:buFont typeface="+mj-lt"/>
              <a:buAutoNum type="arabicPeriod"/>
            </a:pPr>
            <a:r>
              <a:rPr lang="es-MX" sz="1600" dirty="0"/>
              <a:t>Asesoría por Entidad Federativa.</a:t>
            </a:r>
          </a:p>
          <a:p>
            <a:pPr marL="342900" indent="-342900" algn="just">
              <a:buFont typeface="+mj-lt"/>
              <a:buAutoNum type="arabicPeriod"/>
            </a:pPr>
            <a:r>
              <a:rPr lang="es-MX" sz="1600" dirty="0"/>
              <a:t>Evaluación de la atención vía Tel-INAI.</a:t>
            </a:r>
          </a:p>
          <a:p>
            <a:pPr marL="342900" indent="-342900" algn="just">
              <a:buFont typeface="+mj-lt"/>
              <a:buAutoNum type="arabicPeriod"/>
            </a:pPr>
            <a:r>
              <a:rPr lang="es-MX" sz="1600" dirty="0"/>
              <a:t>Evaluación de la atención vía Presencial.</a:t>
            </a:r>
          </a:p>
          <a:p>
            <a:pPr marL="342900" indent="-342900" algn="just">
              <a:buFont typeface="+mj-lt"/>
              <a:buAutoNum type="arabicPeriod"/>
            </a:pPr>
            <a:r>
              <a:rPr lang="es-MX" sz="1600" dirty="0"/>
              <a:t>Anexo Detalle de Servicios por Agente. </a:t>
            </a:r>
          </a:p>
          <a:p>
            <a:pPr marL="342900" indent="-342900" algn="just">
              <a:buFont typeface="+mj-lt"/>
              <a:buAutoNum type="arabicPeriod"/>
            </a:pPr>
            <a:endParaRPr lang="es-MX" sz="1600" dirty="0"/>
          </a:p>
          <a:p>
            <a:pPr marL="342900" indent="-342900" algn="just">
              <a:buFont typeface="+mj-lt"/>
              <a:buAutoNum type="arabicPeriod"/>
            </a:pPr>
            <a:endParaRPr lang="es-MX" sz="1600" dirty="0"/>
          </a:p>
          <a:p>
            <a:pPr marL="342900" indent="-342900" algn="just">
              <a:buFont typeface="+mj-lt"/>
              <a:buAutoNum type="arabicPeriod"/>
            </a:pPr>
            <a:endParaRPr lang="es-MX" sz="1600" dirty="0"/>
          </a:p>
          <a:p>
            <a:pPr marL="342900" indent="-342900" algn="just">
              <a:buFont typeface="+mj-lt"/>
              <a:buAutoNum type="arabicPeriod"/>
            </a:pPr>
            <a:endParaRPr lang="es-MX" sz="1600" dirty="0"/>
          </a:p>
          <a:p>
            <a:pPr marL="342900" indent="-342900" algn="just">
              <a:buFont typeface="+mj-lt"/>
              <a:buAutoNum type="arabicPeriod"/>
            </a:pPr>
            <a:endParaRPr lang="es-MX" sz="1600" dirty="0"/>
          </a:p>
          <a:p>
            <a:pPr marL="342900" indent="-342900" algn="just">
              <a:buFont typeface="+mj-lt"/>
              <a:buAutoNum type="arabicPeriod"/>
            </a:pPr>
            <a:endParaRPr lang="es-MX" sz="1600" dirty="0"/>
          </a:p>
          <a:p>
            <a:pPr marL="342900" indent="-342900" algn="just">
              <a:buFont typeface="+mj-lt"/>
              <a:buAutoNum type="arabicPeriod"/>
            </a:pPr>
            <a:endParaRPr lang="es-MX" sz="1600" dirty="0"/>
          </a:p>
          <a:p>
            <a:pPr marL="342900" indent="-342900" algn="just">
              <a:buFont typeface="+mj-lt"/>
              <a:buAutoNum type="arabicPeriod"/>
            </a:pPr>
            <a:endParaRPr lang="es-MX" sz="1600" dirty="0"/>
          </a:p>
        </p:txBody>
      </p:sp>
      <p:sp>
        <p:nvSpPr>
          <p:cNvPr id="3" name="2 Rectángulo"/>
          <p:cNvSpPr/>
          <p:nvPr/>
        </p:nvSpPr>
        <p:spPr>
          <a:xfrm>
            <a:off x="-5832" y="0"/>
            <a:ext cx="7118799" cy="361637"/>
          </a:xfrm>
          <a:prstGeom prst="rect">
            <a:avLst/>
          </a:prstGeom>
        </p:spPr>
        <p:txBody>
          <a:bodyPr wrap="square">
            <a:spAutoFit/>
          </a:bodyPr>
          <a:lstStyle/>
          <a:p>
            <a:r>
              <a:rPr lang="es-MX" sz="175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Contenido</a:t>
            </a:r>
          </a:p>
        </p:txBody>
      </p:sp>
    </p:spTree>
    <p:extLst>
      <p:ext uri="{BB962C8B-B14F-4D97-AF65-F5344CB8AC3E}">
        <p14:creationId xmlns:p14="http://schemas.microsoft.com/office/powerpoint/2010/main" val="289270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503124" y="528191"/>
            <a:ext cx="3456384" cy="4185761"/>
          </a:xfrm>
          <a:prstGeom prst="rect">
            <a:avLst/>
          </a:prstGeom>
          <a:noFill/>
        </p:spPr>
        <p:txBody>
          <a:bodyPr wrap="square" rtlCol="0">
            <a:spAutoFit/>
          </a:bodyPr>
          <a:lstStyle/>
          <a:p>
            <a:pPr marL="285750" indent="-285750" algn="just">
              <a:buFont typeface="Wingdings" panose="05000000000000000000" pitchFamily="2" charset="2"/>
              <a:buChar char="q"/>
            </a:pPr>
            <a:r>
              <a:rPr lang="es-MX" b="1" dirty="0"/>
              <a:t>En el periodo que se informa, 1053 usuarios proporcionaron datos sobre la entidad de donde requirió la consulta (lo que representó el 78.5% de las personas atendidas), en tanto que 289 no proporcionaron información, lo que representó el 21.5%. </a:t>
            </a:r>
          </a:p>
          <a:p>
            <a:pPr marL="285750" indent="-285750" algn="just">
              <a:buFont typeface="Wingdings" panose="05000000000000000000" pitchFamily="2" charset="2"/>
              <a:buChar char="q"/>
            </a:pPr>
            <a:endParaRPr lang="es-MX" b="1" dirty="0"/>
          </a:p>
          <a:p>
            <a:pPr marL="285750" indent="-285750" algn="just">
              <a:buFont typeface="Wingdings" panose="05000000000000000000" pitchFamily="2" charset="2"/>
              <a:buChar char="q"/>
            </a:pPr>
            <a:r>
              <a:rPr lang="es-MX" b="1" dirty="0"/>
              <a:t>51.3 % de los usuarios fue de la Ciudad de México, Estado de México y Jalisco</a:t>
            </a:r>
          </a:p>
          <a:p>
            <a:pPr marL="285750" indent="-285750" algn="just">
              <a:buFont typeface="Wingdings" panose="05000000000000000000" pitchFamily="2" charset="2"/>
              <a:buChar char="q"/>
            </a:pPr>
            <a:endParaRPr lang="es-MX" b="1" dirty="0"/>
          </a:p>
          <a:p>
            <a:pPr marL="285750" indent="-285750" algn="just">
              <a:buFont typeface="Wingdings" panose="05000000000000000000" pitchFamily="2" charset="2"/>
              <a:buChar char="q"/>
            </a:pPr>
            <a:r>
              <a:rPr lang="es-MX" b="1" dirty="0"/>
              <a:t>27.0 % de los usuarios corresponde al resto del país.</a:t>
            </a:r>
          </a:p>
          <a:p>
            <a:pPr marL="285750" indent="-285750" algn="just">
              <a:buFont typeface="Wingdings" panose="05000000000000000000" pitchFamily="2" charset="2"/>
              <a:buChar char="q"/>
            </a:pPr>
            <a:endParaRPr lang="es-MX" b="1" dirty="0"/>
          </a:p>
          <a:p>
            <a:pPr marL="285750" indent="-285750" algn="just">
              <a:buFont typeface="Wingdings" panose="05000000000000000000" pitchFamily="2" charset="2"/>
              <a:buChar char="q"/>
            </a:pPr>
            <a:r>
              <a:rPr lang="es-MX" b="1" dirty="0"/>
              <a:t>2 extranjeros solicitaron asesoría</a:t>
            </a:r>
          </a:p>
          <a:p>
            <a:pPr marL="285750" indent="-285750" algn="just">
              <a:buFont typeface="Wingdings" panose="05000000000000000000" pitchFamily="2" charset="2"/>
              <a:buChar char="q"/>
            </a:pPr>
            <a:endParaRPr lang="es-MX" b="1" dirty="0"/>
          </a:p>
          <a:p>
            <a:pPr marL="285750" indent="-285750" algn="just">
              <a:buFont typeface="Wingdings" panose="05000000000000000000" pitchFamily="2" charset="2"/>
              <a:buChar char="q"/>
            </a:pPr>
            <a:r>
              <a:rPr lang="es-MX" b="1" dirty="0"/>
              <a:t>Los estados de donde se advirtió un uso muy escaso de las consultas del CAS son Durango, Zacatecas, Nayarit y Colima.</a:t>
            </a:r>
          </a:p>
        </p:txBody>
      </p:sp>
      <p:sp>
        <p:nvSpPr>
          <p:cNvPr id="6" name="2 Rectángulo"/>
          <p:cNvSpPr/>
          <p:nvPr/>
        </p:nvSpPr>
        <p:spPr>
          <a:xfrm>
            <a:off x="-52166" y="17923"/>
            <a:ext cx="7118799" cy="338554"/>
          </a:xfrm>
          <a:prstGeom prst="rect">
            <a:avLst/>
          </a:prstGeom>
        </p:spPr>
        <p:txBody>
          <a:bodyPr wrap="square">
            <a:spAutoFit/>
          </a:bodyPr>
          <a:lstStyle/>
          <a:p>
            <a:pPr algn="ctr"/>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16. Asesoría por Entidad Federativa</a:t>
            </a:r>
          </a:p>
        </p:txBody>
      </p:sp>
      <p:pic>
        <p:nvPicPr>
          <p:cNvPr id="2" name="Imagen 1">
            <a:extLst>
              <a:ext uri="{FF2B5EF4-FFF2-40B4-BE49-F238E27FC236}">
                <a16:creationId xmlns:a16="http://schemas.microsoft.com/office/drawing/2014/main" id="{D0F3552F-EA0C-4C0A-9CC7-CD9AB03CB691}"/>
              </a:ext>
            </a:extLst>
          </p:cNvPr>
          <p:cNvPicPr>
            <a:picLocks noChangeAspect="1"/>
          </p:cNvPicPr>
          <p:nvPr/>
        </p:nvPicPr>
        <p:blipFill>
          <a:blip r:embed="rId3"/>
          <a:stretch>
            <a:fillRect/>
          </a:stretch>
        </p:blipFill>
        <p:spPr>
          <a:xfrm>
            <a:off x="227425" y="440184"/>
            <a:ext cx="2720465" cy="4704655"/>
          </a:xfrm>
          <a:prstGeom prst="rect">
            <a:avLst/>
          </a:prstGeom>
        </p:spPr>
      </p:pic>
    </p:spTree>
    <p:extLst>
      <p:ext uri="{BB962C8B-B14F-4D97-AF65-F5344CB8AC3E}">
        <p14:creationId xmlns:p14="http://schemas.microsoft.com/office/powerpoint/2010/main" val="1290423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5832" y="0"/>
            <a:ext cx="7118799" cy="338554"/>
          </a:xfrm>
          <a:prstGeom prst="rect">
            <a:avLst/>
          </a:prstGeom>
        </p:spPr>
        <p:txBody>
          <a:bodyPr wrap="square">
            <a:spAutoFit/>
          </a:bodyPr>
          <a:lstStyle/>
          <a:p>
            <a:pPr algn="ctr"/>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17. Evaluación de la atención vía Tel-INAI</a:t>
            </a:r>
          </a:p>
        </p:txBody>
      </p:sp>
      <p:sp>
        <p:nvSpPr>
          <p:cNvPr id="5" name="7 Rectángulo"/>
          <p:cNvSpPr/>
          <p:nvPr/>
        </p:nvSpPr>
        <p:spPr>
          <a:xfrm>
            <a:off x="218084" y="2715721"/>
            <a:ext cx="6750867" cy="2277547"/>
          </a:xfrm>
          <a:prstGeom prst="rect">
            <a:avLst/>
          </a:prstGeom>
        </p:spPr>
        <p:txBody>
          <a:bodyPr wrap="square">
            <a:spAutoFit/>
          </a:bodyPr>
          <a:lstStyle/>
          <a:p>
            <a:pPr marL="285750" indent="-285750" algn="just">
              <a:buFont typeface="Wingdings" panose="05000000000000000000" pitchFamily="2" charset="2"/>
              <a:buChar char="q"/>
            </a:pPr>
            <a:r>
              <a:rPr lang="es-MX" b="1" dirty="0"/>
              <a:t>La calificación promedio que los usuarios dieron a las asesorías recibidas vía Tel-INAI, fue de 9.8 en una escala de 0 a 10.</a:t>
            </a:r>
          </a:p>
          <a:p>
            <a:pPr marL="285750" indent="-285750" algn="just">
              <a:buFont typeface="Wingdings" panose="05000000000000000000" pitchFamily="2" charset="2"/>
              <a:buChar char="q"/>
            </a:pPr>
            <a:endParaRPr lang="es-MX" sz="1000" b="1" dirty="0"/>
          </a:p>
          <a:p>
            <a:pPr marL="285750" indent="-285750" algn="just">
              <a:buFont typeface="Wingdings" panose="05000000000000000000" pitchFamily="2" charset="2"/>
              <a:buChar char="q"/>
            </a:pPr>
            <a:r>
              <a:rPr lang="es-MX" b="1" dirty="0"/>
              <a:t>La calificación sobre la atención recibida y la amabilidad resultó de 9.7 en una escala de 0 a 10.</a:t>
            </a:r>
          </a:p>
          <a:p>
            <a:pPr algn="just"/>
            <a:endParaRPr lang="es-MX" sz="1000" b="1" dirty="0"/>
          </a:p>
          <a:p>
            <a:pPr marL="285750" indent="-285750" algn="just">
              <a:buFont typeface="Wingdings" panose="05000000000000000000" pitchFamily="2" charset="2"/>
              <a:buChar char="q"/>
            </a:pPr>
            <a:r>
              <a:rPr lang="es-MX" b="1" dirty="0"/>
              <a:t>La pregunta sobre si considera que la asesoría fue suficiente y la preparación del asesor obtuvieron una calificación de 9.8.</a:t>
            </a:r>
          </a:p>
          <a:p>
            <a:pPr marL="285750" indent="-285750" algn="just">
              <a:buFont typeface="Wingdings" panose="05000000000000000000" pitchFamily="2" charset="2"/>
              <a:buChar char="q"/>
            </a:pPr>
            <a:endParaRPr lang="es-MX" b="1" dirty="0"/>
          </a:p>
          <a:p>
            <a:pPr marL="285750" indent="-285750" algn="just">
              <a:buFont typeface="Wingdings" panose="05000000000000000000" pitchFamily="2" charset="2"/>
              <a:buChar char="q"/>
            </a:pPr>
            <a:r>
              <a:rPr lang="es-MX" b="1" dirty="0"/>
              <a:t>Mientras que el tiempo en espera para ser atendido, obtuvo una calificación de 9.7 </a:t>
            </a:r>
          </a:p>
          <a:p>
            <a:pPr marL="285750" indent="-285750" algn="just">
              <a:buFont typeface="Wingdings" panose="05000000000000000000" pitchFamily="2" charset="2"/>
              <a:buChar char="q"/>
            </a:pPr>
            <a:endParaRPr lang="es-MX" sz="1000" b="1" dirty="0"/>
          </a:p>
        </p:txBody>
      </p:sp>
      <p:pic>
        <p:nvPicPr>
          <p:cNvPr id="3" name="Imagen 2">
            <a:extLst>
              <a:ext uri="{FF2B5EF4-FFF2-40B4-BE49-F238E27FC236}">
                <a16:creationId xmlns:a16="http://schemas.microsoft.com/office/drawing/2014/main" id="{2C8B0120-3585-4D9C-90C7-9FE04B836142}"/>
              </a:ext>
            </a:extLst>
          </p:cNvPr>
          <p:cNvPicPr>
            <a:picLocks noChangeAspect="1"/>
          </p:cNvPicPr>
          <p:nvPr/>
        </p:nvPicPr>
        <p:blipFill>
          <a:blip r:embed="rId2"/>
          <a:stretch>
            <a:fillRect/>
          </a:stretch>
        </p:blipFill>
        <p:spPr>
          <a:xfrm>
            <a:off x="218084" y="665176"/>
            <a:ext cx="6750867" cy="1723923"/>
          </a:xfrm>
          <a:prstGeom prst="rect">
            <a:avLst/>
          </a:prstGeom>
        </p:spPr>
      </p:pic>
    </p:spTree>
    <p:extLst>
      <p:ext uri="{BB962C8B-B14F-4D97-AF65-F5344CB8AC3E}">
        <p14:creationId xmlns:p14="http://schemas.microsoft.com/office/powerpoint/2010/main" val="39252285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Rectángulo"/>
          <p:cNvSpPr/>
          <p:nvPr/>
        </p:nvSpPr>
        <p:spPr>
          <a:xfrm>
            <a:off x="-64804" y="0"/>
            <a:ext cx="7118799" cy="338554"/>
          </a:xfrm>
          <a:prstGeom prst="rect">
            <a:avLst/>
          </a:prstGeom>
        </p:spPr>
        <p:txBody>
          <a:bodyPr wrap="square">
            <a:spAutoFit/>
          </a:bodyPr>
          <a:lstStyle/>
          <a:p>
            <a:pPr algn="ctr"/>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Gráfico. Evaluación del Servicio de Tel-INAI</a:t>
            </a:r>
          </a:p>
        </p:txBody>
      </p:sp>
      <p:sp>
        <p:nvSpPr>
          <p:cNvPr id="6" name="CuadroTexto 5"/>
          <p:cNvSpPr txBox="1"/>
          <p:nvPr/>
        </p:nvSpPr>
        <p:spPr>
          <a:xfrm>
            <a:off x="200199" y="3823136"/>
            <a:ext cx="6840760" cy="1169551"/>
          </a:xfrm>
          <a:prstGeom prst="rect">
            <a:avLst/>
          </a:prstGeom>
          <a:noFill/>
        </p:spPr>
        <p:txBody>
          <a:bodyPr wrap="square" rtlCol="0">
            <a:spAutoFit/>
          </a:bodyPr>
          <a:lstStyle/>
          <a:p>
            <a:r>
              <a:rPr lang="es-MX" b="1" dirty="0"/>
              <a:t>En la gráfica, se observa que la calificación a la atención recibida y la amabilidad se encuentran  por arriba de la calificación promedio, que es de 9.8 sobre 10 puntos.</a:t>
            </a:r>
          </a:p>
          <a:p>
            <a:endParaRPr lang="es-MX" b="1" dirty="0"/>
          </a:p>
          <a:p>
            <a:pPr algn="just"/>
            <a:r>
              <a:rPr lang="es-MX" b="1" dirty="0"/>
              <a:t>Sin embargo, existe un área de oportunidad para mejorar en el tiempo de espera para ser atendido, que se encuentra por debajo del promedio.</a:t>
            </a:r>
          </a:p>
        </p:txBody>
      </p:sp>
      <p:pic>
        <p:nvPicPr>
          <p:cNvPr id="2" name="Imagen 1">
            <a:extLst>
              <a:ext uri="{FF2B5EF4-FFF2-40B4-BE49-F238E27FC236}">
                <a16:creationId xmlns:a16="http://schemas.microsoft.com/office/drawing/2014/main" id="{3844FA58-A928-4B3F-93C5-496B21A6FF57}"/>
              </a:ext>
            </a:extLst>
          </p:cNvPr>
          <p:cNvPicPr>
            <a:picLocks noChangeAspect="1"/>
          </p:cNvPicPr>
          <p:nvPr/>
        </p:nvPicPr>
        <p:blipFill>
          <a:blip r:embed="rId2"/>
          <a:stretch>
            <a:fillRect/>
          </a:stretch>
        </p:blipFill>
        <p:spPr>
          <a:xfrm>
            <a:off x="173567" y="653491"/>
            <a:ext cx="6822015" cy="3137415"/>
          </a:xfrm>
          <a:prstGeom prst="rect">
            <a:avLst/>
          </a:prstGeom>
        </p:spPr>
      </p:pic>
      <p:pic>
        <p:nvPicPr>
          <p:cNvPr id="3" name="Imagen 2">
            <a:extLst>
              <a:ext uri="{FF2B5EF4-FFF2-40B4-BE49-F238E27FC236}">
                <a16:creationId xmlns:a16="http://schemas.microsoft.com/office/drawing/2014/main" id="{8DA4ACD5-FC5F-4024-B3B0-F6506E487A6F}"/>
              </a:ext>
            </a:extLst>
          </p:cNvPr>
          <p:cNvPicPr>
            <a:picLocks noChangeAspect="1"/>
          </p:cNvPicPr>
          <p:nvPr/>
        </p:nvPicPr>
        <p:blipFill>
          <a:blip r:embed="rId3"/>
          <a:stretch>
            <a:fillRect/>
          </a:stretch>
        </p:blipFill>
        <p:spPr>
          <a:xfrm>
            <a:off x="776263" y="1891853"/>
            <a:ext cx="5108891" cy="188992"/>
          </a:xfrm>
          <a:prstGeom prst="rect">
            <a:avLst/>
          </a:prstGeom>
        </p:spPr>
      </p:pic>
      <p:pic>
        <p:nvPicPr>
          <p:cNvPr id="7" name="Imagen 6">
            <a:extLst>
              <a:ext uri="{FF2B5EF4-FFF2-40B4-BE49-F238E27FC236}">
                <a16:creationId xmlns:a16="http://schemas.microsoft.com/office/drawing/2014/main" id="{384BA07E-C7DB-4EA4-9576-F21852344EA7}"/>
              </a:ext>
            </a:extLst>
          </p:cNvPr>
          <p:cNvPicPr>
            <a:picLocks noChangeAspect="1"/>
          </p:cNvPicPr>
          <p:nvPr/>
        </p:nvPicPr>
        <p:blipFill>
          <a:blip r:embed="rId4"/>
          <a:stretch>
            <a:fillRect/>
          </a:stretch>
        </p:blipFill>
        <p:spPr>
          <a:xfrm>
            <a:off x="5071952" y="809260"/>
            <a:ext cx="786452" cy="835224"/>
          </a:xfrm>
          <a:prstGeom prst="rect">
            <a:avLst/>
          </a:prstGeom>
        </p:spPr>
      </p:pic>
    </p:spTree>
    <p:extLst>
      <p:ext uri="{BB962C8B-B14F-4D97-AF65-F5344CB8AC3E}">
        <p14:creationId xmlns:p14="http://schemas.microsoft.com/office/powerpoint/2010/main" val="16549088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5832" y="0"/>
            <a:ext cx="7118799" cy="338554"/>
          </a:xfrm>
          <a:prstGeom prst="rect">
            <a:avLst/>
          </a:prstGeom>
        </p:spPr>
        <p:txBody>
          <a:bodyPr wrap="square">
            <a:spAutoFit/>
          </a:bodyPr>
          <a:lstStyle/>
          <a:p>
            <a:pPr algn="ctr"/>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18. Evaluación del Servicio Presencial</a:t>
            </a:r>
          </a:p>
        </p:txBody>
      </p:sp>
      <p:sp>
        <p:nvSpPr>
          <p:cNvPr id="7" name="7 Rectángulo"/>
          <p:cNvSpPr/>
          <p:nvPr/>
        </p:nvSpPr>
        <p:spPr>
          <a:xfrm>
            <a:off x="145188" y="3048471"/>
            <a:ext cx="6816757" cy="1969770"/>
          </a:xfrm>
          <a:prstGeom prst="rect">
            <a:avLst/>
          </a:prstGeom>
        </p:spPr>
        <p:txBody>
          <a:bodyPr wrap="square">
            <a:spAutoFit/>
          </a:bodyPr>
          <a:lstStyle/>
          <a:p>
            <a:pPr marL="285750" indent="-285750" algn="just">
              <a:buFont typeface="Wingdings" panose="05000000000000000000" pitchFamily="2" charset="2"/>
              <a:buChar char="q"/>
            </a:pPr>
            <a:r>
              <a:rPr lang="es-MX" b="1" dirty="0"/>
              <a:t>La calificación promedio que los usuarios dan al servicio presencial recibido es de 9.7, en una escala de 0 a 10.</a:t>
            </a:r>
          </a:p>
          <a:p>
            <a:pPr algn="just"/>
            <a:endParaRPr lang="es-MX" sz="800" b="1" dirty="0"/>
          </a:p>
          <a:p>
            <a:pPr marL="285750" indent="-285750" algn="just">
              <a:buFont typeface="Wingdings" panose="05000000000000000000" pitchFamily="2" charset="2"/>
              <a:buChar char="q"/>
            </a:pPr>
            <a:r>
              <a:rPr lang="es-MX" b="1" dirty="0"/>
              <a:t>La calificación sobre la amabilidad del asesor fue de 9.8 .</a:t>
            </a:r>
          </a:p>
          <a:p>
            <a:pPr marL="285750" indent="-285750" algn="just">
              <a:buFont typeface="Wingdings" panose="05000000000000000000" pitchFamily="2" charset="2"/>
              <a:buChar char="q"/>
            </a:pPr>
            <a:endParaRPr lang="es-MX" sz="800" b="1" dirty="0"/>
          </a:p>
          <a:p>
            <a:pPr marL="285750" indent="-285750" algn="just">
              <a:buFont typeface="Wingdings" panose="05000000000000000000" pitchFamily="2" charset="2"/>
              <a:buChar char="q"/>
            </a:pPr>
            <a:r>
              <a:rPr lang="es-MX" b="1" dirty="0"/>
              <a:t>La capacidad del asesor para resolver dudas y la atención recibida obtuvieron 9.7 de calificación.</a:t>
            </a:r>
          </a:p>
          <a:p>
            <a:pPr algn="just"/>
            <a:endParaRPr lang="es-MX" sz="800" b="1" dirty="0"/>
          </a:p>
          <a:p>
            <a:pPr marL="285750" indent="-285750" algn="just">
              <a:buFont typeface="Wingdings" panose="05000000000000000000" pitchFamily="2" charset="2"/>
              <a:buChar char="q"/>
            </a:pPr>
            <a:r>
              <a:rPr lang="es-MX" b="1" dirty="0"/>
              <a:t>La pregunta sobre si la dudad fue aclarada tuvo 9.9, en tanto que, el tiempo de espera fue calificada con 9.5, por lo que constituye un área de oportunidad.</a:t>
            </a:r>
          </a:p>
        </p:txBody>
      </p:sp>
      <p:pic>
        <p:nvPicPr>
          <p:cNvPr id="2" name="Imagen 1">
            <a:extLst>
              <a:ext uri="{FF2B5EF4-FFF2-40B4-BE49-F238E27FC236}">
                <a16:creationId xmlns:a16="http://schemas.microsoft.com/office/drawing/2014/main" id="{8B53FF51-E818-41DB-8326-B52C9037FF7D}"/>
              </a:ext>
            </a:extLst>
          </p:cNvPr>
          <p:cNvPicPr>
            <a:picLocks noChangeAspect="1"/>
          </p:cNvPicPr>
          <p:nvPr/>
        </p:nvPicPr>
        <p:blipFill>
          <a:blip r:embed="rId3"/>
          <a:stretch>
            <a:fillRect/>
          </a:stretch>
        </p:blipFill>
        <p:spPr>
          <a:xfrm>
            <a:off x="272207" y="523269"/>
            <a:ext cx="6624736" cy="2181240"/>
          </a:xfrm>
          <a:prstGeom prst="rect">
            <a:avLst/>
          </a:prstGeom>
        </p:spPr>
      </p:pic>
    </p:spTree>
    <p:extLst>
      <p:ext uri="{BB962C8B-B14F-4D97-AF65-F5344CB8AC3E}">
        <p14:creationId xmlns:p14="http://schemas.microsoft.com/office/powerpoint/2010/main" val="2008680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Rectángulo"/>
          <p:cNvSpPr/>
          <p:nvPr/>
        </p:nvSpPr>
        <p:spPr>
          <a:xfrm>
            <a:off x="-5832" y="0"/>
            <a:ext cx="7118799" cy="338554"/>
          </a:xfrm>
          <a:prstGeom prst="rect">
            <a:avLst/>
          </a:prstGeom>
        </p:spPr>
        <p:txBody>
          <a:bodyPr wrap="square">
            <a:spAutoFit/>
          </a:bodyPr>
          <a:lstStyle/>
          <a:p>
            <a:pPr algn="ctr"/>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Gráfico. Evaluación del Servicio Presencial</a:t>
            </a:r>
          </a:p>
        </p:txBody>
      </p:sp>
      <p:sp>
        <p:nvSpPr>
          <p:cNvPr id="6" name="CuadroTexto 5"/>
          <p:cNvSpPr txBox="1"/>
          <p:nvPr/>
        </p:nvSpPr>
        <p:spPr>
          <a:xfrm>
            <a:off x="77004" y="3840559"/>
            <a:ext cx="7035963" cy="1384995"/>
          </a:xfrm>
          <a:prstGeom prst="rect">
            <a:avLst/>
          </a:prstGeom>
          <a:noFill/>
        </p:spPr>
        <p:txBody>
          <a:bodyPr wrap="square" rtlCol="0">
            <a:spAutoFit/>
          </a:bodyPr>
          <a:lstStyle/>
          <a:p>
            <a:r>
              <a:rPr lang="es-MX" b="1" dirty="0"/>
              <a:t>En la gráfica, se observa que la amabilidad y si la duda fue aclarada fueron evaluados por encima del promedio.</a:t>
            </a:r>
          </a:p>
          <a:p>
            <a:endParaRPr lang="es-MX" b="1" dirty="0"/>
          </a:p>
          <a:p>
            <a:r>
              <a:rPr lang="es-MX" b="1" dirty="0"/>
              <a:t>Sin embargo, existe área de oportunidad para mejorar el tiempo en espera, que estuvo por debajo del promedio general.</a:t>
            </a:r>
          </a:p>
          <a:p>
            <a:endParaRPr lang="es-MX" b="1" dirty="0"/>
          </a:p>
        </p:txBody>
      </p:sp>
      <p:pic>
        <p:nvPicPr>
          <p:cNvPr id="2" name="Imagen 1">
            <a:extLst>
              <a:ext uri="{FF2B5EF4-FFF2-40B4-BE49-F238E27FC236}">
                <a16:creationId xmlns:a16="http://schemas.microsoft.com/office/drawing/2014/main" id="{55BC5FC0-5C02-4CE0-BE7D-54E3E6EA0D63}"/>
              </a:ext>
            </a:extLst>
          </p:cNvPr>
          <p:cNvPicPr>
            <a:picLocks noChangeAspect="1"/>
          </p:cNvPicPr>
          <p:nvPr/>
        </p:nvPicPr>
        <p:blipFill>
          <a:blip r:embed="rId2"/>
          <a:stretch>
            <a:fillRect/>
          </a:stretch>
        </p:blipFill>
        <p:spPr>
          <a:xfrm>
            <a:off x="438766" y="691818"/>
            <a:ext cx="6291617" cy="2932717"/>
          </a:xfrm>
          <a:prstGeom prst="rect">
            <a:avLst/>
          </a:prstGeom>
        </p:spPr>
      </p:pic>
    </p:spTree>
    <p:extLst>
      <p:ext uri="{BB962C8B-B14F-4D97-AF65-F5344CB8AC3E}">
        <p14:creationId xmlns:p14="http://schemas.microsoft.com/office/powerpoint/2010/main" val="40702935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832" y="0"/>
            <a:ext cx="7118799" cy="338554"/>
          </a:xfrm>
          <a:prstGeom prst="rect">
            <a:avLst/>
          </a:prstGeom>
        </p:spPr>
        <p:txBody>
          <a:bodyPr wrap="square">
            <a:spAutoFit/>
          </a:bodyPr>
          <a:lstStyle/>
          <a:p>
            <a:pPr algn="ctr"/>
            <a:r>
              <a:rPr lang="es-MX" sz="1600" b="1" cap="small">
                <a:solidFill>
                  <a:schemeClr val="bg1"/>
                </a:solidFill>
                <a:effectLst>
                  <a:glow rad="50800">
                    <a:schemeClr val="tx1">
                      <a:alpha val="75000"/>
                    </a:schemeClr>
                  </a:glow>
                </a:effectLst>
                <a:latin typeface="Arial" panose="020B0604020202020204" pitchFamily="34" charset="0"/>
                <a:cs typeface="Arial" panose="020B0604020202020204" pitchFamily="34" charset="0"/>
              </a:rPr>
              <a:t>19. </a:t>
            </a:r>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Anexo Detalle de Consultas por Agente </a:t>
            </a:r>
          </a:p>
        </p:txBody>
      </p:sp>
      <p:sp>
        <p:nvSpPr>
          <p:cNvPr id="4" name="CuadroTexto 2"/>
          <p:cNvSpPr txBox="1"/>
          <p:nvPr/>
        </p:nvSpPr>
        <p:spPr>
          <a:xfrm>
            <a:off x="194692" y="600199"/>
            <a:ext cx="6880118" cy="4154984"/>
          </a:xfrm>
          <a:prstGeom prst="rect">
            <a:avLst/>
          </a:prstGeom>
          <a:noFill/>
        </p:spPr>
        <p:txBody>
          <a:bodyPr wrap="square" rtlCol="0">
            <a:spAutoFit/>
          </a:bodyPr>
          <a:lstStyle/>
          <a:p>
            <a:pPr algn="just"/>
            <a:r>
              <a:rPr lang="es-MX" dirty="0"/>
              <a:t>Como parte de este Informe se anexa archivo base con la información concentrada por agente y evaluaciones de Tel-INAI y presenciales. Cada hoja cuenta con distintos conceptos que se desglosan de la forma siguiente:</a:t>
            </a:r>
          </a:p>
          <a:p>
            <a:pPr algn="just"/>
            <a:endParaRPr lang="es-MX" dirty="0"/>
          </a:p>
          <a:p>
            <a:pPr marL="285750" indent="-285750" algn="just">
              <a:buFont typeface="Arial" panose="020B0604020202020204" pitchFamily="34" charset="0"/>
              <a:buChar char="•"/>
            </a:pPr>
            <a:r>
              <a:rPr lang="es-MX" sz="1300" b="1" dirty="0"/>
              <a:t>Fechas:</a:t>
            </a:r>
            <a:r>
              <a:rPr lang="es-MX" sz="1300" dirty="0"/>
              <a:t> Fecha de ingreso y fecha de atención</a:t>
            </a:r>
          </a:p>
          <a:p>
            <a:pPr marL="285750" indent="-285750" algn="just">
              <a:buFont typeface="Arial" panose="020B0604020202020204" pitchFamily="34" charset="0"/>
              <a:buChar char="•"/>
            </a:pPr>
            <a:r>
              <a:rPr lang="es-MX" sz="1300" b="1" dirty="0"/>
              <a:t>Servidor público: </a:t>
            </a:r>
            <a:r>
              <a:rPr lang="es-MX" sz="1300" dirty="0"/>
              <a:t>Nombre del agente que atendió</a:t>
            </a:r>
          </a:p>
          <a:p>
            <a:pPr marL="285750" indent="-285750" algn="just">
              <a:buFont typeface="Arial" panose="020B0604020202020204" pitchFamily="34" charset="0"/>
              <a:buChar char="•"/>
            </a:pPr>
            <a:r>
              <a:rPr lang="es-MX" sz="1300" b="1" dirty="0"/>
              <a:t>Tipo de consultas: </a:t>
            </a:r>
            <a:r>
              <a:rPr lang="es-MX" sz="1300" dirty="0"/>
              <a:t>Es la clasificación de la consulta en cada uno de los nueve tipos descritos en este informe.</a:t>
            </a:r>
          </a:p>
          <a:p>
            <a:pPr marL="285750" indent="-285750" algn="just">
              <a:buFont typeface="Arial" panose="020B0604020202020204" pitchFamily="34" charset="0"/>
              <a:buChar char="•"/>
            </a:pPr>
            <a:r>
              <a:rPr lang="es-MX" sz="1300" b="1" dirty="0"/>
              <a:t>Canal de atención: </a:t>
            </a:r>
            <a:r>
              <a:rPr lang="es-MX" sz="1300" dirty="0"/>
              <a:t>Se refiere a uno de los cuatro canales de atención con que cuenta el CAS a través del cuál se brindó la asesoría al usuario.</a:t>
            </a:r>
          </a:p>
          <a:p>
            <a:pPr marL="285750" indent="-285750" algn="just">
              <a:buFont typeface="Arial" panose="020B0604020202020204" pitchFamily="34" charset="0"/>
              <a:buChar char="•"/>
            </a:pPr>
            <a:r>
              <a:rPr lang="es-MX" sz="1300" b="1" dirty="0"/>
              <a:t>Requerimiento: </a:t>
            </a:r>
            <a:r>
              <a:rPr lang="es-MX" sz="1300" dirty="0"/>
              <a:t>Se refiere al servicio o servicios motivo de la consulta de la persona usuaria.</a:t>
            </a:r>
          </a:p>
          <a:p>
            <a:pPr marL="285750" indent="-285750" algn="just">
              <a:buFont typeface="Arial" panose="020B0604020202020204" pitchFamily="34" charset="0"/>
              <a:buChar char="•"/>
            </a:pPr>
            <a:r>
              <a:rPr lang="es-MX" sz="1300" b="1" dirty="0"/>
              <a:t>Atención: </a:t>
            </a:r>
            <a:r>
              <a:rPr lang="es-MX" sz="1300" dirty="0"/>
              <a:t>Se refiere a la respuesta o acción que realizó el servidor público para atender el requerimiento del usuario.</a:t>
            </a:r>
          </a:p>
          <a:p>
            <a:pPr marL="285750" indent="-285750" algn="just">
              <a:buFont typeface="Arial" panose="020B0604020202020204" pitchFamily="34" charset="0"/>
              <a:buChar char="•"/>
            </a:pPr>
            <a:r>
              <a:rPr lang="es-MX" sz="1300" b="1" dirty="0"/>
              <a:t>Fundamento legal de la atención: </a:t>
            </a:r>
            <a:r>
              <a:rPr lang="es-MX" sz="1300" dirty="0"/>
              <a:t>Se refiere al documento o precepto normativo que avala la acción o respuesta del servidor público</a:t>
            </a:r>
          </a:p>
          <a:p>
            <a:pPr marL="285750" indent="-285750" algn="just">
              <a:buFont typeface="Arial" panose="020B0604020202020204" pitchFamily="34" charset="0"/>
              <a:buChar char="•"/>
            </a:pPr>
            <a:r>
              <a:rPr lang="es-MX" sz="1300" b="1" dirty="0"/>
              <a:t>Tiempo de respuesta: </a:t>
            </a:r>
            <a:r>
              <a:rPr lang="es-MX" sz="1300" dirty="0"/>
              <a:t>Se refiere al tiempo que tardó el CAS en brindar la atención al usuario.</a:t>
            </a:r>
          </a:p>
          <a:p>
            <a:pPr marL="285750" indent="-285750" algn="just">
              <a:buFont typeface="Arial" panose="020B0604020202020204" pitchFamily="34" charset="0"/>
              <a:buChar char="•"/>
            </a:pPr>
            <a:r>
              <a:rPr lang="es-MX" sz="1300" b="1" dirty="0"/>
              <a:t>Tipo de usuario: </a:t>
            </a:r>
            <a:r>
              <a:rPr lang="es-MX" sz="1300" dirty="0"/>
              <a:t>Régimen Fiscal</a:t>
            </a:r>
            <a:endParaRPr lang="es-MX" sz="1300" b="1" dirty="0"/>
          </a:p>
          <a:p>
            <a:pPr marL="285750" indent="-285750" algn="just">
              <a:buFont typeface="Arial" panose="020B0604020202020204" pitchFamily="34" charset="0"/>
              <a:buChar char="•"/>
            </a:pPr>
            <a:r>
              <a:rPr lang="es-MX" sz="1300" b="1" dirty="0"/>
              <a:t>Sexo: </a:t>
            </a:r>
            <a:r>
              <a:rPr lang="es-MX" sz="1300" dirty="0"/>
              <a:t>Hombre o mujer</a:t>
            </a:r>
          </a:p>
          <a:p>
            <a:pPr marL="285750" indent="-285750" algn="just">
              <a:buFont typeface="Arial" panose="020B0604020202020204" pitchFamily="34" charset="0"/>
              <a:buChar char="•"/>
            </a:pPr>
            <a:r>
              <a:rPr lang="es-MX" sz="1300" b="1" dirty="0"/>
              <a:t>Edad: </a:t>
            </a:r>
            <a:r>
              <a:rPr lang="es-MX" sz="1300" dirty="0"/>
              <a:t>Se refiere a la edad de la persona usuaria.</a:t>
            </a:r>
          </a:p>
          <a:p>
            <a:pPr marL="285750" indent="-285750" algn="just">
              <a:buFont typeface="Arial" panose="020B0604020202020204" pitchFamily="34" charset="0"/>
              <a:buChar char="•"/>
            </a:pPr>
            <a:r>
              <a:rPr lang="es-MX" sz="1300" b="1" dirty="0"/>
              <a:t>Entidad: </a:t>
            </a:r>
            <a:r>
              <a:rPr lang="es-MX" sz="1300" dirty="0"/>
              <a:t>Se refiere a la entidad federativa de la cuál provino la solicitud o requerimiento.</a:t>
            </a:r>
          </a:p>
        </p:txBody>
      </p:sp>
    </p:spTree>
    <p:extLst>
      <p:ext uri="{BB962C8B-B14F-4D97-AF65-F5344CB8AC3E}">
        <p14:creationId xmlns:p14="http://schemas.microsoft.com/office/powerpoint/2010/main" val="23716090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1 Imagen" descr="C:\Users\jorge.acevedo\AppData\Local\Microsoft\Windows\Temporary Internet Files\Content.Outlook\UINZIPH0\Logo-inai_28abr2015_texto1.jpg"/>
          <p:cNvPicPr/>
          <p:nvPr/>
        </p:nvPicPr>
        <p:blipFill rotWithShape="1">
          <a:blip r:embed="rId2" cstate="print">
            <a:extLst>
              <a:ext uri="{28A0092B-C50C-407E-A947-70E740481C1C}">
                <a14:useLocalDpi xmlns:a14="http://schemas.microsoft.com/office/drawing/2010/main" val="0"/>
              </a:ext>
            </a:extLst>
          </a:blip>
          <a:srcRect l="7575" t="13072" r="5412" b="16340"/>
          <a:stretch/>
        </p:blipFill>
        <p:spPr bwMode="auto">
          <a:xfrm>
            <a:off x="2216423" y="456183"/>
            <a:ext cx="2818431" cy="1584176"/>
          </a:xfrm>
          <a:prstGeom prst="rect">
            <a:avLst/>
          </a:prstGeom>
          <a:noFill/>
          <a:ln>
            <a:noFill/>
          </a:ln>
        </p:spPr>
      </p:pic>
      <p:sp>
        <p:nvSpPr>
          <p:cNvPr id="12" name="11 Elipse"/>
          <p:cNvSpPr/>
          <p:nvPr/>
        </p:nvSpPr>
        <p:spPr>
          <a:xfrm>
            <a:off x="5422876" y="1963365"/>
            <a:ext cx="1760033" cy="174367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13" name="12 Elipse"/>
          <p:cNvSpPr/>
          <p:nvPr/>
        </p:nvSpPr>
        <p:spPr>
          <a:xfrm>
            <a:off x="5413351" y="3249183"/>
            <a:ext cx="1760033" cy="1743672"/>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14" name="13 Elipse"/>
          <p:cNvSpPr/>
          <p:nvPr/>
        </p:nvSpPr>
        <p:spPr>
          <a:xfrm>
            <a:off x="4664695" y="3912568"/>
            <a:ext cx="1440161" cy="148450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15" name="14 Elipse"/>
          <p:cNvSpPr/>
          <p:nvPr/>
        </p:nvSpPr>
        <p:spPr>
          <a:xfrm>
            <a:off x="3512567" y="4557193"/>
            <a:ext cx="792087" cy="819918"/>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16" name="15 Elipse"/>
          <p:cNvSpPr/>
          <p:nvPr/>
        </p:nvSpPr>
        <p:spPr>
          <a:xfrm>
            <a:off x="4089565" y="4417298"/>
            <a:ext cx="950506" cy="979773"/>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17" name="16 Elipse"/>
          <p:cNvSpPr/>
          <p:nvPr/>
        </p:nvSpPr>
        <p:spPr>
          <a:xfrm>
            <a:off x="3066117" y="4737287"/>
            <a:ext cx="662474" cy="640840"/>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18" name="17 Elipse"/>
          <p:cNvSpPr/>
          <p:nvPr/>
        </p:nvSpPr>
        <p:spPr>
          <a:xfrm>
            <a:off x="6088685" y="5086762"/>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19" name="18 Elipse"/>
          <p:cNvSpPr/>
          <p:nvPr/>
        </p:nvSpPr>
        <p:spPr>
          <a:xfrm>
            <a:off x="6897757" y="4698755"/>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0" name="19 Elipse"/>
          <p:cNvSpPr/>
          <p:nvPr/>
        </p:nvSpPr>
        <p:spPr>
          <a:xfrm>
            <a:off x="5951494" y="4651113"/>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1" name="20 Elipse"/>
          <p:cNvSpPr/>
          <p:nvPr/>
        </p:nvSpPr>
        <p:spPr>
          <a:xfrm>
            <a:off x="6464895" y="4595293"/>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2" name="21 Elipse"/>
          <p:cNvSpPr/>
          <p:nvPr/>
        </p:nvSpPr>
        <p:spPr>
          <a:xfrm>
            <a:off x="5632549" y="5093984"/>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3" name="22 Elipse"/>
          <p:cNvSpPr/>
          <p:nvPr/>
        </p:nvSpPr>
        <p:spPr>
          <a:xfrm>
            <a:off x="6231261" y="4213922"/>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4" name="23 Elipse"/>
          <p:cNvSpPr/>
          <p:nvPr/>
        </p:nvSpPr>
        <p:spPr>
          <a:xfrm>
            <a:off x="6899823" y="5082931"/>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5" name="24 Elipse"/>
          <p:cNvSpPr/>
          <p:nvPr/>
        </p:nvSpPr>
        <p:spPr>
          <a:xfrm>
            <a:off x="6888232" y="4200599"/>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6" name="25 Elipse"/>
          <p:cNvSpPr/>
          <p:nvPr/>
        </p:nvSpPr>
        <p:spPr>
          <a:xfrm>
            <a:off x="6883998" y="3643904"/>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7" name="26 Elipse"/>
          <p:cNvSpPr/>
          <p:nvPr/>
        </p:nvSpPr>
        <p:spPr>
          <a:xfrm>
            <a:off x="6464895" y="5077839"/>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8" name="27 Elipse"/>
          <p:cNvSpPr/>
          <p:nvPr/>
        </p:nvSpPr>
        <p:spPr>
          <a:xfrm>
            <a:off x="6563217" y="3974053"/>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9" name="28 Elipse"/>
          <p:cNvSpPr/>
          <p:nvPr/>
        </p:nvSpPr>
        <p:spPr>
          <a:xfrm>
            <a:off x="2681923" y="4798079"/>
            <a:ext cx="561662" cy="58132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0" name="29 Elipse"/>
          <p:cNvSpPr/>
          <p:nvPr/>
        </p:nvSpPr>
        <p:spPr>
          <a:xfrm>
            <a:off x="2432447" y="4889225"/>
            <a:ext cx="504056" cy="495076"/>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1" name="30 Elipse"/>
          <p:cNvSpPr/>
          <p:nvPr/>
        </p:nvSpPr>
        <p:spPr>
          <a:xfrm>
            <a:off x="2168841" y="4967152"/>
            <a:ext cx="413972" cy="42076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2" name="31 Elipse"/>
          <p:cNvSpPr/>
          <p:nvPr/>
        </p:nvSpPr>
        <p:spPr>
          <a:xfrm>
            <a:off x="1974563" y="5091048"/>
            <a:ext cx="285152" cy="293932"/>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3" name="32 Elipse"/>
          <p:cNvSpPr/>
          <p:nvPr/>
        </p:nvSpPr>
        <p:spPr>
          <a:xfrm>
            <a:off x="1810211" y="5177534"/>
            <a:ext cx="222441" cy="213346"/>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4" name="5 Rectángulo"/>
          <p:cNvSpPr/>
          <p:nvPr/>
        </p:nvSpPr>
        <p:spPr>
          <a:xfrm>
            <a:off x="-4754" y="2484923"/>
            <a:ext cx="7169150" cy="336056"/>
          </a:xfrm>
          <a:prstGeom prst="rect">
            <a:avLst/>
          </a:prstGeom>
          <a:gradFill>
            <a:gsLst>
              <a:gs pos="50000">
                <a:schemeClr val="accent4">
                  <a:lumMod val="60000"/>
                  <a:lumOff val="40000"/>
                  <a:alpha val="75000"/>
                </a:schemeClr>
              </a:gs>
              <a:gs pos="100000">
                <a:schemeClr val="accent1">
                  <a:tint val="23500"/>
                  <a:satMod val="16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71689" tIns="35844" rIns="71689" bIns="35844" rtlCol="0" anchor="ctr"/>
          <a:lstStyle/>
          <a:p>
            <a:pPr algn="ctr"/>
            <a:endParaRPr lang="es-MX" dirty="0"/>
          </a:p>
        </p:txBody>
      </p:sp>
      <p:sp>
        <p:nvSpPr>
          <p:cNvPr id="6" name="9 Rectángulo"/>
          <p:cNvSpPr/>
          <p:nvPr/>
        </p:nvSpPr>
        <p:spPr>
          <a:xfrm>
            <a:off x="474728" y="2373216"/>
            <a:ext cx="6210189" cy="555002"/>
          </a:xfrm>
          <a:prstGeom prst="rect">
            <a:avLst/>
          </a:prstGeom>
        </p:spPr>
        <p:txBody>
          <a:bodyPr wrap="square" lIns="71689" tIns="35844" rIns="71689" bIns="35844">
            <a:spAutoFit/>
          </a:bodyPr>
          <a:lstStyle/>
          <a:p>
            <a:pPr algn="ctr"/>
            <a:r>
              <a:rPr lang="es-MX" sz="3100" b="1" i="1" cap="small" dirty="0">
                <a:effectLst>
                  <a:outerShdw blurRad="38100" dist="38100" dir="2700000" algn="tl">
                    <a:srgbClr val="000000">
                      <a:alpha val="43137"/>
                    </a:srgbClr>
                  </a:outerShdw>
                </a:effectLst>
                <a:latin typeface="Calibri" pitchFamily="34" charset="0"/>
              </a:rPr>
              <a:t>¡Gracias!</a:t>
            </a:r>
          </a:p>
        </p:txBody>
      </p:sp>
    </p:spTree>
    <p:extLst>
      <p:ext uri="{BB962C8B-B14F-4D97-AF65-F5344CB8AC3E}">
        <p14:creationId xmlns:p14="http://schemas.microsoft.com/office/powerpoint/2010/main" val="323017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2"/>
          <p:cNvSpPr txBox="1"/>
          <p:nvPr/>
        </p:nvSpPr>
        <p:spPr>
          <a:xfrm>
            <a:off x="128191" y="540380"/>
            <a:ext cx="6880118" cy="4278094"/>
          </a:xfrm>
          <a:prstGeom prst="rect">
            <a:avLst/>
          </a:prstGeom>
          <a:noFill/>
        </p:spPr>
        <p:txBody>
          <a:bodyPr wrap="square" rtlCol="0">
            <a:spAutoFit/>
          </a:bodyPr>
          <a:lstStyle/>
          <a:p>
            <a:pPr algn="just"/>
            <a:r>
              <a:rPr lang="es-MX" sz="1600" dirty="0"/>
              <a:t>El informe contiene datos sobre las consultas y los servicios brindados en cada una de ellas por el Centro de Atención a la Sociedad (CAS) del Instituto Nacional de Transparencia, Acceso a la Información y Protección de Datos Personales (INAI), en el periodo del 25 al 29 de marzo de 2019, en el que se desagregan datos por tipo de consulta, canal de atención, perfil de los usuarios, evaluación del servicio y un reporte en el que se describen cada una de la atenciones formuladas a los requerimientos de las personas usuarias.</a:t>
            </a:r>
          </a:p>
          <a:p>
            <a:pPr algn="just"/>
            <a:endParaRPr lang="es-MX" sz="1600" dirty="0"/>
          </a:p>
          <a:p>
            <a:pPr algn="just"/>
            <a:r>
              <a:rPr lang="es-MX" sz="1600" dirty="0"/>
              <a:t>Lo anterior, con la finalidad de mantener actualizados a los integrantes del Pleno del INAI de las actividades que lleva a cabo el CAS, a fin de encontrar áreas de oportunidad que permitan mejorar la calidad de las consultas y los servicios que se dan a la población.</a:t>
            </a:r>
          </a:p>
          <a:p>
            <a:pPr algn="just"/>
            <a:endParaRPr lang="es-MX" sz="1600" dirty="0"/>
          </a:p>
          <a:p>
            <a:pPr algn="just"/>
            <a:r>
              <a:rPr lang="es-MX" sz="1600" dirty="0"/>
              <a:t>En estos reportes se podrán incorporar variables adicionales que permitan tener una mejor perspectiva de las características de las consultas otorgadas por el CAS, a través de los reportes formulados por los agentes que brindan atención o mediante las evaluaciones del servicio que realizan los particulares.</a:t>
            </a:r>
          </a:p>
        </p:txBody>
      </p:sp>
      <p:sp>
        <p:nvSpPr>
          <p:cNvPr id="3" name="2 Rectángulo"/>
          <p:cNvSpPr/>
          <p:nvPr/>
        </p:nvSpPr>
        <p:spPr>
          <a:xfrm>
            <a:off x="-5832" y="0"/>
            <a:ext cx="7118799" cy="338554"/>
          </a:xfrm>
          <a:prstGeom prst="rect">
            <a:avLst/>
          </a:prstGeom>
        </p:spPr>
        <p:txBody>
          <a:bodyPr wrap="square">
            <a:spAutoFit/>
          </a:bodyPr>
          <a:lstStyle/>
          <a:p>
            <a:pPr algn="ctr"/>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1. Introducción</a:t>
            </a:r>
          </a:p>
        </p:txBody>
      </p:sp>
    </p:spTree>
    <p:extLst>
      <p:ext uri="{BB962C8B-B14F-4D97-AF65-F5344CB8AC3E}">
        <p14:creationId xmlns:p14="http://schemas.microsoft.com/office/powerpoint/2010/main" val="96182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Rectángulo"/>
          <p:cNvSpPr/>
          <p:nvPr/>
        </p:nvSpPr>
        <p:spPr>
          <a:xfrm>
            <a:off x="-5832" y="0"/>
            <a:ext cx="7118799" cy="338554"/>
          </a:xfrm>
          <a:prstGeom prst="rect">
            <a:avLst/>
          </a:prstGeom>
        </p:spPr>
        <p:txBody>
          <a:bodyPr wrap="square">
            <a:spAutoFit/>
          </a:bodyPr>
          <a:lstStyle/>
          <a:p>
            <a:pPr algn="ctr"/>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2. Tipo de Servicios</a:t>
            </a:r>
          </a:p>
        </p:txBody>
      </p:sp>
      <p:sp>
        <p:nvSpPr>
          <p:cNvPr id="6" name="CuadroTexto 2"/>
          <p:cNvSpPr txBox="1"/>
          <p:nvPr/>
        </p:nvSpPr>
        <p:spPr>
          <a:xfrm>
            <a:off x="200199" y="581610"/>
            <a:ext cx="6696744" cy="4555093"/>
          </a:xfrm>
          <a:prstGeom prst="rect">
            <a:avLst/>
          </a:prstGeom>
          <a:noFill/>
        </p:spPr>
        <p:txBody>
          <a:bodyPr wrap="square" rtlCol="0">
            <a:spAutoFit/>
          </a:bodyPr>
          <a:lstStyle/>
          <a:p>
            <a:pPr algn="just"/>
            <a:r>
              <a:rPr lang="es-MX" sz="1100" b="1" dirty="0"/>
              <a:t>Solicitud de Acceso</a:t>
            </a:r>
            <a:r>
              <a:rPr lang="es-MX" sz="1100" dirty="0"/>
              <a:t>: Se registran solicitudes de información pública.  </a:t>
            </a:r>
          </a:p>
          <a:p>
            <a:pPr algn="just"/>
            <a:endParaRPr lang="es-MX" sz="400" dirty="0"/>
          </a:p>
          <a:p>
            <a:pPr algn="just"/>
            <a:r>
              <a:rPr lang="es-MX" sz="1100" b="1" dirty="0"/>
              <a:t>Solicitud de Datos Personales: </a:t>
            </a:r>
            <a:r>
              <a:rPr lang="es-MX" sz="1100" dirty="0"/>
              <a:t>Se registran solicitudes de derechos ARCO.</a:t>
            </a:r>
          </a:p>
          <a:p>
            <a:pPr algn="just"/>
            <a:endParaRPr lang="es-MX" sz="400" b="1" dirty="0"/>
          </a:p>
          <a:p>
            <a:pPr algn="just"/>
            <a:r>
              <a:rPr lang="es-MX" sz="1100" b="1" dirty="0"/>
              <a:t>Orientación de la LGPDPPSO:</a:t>
            </a:r>
            <a:r>
              <a:rPr lang="es-MX" sz="1100" dirty="0"/>
              <a:t> Se resuelven las dudas relacionadas con las disposiciones, plazos y procedimientos de la Ley General de Protección de Datos Personales en Posesión de Sujetos Obligados. </a:t>
            </a:r>
          </a:p>
          <a:p>
            <a:pPr algn="just"/>
            <a:endParaRPr lang="es-MX" sz="400" b="1" dirty="0"/>
          </a:p>
          <a:p>
            <a:pPr algn="just"/>
            <a:r>
              <a:rPr lang="es-MX" sz="1100" b="1" dirty="0"/>
              <a:t>Orientación de la LGTAIP:</a:t>
            </a:r>
            <a:r>
              <a:rPr lang="es-MX" sz="1100" dirty="0"/>
              <a:t> Se atienden las preguntas relativas con las disposiciones, plazos y procedimientos establecidos en la Ley General de Transparencia y Acceso a la Información Pública.</a:t>
            </a:r>
          </a:p>
          <a:p>
            <a:pPr algn="just"/>
            <a:endParaRPr lang="es-MX" sz="400" b="1" dirty="0"/>
          </a:p>
          <a:p>
            <a:pPr algn="just"/>
            <a:r>
              <a:rPr lang="es-MX" sz="1100" b="1" dirty="0"/>
              <a:t>Orientación de la LFTAIP:</a:t>
            </a:r>
            <a:r>
              <a:rPr lang="es-MX" sz="1100" dirty="0"/>
              <a:t> Se atienden las preguntas relacionadas con las disposiciones, plazos y procedimientos establecidos en la Ley Federal de Transparencia y Acceso a la Información Pública.</a:t>
            </a:r>
          </a:p>
          <a:p>
            <a:pPr algn="just"/>
            <a:endParaRPr lang="es-MX" sz="400" b="1" dirty="0"/>
          </a:p>
          <a:p>
            <a:pPr algn="just"/>
            <a:r>
              <a:rPr lang="es-MX" sz="1100" b="1" dirty="0"/>
              <a:t>Orientación LFPDPPP: </a:t>
            </a:r>
            <a:r>
              <a:rPr lang="es-MX" sz="1100" dirty="0"/>
              <a:t>Se atienden las consultas sobre las disposiciones, plazos y procedimientos establecidos en la Ley Federal de Protección de Datos Personales en Posesión de los Particulares y su Reglamento.</a:t>
            </a:r>
          </a:p>
          <a:p>
            <a:pPr algn="just"/>
            <a:endParaRPr lang="es-MX" sz="400" b="1" dirty="0"/>
          </a:p>
          <a:p>
            <a:pPr algn="just"/>
            <a:r>
              <a:rPr lang="es-MX" sz="1100" b="1" dirty="0"/>
              <a:t>Quejas o Denuncias:</a:t>
            </a:r>
            <a:r>
              <a:rPr lang="es-MX" sz="1100" dirty="0"/>
              <a:t> Se brinda orientación de las instancias y procedimientos para presentar quejas o denuncias. </a:t>
            </a:r>
          </a:p>
          <a:p>
            <a:pPr algn="just"/>
            <a:endParaRPr lang="es-MX" sz="400" b="1" dirty="0"/>
          </a:p>
          <a:p>
            <a:pPr algn="just"/>
            <a:r>
              <a:rPr lang="es-MX" sz="1100" b="1" dirty="0"/>
              <a:t>Recurso de Revisión:</a:t>
            </a:r>
            <a:r>
              <a:rPr lang="es-MX" sz="1100" dirty="0"/>
              <a:t> Se orienta sobre los medios, plazos y procedimientos para interponer recursos de revisión.</a:t>
            </a:r>
          </a:p>
          <a:p>
            <a:pPr algn="just"/>
            <a:endParaRPr lang="es-MX" sz="400" b="1" dirty="0"/>
          </a:p>
          <a:p>
            <a:pPr algn="just"/>
            <a:r>
              <a:rPr lang="es-MX" sz="1100" b="1" dirty="0"/>
              <a:t>Información del INAI:</a:t>
            </a:r>
            <a:r>
              <a:rPr lang="es-MX" sz="1100" dirty="0"/>
              <a:t>  Se otorga información requerida sobre las actividades, servicios, áreas, eventos y demás información general del INAI.</a:t>
            </a:r>
          </a:p>
          <a:p>
            <a:pPr algn="just"/>
            <a:endParaRPr lang="es-MX" sz="400" b="1" dirty="0"/>
          </a:p>
          <a:p>
            <a:pPr algn="just"/>
            <a:r>
              <a:rPr lang="es-MX" sz="1100" b="1" dirty="0"/>
              <a:t>Información del ámbito local:</a:t>
            </a:r>
            <a:r>
              <a:rPr lang="es-MX" sz="1100" dirty="0"/>
              <a:t> Se refiere a las preguntas de los usuarios que deben canalizarse a los órganos locales de transparencia, por ser de su competencia.</a:t>
            </a:r>
          </a:p>
          <a:p>
            <a:pPr algn="just"/>
            <a:endParaRPr lang="es-MX" sz="400" dirty="0"/>
          </a:p>
          <a:p>
            <a:pPr algn="just"/>
            <a:r>
              <a:rPr lang="es-MX" sz="1100" b="1" dirty="0"/>
              <a:t>Seguimiento a solicitudes:</a:t>
            </a:r>
            <a:r>
              <a:rPr lang="es-MX" sz="1100" dirty="0"/>
              <a:t> Se otorga apoyo en el seguimiento a las respuestas de las solicitudes de información pública o de datos personales.</a:t>
            </a:r>
          </a:p>
          <a:p>
            <a:pPr algn="just"/>
            <a:endParaRPr lang="es-MX" sz="400" dirty="0"/>
          </a:p>
          <a:p>
            <a:pPr algn="just"/>
            <a:r>
              <a:rPr lang="es-MX" sz="1100" b="1" dirty="0"/>
              <a:t>Servicio: </a:t>
            </a:r>
            <a:r>
              <a:rPr lang="es-MX" sz="1100" dirty="0"/>
              <a:t>Tiene que ver con la oferta del INAI como cursos de capacitación, foros, seminarios o convocatorias.</a:t>
            </a:r>
          </a:p>
          <a:p>
            <a:pPr algn="just"/>
            <a:endParaRPr lang="es-MX" sz="400" b="1" dirty="0"/>
          </a:p>
          <a:p>
            <a:pPr algn="just"/>
            <a:r>
              <a:rPr lang="es-MX" sz="1100" b="1" dirty="0"/>
              <a:t>Trámite: </a:t>
            </a:r>
            <a:r>
              <a:rPr lang="es-MX" sz="1100" dirty="0"/>
              <a:t>Orientación sobre la instancia a la cual referirse cuando se trata de asuntos o temas que no sean materia del ejercicio de los derechos de acceso a la información y de protección de datos personales.</a:t>
            </a:r>
          </a:p>
          <a:p>
            <a:pPr algn="just"/>
            <a:r>
              <a:rPr lang="es-MX" sz="1100" b="1" dirty="0"/>
              <a:t>Otros Servicios: </a:t>
            </a:r>
            <a:r>
              <a:rPr lang="es-MX" sz="1100" dirty="0"/>
              <a:t>Servicios distintos a los anteriores.</a:t>
            </a:r>
          </a:p>
        </p:txBody>
      </p:sp>
    </p:spTree>
    <p:extLst>
      <p:ext uri="{BB962C8B-B14F-4D97-AF65-F5344CB8AC3E}">
        <p14:creationId xmlns:p14="http://schemas.microsoft.com/office/powerpoint/2010/main" val="2293558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Rectángulo"/>
          <p:cNvSpPr/>
          <p:nvPr/>
        </p:nvSpPr>
        <p:spPr>
          <a:xfrm>
            <a:off x="-5832" y="0"/>
            <a:ext cx="7118799" cy="307777"/>
          </a:xfrm>
          <a:prstGeom prst="rect">
            <a:avLst/>
          </a:prstGeom>
        </p:spPr>
        <p:txBody>
          <a:bodyPr wrap="square">
            <a:spAutoFit/>
          </a:bodyPr>
          <a:lstStyle/>
          <a:p>
            <a:pPr algn="ctr"/>
            <a:r>
              <a:rPr lang="es-MX"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3.  Total Asesorías y Servicios otorgados por día</a:t>
            </a:r>
          </a:p>
        </p:txBody>
      </p:sp>
      <p:sp>
        <p:nvSpPr>
          <p:cNvPr id="6" name="CuadroTexto 5"/>
          <p:cNvSpPr txBox="1"/>
          <p:nvPr/>
        </p:nvSpPr>
        <p:spPr>
          <a:xfrm>
            <a:off x="5168" y="4272607"/>
            <a:ext cx="7081552" cy="738664"/>
          </a:xfrm>
          <a:prstGeom prst="rect">
            <a:avLst/>
          </a:prstGeom>
          <a:noFill/>
        </p:spPr>
        <p:txBody>
          <a:bodyPr wrap="square" rtlCol="0">
            <a:spAutoFit/>
          </a:bodyPr>
          <a:lstStyle/>
          <a:p>
            <a:pPr algn="just"/>
            <a:r>
              <a:rPr lang="es-MX" b="1" dirty="0"/>
              <a:t>En esta semana se atendieron a 1,342 personas a las que se les otorgaron 1,521 servicios. El 27 de marzo fue el día en que más asesorías y servicios se brindaron 315 y 360, respectivamente, lo que representó  el 23.5% y el 23.7% de los totales.</a:t>
            </a:r>
            <a:endParaRPr lang="es-MX" b="1" dirty="0">
              <a:highlight>
                <a:srgbClr val="FFFF00"/>
              </a:highlight>
            </a:endParaRPr>
          </a:p>
        </p:txBody>
      </p:sp>
      <p:sp>
        <p:nvSpPr>
          <p:cNvPr id="9" name="CuadroTexto 8"/>
          <p:cNvSpPr txBox="1"/>
          <p:nvPr/>
        </p:nvSpPr>
        <p:spPr>
          <a:xfrm>
            <a:off x="3684568" y="506257"/>
            <a:ext cx="3022590" cy="369332"/>
          </a:xfrm>
          <a:prstGeom prst="rect">
            <a:avLst/>
          </a:prstGeom>
          <a:noFill/>
        </p:spPr>
        <p:txBody>
          <a:bodyPr wrap="square" rtlCol="0">
            <a:spAutoFit/>
          </a:bodyPr>
          <a:lstStyle/>
          <a:p>
            <a:r>
              <a:rPr lang="es-MX" sz="900" dirty="0"/>
              <a:t>Nota: La suma de los porcentajes parciales puede no coincidir con el 100 debido a redondeo aplicado</a:t>
            </a:r>
            <a:endParaRPr lang="en-US" sz="900" dirty="0"/>
          </a:p>
        </p:txBody>
      </p:sp>
      <p:pic>
        <p:nvPicPr>
          <p:cNvPr id="13" name="Imagen 12">
            <a:extLst>
              <a:ext uri="{FF2B5EF4-FFF2-40B4-BE49-F238E27FC236}">
                <a16:creationId xmlns:a16="http://schemas.microsoft.com/office/drawing/2014/main" id="{65AD7B3E-6F43-4733-8500-E1A521DE281D}"/>
              </a:ext>
            </a:extLst>
          </p:cNvPr>
          <p:cNvPicPr>
            <a:picLocks noChangeAspect="1"/>
          </p:cNvPicPr>
          <p:nvPr/>
        </p:nvPicPr>
        <p:blipFill>
          <a:blip r:embed="rId2"/>
          <a:stretch>
            <a:fillRect/>
          </a:stretch>
        </p:blipFill>
        <p:spPr>
          <a:xfrm>
            <a:off x="83840" y="471014"/>
            <a:ext cx="3428727" cy="1543800"/>
          </a:xfrm>
          <a:prstGeom prst="rect">
            <a:avLst/>
          </a:prstGeom>
        </p:spPr>
      </p:pic>
      <p:pic>
        <p:nvPicPr>
          <p:cNvPr id="14" name="Imagen 13">
            <a:extLst>
              <a:ext uri="{FF2B5EF4-FFF2-40B4-BE49-F238E27FC236}">
                <a16:creationId xmlns:a16="http://schemas.microsoft.com/office/drawing/2014/main" id="{30D67B1B-F661-4FEC-A24C-1B59903A511C}"/>
              </a:ext>
            </a:extLst>
          </p:cNvPr>
          <p:cNvPicPr>
            <a:picLocks noChangeAspect="1"/>
          </p:cNvPicPr>
          <p:nvPr/>
        </p:nvPicPr>
        <p:blipFill>
          <a:blip r:embed="rId3"/>
          <a:stretch>
            <a:fillRect/>
          </a:stretch>
        </p:blipFill>
        <p:spPr>
          <a:xfrm>
            <a:off x="466200" y="2041995"/>
            <a:ext cx="6236749" cy="2230612"/>
          </a:xfrm>
          <a:prstGeom prst="rect">
            <a:avLst/>
          </a:prstGeom>
        </p:spPr>
      </p:pic>
    </p:spTree>
    <p:extLst>
      <p:ext uri="{BB962C8B-B14F-4D97-AF65-F5344CB8AC3E}">
        <p14:creationId xmlns:p14="http://schemas.microsoft.com/office/powerpoint/2010/main" val="2322331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Rectángulo"/>
          <p:cNvSpPr/>
          <p:nvPr/>
        </p:nvSpPr>
        <p:spPr>
          <a:xfrm>
            <a:off x="-5832" y="0"/>
            <a:ext cx="7118799" cy="369332"/>
          </a:xfrm>
          <a:prstGeom prst="rect">
            <a:avLst/>
          </a:prstGeom>
        </p:spPr>
        <p:txBody>
          <a:bodyPr wrap="square">
            <a:spAutoFit/>
          </a:bodyPr>
          <a:lstStyle/>
          <a:p>
            <a:pPr algn="ctr"/>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4. </a:t>
            </a:r>
            <a:r>
              <a:rPr lang="es-MX" sz="18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Solicitudes</a:t>
            </a:r>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 presentadas</a:t>
            </a:r>
          </a:p>
        </p:txBody>
      </p:sp>
      <p:sp>
        <p:nvSpPr>
          <p:cNvPr id="7" name="CuadroTexto 6"/>
          <p:cNvSpPr txBox="1"/>
          <p:nvPr/>
        </p:nvSpPr>
        <p:spPr>
          <a:xfrm>
            <a:off x="20992" y="509607"/>
            <a:ext cx="7091975" cy="2585323"/>
          </a:xfrm>
          <a:prstGeom prst="rect">
            <a:avLst/>
          </a:prstGeom>
          <a:noFill/>
        </p:spPr>
        <p:txBody>
          <a:bodyPr wrap="square" rtlCol="0">
            <a:spAutoFit/>
          </a:bodyPr>
          <a:lstStyle/>
          <a:p>
            <a:pPr algn="just"/>
            <a:endParaRPr lang="es-MX" sz="1800" b="1" dirty="0"/>
          </a:p>
          <a:p>
            <a:pPr algn="just"/>
            <a:r>
              <a:rPr lang="es-MX" sz="1800" b="1" dirty="0"/>
              <a:t>120 solicitudes ingresaron los usuarios a través de los diferentes canales del CAS.</a:t>
            </a:r>
          </a:p>
          <a:p>
            <a:pPr algn="just"/>
            <a:endParaRPr lang="es-MX" sz="1800" b="1" dirty="0"/>
          </a:p>
          <a:p>
            <a:pPr marL="285750" indent="-285750" algn="just">
              <a:buFont typeface="Wingdings" panose="05000000000000000000" pitchFamily="2" charset="2"/>
              <a:buChar char="q"/>
            </a:pPr>
            <a:r>
              <a:rPr lang="es-MX" sz="1800" b="1" dirty="0"/>
              <a:t>96 correspondieron a solicitudes de Datos Personales y 24 de Acceso a la Información Pública.</a:t>
            </a:r>
          </a:p>
          <a:p>
            <a:pPr marL="285750" indent="-285750" algn="just">
              <a:buFont typeface="Wingdings" panose="05000000000000000000" pitchFamily="2" charset="2"/>
              <a:buChar char="q"/>
            </a:pPr>
            <a:endParaRPr lang="es-MX" sz="1800" b="1" dirty="0"/>
          </a:p>
          <a:p>
            <a:pPr marL="285750" indent="-285750" algn="just">
              <a:buFont typeface="Wingdings" panose="05000000000000000000" pitchFamily="2" charset="2"/>
              <a:buChar char="q"/>
            </a:pPr>
            <a:r>
              <a:rPr lang="es-MX" sz="1800" b="1" dirty="0"/>
              <a:t> 65 peticiones (54.16%) se presentaron a través de la PNT y 55 (45.83%) fueron capturadas a través del modulo manual.</a:t>
            </a:r>
          </a:p>
        </p:txBody>
      </p:sp>
      <p:pic>
        <p:nvPicPr>
          <p:cNvPr id="4" name="Imagen 3">
            <a:extLst>
              <a:ext uri="{FF2B5EF4-FFF2-40B4-BE49-F238E27FC236}">
                <a16:creationId xmlns:a16="http://schemas.microsoft.com/office/drawing/2014/main" id="{56034B7C-D2F0-4E6E-BF40-80F8907BD086}"/>
              </a:ext>
            </a:extLst>
          </p:cNvPr>
          <p:cNvPicPr>
            <a:picLocks noChangeAspect="1"/>
          </p:cNvPicPr>
          <p:nvPr/>
        </p:nvPicPr>
        <p:blipFill>
          <a:blip r:embed="rId2"/>
          <a:stretch>
            <a:fillRect/>
          </a:stretch>
        </p:blipFill>
        <p:spPr>
          <a:xfrm>
            <a:off x="1568351" y="3094929"/>
            <a:ext cx="3426249" cy="2067541"/>
          </a:xfrm>
          <a:prstGeom prst="rect">
            <a:avLst/>
          </a:prstGeom>
        </p:spPr>
      </p:pic>
    </p:spTree>
    <p:extLst>
      <p:ext uri="{BB962C8B-B14F-4D97-AF65-F5344CB8AC3E}">
        <p14:creationId xmlns:p14="http://schemas.microsoft.com/office/powerpoint/2010/main" val="3864073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204552" y="3752289"/>
            <a:ext cx="6852498" cy="1600438"/>
          </a:xfrm>
          <a:prstGeom prst="rect">
            <a:avLst/>
          </a:prstGeom>
          <a:noFill/>
        </p:spPr>
        <p:txBody>
          <a:bodyPr wrap="square" rtlCol="0">
            <a:spAutoFit/>
          </a:bodyPr>
          <a:lstStyle/>
          <a:p>
            <a:pPr algn="just"/>
            <a:r>
              <a:rPr lang="es-MX" b="1" dirty="0"/>
              <a:t>Se ofrecieron 1,343 asesorías: </a:t>
            </a:r>
          </a:p>
          <a:p>
            <a:pPr marL="285750" indent="-285750" algn="just">
              <a:buFont typeface="Wingdings" panose="05000000000000000000" pitchFamily="2" charset="2"/>
              <a:buChar char="q"/>
            </a:pPr>
            <a:r>
              <a:rPr lang="es-MX" b="1" dirty="0"/>
              <a:t>76.0 % a través de Tel-INAI.</a:t>
            </a:r>
          </a:p>
          <a:p>
            <a:pPr marL="285750" indent="-285750" algn="just">
              <a:buFont typeface="Wingdings" panose="05000000000000000000" pitchFamily="2" charset="2"/>
              <a:buChar char="q"/>
            </a:pPr>
            <a:r>
              <a:rPr lang="es-MX" b="1" dirty="0"/>
              <a:t>10.6% de manera presencial.</a:t>
            </a:r>
          </a:p>
          <a:p>
            <a:pPr marL="285750" indent="-285750" algn="just">
              <a:buFont typeface="Wingdings" panose="05000000000000000000" pitchFamily="2" charset="2"/>
              <a:buChar char="q"/>
            </a:pPr>
            <a:r>
              <a:rPr lang="es-MX" b="1" dirty="0"/>
              <a:t>7.9% por correo electrónico</a:t>
            </a:r>
          </a:p>
          <a:p>
            <a:pPr marL="285750" indent="-285750" algn="just">
              <a:buFont typeface="Wingdings" panose="05000000000000000000" pitchFamily="2" charset="2"/>
              <a:buChar char="q"/>
            </a:pPr>
            <a:r>
              <a:rPr lang="es-MX" b="1" dirty="0"/>
              <a:t>4.5% de </a:t>
            </a:r>
            <a:r>
              <a:rPr lang="es-MX" b="1" dirty="0" err="1"/>
              <a:t>MiCAS</a:t>
            </a:r>
            <a:endParaRPr lang="es-MX" b="1" dirty="0"/>
          </a:p>
          <a:p>
            <a:pPr marL="285750" indent="-285750" algn="just">
              <a:buFont typeface="Wingdings" panose="05000000000000000000" pitchFamily="2" charset="2"/>
              <a:buChar char="q"/>
            </a:pPr>
            <a:r>
              <a:rPr lang="es-MX" b="1" dirty="0"/>
              <a:t>0.8% de Postal</a:t>
            </a:r>
          </a:p>
          <a:p>
            <a:pPr algn="just"/>
            <a:endParaRPr lang="es-MX" b="1" dirty="0"/>
          </a:p>
        </p:txBody>
      </p:sp>
      <p:sp>
        <p:nvSpPr>
          <p:cNvPr id="7" name="2 Rectángulo"/>
          <p:cNvSpPr/>
          <p:nvPr/>
        </p:nvSpPr>
        <p:spPr>
          <a:xfrm>
            <a:off x="-52166" y="17923"/>
            <a:ext cx="7118799" cy="338554"/>
          </a:xfrm>
          <a:prstGeom prst="rect">
            <a:avLst/>
          </a:prstGeom>
        </p:spPr>
        <p:txBody>
          <a:bodyPr wrap="square">
            <a:spAutoFit/>
          </a:bodyPr>
          <a:lstStyle/>
          <a:p>
            <a:pPr algn="ctr"/>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5. Total de asesorías por Canal de Atención</a:t>
            </a:r>
          </a:p>
        </p:txBody>
      </p:sp>
      <p:sp>
        <p:nvSpPr>
          <p:cNvPr id="11" name="CuadroTexto 10"/>
          <p:cNvSpPr txBox="1"/>
          <p:nvPr/>
        </p:nvSpPr>
        <p:spPr>
          <a:xfrm>
            <a:off x="4304655" y="1745313"/>
            <a:ext cx="3022590" cy="369332"/>
          </a:xfrm>
          <a:prstGeom prst="rect">
            <a:avLst/>
          </a:prstGeom>
          <a:noFill/>
        </p:spPr>
        <p:txBody>
          <a:bodyPr wrap="square" rtlCol="0">
            <a:spAutoFit/>
          </a:bodyPr>
          <a:lstStyle/>
          <a:p>
            <a:r>
              <a:rPr lang="es-MX" sz="900" dirty="0"/>
              <a:t>Nota: La suma de los porcentajes parciales puede no coincidir con el 100 debido a redondeo aplicado</a:t>
            </a:r>
            <a:endParaRPr lang="en-US" sz="900" dirty="0"/>
          </a:p>
        </p:txBody>
      </p:sp>
      <p:pic>
        <p:nvPicPr>
          <p:cNvPr id="8" name="Imagen 7">
            <a:extLst>
              <a:ext uri="{FF2B5EF4-FFF2-40B4-BE49-F238E27FC236}">
                <a16:creationId xmlns:a16="http://schemas.microsoft.com/office/drawing/2014/main" id="{083F4C89-DDE6-4391-AD4D-32A8A533AFF9}"/>
              </a:ext>
            </a:extLst>
          </p:cNvPr>
          <p:cNvPicPr>
            <a:picLocks noChangeAspect="1"/>
          </p:cNvPicPr>
          <p:nvPr/>
        </p:nvPicPr>
        <p:blipFill>
          <a:blip r:embed="rId2"/>
          <a:stretch>
            <a:fillRect/>
          </a:stretch>
        </p:blipFill>
        <p:spPr>
          <a:xfrm>
            <a:off x="4232647" y="456379"/>
            <a:ext cx="2771377" cy="1189031"/>
          </a:xfrm>
          <a:prstGeom prst="rect">
            <a:avLst/>
          </a:prstGeom>
        </p:spPr>
      </p:pic>
      <p:pic>
        <p:nvPicPr>
          <p:cNvPr id="9" name="Imagen 8">
            <a:extLst>
              <a:ext uri="{FF2B5EF4-FFF2-40B4-BE49-F238E27FC236}">
                <a16:creationId xmlns:a16="http://schemas.microsoft.com/office/drawing/2014/main" id="{012D4192-539B-45D6-A892-CEDD84DD9130}"/>
              </a:ext>
            </a:extLst>
          </p:cNvPr>
          <p:cNvPicPr>
            <a:picLocks noChangeAspect="1"/>
          </p:cNvPicPr>
          <p:nvPr/>
        </p:nvPicPr>
        <p:blipFill>
          <a:blip r:embed="rId3"/>
          <a:stretch>
            <a:fillRect/>
          </a:stretch>
        </p:blipFill>
        <p:spPr>
          <a:xfrm>
            <a:off x="158326" y="456379"/>
            <a:ext cx="6852498" cy="3275074"/>
          </a:xfrm>
          <a:prstGeom prst="rect">
            <a:avLst/>
          </a:prstGeom>
        </p:spPr>
      </p:pic>
    </p:spTree>
    <p:extLst>
      <p:ext uri="{BB962C8B-B14F-4D97-AF65-F5344CB8AC3E}">
        <p14:creationId xmlns:p14="http://schemas.microsoft.com/office/powerpoint/2010/main" val="729694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832" y="-23750"/>
            <a:ext cx="7118799" cy="338554"/>
          </a:xfrm>
          <a:prstGeom prst="rect">
            <a:avLst/>
          </a:prstGeom>
        </p:spPr>
        <p:txBody>
          <a:bodyPr wrap="square">
            <a:spAutoFit/>
          </a:bodyPr>
          <a:lstStyle/>
          <a:p>
            <a:pPr algn="ctr"/>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6. Asesorías por canal de atención por día</a:t>
            </a:r>
          </a:p>
        </p:txBody>
      </p:sp>
      <p:sp>
        <p:nvSpPr>
          <p:cNvPr id="4" name="CuadroTexto 3"/>
          <p:cNvSpPr txBox="1"/>
          <p:nvPr/>
        </p:nvSpPr>
        <p:spPr>
          <a:xfrm>
            <a:off x="102254" y="2688431"/>
            <a:ext cx="7010713" cy="2800767"/>
          </a:xfrm>
          <a:prstGeom prst="rect">
            <a:avLst/>
          </a:prstGeom>
          <a:noFill/>
        </p:spPr>
        <p:txBody>
          <a:bodyPr wrap="square" rtlCol="0">
            <a:spAutoFit/>
          </a:bodyPr>
          <a:lstStyle/>
          <a:p>
            <a:pPr marL="285750" indent="-285750" algn="just">
              <a:buFont typeface="Wingdings" panose="05000000000000000000" pitchFamily="2" charset="2"/>
              <a:buChar char="q"/>
            </a:pPr>
            <a:r>
              <a:rPr lang="es-MX" sz="1600" b="1" dirty="0"/>
              <a:t>El medio o canal más usado fue el Tel-INAI con 1021 asesorías, que representó el 76.0%.</a:t>
            </a:r>
          </a:p>
          <a:p>
            <a:pPr algn="just"/>
            <a:endParaRPr lang="es-MX" sz="1600" b="1" dirty="0"/>
          </a:p>
          <a:p>
            <a:pPr marL="285750" indent="-285750" algn="just">
              <a:buFont typeface="Wingdings" panose="05000000000000000000" pitchFamily="2" charset="2"/>
              <a:buChar char="q"/>
            </a:pPr>
            <a:r>
              <a:rPr lang="es-MX" sz="1600" b="1" dirty="0"/>
              <a:t>El uso del correo electrónico (E-mail) el 7.9% de atención a usuarios.</a:t>
            </a:r>
          </a:p>
          <a:p>
            <a:pPr marL="285750" indent="-285750" algn="just">
              <a:buFont typeface="Wingdings" panose="05000000000000000000" pitchFamily="2" charset="2"/>
              <a:buChar char="q"/>
            </a:pPr>
            <a:endParaRPr lang="es-MX" sz="1600" b="1" dirty="0"/>
          </a:p>
          <a:p>
            <a:pPr marL="285750" indent="-285750" algn="just">
              <a:buFont typeface="Wingdings" panose="05000000000000000000" pitchFamily="2" charset="2"/>
              <a:buChar char="q"/>
            </a:pPr>
            <a:r>
              <a:rPr lang="es-MX" sz="1600" b="1" dirty="0"/>
              <a:t>Vía presencial se atendieron a 143 personas, con el 10.6% de las consultas.</a:t>
            </a:r>
          </a:p>
          <a:p>
            <a:pPr marL="285750" indent="-285750" algn="just">
              <a:buFont typeface="Wingdings" panose="05000000000000000000" pitchFamily="2" charset="2"/>
              <a:buChar char="q"/>
            </a:pPr>
            <a:endParaRPr lang="es-MX" sz="1600" b="1" dirty="0"/>
          </a:p>
          <a:p>
            <a:pPr marL="285750" indent="-285750" algn="just">
              <a:buFont typeface="Wingdings" panose="05000000000000000000" pitchFamily="2" charset="2"/>
              <a:buChar char="q"/>
            </a:pPr>
            <a:r>
              <a:rPr lang="es-MX" sz="1600" b="1" dirty="0"/>
              <a:t>En </a:t>
            </a:r>
            <a:r>
              <a:rPr lang="es-MX" sz="1600" b="1" dirty="0" err="1"/>
              <a:t>MiCAS</a:t>
            </a:r>
            <a:r>
              <a:rPr lang="es-MX" sz="1600" b="1" dirty="0"/>
              <a:t> se asesoraron a 61 personas con el 4.5% de participación</a:t>
            </a:r>
          </a:p>
          <a:p>
            <a:pPr marL="285750" indent="-285750" algn="just">
              <a:buFont typeface="Wingdings" panose="05000000000000000000" pitchFamily="2" charset="2"/>
              <a:buChar char="q"/>
            </a:pPr>
            <a:endParaRPr lang="es-MX" sz="1600" b="1" dirty="0"/>
          </a:p>
          <a:p>
            <a:pPr marL="285750" indent="-285750" algn="just">
              <a:buFont typeface="Wingdings" panose="05000000000000000000" pitchFamily="2" charset="2"/>
              <a:buChar char="q"/>
            </a:pPr>
            <a:r>
              <a:rPr lang="es-MX" sz="1600" b="1" dirty="0"/>
              <a:t>Se recibieron 11 postales con el 0.8% del total</a:t>
            </a:r>
          </a:p>
          <a:p>
            <a:pPr marL="285750" indent="-285750" algn="just">
              <a:buFont typeface="Wingdings" panose="05000000000000000000" pitchFamily="2" charset="2"/>
              <a:buChar char="q"/>
            </a:pPr>
            <a:endParaRPr lang="es-MX" sz="1600" b="1" dirty="0"/>
          </a:p>
        </p:txBody>
      </p:sp>
      <p:sp>
        <p:nvSpPr>
          <p:cNvPr id="7" name="CuadroTexto 6"/>
          <p:cNvSpPr txBox="1"/>
          <p:nvPr/>
        </p:nvSpPr>
        <p:spPr>
          <a:xfrm>
            <a:off x="372475" y="2520936"/>
            <a:ext cx="4930146" cy="230832"/>
          </a:xfrm>
          <a:prstGeom prst="rect">
            <a:avLst/>
          </a:prstGeom>
          <a:noFill/>
        </p:spPr>
        <p:txBody>
          <a:bodyPr wrap="square" rtlCol="0">
            <a:spAutoFit/>
          </a:bodyPr>
          <a:lstStyle/>
          <a:p>
            <a:r>
              <a:rPr lang="es-MX" sz="900" dirty="0"/>
              <a:t>Nota: La suma de los porcentajes parciales puede no coincidir con el 100 debido a redondeo aplicado</a:t>
            </a:r>
            <a:endParaRPr lang="en-US" sz="900" dirty="0"/>
          </a:p>
        </p:txBody>
      </p:sp>
      <p:pic>
        <p:nvPicPr>
          <p:cNvPr id="6" name="Imagen 5">
            <a:extLst>
              <a:ext uri="{FF2B5EF4-FFF2-40B4-BE49-F238E27FC236}">
                <a16:creationId xmlns:a16="http://schemas.microsoft.com/office/drawing/2014/main" id="{6E3E9228-8D32-4975-B683-8A9E49922B70}"/>
              </a:ext>
            </a:extLst>
          </p:cNvPr>
          <p:cNvPicPr>
            <a:picLocks noChangeAspect="1"/>
          </p:cNvPicPr>
          <p:nvPr/>
        </p:nvPicPr>
        <p:blipFill>
          <a:blip r:embed="rId2"/>
          <a:stretch>
            <a:fillRect/>
          </a:stretch>
        </p:blipFill>
        <p:spPr>
          <a:xfrm>
            <a:off x="354690" y="598955"/>
            <a:ext cx="6320879" cy="1801444"/>
          </a:xfrm>
          <a:prstGeom prst="rect">
            <a:avLst/>
          </a:prstGeom>
        </p:spPr>
      </p:pic>
    </p:spTree>
    <p:extLst>
      <p:ext uri="{BB962C8B-B14F-4D97-AF65-F5344CB8AC3E}">
        <p14:creationId xmlns:p14="http://schemas.microsoft.com/office/powerpoint/2010/main" val="3671937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Rectángulo"/>
          <p:cNvSpPr/>
          <p:nvPr/>
        </p:nvSpPr>
        <p:spPr>
          <a:xfrm>
            <a:off x="-5832" y="0"/>
            <a:ext cx="7118799" cy="338554"/>
          </a:xfrm>
          <a:prstGeom prst="rect">
            <a:avLst/>
          </a:prstGeom>
        </p:spPr>
        <p:txBody>
          <a:bodyPr wrap="square">
            <a:spAutoFit/>
          </a:bodyPr>
          <a:lstStyle/>
          <a:p>
            <a:pPr algn="ctr"/>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Gráfico. Canal de atención por día</a:t>
            </a:r>
          </a:p>
        </p:txBody>
      </p:sp>
      <p:sp>
        <p:nvSpPr>
          <p:cNvPr id="7" name="CuadroTexto 6"/>
          <p:cNvSpPr txBox="1"/>
          <p:nvPr/>
        </p:nvSpPr>
        <p:spPr>
          <a:xfrm>
            <a:off x="20992" y="509607"/>
            <a:ext cx="7091975" cy="954107"/>
          </a:xfrm>
          <a:prstGeom prst="rect">
            <a:avLst/>
          </a:prstGeom>
          <a:noFill/>
        </p:spPr>
        <p:txBody>
          <a:bodyPr wrap="square" rtlCol="0">
            <a:spAutoFit/>
          </a:bodyPr>
          <a:lstStyle/>
          <a:p>
            <a:pPr algn="just"/>
            <a:r>
              <a:rPr lang="es-MX" b="1" dirty="0"/>
              <a:t>El medio o canal más utilizado fue el Tel-INAI con 1021 asesorías, seguido por el presencial, con 143 personas que acudieron a las instalaciones del INAI, en el </a:t>
            </a:r>
            <a:r>
              <a:rPr lang="es-MX" b="1" dirty="0" err="1"/>
              <a:t>MiCAS</a:t>
            </a:r>
            <a:r>
              <a:rPr lang="es-MX" b="1" dirty="0"/>
              <a:t> se asesoraron a 61 personas, por correo electrónico a 106 usuarios y además se atendieron 11 consultas vía postal.</a:t>
            </a:r>
          </a:p>
        </p:txBody>
      </p:sp>
      <p:pic>
        <p:nvPicPr>
          <p:cNvPr id="5" name="Imagen 4">
            <a:extLst>
              <a:ext uri="{FF2B5EF4-FFF2-40B4-BE49-F238E27FC236}">
                <a16:creationId xmlns:a16="http://schemas.microsoft.com/office/drawing/2014/main" id="{A0DD0726-9200-4958-9932-8B579008B24B}"/>
              </a:ext>
            </a:extLst>
          </p:cNvPr>
          <p:cNvPicPr>
            <a:picLocks noChangeAspect="1"/>
          </p:cNvPicPr>
          <p:nvPr/>
        </p:nvPicPr>
        <p:blipFill>
          <a:blip r:embed="rId2"/>
          <a:stretch>
            <a:fillRect/>
          </a:stretch>
        </p:blipFill>
        <p:spPr>
          <a:xfrm>
            <a:off x="647341" y="1735088"/>
            <a:ext cx="5874468" cy="3132168"/>
          </a:xfrm>
          <a:prstGeom prst="rect">
            <a:avLst/>
          </a:prstGeom>
        </p:spPr>
      </p:pic>
    </p:spTree>
    <p:extLst>
      <p:ext uri="{BB962C8B-B14F-4D97-AF65-F5344CB8AC3E}">
        <p14:creationId xmlns:p14="http://schemas.microsoft.com/office/powerpoint/2010/main" val="24524778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1307121155007A44A47C2059D0C12875" ma:contentTypeVersion="0" ma:contentTypeDescription="Crear nuevo documento." ma:contentTypeScope="" ma:versionID="9c48086910603159637bf1bbda4204f1">
  <xsd:schema xmlns:xsd="http://www.w3.org/2001/XMLSchema" xmlns:xs="http://www.w3.org/2001/XMLSchema" xmlns:p="http://schemas.microsoft.com/office/2006/metadata/properties" targetNamespace="http://schemas.microsoft.com/office/2006/metadata/properties" ma:root="true" ma:fieldsID="3f6edc329ff236629c56e3b879b320d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AFF54BB-1F5A-45BD-9F03-074851F9F0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ABC47244-D593-4153-B8D7-C663E6B75BD3}">
  <ds:schemaRefs>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http://schemas.microsoft.com/office/2006/metadata/properties"/>
    <ds:schemaRef ds:uri="http://www.w3.org/XML/1998/namespace"/>
    <ds:schemaRef ds:uri="http://purl.org/dc/terms/"/>
    <ds:schemaRef ds:uri="http://purl.org/dc/elements/1.1/"/>
  </ds:schemaRefs>
</ds:datastoreItem>
</file>

<file path=customXml/itemProps3.xml><?xml version="1.0" encoding="utf-8"?>
<ds:datastoreItem xmlns:ds="http://schemas.openxmlformats.org/officeDocument/2006/customXml" ds:itemID="{69F43B79-C342-46B9-90E6-E2C4471C264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21007</TotalTime>
  <Words>2253</Words>
  <Application>Microsoft Office PowerPoint</Application>
  <PresentationFormat>Papel B5 (ISO) (176 x 250 mm)</PresentationFormat>
  <Paragraphs>207</Paragraphs>
  <Slides>26</Slides>
  <Notes>3</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26</vt:i4>
      </vt:variant>
    </vt:vector>
  </HeadingPairs>
  <TitlesOfParts>
    <vt:vector size="31" baseType="lpstr">
      <vt:lpstr>Arial</vt:lpstr>
      <vt:lpstr>Calibri</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David Mendoza Oliva</dc:creator>
  <cp:lastModifiedBy>René Jiménez Flores</cp:lastModifiedBy>
  <cp:revision>1725</cp:revision>
  <cp:lastPrinted>2015-09-23T16:14:14Z</cp:lastPrinted>
  <dcterms:created xsi:type="dcterms:W3CDTF">2015-03-11T17:18:14Z</dcterms:created>
  <dcterms:modified xsi:type="dcterms:W3CDTF">2019-04-04T19:26:32Z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0x0101001307121155007A44A47C2059D0C12875</vt:lpwstr>
  </property>
</Properties>
</file>