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96" r:id="rId6"/>
    <p:sldId id="297" r:id="rId7"/>
    <p:sldId id="294" r:id="rId8"/>
    <p:sldId id="327" r:id="rId9"/>
    <p:sldId id="329" r:id="rId10"/>
    <p:sldId id="312" r:id="rId11"/>
    <p:sldId id="323" r:id="rId12"/>
    <p:sldId id="311" r:id="rId13"/>
    <p:sldId id="300" r:id="rId14"/>
    <p:sldId id="313" r:id="rId15"/>
    <p:sldId id="314" r:id="rId16"/>
    <p:sldId id="315" r:id="rId17"/>
    <p:sldId id="316" r:id="rId18"/>
    <p:sldId id="319" r:id="rId19"/>
    <p:sldId id="318" r:id="rId20"/>
    <p:sldId id="320" r:id="rId21"/>
    <p:sldId id="321" r:id="rId22"/>
    <p:sldId id="324" r:id="rId23"/>
    <p:sldId id="322" r:id="rId24"/>
    <p:sldId id="308" r:id="rId25"/>
    <p:sldId id="325" r:id="rId26"/>
    <p:sldId id="309" r:id="rId27"/>
    <p:sldId id="326" r:id="rId28"/>
    <p:sldId id="293" r:id="rId29"/>
    <p:sldId id="286" r:id="rId30"/>
  </p:sldIdLst>
  <p:sldSz cx="7169150" cy="5376863" type="B5ISO"/>
  <p:notesSz cx="9296400" cy="7010400"/>
  <p:defaultTextStyle>
    <a:defPPr>
      <a:defRPr lang="es-MX"/>
    </a:defPPr>
    <a:lvl1pPr marL="0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14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28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241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655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069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483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8897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310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4">
          <p15:clr>
            <a:srgbClr val="A4A3A4"/>
          </p15:clr>
        </p15:guide>
        <p15:guide id="2" pos="22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poldo Alejandro Cruz Vásquez" initials="LACV" lastIdx="11" clrIdx="0">
    <p:extLst>
      <p:ext uri="{19B8F6BF-5375-455C-9EA6-DF929625EA0E}">
        <p15:presenceInfo xmlns:p15="http://schemas.microsoft.com/office/powerpoint/2012/main" userId="S-1-5-21-1177238915-299502267-725345543-15561" providerId="AD"/>
      </p:ext>
    </p:extLst>
  </p:cmAuthor>
  <p:cmAuthor id="2" name="Sandra Huerta Romero" initials="SHR" lastIdx="4" clrIdx="1">
    <p:extLst>
      <p:ext uri="{19B8F6BF-5375-455C-9EA6-DF929625EA0E}">
        <p15:presenceInfo xmlns:p15="http://schemas.microsoft.com/office/powerpoint/2012/main" userId="S-1-5-21-1177238915-299502267-725345543-15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2A8A"/>
    <a:srgbClr val="006666"/>
    <a:srgbClr val="00A9A6"/>
    <a:srgbClr val="009999"/>
    <a:srgbClr val="00B0AC"/>
    <a:srgbClr val="92E150"/>
    <a:srgbClr val="FF0066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3922" autoAdjust="0"/>
  </p:normalViewPr>
  <p:slideViewPr>
    <p:cSldViewPr>
      <p:cViewPr varScale="1">
        <p:scale>
          <a:sx n="136" d="100"/>
          <a:sy n="136" d="100"/>
        </p:scale>
        <p:origin x="2088" y="126"/>
      </p:cViewPr>
      <p:guideLst>
        <p:guide orient="horz" pos="1694"/>
        <p:guide pos="2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8652-4DDC-4906-93C2-9ADA1C55ED5F}" type="datetimeFigureOut">
              <a:rPr lang="es-MX" smtClean="0"/>
              <a:t>04/03/2019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8FC1-9F56-4510-9D9C-46426ED652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53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0EA82-0AD7-429D-B62E-6ADED28645CF}" type="datetimeFigureOut">
              <a:rPr lang="es-MX" smtClean="0"/>
              <a:t>04/03/2019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369EB5-BC3D-4D57-B58A-EA45B22950B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919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696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730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931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7688" y="1670314"/>
            <a:ext cx="6093778" cy="11525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373" y="3046889"/>
            <a:ext cx="5018405" cy="1374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347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083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898226" y="287513"/>
            <a:ext cx="1209795" cy="611618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8846" y="287513"/>
            <a:ext cx="3509897" cy="611618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321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3323" y="3940547"/>
            <a:ext cx="7169150" cy="1441034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  <p:sp>
        <p:nvSpPr>
          <p:cNvPr id="8" name="Elipse 7"/>
          <p:cNvSpPr/>
          <p:nvPr userDrawn="1"/>
        </p:nvSpPr>
        <p:spPr>
          <a:xfrm rot="21090367">
            <a:off x="2270917" y="3172232"/>
            <a:ext cx="4934483" cy="2088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-3323" y="3940547"/>
            <a:ext cx="3866856" cy="138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  <p:sp>
        <p:nvSpPr>
          <p:cNvPr id="10" name="Elipse 9"/>
          <p:cNvSpPr/>
          <p:nvPr userDrawn="1"/>
        </p:nvSpPr>
        <p:spPr>
          <a:xfrm rot="21090367">
            <a:off x="2267594" y="3182310"/>
            <a:ext cx="4934483" cy="2088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053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 userDrawn="1"/>
        </p:nvCxnSpPr>
        <p:spPr>
          <a:xfrm>
            <a:off x="-15825" y="5269093"/>
            <a:ext cx="72008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 userDrawn="1"/>
        </p:nvSpPr>
        <p:spPr>
          <a:xfrm>
            <a:off x="-6109" y="0"/>
            <a:ext cx="7175259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endParaRPr lang="es-MX" sz="1800" b="1" cap="small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9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313" y="3455134"/>
            <a:ext cx="6093778" cy="1067905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66313" y="2278945"/>
            <a:ext cx="6093778" cy="117618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2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6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0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4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88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3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159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8845" y="1672803"/>
            <a:ext cx="2359845" cy="47308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748174" y="1672803"/>
            <a:ext cx="2359845" cy="47308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328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458" y="215324"/>
            <a:ext cx="6452235" cy="89614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8459" y="1203572"/>
            <a:ext cx="3167620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14" indent="0">
              <a:buNone/>
              <a:defRPr sz="1600" b="1"/>
            </a:lvl2pPr>
            <a:lvl3pPr marL="716828" indent="0">
              <a:buNone/>
              <a:defRPr sz="1400" b="1"/>
            </a:lvl3pPr>
            <a:lvl4pPr marL="1075241" indent="0">
              <a:buNone/>
              <a:defRPr sz="1300" b="1"/>
            </a:lvl4pPr>
            <a:lvl5pPr marL="1433655" indent="0">
              <a:buNone/>
              <a:defRPr sz="1300" b="1"/>
            </a:lvl5pPr>
            <a:lvl6pPr marL="1792069" indent="0">
              <a:buNone/>
              <a:defRPr sz="1300" b="1"/>
            </a:lvl6pPr>
            <a:lvl7pPr marL="2150483" indent="0">
              <a:buNone/>
              <a:defRPr sz="1300" b="1"/>
            </a:lvl7pPr>
            <a:lvl8pPr marL="2508897" indent="0">
              <a:buNone/>
              <a:defRPr sz="1300" b="1"/>
            </a:lvl8pPr>
            <a:lvl9pPr marL="2867310" indent="0">
              <a:buNone/>
              <a:defRPr sz="1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8459" y="1705163"/>
            <a:ext cx="3167620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641830" y="1203572"/>
            <a:ext cx="3168864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14" indent="0">
              <a:buNone/>
              <a:defRPr sz="1600" b="1"/>
            </a:lvl2pPr>
            <a:lvl3pPr marL="716828" indent="0">
              <a:buNone/>
              <a:defRPr sz="1400" b="1"/>
            </a:lvl3pPr>
            <a:lvl4pPr marL="1075241" indent="0">
              <a:buNone/>
              <a:defRPr sz="1300" b="1"/>
            </a:lvl4pPr>
            <a:lvl5pPr marL="1433655" indent="0">
              <a:buNone/>
              <a:defRPr sz="1300" b="1"/>
            </a:lvl5pPr>
            <a:lvl6pPr marL="1792069" indent="0">
              <a:buNone/>
              <a:defRPr sz="1300" b="1"/>
            </a:lvl6pPr>
            <a:lvl7pPr marL="2150483" indent="0">
              <a:buNone/>
              <a:defRPr sz="1300" b="1"/>
            </a:lvl7pPr>
            <a:lvl8pPr marL="2508897" indent="0">
              <a:buNone/>
              <a:defRPr sz="1300" b="1"/>
            </a:lvl8pPr>
            <a:lvl9pPr marL="2867310" indent="0">
              <a:buNone/>
              <a:defRPr sz="1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641830" y="1705163"/>
            <a:ext cx="3168864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290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376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116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460" y="214079"/>
            <a:ext cx="2358601" cy="91108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02939" y="214079"/>
            <a:ext cx="4007754" cy="45890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460" y="1125160"/>
            <a:ext cx="2358601" cy="3677925"/>
          </a:xfrm>
        </p:spPr>
        <p:txBody>
          <a:bodyPr/>
          <a:lstStyle>
            <a:lvl1pPr marL="0" indent="0">
              <a:buNone/>
              <a:defRPr sz="1100"/>
            </a:lvl1pPr>
            <a:lvl2pPr marL="358414" indent="0">
              <a:buNone/>
              <a:defRPr sz="900"/>
            </a:lvl2pPr>
            <a:lvl3pPr marL="716828" indent="0">
              <a:buNone/>
              <a:defRPr sz="800"/>
            </a:lvl3pPr>
            <a:lvl4pPr marL="1075241" indent="0">
              <a:buNone/>
              <a:defRPr sz="700"/>
            </a:lvl4pPr>
            <a:lvl5pPr marL="1433655" indent="0">
              <a:buNone/>
              <a:defRPr sz="700"/>
            </a:lvl5pPr>
            <a:lvl6pPr marL="1792069" indent="0">
              <a:buNone/>
              <a:defRPr sz="700"/>
            </a:lvl6pPr>
            <a:lvl7pPr marL="2150483" indent="0">
              <a:buNone/>
              <a:defRPr sz="700"/>
            </a:lvl7pPr>
            <a:lvl8pPr marL="2508897" indent="0">
              <a:buNone/>
              <a:defRPr sz="700"/>
            </a:lvl8pPr>
            <a:lvl9pPr marL="2867310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612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5204" y="3763805"/>
            <a:ext cx="4301490" cy="4443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05204" y="480433"/>
            <a:ext cx="4301490" cy="3226118"/>
          </a:xfrm>
        </p:spPr>
        <p:txBody>
          <a:bodyPr/>
          <a:lstStyle>
            <a:lvl1pPr marL="0" indent="0">
              <a:buNone/>
              <a:defRPr sz="2500"/>
            </a:lvl1pPr>
            <a:lvl2pPr marL="358414" indent="0">
              <a:buNone/>
              <a:defRPr sz="2200"/>
            </a:lvl2pPr>
            <a:lvl3pPr marL="716828" indent="0">
              <a:buNone/>
              <a:defRPr sz="1900"/>
            </a:lvl3pPr>
            <a:lvl4pPr marL="1075241" indent="0">
              <a:buNone/>
              <a:defRPr sz="1600"/>
            </a:lvl4pPr>
            <a:lvl5pPr marL="1433655" indent="0">
              <a:buNone/>
              <a:defRPr sz="1600"/>
            </a:lvl5pPr>
            <a:lvl6pPr marL="1792069" indent="0">
              <a:buNone/>
              <a:defRPr sz="1600"/>
            </a:lvl6pPr>
            <a:lvl7pPr marL="2150483" indent="0">
              <a:buNone/>
              <a:defRPr sz="1600"/>
            </a:lvl7pPr>
            <a:lvl8pPr marL="2508897" indent="0">
              <a:buNone/>
              <a:defRPr sz="1600"/>
            </a:lvl8pPr>
            <a:lvl9pPr marL="2867310" indent="0">
              <a:buNone/>
              <a:defRPr sz="16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05204" y="4208144"/>
            <a:ext cx="4301490" cy="631034"/>
          </a:xfrm>
        </p:spPr>
        <p:txBody>
          <a:bodyPr/>
          <a:lstStyle>
            <a:lvl1pPr marL="0" indent="0">
              <a:buNone/>
              <a:defRPr sz="1100"/>
            </a:lvl1pPr>
            <a:lvl2pPr marL="358414" indent="0">
              <a:buNone/>
              <a:defRPr sz="900"/>
            </a:lvl2pPr>
            <a:lvl3pPr marL="716828" indent="0">
              <a:buNone/>
              <a:defRPr sz="800"/>
            </a:lvl3pPr>
            <a:lvl4pPr marL="1075241" indent="0">
              <a:buNone/>
              <a:defRPr sz="700"/>
            </a:lvl4pPr>
            <a:lvl5pPr marL="1433655" indent="0">
              <a:buNone/>
              <a:defRPr sz="700"/>
            </a:lvl5pPr>
            <a:lvl6pPr marL="1792069" indent="0">
              <a:buNone/>
              <a:defRPr sz="700"/>
            </a:lvl6pPr>
            <a:lvl7pPr marL="2150483" indent="0">
              <a:buNone/>
              <a:defRPr sz="700"/>
            </a:lvl7pPr>
            <a:lvl8pPr marL="2508897" indent="0">
              <a:buNone/>
              <a:defRPr sz="700"/>
            </a:lvl8pPr>
            <a:lvl9pPr marL="2867310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065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8458" y="215324"/>
            <a:ext cx="6452235" cy="896144"/>
          </a:xfrm>
          <a:prstGeom prst="rect">
            <a:avLst/>
          </a:prstGeom>
        </p:spPr>
        <p:txBody>
          <a:bodyPr vert="horz" lIns="71683" tIns="35841" rIns="71683" bIns="3584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8458" y="1254604"/>
            <a:ext cx="6452235" cy="3548481"/>
          </a:xfrm>
          <a:prstGeom prst="rect">
            <a:avLst/>
          </a:prstGeom>
        </p:spPr>
        <p:txBody>
          <a:bodyPr vert="horz" lIns="71683" tIns="35841" rIns="71683" bIns="3584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8459" y="4983557"/>
            <a:ext cx="1672801" cy="286268"/>
          </a:xfrm>
          <a:prstGeom prst="rect">
            <a:avLst/>
          </a:prstGeom>
        </p:spPr>
        <p:txBody>
          <a:bodyPr vert="horz" lIns="71683" tIns="35841" rIns="71683" bIns="3584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449462" y="4983557"/>
            <a:ext cx="2270230" cy="286268"/>
          </a:xfrm>
          <a:prstGeom prst="rect">
            <a:avLst/>
          </a:prstGeom>
        </p:spPr>
        <p:txBody>
          <a:bodyPr vert="horz" lIns="71683" tIns="35841" rIns="71683" bIns="3584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137893" y="4983557"/>
            <a:ext cx="1672801" cy="286268"/>
          </a:xfrm>
          <a:prstGeom prst="rect">
            <a:avLst/>
          </a:prstGeom>
        </p:spPr>
        <p:txBody>
          <a:bodyPr vert="horz" lIns="71683" tIns="35841" rIns="71683" bIns="358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28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716828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1" indent="-268811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23" indent="-224008" algn="l" defTabSz="7168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34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449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63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275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690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104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517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14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28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241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655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069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483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8897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310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0092" y="96143"/>
            <a:ext cx="1072169" cy="108012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698183" y="744215"/>
            <a:ext cx="832068" cy="93610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78124" y="1400672"/>
            <a:ext cx="720080" cy="783704"/>
          </a:xfrm>
          <a:prstGeom prst="roundRect">
            <a:avLst/>
          </a:prstGeom>
          <a:solidFill>
            <a:srgbClr val="009999">
              <a:alpha val="5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610957" y="1392287"/>
            <a:ext cx="423350" cy="432048"/>
          </a:xfrm>
          <a:prstGeom prst="roundRect">
            <a:avLst/>
          </a:prstGeom>
          <a:solidFill>
            <a:srgbClr val="009999">
              <a:alpha val="5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150679" y="1929457"/>
            <a:ext cx="423350" cy="432048"/>
          </a:xfrm>
          <a:prstGeom prst="roundRect">
            <a:avLst/>
          </a:prstGeom>
          <a:solidFill>
            <a:srgbClr val="009999">
              <a:alpha val="5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250171" y="120445"/>
            <a:ext cx="471741" cy="46805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441106" y="714557"/>
            <a:ext cx="508057" cy="49771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7" name="26 Elipse"/>
          <p:cNvSpPr/>
          <p:nvPr/>
        </p:nvSpPr>
        <p:spPr>
          <a:xfrm>
            <a:off x="5422876" y="1963365"/>
            <a:ext cx="1760033" cy="17436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8" name="27 Elipse"/>
          <p:cNvSpPr/>
          <p:nvPr/>
        </p:nvSpPr>
        <p:spPr>
          <a:xfrm>
            <a:off x="5413351" y="3249183"/>
            <a:ext cx="1760033" cy="1743672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9" name="28 Elipse"/>
          <p:cNvSpPr/>
          <p:nvPr/>
        </p:nvSpPr>
        <p:spPr>
          <a:xfrm>
            <a:off x="4664695" y="3912568"/>
            <a:ext cx="1440161" cy="14845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0" name="29 Elipse"/>
          <p:cNvSpPr/>
          <p:nvPr/>
        </p:nvSpPr>
        <p:spPr>
          <a:xfrm>
            <a:off x="3512567" y="4557193"/>
            <a:ext cx="792087" cy="819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1" name="30 Elipse"/>
          <p:cNvSpPr/>
          <p:nvPr/>
        </p:nvSpPr>
        <p:spPr>
          <a:xfrm>
            <a:off x="4089565" y="4417298"/>
            <a:ext cx="950506" cy="979773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2" name="31 Elipse"/>
          <p:cNvSpPr/>
          <p:nvPr/>
        </p:nvSpPr>
        <p:spPr>
          <a:xfrm>
            <a:off x="3066117" y="4737287"/>
            <a:ext cx="662474" cy="640840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3" name="32 Elipse"/>
          <p:cNvSpPr/>
          <p:nvPr/>
        </p:nvSpPr>
        <p:spPr>
          <a:xfrm>
            <a:off x="6088685" y="5086762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6" name="8 Cuadro de texto"/>
          <p:cNvSpPr txBox="1"/>
          <p:nvPr/>
        </p:nvSpPr>
        <p:spPr>
          <a:xfrm>
            <a:off x="698182" y="2256383"/>
            <a:ext cx="5675655" cy="2011602"/>
          </a:xfrm>
          <a:prstGeom prst="roundRect">
            <a:avLst/>
          </a:prstGeom>
          <a:ln>
            <a:solidFill>
              <a:srgbClr val="0066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Centro de Atención a                                   la Sociedad (CAS)</a:t>
            </a:r>
          </a:p>
          <a:p>
            <a:pPr algn="ctr"/>
            <a:r>
              <a:rPr lang="es-MX" sz="2400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Informe semanal</a:t>
            </a:r>
          </a:p>
          <a:p>
            <a:pPr algn="ctr"/>
            <a:r>
              <a:rPr lang="es-MX" sz="2400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del  25 de febrero al 1 de </a:t>
            </a:r>
            <a:r>
              <a:rPr lang="es-MX" sz="2000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MARZO</a:t>
            </a:r>
            <a:r>
              <a:rPr lang="es-MX" sz="2400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2019</a:t>
            </a:r>
            <a:endParaRPr lang="es-MX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6897757" y="4698755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9" name="18 Elipse"/>
          <p:cNvSpPr/>
          <p:nvPr/>
        </p:nvSpPr>
        <p:spPr>
          <a:xfrm>
            <a:off x="5951494" y="465111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0" name="19 Elipse"/>
          <p:cNvSpPr/>
          <p:nvPr/>
        </p:nvSpPr>
        <p:spPr>
          <a:xfrm>
            <a:off x="6464895" y="459529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5632549" y="5093984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2" name="21 Elipse"/>
          <p:cNvSpPr/>
          <p:nvPr/>
        </p:nvSpPr>
        <p:spPr>
          <a:xfrm>
            <a:off x="6231261" y="4213922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3" name="22 Elipse"/>
          <p:cNvSpPr/>
          <p:nvPr/>
        </p:nvSpPr>
        <p:spPr>
          <a:xfrm>
            <a:off x="6899823" y="5082931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4" name="23 Elipse"/>
          <p:cNvSpPr/>
          <p:nvPr/>
        </p:nvSpPr>
        <p:spPr>
          <a:xfrm>
            <a:off x="6888232" y="4200599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5" name="24 Elipse"/>
          <p:cNvSpPr/>
          <p:nvPr/>
        </p:nvSpPr>
        <p:spPr>
          <a:xfrm>
            <a:off x="6883998" y="3643904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4" name="33 Elipse"/>
          <p:cNvSpPr/>
          <p:nvPr/>
        </p:nvSpPr>
        <p:spPr>
          <a:xfrm>
            <a:off x="6464895" y="5077839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5" name="34 Elipse"/>
          <p:cNvSpPr/>
          <p:nvPr/>
        </p:nvSpPr>
        <p:spPr>
          <a:xfrm>
            <a:off x="6563217" y="397405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6" name="35 Elipse"/>
          <p:cNvSpPr/>
          <p:nvPr/>
        </p:nvSpPr>
        <p:spPr>
          <a:xfrm>
            <a:off x="2681923" y="4798079"/>
            <a:ext cx="561662" cy="5813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7" name="36 Elipse"/>
          <p:cNvSpPr/>
          <p:nvPr/>
        </p:nvSpPr>
        <p:spPr>
          <a:xfrm>
            <a:off x="2432447" y="4889225"/>
            <a:ext cx="504056" cy="495076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8" name="37 Elipse"/>
          <p:cNvSpPr/>
          <p:nvPr/>
        </p:nvSpPr>
        <p:spPr>
          <a:xfrm>
            <a:off x="2168841" y="4967152"/>
            <a:ext cx="413972" cy="4207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9" name="38 Elipse"/>
          <p:cNvSpPr/>
          <p:nvPr/>
        </p:nvSpPr>
        <p:spPr>
          <a:xfrm>
            <a:off x="1974563" y="5091048"/>
            <a:ext cx="285152" cy="293932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40" name="39 Elipse"/>
          <p:cNvSpPr/>
          <p:nvPr/>
        </p:nvSpPr>
        <p:spPr>
          <a:xfrm>
            <a:off x="1810211" y="5177534"/>
            <a:ext cx="222441" cy="2133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" name="AutoShape 2" descr="https://scontent-dfw1-1.xx.fbcdn.net/hphotos-xtp1/t31.0-8/10947386_1449372305354540_5826203706677402902_o.jpg?_nc_eui=ARg-nmd20loNlka5HtEUm8iaSuhDT9X-Kk-35igIT_0JDm8I3vVk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1" name="1 Imagen" descr="C:\Users\jorge.acevedo\AppData\Local\Microsoft\Windows\Temporary Internet Files\Content.Outlook\UINZIPH0\Logo-inai_28abr2015_texto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3072" r="5412" b="16340"/>
          <a:stretch/>
        </p:blipFill>
        <p:spPr bwMode="auto">
          <a:xfrm>
            <a:off x="3800599" y="-4465"/>
            <a:ext cx="3323099" cy="196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80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5934" y="3840559"/>
            <a:ext cx="7037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24.0% de las consultas fue sobre orientaciones en materia de la LGPDPPSO.</a:t>
            </a:r>
          </a:p>
          <a:p>
            <a:pPr algn="just"/>
            <a:endParaRPr lang="es-MX" sz="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22.1% de las consultas otorgados consistió en Seguimiento a Solicitudes.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15.6% de las consultas se dio a orientaciones sobre la LFPDPPP.</a:t>
            </a:r>
          </a:p>
          <a:p>
            <a:pPr algn="just"/>
            <a:endParaRPr lang="es-MX" sz="800" b="1" dirty="0"/>
          </a:p>
        </p:txBody>
      </p:sp>
      <p:sp>
        <p:nvSpPr>
          <p:cNvPr id="8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Tipo de Servicio por Canal de Atención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07223" y="3408511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4" y="598284"/>
            <a:ext cx="6430437" cy="26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2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446" y="3751128"/>
            <a:ext cx="6990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El 91.7 % de las consultas brindadas fue resuelta el mismo día, es decir, se le dio solución de manera inmediata, cuantificado en 1,191, de las que el rubro o canal de atención más empleado fue el Tel-INAI, con 1,032.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El 7.8% de los E-mail, con  asesorías atendidas se respondieron entre 1 y 2 días.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50351" y="23729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Tiempo de respuesta por Canal de Atención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4589" y="3264495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23" y="744215"/>
            <a:ext cx="6224283" cy="21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Tipo de Persona por Canal de Atención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15825" y="4111168"/>
            <a:ext cx="713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1,288 personas físicas, que representan el 98.9% del total, recibieron asesoría. De éstas, 1,022 emplearon como medio principal el Tel-INAI (99.0% de las asesorías realizadas).</a:t>
            </a:r>
          </a:p>
          <a:p>
            <a:pPr algn="just"/>
            <a:r>
              <a:rPr lang="es-MX" b="1" dirty="0"/>
              <a:t>14 personas morales recibieron asesoría, 10 a través de Tel-INAI (1.0% del total de asesorías), 1 por e-mail y 3 en presencial.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07233" y="1857835"/>
            <a:ext cx="338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33" y="511102"/>
            <a:ext cx="3526129" cy="13218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2" y="511102"/>
            <a:ext cx="7132938" cy="34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Sexo de los Usuarios por Canal de Atención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574" y="2971814"/>
            <a:ext cx="70194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00" b="1" dirty="0"/>
              <a:t>De las 1,032 consultas atendidas por Tel-INAI, los hombres representaron el 51.6%, mientras que las mujeres, el 48.4%.</a:t>
            </a:r>
          </a:p>
          <a:p>
            <a:pPr algn="just"/>
            <a:endParaRPr lang="es-MX" sz="1300" b="1" dirty="0"/>
          </a:p>
          <a:p>
            <a:pPr algn="just"/>
            <a:r>
              <a:rPr lang="es-MX" sz="1300" b="1" dirty="0"/>
              <a:t>Las personas que acudieron de manera presencial al INAI, en su mayoría, fueron hombres que representaron el 59.1 % y las mujeres, el 40.9%.</a:t>
            </a:r>
          </a:p>
          <a:p>
            <a:pPr algn="just"/>
            <a:endParaRPr lang="es-MX" sz="1300" b="1" dirty="0"/>
          </a:p>
          <a:p>
            <a:pPr algn="just"/>
            <a:r>
              <a:rPr lang="es-MX" sz="1300" b="1" dirty="0"/>
              <a:t>Por correo electrónico (E-mail) el 59.3 % de las consultas fueron formuladas por hombres y 25.2%, por mujeres; del restante 15.6% no se obtuvo el dato. </a:t>
            </a:r>
          </a:p>
          <a:p>
            <a:pPr algn="just"/>
            <a:endParaRPr lang="es-MX" sz="1300" b="1" dirty="0"/>
          </a:p>
          <a:p>
            <a:pPr algn="just"/>
            <a:r>
              <a:rPr lang="es-MX" sz="1300" b="1" dirty="0"/>
              <a:t>De las 3 postales recibidas todas fueron enviadas por hombres.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4589" y="2673623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7" y="727165"/>
            <a:ext cx="6480720" cy="17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3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r="54408" b="51512"/>
          <a:stretch/>
        </p:blipFill>
        <p:spPr>
          <a:xfrm>
            <a:off x="2630263" y="1392287"/>
            <a:ext cx="1753939" cy="2719174"/>
          </a:xfrm>
          <a:prstGeom prst="rect">
            <a:avLst/>
          </a:prstGeom>
        </p:spPr>
      </p:pic>
      <p:sp>
        <p:nvSpPr>
          <p:cNvPr id="12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Gráfico. Sexo de los Usuarios por Canal de Atención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563" y="456183"/>
            <a:ext cx="3153285" cy="20928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979" y="370529"/>
            <a:ext cx="3232049" cy="21451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563" y="2858995"/>
            <a:ext cx="3382997" cy="22452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360" y="2858995"/>
            <a:ext cx="3153285" cy="209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4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122422" y="3248813"/>
            <a:ext cx="69442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937 personas proporcionaron información sobre su edad (72.0% de los usuarios atendidos), quienes emplearon en un 88.8% el Tel-INAI, en tanto que el 0.5% lo hizo por E-mail.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22.0% de las personas tiene entre 30 y 39 años, fue el grupo que más requirió de asesoría.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21.1% de las personas osciló entre 40 y 49 años igual que los usuarios entre 50 y 59 años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20.6% tienen 60 o más años.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 Grupo de  Edades de los Usuarios por Canal de Atención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8191" y="2889647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85" y="621685"/>
            <a:ext cx="6356084" cy="20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3607692"/>
            <a:ext cx="71635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mayor parte de las personas atendidas se encuentran en el rango de 30 a 39 años, que representaron el 22.0%; el 51.0% fueron hombres y el 49.0% mujeres, con 206 usuarios.</a:t>
            </a:r>
          </a:p>
          <a:p>
            <a:pPr algn="just"/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grupo de 40 a 49 años con 200 usuarios, 21.3% del total; 45.0% fueron hombres y 55.0%, mujeres.</a:t>
            </a:r>
          </a:p>
          <a:p>
            <a:pPr algn="just"/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Las personas de 60 años o más, representaron el  20.6%, 122 hombres y 71 mujeres.</a:t>
            </a:r>
          </a:p>
        </p:txBody>
      </p:sp>
      <p:sp>
        <p:nvSpPr>
          <p:cNvPr id="8" name="2 Rectángulo"/>
          <p:cNvSpPr/>
          <p:nvPr/>
        </p:nvSpPr>
        <p:spPr>
          <a:xfrm>
            <a:off x="44790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 Grupo de  Edades de los Usuarios por Sexo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8605" y="3177679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1" y="675991"/>
            <a:ext cx="5832648" cy="24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9" y="737271"/>
            <a:ext cx="1324883" cy="29541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8731" b="48142"/>
          <a:stretch/>
        </p:blipFill>
        <p:spPr>
          <a:xfrm flipH="1">
            <a:off x="5342195" y="737271"/>
            <a:ext cx="1435159" cy="2954132"/>
          </a:xfrm>
          <a:prstGeom prst="rect">
            <a:avLst/>
          </a:prstGeom>
        </p:spPr>
      </p:pic>
      <p:sp>
        <p:nvSpPr>
          <p:cNvPr id="5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Pirámide de Edades de los Usuarios por Sexo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4128591"/>
            <a:ext cx="711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En el periodo que se reporta, de las 937 personas que proporcionaron su edad, el grupo de 30 a 39 años constituyó un 22.0%, fueron quienes más usaron los canales de atención. La población del rango de 40 a 49 años representó el 21.3 % del total; la población de 60 años o más significó el 20.6%.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7127"/>
          <a:stretch/>
        </p:blipFill>
        <p:spPr>
          <a:xfrm>
            <a:off x="358376" y="672207"/>
            <a:ext cx="6297714" cy="34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4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14. Escolaridad de los Usuarios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9142" y="4056583"/>
            <a:ext cx="70338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El 47.2% de los usuarios del CAS afirmó tener licenciatura.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El 25.1% manifestó estudios de nivel medio superior.</a:t>
            </a:r>
          </a:p>
          <a:p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El 10.8% cuenta con educación secundaria.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79" y="239110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9" y="452644"/>
            <a:ext cx="2263889" cy="19705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55" y="768775"/>
            <a:ext cx="6114818" cy="33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9439" y="-13667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15. Escolaridad de los Usuarios por canal de atención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253" y="3679700"/>
            <a:ext cx="6998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/>
              <a:t>931 usuarios proporcionaron datos, de los cuales, la licenciatura fue el grado de mayor representación con 439 usuarios, que equivalió al 47.2% del subtotal, el cual empleó como canal de atención preferido al Tel-INAI con un 989.3%, con respecto de otros canales de atención.</a:t>
            </a:r>
          </a:p>
          <a:p>
            <a:pPr algn="just"/>
            <a:endParaRPr lang="es-MX" sz="1200" b="1" dirty="0"/>
          </a:p>
          <a:p>
            <a:pPr algn="just"/>
            <a:r>
              <a:rPr lang="es-MX" sz="1200" b="1" dirty="0"/>
              <a:t>Nivel medio superior. De los 234 usuarios que otorgaron el dato respecto del subtotal, el 87.6% prefirió el canal de atención Tel-INAI; de igual manera, los usuarios con grado escolar de secundaria, que representaron el 10.8% de los usuarios, existió un mayor uso del canal de atención Tel-INAI con un 87.6 %.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8427" y="3249687"/>
            <a:ext cx="632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1" y="719604"/>
            <a:ext cx="6599118" cy="23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416223" y="361637"/>
            <a:ext cx="5976664" cy="690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Introducción.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Tipo de Servicios.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Total Asesorías y servicios otorgados por día.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Solicitudes presentadas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Total de Asesorías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Asesorías por Canal de Atención por día.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Tipo de Servicio por Canal de Atención.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Tiempo de respuesta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Tipo de Persona por Canal de Atención.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Sexo de los Usuarios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Grupo de  Edades de los Usuarios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Grupo de  Edades de los Usuarios por sexo.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Pirámide de Edades de los Usuarios por sexo.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Escolaridad de los Usuarios.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Escolaridad de los Usuarios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Asesoría por Entidad Federativa.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Evaluación de la atención vía Tel-INAI.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Evaluación de la atención vía Presencial.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Anexo Detalle de Servicios por Agente. 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</p:txBody>
      </p:sp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8927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03124" y="528191"/>
            <a:ext cx="34563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En el periodo que se informa, 995 usuarios proporcionaron información sobre la entidad de donde requirió la consulta (lo que representó el 76.4% de las personas atendidas), en tanto que 307 no proporcionaron información, lo que representó el 23.6%.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49.8% de los usuarios fue de la Ciudad de México, Estado de México y Jalisco.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26.3% de los usuarios corresponde al resto del país.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0.3% de los usuarios son extranjeros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Los estados de donde se advirtió un uso muy escaso de las consultas del CAS son Durango, Tabasco, Tlaxcala y Colima.</a:t>
            </a:r>
          </a:p>
        </p:txBody>
      </p:sp>
      <p:sp>
        <p:nvSpPr>
          <p:cNvPr id="6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16. Asesoría por Entidad Federativa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1" y="530430"/>
            <a:ext cx="3168351" cy="46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17. Evaluación de la atención vía Tel-INAI</a:t>
            </a:r>
          </a:p>
        </p:txBody>
      </p:sp>
      <p:sp>
        <p:nvSpPr>
          <p:cNvPr id="5" name="7 Rectángulo"/>
          <p:cNvSpPr/>
          <p:nvPr/>
        </p:nvSpPr>
        <p:spPr>
          <a:xfrm>
            <a:off x="200199" y="3120479"/>
            <a:ext cx="67508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calificación promedio que los usuarios dieron a las asesorías recibidas vía Tel-INAI, fue de 9.8 en una escala de 0 a 10.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10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 La calificación sobre la atención recibida y la amabilidad resultó de 9.8, en una escala de 0 a 10.</a:t>
            </a:r>
          </a:p>
          <a:p>
            <a:pPr algn="just"/>
            <a:endParaRPr lang="es-MX" sz="10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tiempo en espera para ser atendido, la preparación del asesor y si la asesoría fue suficiente tuvieron una calificación de 9.8 en una escala de 0 a 10.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1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12" y="672207"/>
            <a:ext cx="586331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28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-64804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17. Gráfico. Evaluación del Servicio de Tel-INAI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0199" y="3608273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En la gráfica se observa que la calificación a la atención recibida y a la amabilidad del asesor, se encuentran  por arriba de la calificación promedio, que es de 9.9 sobre 10 puntos.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9" y="510613"/>
            <a:ext cx="6822015" cy="2925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49" y="1689925"/>
            <a:ext cx="5108891" cy="1889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217" y="720577"/>
            <a:ext cx="780356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0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18. Evaluación del Servicio Presencial</a:t>
            </a:r>
          </a:p>
        </p:txBody>
      </p:sp>
      <p:sp>
        <p:nvSpPr>
          <p:cNvPr id="7" name="7 Rectángulo"/>
          <p:cNvSpPr/>
          <p:nvPr/>
        </p:nvSpPr>
        <p:spPr>
          <a:xfrm>
            <a:off x="145188" y="3048471"/>
            <a:ext cx="68167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calificación promedio que los usuarios dan al servicio presencial recibido es de 9. 8 en una escala de 0 a 10.0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amabilidad y la capacidad del asesor pera resolver dudas tuvo  9.9  de calificación, en una escala de 0 al 10.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tiempo de espera para ser atendido y la atención tuvieron 9.8, sin embargo la pregunta sobre si la duda fue aclarada es un área de oportunidad ya que consiguió una calificación de 9.4, en una escala de 0 a 10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7" y="528816"/>
            <a:ext cx="5976663" cy="23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80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18. Gráfico Evaluación de la atención vía Presencial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7004" y="3840559"/>
            <a:ext cx="7035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En la gráfica, se observa que la amabilidad y la capacidad de asesor fueron evaluados por encima del promedio.</a:t>
            </a:r>
          </a:p>
          <a:p>
            <a:endParaRPr lang="es-MX" b="1" dirty="0"/>
          </a:p>
          <a:p>
            <a:r>
              <a:rPr lang="es-MX" b="1" dirty="0"/>
              <a:t>Sin embargo, existe un área de oportunidad para mejorar en si la duda fue aclarada, que se encuentra debajo del  promedio general.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6" y="691818"/>
            <a:ext cx="6291617" cy="29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9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19. Anexo Detalle de Consultas por Agente </a:t>
            </a:r>
          </a:p>
        </p:txBody>
      </p:sp>
      <p:sp>
        <p:nvSpPr>
          <p:cNvPr id="4" name="CuadroTexto 2"/>
          <p:cNvSpPr txBox="1"/>
          <p:nvPr/>
        </p:nvSpPr>
        <p:spPr>
          <a:xfrm>
            <a:off x="194692" y="600199"/>
            <a:ext cx="68801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Como parte de este Informe se anexa archivo base con la información concentrada por agente y evaluaciones de Tel-INAI y presenciales. Cada hoja cuenta con distintos conceptos que se desglosan de la forma siguiente: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Fechas:</a:t>
            </a:r>
            <a:r>
              <a:rPr lang="es-MX" sz="1300" dirty="0"/>
              <a:t> Fecha de ingreso y fecha de atención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Servidor público: </a:t>
            </a:r>
            <a:r>
              <a:rPr lang="es-MX" sz="1300" dirty="0"/>
              <a:t>Nombre del agente que atendió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Tipo de consultas: </a:t>
            </a:r>
            <a:r>
              <a:rPr lang="es-MX" sz="1300" dirty="0"/>
              <a:t>Es la clasificación de la consulta en cada uno de los nueve tipos descritos en este informe.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Canal de atención: </a:t>
            </a:r>
            <a:r>
              <a:rPr lang="es-MX" sz="1300" dirty="0"/>
              <a:t>Se refiere a uno de los cuatro canales de atención con que cuenta el CAS a través del cuál se brindó la asesoría al usuario.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Requerimiento: </a:t>
            </a:r>
            <a:r>
              <a:rPr lang="es-MX" sz="1300" dirty="0"/>
              <a:t>Se refiere al servicio o servicios motivo de la consulta de la persona usuaria.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Atención: </a:t>
            </a:r>
            <a:r>
              <a:rPr lang="es-MX" sz="1300" dirty="0"/>
              <a:t>Se refiere a la respuesta o acción que realizó el servidor público para atender el requerimiento del usuario.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Fundamento legal de la atención: </a:t>
            </a:r>
            <a:r>
              <a:rPr lang="es-MX" sz="1300" dirty="0"/>
              <a:t>Se refiere al documento o precepto normativo que avala la acción o respuesta del servidor público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Tiempo de respuesta: </a:t>
            </a:r>
            <a:r>
              <a:rPr lang="es-MX" sz="1300" dirty="0"/>
              <a:t>Se refiere al tiempo que tardó el CAS en brindar la atención al usuario.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Tipo de usuario: </a:t>
            </a:r>
            <a:r>
              <a:rPr lang="es-MX" sz="1300" dirty="0"/>
              <a:t>Régimen Fiscal</a:t>
            </a:r>
            <a:endParaRPr lang="es-MX" sz="13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Sexo: </a:t>
            </a:r>
            <a:r>
              <a:rPr lang="es-MX" sz="1300" dirty="0"/>
              <a:t>Hombre o mujer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Edad: </a:t>
            </a:r>
            <a:r>
              <a:rPr lang="es-MX" sz="1300" dirty="0"/>
              <a:t>Se refiere a la edad de la persona usuaria.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Entidad: </a:t>
            </a:r>
            <a:r>
              <a:rPr lang="es-MX" sz="1300" dirty="0"/>
              <a:t>Se refiere a la entidad federativa de la cuál provino la solicitud o requerimiento.</a:t>
            </a:r>
          </a:p>
        </p:txBody>
      </p:sp>
    </p:spTree>
    <p:extLst>
      <p:ext uri="{BB962C8B-B14F-4D97-AF65-F5344CB8AC3E}">
        <p14:creationId xmlns:p14="http://schemas.microsoft.com/office/powerpoint/2010/main" val="2371609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C:\Users\jorge.acevedo\AppData\Local\Microsoft\Windows\Temporary Internet Files\Content.Outlook\UINZIPH0\Logo-inai_28abr2015_texto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3072" r="5412" b="16340"/>
          <a:stretch/>
        </p:blipFill>
        <p:spPr bwMode="auto">
          <a:xfrm>
            <a:off x="2216423" y="456183"/>
            <a:ext cx="2818431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Elipse"/>
          <p:cNvSpPr/>
          <p:nvPr/>
        </p:nvSpPr>
        <p:spPr>
          <a:xfrm>
            <a:off x="5422876" y="1963365"/>
            <a:ext cx="1760033" cy="17436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5413351" y="3249183"/>
            <a:ext cx="1760033" cy="1743672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4664695" y="3912568"/>
            <a:ext cx="1440161" cy="14845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3512567" y="4557193"/>
            <a:ext cx="792087" cy="819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6" name="15 Elipse"/>
          <p:cNvSpPr/>
          <p:nvPr/>
        </p:nvSpPr>
        <p:spPr>
          <a:xfrm>
            <a:off x="4089565" y="4417298"/>
            <a:ext cx="950506" cy="979773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7" name="16 Elipse"/>
          <p:cNvSpPr/>
          <p:nvPr/>
        </p:nvSpPr>
        <p:spPr>
          <a:xfrm>
            <a:off x="3066117" y="4737287"/>
            <a:ext cx="662474" cy="640840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8" name="17 Elipse"/>
          <p:cNvSpPr/>
          <p:nvPr/>
        </p:nvSpPr>
        <p:spPr>
          <a:xfrm>
            <a:off x="6088685" y="5086762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9" name="18 Elipse"/>
          <p:cNvSpPr/>
          <p:nvPr/>
        </p:nvSpPr>
        <p:spPr>
          <a:xfrm>
            <a:off x="6897757" y="4698755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0" name="19 Elipse"/>
          <p:cNvSpPr/>
          <p:nvPr/>
        </p:nvSpPr>
        <p:spPr>
          <a:xfrm>
            <a:off x="5951494" y="465111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6464895" y="459529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2" name="21 Elipse"/>
          <p:cNvSpPr/>
          <p:nvPr/>
        </p:nvSpPr>
        <p:spPr>
          <a:xfrm>
            <a:off x="5632549" y="5093984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3" name="22 Elipse"/>
          <p:cNvSpPr/>
          <p:nvPr/>
        </p:nvSpPr>
        <p:spPr>
          <a:xfrm>
            <a:off x="6231261" y="4213922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4" name="23 Elipse"/>
          <p:cNvSpPr/>
          <p:nvPr/>
        </p:nvSpPr>
        <p:spPr>
          <a:xfrm>
            <a:off x="6899823" y="5082931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5" name="24 Elipse"/>
          <p:cNvSpPr/>
          <p:nvPr/>
        </p:nvSpPr>
        <p:spPr>
          <a:xfrm>
            <a:off x="6888232" y="4200599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6" name="25 Elipse"/>
          <p:cNvSpPr/>
          <p:nvPr/>
        </p:nvSpPr>
        <p:spPr>
          <a:xfrm>
            <a:off x="6883998" y="3643904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7" name="26 Elipse"/>
          <p:cNvSpPr/>
          <p:nvPr/>
        </p:nvSpPr>
        <p:spPr>
          <a:xfrm>
            <a:off x="6464895" y="5077839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8" name="27 Elipse"/>
          <p:cNvSpPr/>
          <p:nvPr/>
        </p:nvSpPr>
        <p:spPr>
          <a:xfrm>
            <a:off x="6563217" y="397405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9" name="28 Elipse"/>
          <p:cNvSpPr/>
          <p:nvPr/>
        </p:nvSpPr>
        <p:spPr>
          <a:xfrm>
            <a:off x="2681923" y="4798079"/>
            <a:ext cx="561662" cy="5813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0" name="29 Elipse"/>
          <p:cNvSpPr/>
          <p:nvPr/>
        </p:nvSpPr>
        <p:spPr>
          <a:xfrm>
            <a:off x="2432447" y="4889225"/>
            <a:ext cx="504056" cy="495076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1" name="30 Elipse"/>
          <p:cNvSpPr/>
          <p:nvPr/>
        </p:nvSpPr>
        <p:spPr>
          <a:xfrm>
            <a:off x="2168841" y="4967152"/>
            <a:ext cx="413972" cy="4207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2" name="31 Elipse"/>
          <p:cNvSpPr/>
          <p:nvPr/>
        </p:nvSpPr>
        <p:spPr>
          <a:xfrm>
            <a:off x="1974563" y="5091048"/>
            <a:ext cx="285152" cy="293932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3" name="32 Elipse"/>
          <p:cNvSpPr/>
          <p:nvPr/>
        </p:nvSpPr>
        <p:spPr>
          <a:xfrm>
            <a:off x="1810211" y="5177534"/>
            <a:ext cx="222441" cy="2133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4" name="5 Rectángulo"/>
          <p:cNvSpPr/>
          <p:nvPr/>
        </p:nvSpPr>
        <p:spPr>
          <a:xfrm>
            <a:off x="-4754" y="2484923"/>
            <a:ext cx="7169150" cy="336056"/>
          </a:xfrm>
          <a:prstGeom prst="rect">
            <a:avLst/>
          </a:prstGeom>
          <a:gradFill>
            <a:gsLst>
              <a:gs pos="50000">
                <a:schemeClr val="accent4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  <p:sp>
        <p:nvSpPr>
          <p:cNvPr id="6" name="9 Rectángulo"/>
          <p:cNvSpPr/>
          <p:nvPr/>
        </p:nvSpPr>
        <p:spPr>
          <a:xfrm>
            <a:off x="474728" y="2373216"/>
            <a:ext cx="6210189" cy="555002"/>
          </a:xfrm>
          <a:prstGeom prst="rect">
            <a:avLst/>
          </a:prstGeom>
        </p:spPr>
        <p:txBody>
          <a:bodyPr wrap="square" lIns="71689" tIns="35844" rIns="71689" bIns="35844">
            <a:spAutoFit/>
          </a:bodyPr>
          <a:lstStyle/>
          <a:p>
            <a:pPr algn="ctr"/>
            <a:r>
              <a:rPr lang="es-MX" sz="31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2301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128191" y="540380"/>
            <a:ext cx="6880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El informe contiene datos sobre las consultas y los servicios brindados en cada una de ellas por el Centro de Atención a la Sociedad (CAS) del Instituto Nacional de Transparencia, Acceso a la Información y Protección de Datos Personales (INAI), en el periodo del 25 de febrero al 1 de marzo de 2019, en el que se desagregan datos por tipo de consulta, canal de atención, perfil de los usuarios, evaluación del servicio y un reporte en el que se describen cada una de la atenciones formuladas a los requerimientos de las personas usuarias. A partir de esta semana se incluyen estadísticas de las solicitudes ingresadas.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Lo anterior, con la finalidad de mantener actualizados a los integrantes del Pleno del INAI de las actividades que lleva a cabo el CAS, a fin de encontrar áreas de oportunidad que permitan mejorar la calidad de las consultas y los servicios que se dan a la población.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En estos reportes se podrán incorporar variables adicionales que permitan tener una mejor perspectiva de las características de las consultas otorgadas por el CAS, a través de los reportes formulados por los agentes que brindan atención o mediante las evaluaciones del servicio que realizan los particulares.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Introducción</a:t>
            </a:r>
          </a:p>
        </p:txBody>
      </p:sp>
    </p:spTree>
    <p:extLst>
      <p:ext uri="{BB962C8B-B14F-4D97-AF65-F5344CB8AC3E}">
        <p14:creationId xmlns:p14="http://schemas.microsoft.com/office/powerpoint/2010/main" val="9618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Tipo de Servicios</a:t>
            </a:r>
          </a:p>
        </p:txBody>
      </p:sp>
      <p:sp>
        <p:nvSpPr>
          <p:cNvPr id="6" name="CuadroTexto 2"/>
          <p:cNvSpPr txBox="1"/>
          <p:nvPr/>
        </p:nvSpPr>
        <p:spPr>
          <a:xfrm>
            <a:off x="200199" y="581610"/>
            <a:ext cx="66967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/>
              <a:t>Solicitud de Acceso</a:t>
            </a:r>
            <a:r>
              <a:rPr lang="es-MX" sz="1100" dirty="0"/>
              <a:t>: Se registran solicitudes de información pública.  </a:t>
            </a:r>
          </a:p>
          <a:p>
            <a:pPr algn="just"/>
            <a:endParaRPr lang="es-MX" sz="400" dirty="0"/>
          </a:p>
          <a:p>
            <a:pPr algn="just"/>
            <a:r>
              <a:rPr lang="es-MX" sz="1100" b="1" dirty="0"/>
              <a:t>Solicitud de Datos Personales: </a:t>
            </a:r>
            <a:r>
              <a:rPr lang="es-MX" sz="1100" dirty="0"/>
              <a:t>Se registran solicitudes de datos personales (derechos ARCO).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Orientación de la LGPDPPSO:</a:t>
            </a:r>
            <a:r>
              <a:rPr lang="es-MX" sz="1100" dirty="0"/>
              <a:t> Se resuelven las dudas relacionadas con las disposiciones, plazos y procedimientos de la Ley General de Protección de Datos Personales en Posesión de Sujetos Obligados. 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Orientación de la LGTAIP:</a:t>
            </a:r>
            <a:r>
              <a:rPr lang="es-MX" sz="1100" dirty="0"/>
              <a:t> Se atienden las preguntas relativas con las disposiciones, plazos y procedimientos establecidos en la Ley General de Transparencia y Acceso a la Información Pública.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Orientación de la LFTAIP:</a:t>
            </a:r>
            <a:r>
              <a:rPr lang="es-MX" sz="1100" dirty="0"/>
              <a:t> Se responden las preguntas relacionadas con las disposiciones, plazos y procedimientos establecidos en la Ley Federal de Transparencia y Acceso a la Información Pública.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Orientación LFPDPPP: </a:t>
            </a:r>
            <a:r>
              <a:rPr lang="es-MX" sz="1100" dirty="0"/>
              <a:t>Se atienden las consultas sobre las disposiciones, plazos y procedimientos establecidos en la Ley Federal de Protección de Datos Personales en Posesión de los Particulares y su Reglamento.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Quejas o Denuncias:</a:t>
            </a:r>
            <a:r>
              <a:rPr lang="es-MX" sz="1100" dirty="0"/>
              <a:t> Se brinda orientación de las instancias y procedimientos para presentar quejas o denuncias. 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Recurso de Revisión:</a:t>
            </a:r>
            <a:r>
              <a:rPr lang="es-MX" sz="1100" dirty="0"/>
              <a:t> Se orienta sobre los medios, plazos y procedimientos para interponer recursos de revisión.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Información del INAI:</a:t>
            </a:r>
            <a:r>
              <a:rPr lang="es-MX" sz="1100" dirty="0"/>
              <a:t>  Se otorga información requerida sobre las actividades, servicios, áreas, eventos y demás información general del INAI.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Información del ámbito local:</a:t>
            </a:r>
            <a:r>
              <a:rPr lang="es-MX" sz="1100" dirty="0"/>
              <a:t> Se refiere a las preguntas de los usuarios que deben canalizarse a los órganos locales de transparencia, por ser de su competencia.</a:t>
            </a:r>
          </a:p>
          <a:p>
            <a:pPr algn="just"/>
            <a:endParaRPr lang="es-MX" sz="400" dirty="0"/>
          </a:p>
          <a:p>
            <a:pPr algn="just"/>
            <a:r>
              <a:rPr lang="es-MX" sz="1100" b="1" dirty="0"/>
              <a:t>Seguimiento a solicitudes:</a:t>
            </a:r>
            <a:r>
              <a:rPr lang="es-MX" sz="1100" dirty="0"/>
              <a:t> Se otorga apoyo en el seguimiento a las respuestas de las solicitudes de información pública o de datos personales.</a:t>
            </a:r>
          </a:p>
          <a:p>
            <a:pPr algn="just"/>
            <a:endParaRPr lang="es-MX" sz="400" dirty="0"/>
          </a:p>
          <a:p>
            <a:pPr algn="just"/>
            <a:r>
              <a:rPr lang="es-MX" sz="1100" b="1" dirty="0"/>
              <a:t>Servicio: </a:t>
            </a:r>
            <a:r>
              <a:rPr lang="es-MX" sz="1100" dirty="0"/>
              <a:t>Tiene que ver con la oferta del INAI como cursos de capacitación, foros, seminarios o convocatorias.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Trámite: </a:t>
            </a:r>
            <a:r>
              <a:rPr lang="es-MX" sz="1100" dirty="0"/>
              <a:t>Orientación sobre la instancia a la cual referirse cuando se trata de asuntos o temas que no sean materia del ejercicio de los derechos de acceso a la información y de protección de datos personales.</a:t>
            </a:r>
          </a:p>
          <a:p>
            <a:pPr algn="just"/>
            <a:r>
              <a:rPr lang="es-MX" sz="1100" b="1" dirty="0"/>
              <a:t>Otros Servicios: </a:t>
            </a:r>
            <a:r>
              <a:rPr lang="es-MX" sz="1100" dirty="0"/>
              <a:t>Servicios distintos a los anteriores.</a:t>
            </a:r>
          </a:p>
        </p:txBody>
      </p:sp>
    </p:spTree>
    <p:extLst>
      <p:ext uri="{BB962C8B-B14F-4D97-AF65-F5344CB8AC3E}">
        <p14:creationId xmlns:p14="http://schemas.microsoft.com/office/powerpoint/2010/main" val="229355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 Total Asesorías y Servicios otorgados por día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168" y="4272607"/>
            <a:ext cx="7081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En esta semana se atendieron a 1,302 personas a las que se les otorgaron 1,509 servicios. El 27 de febrero fue el día en que más asesorías y servicios se brindaron 301 y 343, respectivamente, lo que representó  el 23.1% y el 22.7% de los totales.</a:t>
            </a:r>
            <a:endParaRPr lang="es-MX" b="1" dirty="0">
              <a:highlight>
                <a:srgbClr val="FFFF00"/>
              </a:highligh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76663" y="443833"/>
            <a:ext cx="30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1" y="598484"/>
            <a:ext cx="3517986" cy="12569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9" y="1968350"/>
            <a:ext cx="6584251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-5832" y="0"/>
            <a:ext cx="711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sz="18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Solicitudes</a:t>
            </a:r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992" y="509607"/>
            <a:ext cx="709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800" b="1" dirty="0"/>
          </a:p>
          <a:p>
            <a:pPr algn="just"/>
            <a:r>
              <a:rPr lang="es-MX" sz="1800" b="1" dirty="0"/>
              <a:t>107 solicitudes ingresaron los usuarios a través de los diferentes canales:</a:t>
            </a:r>
          </a:p>
          <a:p>
            <a:pPr algn="just"/>
            <a:endParaRPr lang="es-MX" sz="1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800" b="1" dirty="0"/>
              <a:t>89 de las peticiones correspondieron a solicitudes de Datos Personales y 18 de Acceso a Información Pública.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1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800" b="1" dirty="0"/>
              <a:t> 53 peticiones (49.53%) se presentaron a través de la PNT y 54 (50.47%) fueron capturadas a través del modulo manual.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67" y="2817931"/>
            <a:ext cx="3312368" cy="21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7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84099" y="3984575"/>
            <a:ext cx="6852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Se ofrecieron 1,302 asesorías: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79.3% a través de Tel-INAI.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10.1% de manera presencial.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10.4% por correo electrónico, 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 0.2%  vía postal.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Total de asesorías por Canal de Atención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304655" y="1745313"/>
            <a:ext cx="30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946" y="540542"/>
            <a:ext cx="2874651" cy="10866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49" y="540542"/>
            <a:ext cx="6852498" cy="33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-2375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Asesorías por canal de atención por día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2254" y="3756645"/>
            <a:ext cx="701071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medio o canal más usado fue el Tel-INAI con 1,032 asesorías, que representó el 79.3%.</a:t>
            </a:r>
          </a:p>
          <a:p>
            <a:pPr algn="just"/>
            <a:endParaRPr lang="es-MX" sz="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atención vía postal significó el 0.2%.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uso del correo electrónico (E-mail) el 10.4% de atención a usuarios.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7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Vía presencial se atendieron a 132 personas, con el 10.1% de las consultas.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0199" y="3499608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23" y="888231"/>
            <a:ext cx="638760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Gráfico. Canal de atención por día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992" y="509607"/>
            <a:ext cx="7091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El medio o canal más utilizado fue el Tel-INAI con 1032 asesorías, seguido por el correo electrónico con 135 usuarios, de manera presencial 132 personas acudieron a las instalaciones del INAI; además se atendieron 3 consultas vía postal.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7" y="1419324"/>
            <a:ext cx="5970609" cy="33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7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47244-D593-4153-B8D7-C663E6B75BD3}">
  <ds:schemaRefs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AFF54BB-1F5A-45BD-9F03-074851F9F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F43B79-C342-46B9-90E6-E2C4471C26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21860</TotalTime>
  <Words>2217</Words>
  <Application>Microsoft Office PowerPoint</Application>
  <PresentationFormat>Papel B5 (ISO) (176 x 250 mm)</PresentationFormat>
  <Paragraphs>190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Mendoza Oliva</dc:creator>
  <cp:lastModifiedBy>Leopoldo Alejandro Cruz Vásquez</cp:lastModifiedBy>
  <cp:revision>1728</cp:revision>
  <cp:lastPrinted>2015-09-23T16:14:14Z</cp:lastPrinted>
  <dcterms:created xsi:type="dcterms:W3CDTF">2015-03-11T17:18:14Z</dcterms:created>
  <dcterms:modified xsi:type="dcterms:W3CDTF">2019-03-04T16:40:00Z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