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0"/>
  </p:notesMasterIdLst>
  <p:handoutMasterIdLst>
    <p:handoutMasterId r:id="rId31"/>
  </p:handoutMasterIdLst>
  <p:sldIdLst>
    <p:sldId id="256" r:id="rId5"/>
    <p:sldId id="296" r:id="rId6"/>
    <p:sldId id="297" r:id="rId7"/>
    <p:sldId id="294" r:id="rId8"/>
    <p:sldId id="310" r:id="rId9"/>
    <p:sldId id="312" r:id="rId10"/>
    <p:sldId id="323" r:id="rId11"/>
    <p:sldId id="311" r:id="rId12"/>
    <p:sldId id="300" r:id="rId13"/>
    <p:sldId id="313" r:id="rId14"/>
    <p:sldId id="314" r:id="rId15"/>
    <p:sldId id="315" r:id="rId16"/>
    <p:sldId id="316" r:id="rId17"/>
    <p:sldId id="319" r:id="rId18"/>
    <p:sldId id="318" r:id="rId19"/>
    <p:sldId id="320" r:id="rId20"/>
    <p:sldId id="321" r:id="rId21"/>
    <p:sldId id="324" r:id="rId22"/>
    <p:sldId id="322" r:id="rId23"/>
    <p:sldId id="308" r:id="rId24"/>
    <p:sldId id="325" r:id="rId25"/>
    <p:sldId id="309" r:id="rId26"/>
    <p:sldId id="326" r:id="rId27"/>
    <p:sldId id="293" r:id="rId28"/>
    <p:sldId id="286" r:id="rId29"/>
  </p:sldIdLst>
  <p:sldSz cx="7169150" cy="5376863" type="B5ISO"/>
  <p:notesSz cx="9296400" cy="7010400"/>
  <p:defaultText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4">
          <p15:clr>
            <a:srgbClr val="A4A3A4"/>
          </p15:clr>
        </p15:guide>
        <p15:guide id="2" pos="22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612A8A"/>
    <a:srgbClr val="006666"/>
    <a:srgbClr val="00A9A6"/>
    <a:srgbClr val="009999"/>
    <a:srgbClr val="00B0AC"/>
    <a:srgbClr val="92E150"/>
    <a:srgbClr val="FF0066"/>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669" autoAdjust="0"/>
    <p:restoredTop sz="93922" autoAdjust="0"/>
  </p:normalViewPr>
  <p:slideViewPr>
    <p:cSldViewPr>
      <p:cViewPr varScale="1">
        <p:scale>
          <a:sx n="107" d="100"/>
          <a:sy n="107" d="100"/>
        </p:scale>
        <p:origin x="2112" y="108"/>
      </p:cViewPr>
      <p:guideLst>
        <p:guide orient="horz" pos="1694"/>
        <p:guide pos="2259"/>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ED38652-4DDC-4906-93C2-9ADA1C55ED5F}" type="datetimeFigureOut">
              <a:rPr lang="es-MX" smtClean="0"/>
              <a:t>04/09/2017</a:t>
            </a:fld>
            <a:endParaRPr lang="es-MX" dirty="0"/>
          </a:p>
        </p:txBody>
      </p:sp>
      <p:sp>
        <p:nvSpPr>
          <p:cNvPr id="4" name="3 Marcador de pie de página"/>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F0168FC1-9F56-4510-9D9C-46426ED652FA}" type="slidenum">
              <a:rPr lang="es-MX" smtClean="0"/>
              <a:t>‹Nº›</a:t>
            </a:fld>
            <a:endParaRPr lang="es-MX" dirty="0"/>
          </a:p>
        </p:txBody>
      </p:sp>
    </p:spTree>
    <p:extLst>
      <p:ext uri="{BB962C8B-B14F-4D97-AF65-F5344CB8AC3E}">
        <p14:creationId xmlns:p14="http://schemas.microsoft.com/office/powerpoint/2010/main" val="7853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8EA0EA82-0AD7-429D-B62E-6ADED28645CF}" type="datetimeFigureOut">
              <a:rPr lang="es-MX" smtClean="0"/>
              <a:t>04/09/2017</a:t>
            </a:fld>
            <a:endParaRPr lang="es-MX" dirty="0"/>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8369EB5-BC3D-4D57-B58A-EA45B22950B2}" type="slidenum">
              <a:rPr lang="es-MX" smtClean="0"/>
              <a:t>‹Nº›</a:t>
            </a:fld>
            <a:endParaRPr lang="es-MX" dirty="0"/>
          </a:p>
        </p:txBody>
      </p:sp>
    </p:spTree>
    <p:extLst>
      <p:ext uri="{BB962C8B-B14F-4D97-AF65-F5344CB8AC3E}">
        <p14:creationId xmlns:p14="http://schemas.microsoft.com/office/powerpoint/2010/main" val="3189192144"/>
      </p:ext>
    </p:extLst>
  </p:cSld>
  <p:clrMap bg1="lt1" tx1="dk1" bg2="lt2" tx2="dk2" accent1="accent1" accent2="accent2" accent3="accent3" accent4="accent4" accent5="accent5" accent6="accent6" hlink="hlink" folHlink="folHlink"/>
  <p:notesStyle>
    <a:lvl1pPr marL="0" algn="l" defTabSz="914321" rtl="0" eaLnBrk="1" latinLnBrk="0" hangingPunct="1">
      <a:defRPr sz="1200" kern="1200">
        <a:solidFill>
          <a:schemeClr val="tx1"/>
        </a:solidFill>
        <a:latin typeface="+mn-lt"/>
        <a:ea typeface="+mn-ea"/>
        <a:cs typeface="+mn-cs"/>
      </a:defRPr>
    </a:lvl1pPr>
    <a:lvl2pPr marL="457161" algn="l" defTabSz="914321" rtl="0" eaLnBrk="1" latinLnBrk="0" hangingPunct="1">
      <a:defRPr sz="1200" kern="1200">
        <a:solidFill>
          <a:schemeClr val="tx1"/>
        </a:solidFill>
        <a:latin typeface="+mn-lt"/>
        <a:ea typeface="+mn-ea"/>
        <a:cs typeface="+mn-cs"/>
      </a:defRPr>
    </a:lvl2pPr>
    <a:lvl3pPr marL="914321" algn="l" defTabSz="914321" rtl="0" eaLnBrk="1" latinLnBrk="0" hangingPunct="1">
      <a:defRPr sz="1200" kern="1200">
        <a:solidFill>
          <a:schemeClr val="tx1"/>
        </a:solidFill>
        <a:latin typeface="+mn-lt"/>
        <a:ea typeface="+mn-ea"/>
        <a:cs typeface="+mn-cs"/>
      </a:defRPr>
    </a:lvl3pPr>
    <a:lvl4pPr marL="1371482" algn="l" defTabSz="914321" rtl="0" eaLnBrk="1" latinLnBrk="0" hangingPunct="1">
      <a:defRPr sz="1200" kern="1200">
        <a:solidFill>
          <a:schemeClr val="tx1"/>
        </a:solidFill>
        <a:latin typeface="+mn-lt"/>
        <a:ea typeface="+mn-ea"/>
        <a:cs typeface="+mn-cs"/>
      </a:defRPr>
    </a:lvl4pPr>
    <a:lvl5pPr marL="1828642" algn="l" defTabSz="914321" rtl="0" eaLnBrk="1" latinLnBrk="0" hangingPunct="1">
      <a:defRPr sz="1200" kern="1200">
        <a:solidFill>
          <a:schemeClr val="tx1"/>
        </a:solidFill>
        <a:latin typeface="+mn-lt"/>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8369EB5-BC3D-4D57-B58A-EA45B22950B2}" type="slidenum">
              <a:rPr lang="es-MX" smtClean="0"/>
              <a:t>22</a:t>
            </a:fld>
            <a:endParaRPr lang="es-MX" dirty="0"/>
          </a:p>
        </p:txBody>
      </p:sp>
    </p:spTree>
    <p:extLst>
      <p:ext uri="{BB962C8B-B14F-4D97-AF65-F5344CB8AC3E}">
        <p14:creationId xmlns:p14="http://schemas.microsoft.com/office/powerpoint/2010/main" val="337730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69EB5-BC3D-4D57-B58A-EA45B22950B2}" type="slidenum">
              <a:rPr lang="es-MX" smtClean="0"/>
              <a:t>24</a:t>
            </a:fld>
            <a:endParaRPr lang="es-MX" dirty="0"/>
          </a:p>
        </p:txBody>
      </p:sp>
    </p:spTree>
    <p:extLst>
      <p:ext uri="{BB962C8B-B14F-4D97-AF65-F5344CB8AC3E}">
        <p14:creationId xmlns:p14="http://schemas.microsoft.com/office/powerpoint/2010/main" val="139931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37688" y="1670314"/>
            <a:ext cx="6093778" cy="1152540"/>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075373" y="3046889"/>
            <a:ext cx="5018405" cy="1374087"/>
          </a:xfrm>
        </p:spPr>
        <p:txBody>
          <a:bodyPr/>
          <a:lstStyle>
            <a:lvl1pPr marL="0" indent="0" algn="ctr">
              <a:buNone/>
              <a:defRPr>
                <a:solidFill>
                  <a:schemeClr val="tx1">
                    <a:tint val="75000"/>
                  </a:schemeClr>
                </a:solidFill>
              </a:defRPr>
            </a:lvl1pPr>
            <a:lvl2pPr marL="358414" indent="0" algn="ctr">
              <a:buNone/>
              <a:defRPr>
                <a:solidFill>
                  <a:schemeClr val="tx1">
                    <a:tint val="75000"/>
                  </a:schemeClr>
                </a:solidFill>
              </a:defRPr>
            </a:lvl2pPr>
            <a:lvl3pPr marL="716828" indent="0" algn="ctr">
              <a:buNone/>
              <a:defRPr>
                <a:solidFill>
                  <a:schemeClr val="tx1">
                    <a:tint val="75000"/>
                  </a:schemeClr>
                </a:solidFill>
              </a:defRPr>
            </a:lvl3pPr>
            <a:lvl4pPr marL="1075241" indent="0" algn="ctr">
              <a:buNone/>
              <a:defRPr>
                <a:solidFill>
                  <a:schemeClr val="tx1">
                    <a:tint val="75000"/>
                  </a:schemeClr>
                </a:solidFill>
              </a:defRPr>
            </a:lvl4pPr>
            <a:lvl5pPr marL="1433655" indent="0" algn="ctr">
              <a:buNone/>
              <a:defRPr>
                <a:solidFill>
                  <a:schemeClr val="tx1">
                    <a:tint val="75000"/>
                  </a:schemeClr>
                </a:solidFill>
              </a:defRPr>
            </a:lvl5pPr>
            <a:lvl6pPr marL="1792069" indent="0" algn="ctr">
              <a:buNone/>
              <a:defRPr>
                <a:solidFill>
                  <a:schemeClr val="tx1">
                    <a:tint val="75000"/>
                  </a:schemeClr>
                </a:solidFill>
              </a:defRPr>
            </a:lvl6pPr>
            <a:lvl7pPr marL="2150483" indent="0" algn="ctr">
              <a:buNone/>
              <a:defRPr>
                <a:solidFill>
                  <a:schemeClr val="tx1">
                    <a:tint val="75000"/>
                  </a:schemeClr>
                </a:solidFill>
              </a:defRPr>
            </a:lvl7pPr>
            <a:lvl8pPr marL="2508897" indent="0" algn="ctr">
              <a:buNone/>
              <a:defRPr>
                <a:solidFill>
                  <a:schemeClr val="tx1">
                    <a:tint val="75000"/>
                  </a:schemeClr>
                </a:solidFill>
              </a:defRPr>
            </a:lvl8pPr>
            <a:lvl9pPr marL="286731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7347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8083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898226" y="287513"/>
            <a:ext cx="1209795" cy="6116182"/>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268846" y="287513"/>
            <a:ext cx="3509897" cy="611618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09321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 name="Rectángulo 6"/>
          <p:cNvSpPr/>
          <p:nvPr userDrawn="1"/>
        </p:nvSpPr>
        <p:spPr>
          <a:xfrm>
            <a:off x="-3323" y="3940547"/>
            <a:ext cx="7169150" cy="1441034"/>
          </a:xfrm>
          <a:prstGeom prst="rect">
            <a:avLst/>
          </a:prstGeom>
          <a:gradFill>
            <a:gsLst>
              <a:gs pos="0">
                <a:srgbClr val="660066">
                  <a:alpha val="20000"/>
                </a:srgbClr>
              </a:gs>
              <a:gs pos="74000">
                <a:srgbClr val="660066">
                  <a:alpha val="40000"/>
                </a:srgbClr>
              </a:gs>
              <a:gs pos="83000">
                <a:srgbClr val="660066">
                  <a:alpha val="50000"/>
                </a:srgbClr>
              </a:gs>
              <a:gs pos="100000">
                <a:srgbClr val="660066">
                  <a:alpha val="8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8" name="Elipse 7"/>
          <p:cNvSpPr/>
          <p:nvPr userDrawn="1"/>
        </p:nvSpPr>
        <p:spPr>
          <a:xfrm rot="21090367">
            <a:off x="2270917" y="3172232"/>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9" name="Rectángulo 8"/>
          <p:cNvSpPr/>
          <p:nvPr userDrawn="1"/>
        </p:nvSpPr>
        <p:spPr>
          <a:xfrm>
            <a:off x="-3323" y="3940547"/>
            <a:ext cx="3866856" cy="138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10" name="Elipse 9"/>
          <p:cNvSpPr/>
          <p:nvPr userDrawn="1"/>
        </p:nvSpPr>
        <p:spPr>
          <a:xfrm rot="21090367">
            <a:off x="2267594" y="3182310"/>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Tree>
    <p:extLst>
      <p:ext uri="{BB962C8B-B14F-4D97-AF65-F5344CB8AC3E}">
        <p14:creationId xmlns:p14="http://schemas.microsoft.com/office/powerpoint/2010/main" val="353053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cxnSp>
        <p:nvCxnSpPr>
          <p:cNvPr id="3" name="2 Conector recto"/>
          <p:cNvCxnSpPr/>
          <p:nvPr userDrawn="1"/>
        </p:nvCxnSpPr>
        <p:spPr>
          <a:xfrm>
            <a:off x="-15825" y="5269093"/>
            <a:ext cx="72008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userDrawn="1"/>
        </p:nvSpPr>
        <p:spPr>
          <a:xfrm>
            <a:off x="-6109" y="0"/>
            <a:ext cx="7175259" cy="369332"/>
          </a:xfrm>
          <a:prstGeom prst="rect">
            <a:avLst/>
          </a:prstGeom>
          <a:solidFill>
            <a:srgbClr val="7030A0"/>
          </a:solidFill>
        </p:spPr>
        <p:txBody>
          <a:bodyPr wrap="square">
            <a:spAutoFit/>
          </a:bodyPr>
          <a:lstStyle/>
          <a:p>
            <a:endParaRPr lang="es-MX" sz="18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09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6313" y="3455134"/>
            <a:ext cx="6093778" cy="1067905"/>
          </a:xfrm>
        </p:spPr>
        <p:txBody>
          <a:bodyPr anchor="t"/>
          <a:lstStyle>
            <a:lvl1pPr algn="l">
              <a:defRPr sz="31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566313" y="2278945"/>
            <a:ext cx="6093778" cy="1176188"/>
          </a:xfrm>
        </p:spPr>
        <p:txBody>
          <a:bodyPr anchor="b"/>
          <a:lstStyle>
            <a:lvl1pPr marL="0" indent="0">
              <a:buNone/>
              <a:defRPr sz="1600">
                <a:solidFill>
                  <a:schemeClr val="tx1">
                    <a:tint val="75000"/>
                  </a:schemeClr>
                </a:solidFill>
              </a:defRPr>
            </a:lvl1pPr>
            <a:lvl2pPr marL="358414" indent="0">
              <a:buNone/>
              <a:defRPr sz="1400">
                <a:solidFill>
                  <a:schemeClr val="tx1">
                    <a:tint val="75000"/>
                  </a:schemeClr>
                </a:solidFill>
              </a:defRPr>
            </a:lvl2pPr>
            <a:lvl3pPr marL="716828" indent="0">
              <a:buNone/>
              <a:defRPr sz="1300">
                <a:solidFill>
                  <a:schemeClr val="tx1">
                    <a:tint val="75000"/>
                  </a:schemeClr>
                </a:solidFill>
              </a:defRPr>
            </a:lvl3pPr>
            <a:lvl4pPr marL="1075241" indent="0">
              <a:buNone/>
              <a:defRPr sz="1100">
                <a:solidFill>
                  <a:schemeClr val="tx1">
                    <a:tint val="75000"/>
                  </a:schemeClr>
                </a:solidFill>
              </a:defRPr>
            </a:lvl4pPr>
            <a:lvl5pPr marL="1433655" indent="0">
              <a:buNone/>
              <a:defRPr sz="1100">
                <a:solidFill>
                  <a:schemeClr val="tx1">
                    <a:tint val="75000"/>
                  </a:schemeClr>
                </a:solidFill>
              </a:defRPr>
            </a:lvl5pPr>
            <a:lvl6pPr marL="1792069" indent="0">
              <a:buNone/>
              <a:defRPr sz="1100">
                <a:solidFill>
                  <a:schemeClr val="tx1">
                    <a:tint val="75000"/>
                  </a:schemeClr>
                </a:solidFill>
              </a:defRPr>
            </a:lvl6pPr>
            <a:lvl7pPr marL="2150483" indent="0">
              <a:buNone/>
              <a:defRPr sz="1100">
                <a:solidFill>
                  <a:schemeClr val="tx1">
                    <a:tint val="75000"/>
                  </a:schemeClr>
                </a:solidFill>
              </a:defRPr>
            </a:lvl7pPr>
            <a:lvl8pPr marL="2508897" indent="0">
              <a:buNone/>
              <a:defRPr sz="1100">
                <a:solidFill>
                  <a:schemeClr val="tx1">
                    <a:tint val="75000"/>
                  </a:schemeClr>
                </a:solidFill>
              </a:defRPr>
            </a:lvl8pPr>
            <a:lvl9pPr marL="2867310" indent="0">
              <a:buNone/>
              <a:defRPr sz="11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74159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268845"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2748174"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64328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58458" y="215324"/>
            <a:ext cx="6452235" cy="896144"/>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358459" y="1203572"/>
            <a:ext cx="3167620"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a:t>Haga clic para modificar el estilo de texto del patrón</a:t>
            </a:r>
          </a:p>
        </p:txBody>
      </p:sp>
      <p:sp>
        <p:nvSpPr>
          <p:cNvPr id="4" name="3 Marcador de contenido"/>
          <p:cNvSpPr>
            <a:spLocks noGrp="1"/>
          </p:cNvSpPr>
          <p:nvPr>
            <p:ph sz="half" idx="2"/>
          </p:nvPr>
        </p:nvSpPr>
        <p:spPr>
          <a:xfrm>
            <a:off x="358459" y="1705163"/>
            <a:ext cx="3167620"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3641830" y="1203572"/>
            <a:ext cx="3168864"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a:t>Haga clic para modificar el estilo de texto del patrón</a:t>
            </a:r>
          </a:p>
        </p:txBody>
      </p:sp>
      <p:sp>
        <p:nvSpPr>
          <p:cNvPr id="6" name="5 Marcador de contenido"/>
          <p:cNvSpPr>
            <a:spLocks noGrp="1"/>
          </p:cNvSpPr>
          <p:nvPr>
            <p:ph sz="quarter" idx="4"/>
          </p:nvPr>
        </p:nvSpPr>
        <p:spPr>
          <a:xfrm>
            <a:off x="3641830" y="1705163"/>
            <a:ext cx="3168864"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43290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84376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54116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460" y="214079"/>
            <a:ext cx="2358601" cy="911080"/>
          </a:xfrm>
        </p:spPr>
        <p:txBody>
          <a:bodyPr anchor="b"/>
          <a:lstStyle>
            <a:lvl1pPr algn="l">
              <a:defRPr sz="1600" b="1"/>
            </a:lvl1pPr>
          </a:lstStyle>
          <a:p>
            <a:r>
              <a:rPr lang="es-ES"/>
              <a:t>Haga clic para modificar el estilo de título del patrón</a:t>
            </a:r>
            <a:endParaRPr lang="es-MX"/>
          </a:p>
        </p:txBody>
      </p:sp>
      <p:sp>
        <p:nvSpPr>
          <p:cNvPr id="3" name="2 Marcador de contenido"/>
          <p:cNvSpPr>
            <a:spLocks noGrp="1"/>
          </p:cNvSpPr>
          <p:nvPr>
            <p:ph idx="1"/>
          </p:nvPr>
        </p:nvSpPr>
        <p:spPr>
          <a:xfrm>
            <a:off x="2802939" y="214079"/>
            <a:ext cx="4007754" cy="458900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358460" y="1125160"/>
            <a:ext cx="2358601" cy="3677925"/>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3261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05204" y="3763805"/>
            <a:ext cx="4301490" cy="444338"/>
          </a:xfrm>
        </p:spPr>
        <p:txBody>
          <a:bodyPr anchor="b"/>
          <a:lstStyle>
            <a:lvl1pPr algn="l">
              <a:defRPr sz="16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405204" y="480433"/>
            <a:ext cx="4301490" cy="3226118"/>
          </a:xfrm>
        </p:spPr>
        <p:txBody>
          <a:bodyPr/>
          <a:lstStyle>
            <a:lvl1pPr marL="0" indent="0">
              <a:buNone/>
              <a:defRPr sz="2500"/>
            </a:lvl1pPr>
            <a:lvl2pPr marL="358414" indent="0">
              <a:buNone/>
              <a:defRPr sz="2200"/>
            </a:lvl2pPr>
            <a:lvl3pPr marL="716828" indent="0">
              <a:buNone/>
              <a:defRPr sz="1900"/>
            </a:lvl3pPr>
            <a:lvl4pPr marL="1075241" indent="0">
              <a:buNone/>
              <a:defRPr sz="1600"/>
            </a:lvl4pPr>
            <a:lvl5pPr marL="1433655" indent="0">
              <a:buNone/>
              <a:defRPr sz="1600"/>
            </a:lvl5pPr>
            <a:lvl6pPr marL="1792069" indent="0">
              <a:buNone/>
              <a:defRPr sz="1600"/>
            </a:lvl6pPr>
            <a:lvl7pPr marL="2150483" indent="0">
              <a:buNone/>
              <a:defRPr sz="1600"/>
            </a:lvl7pPr>
            <a:lvl8pPr marL="2508897" indent="0">
              <a:buNone/>
              <a:defRPr sz="1600"/>
            </a:lvl8pPr>
            <a:lvl9pPr marL="2867310" indent="0">
              <a:buNone/>
              <a:defRPr sz="1600"/>
            </a:lvl9pPr>
          </a:lstStyle>
          <a:p>
            <a:endParaRPr lang="es-MX" dirty="0"/>
          </a:p>
        </p:txBody>
      </p:sp>
      <p:sp>
        <p:nvSpPr>
          <p:cNvPr id="4" name="3 Marcador de texto"/>
          <p:cNvSpPr>
            <a:spLocks noGrp="1"/>
          </p:cNvSpPr>
          <p:nvPr>
            <p:ph type="body" sz="half" idx="2"/>
          </p:nvPr>
        </p:nvSpPr>
        <p:spPr>
          <a:xfrm>
            <a:off x="1405204" y="4208144"/>
            <a:ext cx="4301490" cy="631034"/>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77065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58458" y="215324"/>
            <a:ext cx="6452235" cy="896144"/>
          </a:xfrm>
          <a:prstGeom prst="rect">
            <a:avLst/>
          </a:prstGeom>
        </p:spPr>
        <p:txBody>
          <a:bodyPr vert="horz" lIns="71683" tIns="35841" rIns="71683" bIns="35841"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358458" y="1254604"/>
            <a:ext cx="6452235" cy="3548481"/>
          </a:xfrm>
          <a:prstGeom prst="rect">
            <a:avLst/>
          </a:prstGeom>
        </p:spPr>
        <p:txBody>
          <a:bodyPr vert="horz" lIns="71683" tIns="35841" rIns="71683" bIns="35841"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358459" y="4983557"/>
            <a:ext cx="1672801" cy="286268"/>
          </a:xfrm>
          <a:prstGeom prst="rect">
            <a:avLst/>
          </a:prstGeom>
        </p:spPr>
        <p:txBody>
          <a:bodyPr vert="horz" lIns="71683" tIns="35841" rIns="71683" bIns="35841" rtlCol="0" anchor="ctr"/>
          <a:lstStyle>
            <a:lvl1pPr algn="l">
              <a:defRPr sz="900">
                <a:solidFill>
                  <a:schemeClr val="tx1">
                    <a:tint val="75000"/>
                  </a:schemeClr>
                </a:solidFill>
              </a:defRPr>
            </a:lvl1pPr>
          </a:lstStyle>
          <a:p>
            <a:endParaRPr lang="es-MX" dirty="0"/>
          </a:p>
        </p:txBody>
      </p:sp>
      <p:sp>
        <p:nvSpPr>
          <p:cNvPr id="5" name="4 Marcador de pie de página"/>
          <p:cNvSpPr>
            <a:spLocks noGrp="1"/>
          </p:cNvSpPr>
          <p:nvPr>
            <p:ph type="ftr" sz="quarter" idx="3"/>
          </p:nvPr>
        </p:nvSpPr>
        <p:spPr>
          <a:xfrm>
            <a:off x="2449462" y="4983557"/>
            <a:ext cx="2270230" cy="286268"/>
          </a:xfrm>
          <a:prstGeom prst="rect">
            <a:avLst/>
          </a:prstGeom>
        </p:spPr>
        <p:txBody>
          <a:bodyPr vert="horz" lIns="71683" tIns="35841" rIns="71683" bIns="35841" rtlCol="0" anchor="ctr"/>
          <a:lstStyle>
            <a:lvl1pPr algn="ctr">
              <a:defRPr sz="9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5137893" y="4983557"/>
            <a:ext cx="1672801" cy="286268"/>
          </a:xfrm>
          <a:prstGeom prst="rect">
            <a:avLst/>
          </a:prstGeom>
        </p:spPr>
        <p:txBody>
          <a:bodyPr vert="horz" lIns="71683" tIns="35841" rIns="71683" bIns="35841" rtlCol="0" anchor="ctr"/>
          <a:lstStyle>
            <a:lvl1pPr algn="r">
              <a:defRPr sz="900">
                <a:solidFill>
                  <a:schemeClr val="tx1">
                    <a:tint val="75000"/>
                  </a:schemeClr>
                </a:solidFill>
              </a:defRPr>
            </a:lvl1p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79284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716828" rtl="0" eaLnBrk="1" latinLnBrk="0" hangingPunct="1">
        <a:spcBef>
          <a:spcPct val="0"/>
        </a:spcBef>
        <a:buNone/>
        <a:defRPr sz="3400" kern="1200">
          <a:solidFill>
            <a:schemeClr val="tx1"/>
          </a:solidFill>
          <a:latin typeface="+mj-lt"/>
          <a:ea typeface="+mj-ea"/>
          <a:cs typeface="+mj-cs"/>
        </a:defRPr>
      </a:lvl1pPr>
    </p:titleStyle>
    <p:bodyStyle>
      <a:lvl1pPr marL="268811" indent="-268811" algn="l" defTabSz="71682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582423" indent="-224008" algn="l" defTabSz="71682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896034" indent="-179207" algn="l" defTabSz="716828"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54449"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12863"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1971275"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9690"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8104"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6517"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90092" y="96143"/>
            <a:ext cx="1072169" cy="108012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9" name="8 Rectángulo redondeado"/>
          <p:cNvSpPr/>
          <p:nvPr/>
        </p:nvSpPr>
        <p:spPr>
          <a:xfrm>
            <a:off x="698183" y="744215"/>
            <a:ext cx="832068" cy="936104"/>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0" name="9 Rectángulo redondeado"/>
          <p:cNvSpPr/>
          <p:nvPr/>
        </p:nvSpPr>
        <p:spPr>
          <a:xfrm>
            <a:off x="378124" y="1400672"/>
            <a:ext cx="720080" cy="783704"/>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1" name="10 Rectángulo redondeado"/>
          <p:cNvSpPr/>
          <p:nvPr/>
        </p:nvSpPr>
        <p:spPr>
          <a:xfrm>
            <a:off x="1610957" y="139228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2" name="11 Rectángulo redondeado"/>
          <p:cNvSpPr/>
          <p:nvPr/>
        </p:nvSpPr>
        <p:spPr>
          <a:xfrm>
            <a:off x="1150679" y="192945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3" name="12 Rectángulo redondeado"/>
          <p:cNvSpPr/>
          <p:nvPr/>
        </p:nvSpPr>
        <p:spPr>
          <a:xfrm>
            <a:off x="1250171" y="120445"/>
            <a:ext cx="471741" cy="468052"/>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4" name="13 Rectángulo redondeado"/>
          <p:cNvSpPr/>
          <p:nvPr/>
        </p:nvSpPr>
        <p:spPr>
          <a:xfrm>
            <a:off x="1441106" y="714557"/>
            <a:ext cx="508057" cy="49771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6" name="8 Cuadro de texto"/>
          <p:cNvSpPr txBox="1"/>
          <p:nvPr/>
        </p:nvSpPr>
        <p:spPr>
          <a:xfrm>
            <a:off x="698182" y="2256383"/>
            <a:ext cx="5675655" cy="2011602"/>
          </a:xfrm>
          <a:prstGeom prst="roundRect">
            <a:avLst/>
          </a:prstGeom>
          <a:ln>
            <a:solidFill>
              <a:srgbClr val="006666"/>
            </a:solidFill>
          </a:ln>
        </p:spPr>
        <p:style>
          <a:lnRef idx="2">
            <a:schemeClr val="accent4"/>
          </a:lnRef>
          <a:fillRef idx="1">
            <a:schemeClr val="lt1"/>
          </a:fillRef>
          <a:effectRef idx="0">
            <a:schemeClr val="accent4"/>
          </a:effectRef>
          <a:fontRef idx="minor">
            <a:schemeClr val="dk1"/>
          </a:fontRef>
        </p:style>
        <p:txBody>
          <a:bodyPr rot="0" spcFirstLastPara="0" vert="horz" wrap="square" lIns="91432" tIns="45716" rIns="91432" bIns="45716" numCol="1" spcCol="0" rtlCol="0" fromWordArt="0" anchor="ctr" anchorCtr="0" forceAA="0" compatLnSpc="1">
            <a:prstTxWarp prst="textNoShape">
              <a:avLst/>
            </a:prstTxWarp>
            <a:noAutofit/>
          </a:bodyPr>
          <a:lstStyle/>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Centro de Atención a                                   la Sociedad (CAS)</a:t>
            </a:r>
          </a:p>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Informe Semanal</a:t>
            </a:r>
          </a:p>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Del 28 de agosto al 1 de septiembre de 2017</a:t>
            </a:r>
            <a:endParaRPr lang="es-MX" sz="2400"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endParaRPr>
          </a:p>
        </p:txBody>
      </p:sp>
      <p:sp>
        <p:nvSpPr>
          <p:cNvPr id="18" name="17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4" name="33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5" name="34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6" name="35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7" name="36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8" name="37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9" name="38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0" name="39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 name="AutoShape 2" descr="https://scontent-dfw1-1.xx.fbcdn.net/hphotos-xtp1/t31.0-8/10947386_1449372305354540_5826203706677402902_o.jpg?_nc_eui=ARg-nmd20loNlka5HtEUm8iaSuhDT9X-Kk-35igIT_0JDm8I3vVk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41"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3800599" y="-4465"/>
            <a:ext cx="3323099" cy="1967830"/>
          </a:xfrm>
          <a:prstGeom prst="rect">
            <a:avLst/>
          </a:prstGeom>
          <a:noFill/>
          <a:ln>
            <a:noFill/>
          </a:ln>
        </p:spPr>
      </p:pic>
    </p:spTree>
    <p:extLst>
      <p:ext uri="{BB962C8B-B14F-4D97-AF65-F5344CB8AC3E}">
        <p14:creationId xmlns:p14="http://schemas.microsoft.com/office/powerpoint/2010/main" val="360080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4446" y="3535684"/>
            <a:ext cx="6990608" cy="1384995"/>
          </a:xfrm>
          <a:prstGeom prst="rect">
            <a:avLst/>
          </a:prstGeom>
          <a:noFill/>
        </p:spPr>
        <p:txBody>
          <a:bodyPr wrap="square" rtlCol="0">
            <a:spAutoFit/>
          </a:bodyPr>
          <a:lstStyle/>
          <a:p>
            <a:pPr algn="just"/>
            <a:r>
              <a:rPr lang="es-MX" b="1" dirty="0"/>
              <a:t>El 90.1% de las asesorías brindadas son resueltas el mismo día, es decir, se da solución de manera inmediata, las cuales son 1059 asesorías, siendo el rubro o canal de atención más empleado el Tel-INAI con 862 asesorías.</a:t>
            </a:r>
          </a:p>
          <a:p>
            <a:pPr algn="just"/>
            <a:endParaRPr lang="es-MX" b="1" dirty="0"/>
          </a:p>
          <a:p>
            <a:pPr algn="just"/>
            <a:r>
              <a:rPr lang="es-MX" b="1" dirty="0"/>
              <a:t>Los medios en los que se brinda respuesta entre 1 y 2 días fueron E-mail y Postal con 108 asesorías atendidas.</a:t>
            </a:r>
          </a:p>
        </p:txBody>
      </p:sp>
      <p:sp>
        <p:nvSpPr>
          <p:cNvPr id="6" name="CuadroTexto 5"/>
          <p:cNvSpPr txBox="1"/>
          <p:nvPr/>
        </p:nvSpPr>
        <p:spPr>
          <a:xfrm>
            <a:off x="50351" y="3295270"/>
            <a:ext cx="4965284" cy="215444"/>
          </a:xfrm>
          <a:prstGeom prst="rect">
            <a:avLst/>
          </a:prstGeom>
          <a:noFill/>
        </p:spPr>
        <p:txBody>
          <a:bodyPr wrap="square" rtlCol="0">
            <a:spAutoFit/>
          </a:bodyPr>
          <a:lstStyle/>
          <a:p>
            <a:pPr algn="just"/>
            <a:r>
              <a:rPr lang="es-MX" sz="800" dirty="0"/>
              <a:t>Nota: La suma de los parciales puede no coincidir debido al redondeo aplicado.</a:t>
            </a:r>
          </a:p>
        </p:txBody>
      </p:sp>
      <p:sp>
        <p:nvSpPr>
          <p:cNvPr id="7" name="2 Rectángulo"/>
          <p:cNvSpPr/>
          <p:nvPr/>
        </p:nvSpPr>
        <p:spPr>
          <a:xfrm>
            <a:off x="50351" y="23729"/>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7. Tiempo de asesoría por Canal de Atención</a:t>
            </a:r>
          </a:p>
        </p:txBody>
      </p:sp>
      <p:pic>
        <p:nvPicPr>
          <p:cNvPr id="3" name="Imagen 2">
            <a:extLst>
              <a:ext uri="{FF2B5EF4-FFF2-40B4-BE49-F238E27FC236}">
                <a16:creationId xmlns:a16="http://schemas.microsoft.com/office/drawing/2014/main" id="{2BCDC21B-D59F-42FD-9B9E-11F2E0872D1E}"/>
              </a:ext>
            </a:extLst>
          </p:cNvPr>
          <p:cNvPicPr>
            <a:picLocks noChangeAspect="1"/>
          </p:cNvPicPr>
          <p:nvPr/>
        </p:nvPicPr>
        <p:blipFill>
          <a:blip r:embed="rId2"/>
          <a:stretch>
            <a:fillRect/>
          </a:stretch>
        </p:blipFill>
        <p:spPr>
          <a:xfrm>
            <a:off x="305294" y="672207"/>
            <a:ext cx="6608911" cy="2448272"/>
          </a:xfrm>
          <a:prstGeom prst="rect">
            <a:avLst/>
          </a:prstGeom>
        </p:spPr>
      </p:pic>
    </p:spTree>
    <p:extLst>
      <p:ext uri="{BB962C8B-B14F-4D97-AF65-F5344CB8AC3E}">
        <p14:creationId xmlns:p14="http://schemas.microsoft.com/office/powerpoint/2010/main" val="285401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8. Tipo de Usuario por Canal de Atención</a:t>
            </a:r>
          </a:p>
        </p:txBody>
      </p:sp>
      <p:sp>
        <p:nvSpPr>
          <p:cNvPr id="5" name="CuadroTexto 4"/>
          <p:cNvSpPr txBox="1"/>
          <p:nvPr/>
        </p:nvSpPr>
        <p:spPr>
          <a:xfrm>
            <a:off x="0" y="3925761"/>
            <a:ext cx="7136920" cy="1384995"/>
          </a:xfrm>
          <a:prstGeom prst="rect">
            <a:avLst/>
          </a:prstGeom>
          <a:noFill/>
        </p:spPr>
        <p:txBody>
          <a:bodyPr wrap="square" rtlCol="0">
            <a:spAutoFit/>
          </a:bodyPr>
          <a:lstStyle/>
          <a:p>
            <a:pPr algn="just"/>
            <a:r>
              <a:rPr lang="es-MX" b="1" dirty="0"/>
              <a:t>Con 1,151 usuarios que representan el 97.9% de las asesorías realizadas por el CAS las personas físicas emplean como medio principal el Tel-INAI con 843 usuarios que representan el 97.8% de las asesorías realizadas.</a:t>
            </a:r>
          </a:p>
          <a:p>
            <a:pPr algn="just"/>
            <a:endParaRPr lang="es-MX" b="1" dirty="0"/>
          </a:p>
          <a:p>
            <a:pPr algn="just"/>
            <a:r>
              <a:rPr lang="es-MX" b="1" dirty="0"/>
              <a:t>Los medios empleados por las personas morales es Tel-INAI con 19 usuarios que representa el 2.2 %,  E-mail con 5 usuarios que representa 3.5% y presencial 1 que representa 7.9.</a:t>
            </a:r>
          </a:p>
        </p:txBody>
      </p:sp>
      <p:sp>
        <p:nvSpPr>
          <p:cNvPr id="6" name="CuadroTexto 5"/>
          <p:cNvSpPr txBox="1"/>
          <p:nvPr/>
        </p:nvSpPr>
        <p:spPr>
          <a:xfrm>
            <a:off x="3145342" y="1997127"/>
            <a:ext cx="3524719" cy="215444"/>
          </a:xfrm>
          <a:prstGeom prst="rect">
            <a:avLst/>
          </a:prstGeom>
          <a:noFill/>
        </p:spPr>
        <p:txBody>
          <a:bodyPr wrap="square" rtlCol="0">
            <a:spAutoFit/>
          </a:bodyPr>
          <a:lstStyle/>
          <a:p>
            <a:pPr algn="just"/>
            <a:r>
              <a:rPr lang="es-MX" sz="800" dirty="0"/>
              <a:t>Nota: La suma de los parciales puede no coincidir debido al redondeo aplicado.</a:t>
            </a:r>
          </a:p>
        </p:txBody>
      </p:sp>
      <p:pic>
        <p:nvPicPr>
          <p:cNvPr id="2" name="Imagen 1">
            <a:extLst>
              <a:ext uri="{FF2B5EF4-FFF2-40B4-BE49-F238E27FC236}">
                <a16:creationId xmlns:a16="http://schemas.microsoft.com/office/drawing/2014/main" id="{2E336250-8048-4DF2-A8A1-2C1A667D0ADC}"/>
              </a:ext>
            </a:extLst>
          </p:cNvPr>
          <p:cNvPicPr>
            <a:picLocks noChangeAspect="1"/>
          </p:cNvPicPr>
          <p:nvPr/>
        </p:nvPicPr>
        <p:blipFill>
          <a:blip r:embed="rId2"/>
          <a:stretch>
            <a:fillRect/>
          </a:stretch>
        </p:blipFill>
        <p:spPr>
          <a:xfrm>
            <a:off x="3296543" y="456885"/>
            <a:ext cx="3526129" cy="1508344"/>
          </a:xfrm>
          <a:prstGeom prst="rect">
            <a:avLst/>
          </a:prstGeom>
        </p:spPr>
      </p:pic>
      <p:pic>
        <p:nvPicPr>
          <p:cNvPr id="3" name="Imagen 2">
            <a:extLst>
              <a:ext uri="{FF2B5EF4-FFF2-40B4-BE49-F238E27FC236}">
                <a16:creationId xmlns:a16="http://schemas.microsoft.com/office/drawing/2014/main" id="{6EFF63A0-6500-4DF7-A093-46722AF20789}"/>
              </a:ext>
            </a:extLst>
          </p:cNvPr>
          <p:cNvPicPr>
            <a:picLocks noChangeAspect="1"/>
          </p:cNvPicPr>
          <p:nvPr/>
        </p:nvPicPr>
        <p:blipFill>
          <a:blip r:embed="rId3"/>
          <a:stretch>
            <a:fillRect/>
          </a:stretch>
        </p:blipFill>
        <p:spPr>
          <a:xfrm>
            <a:off x="0" y="627473"/>
            <a:ext cx="7096359" cy="3170195"/>
          </a:xfrm>
          <a:prstGeom prst="rect">
            <a:avLst/>
          </a:prstGeom>
        </p:spPr>
      </p:pic>
    </p:spTree>
    <p:extLst>
      <p:ext uri="{BB962C8B-B14F-4D97-AF65-F5344CB8AC3E}">
        <p14:creationId xmlns:p14="http://schemas.microsoft.com/office/powerpoint/2010/main" val="123758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 Género de los Usuarios por Canal de Atención</a:t>
            </a:r>
          </a:p>
        </p:txBody>
      </p:sp>
      <p:sp>
        <p:nvSpPr>
          <p:cNvPr id="6" name="CuadroTexto 5"/>
          <p:cNvSpPr txBox="1"/>
          <p:nvPr/>
        </p:nvSpPr>
        <p:spPr>
          <a:xfrm>
            <a:off x="47211" y="2380351"/>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a:t>Nota: La suma de los parciales puede no coincidir debido al redondeo aplicado.</a:t>
            </a:r>
          </a:p>
        </p:txBody>
      </p:sp>
      <p:sp>
        <p:nvSpPr>
          <p:cNvPr id="7" name="CuadroTexto 6"/>
          <p:cNvSpPr txBox="1"/>
          <p:nvPr/>
        </p:nvSpPr>
        <p:spPr>
          <a:xfrm>
            <a:off x="34574" y="2595795"/>
            <a:ext cx="7019422" cy="2092881"/>
          </a:xfrm>
          <a:prstGeom prst="rect">
            <a:avLst/>
          </a:prstGeom>
          <a:noFill/>
        </p:spPr>
        <p:txBody>
          <a:bodyPr wrap="square" rtlCol="0">
            <a:spAutoFit/>
          </a:bodyPr>
          <a:lstStyle/>
          <a:p>
            <a:pPr algn="just"/>
            <a:r>
              <a:rPr lang="es-MX" sz="1300" b="1" dirty="0"/>
              <a:t>Respecto al género de quienes ocupan los canales de atención que proporciona el INAI y al ser el Tel-INAI el medio más empleado por los usuarios del CAS con 862 servicios atendidos, en la semana reportada los hombres representan el 52.8% y las mujeres representan el 47.2% </a:t>
            </a:r>
          </a:p>
          <a:p>
            <a:pPr algn="just"/>
            <a:endParaRPr lang="es-MX" sz="1300" b="1" dirty="0"/>
          </a:p>
          <a:p>
            <a:pPr algn="just"/>
            <a:r>
              <a:rPr lang="es-MX" sz="1300" b="1" dirty="0"/>
              <a:t>Los usuarios que acuden de manera presencial al INAI en la semana reportada, en su mayoría son hombres y representan el 65.6% y en menor medida las mujeres con un 34.4% de las asesorías otorgadas, mientras que en Mi CAS fueron 40.6% hombres y 59.4% mujeres.</a:t>
            </a:r>
          </a:p>
          <a:p>
            <a:pPr algn="just"/>
            <a:endParaRPr lang="es-MX" sz="1300" b="1" dirty="0"/>
          </a:p>
          <a:p>
            <a:pPr algn="just"/>
            <a:r>
              <a:rPr lang="es-MX" sz="1300" b="1" dirty="0"/>
              <a:t>Finalmente, el canal de atención E-mail en la semana reportada representó el 12.2% de uso de los cuales 54.5% de los solicitante eran hombres y un 31.5% representado por la mujeres. </a:t>
            </a:r>
          </a:p>
        </p:txBody>
      </p:sp>
      <p:pic>
        <p:nvPicPr>
          <p:cNvPr id="3" name="Imagen 2">
            <a:extLst>
              <a:ext uri="{FF2B5EF4-FFF2-40B4-BE49-F238E27FC236}">
                <a16:creationId xmlns:a16="http://schemas.microsoft.com/office/drawing/2014/main" id="{A821DA87-6139-4C30-8B02-84AFDF3CA247}"/>
              </a:ext>
            </a:extLst>
          </p:cNvPr>
          <p:cNvPicPr>
            <a:picLocks noChangeAspect="1"/>
          </p:cNvPicPr>
          <p:nvPr/>
        </p:nvPicPr>
        <p:blipFill>
          <a:blip r:embed="rId2"/>
          <a:stretch>
            <a:fillRect/>
          </a:stretch>
        </p:blipFill>
        <p:spPr>
          <a:xfrm>
            <a:off x="488231" y="707499"/>
            <a:ext cx="6264696" cy="1548883"/>
          </a:xfrm>
          <a:prstGeom prst="rect">
            <a:avLst/>
          </a:prstGeom>
        </p:spPr>
      </p:pic>
    </p:spTree>
    <p:extLst>
      <p:ext uri="{BB962C8B-B14F-4D97-AF65-F5344CB8AC3E}">
        <p14:creationId xmlns:p14="http://schemas.microsoft.com/office/powerpoint/2010/main" val="139773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lum bright="70000" contrast="-70000"/>
          </a:blip>
          <a:srcRect r="54408" b="51512"/>
          <a:stretch/>
        </p:blipFill>
        <p:spPr>
          <a:xfrm>
            <a:off x="2504455" y="1337885"/>
            <a:ext cx="1753939" cy="2719174"/>
          </a:xfrm>
          <a:prstGeom prst="rect">
            <a:avLst/>
          </a:prstGeom>
        </p:spPr>
      </p:pic>
      <p:sp>
        <p:nvSpPr>
          <p:cNvPr id="12"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 Género de los Usuarios por Canal de Atención</a:t>
            </a:r>
          </a:p>
        </p:txBody>
      </p:sp>
      <p:pic>
        <p:nvPicPr>
          <p:cNvPr id="8" name="Imagen 7">
            <a:extLst>
              <a:ext uri="{FF2B5EF4-FFF2-40B4-BE49-F238E27FC236}">
                <a16:creationId xmlns:a16="http://schemas.microsoft.com/office/drawing/2014/main" id="{F56AE205-EBFC-400B-9258-3F994BB5B235}"/>
              </a:ext>
            </a:extLst>
          </p:cNvPr>
          <p:cNvPicPr>
            <a:picLocks noChangeAspect="1"/>
          </p:cNvPicPr>
          <p:nvPr/>
        </p:nvPicPr>
        <p:blipFill>
          <a:blip r:embed="rId3"/>
          <a:stretch>
            <a:fillRect/>
          </a:stretch>
        </p:blipFill>
        <p:spPr>
          <a:xfrm>
            <a:off x="0" y="528191"/>
            <a:ext cx="2692200" cy="1782026"/>
          </a:xfrm>
          <a:prstGeom prst="rect">
            <a:avLst/>
          </a:prstGeom>
        </p:spPr>
      </p:pic>
      <p:pic>
        <p:nvPicPr>
          <p:cNvPr id="9" name="Imagen 8">
            <a:extLst>
              <a:ext uri="{FF2B5EF4-FFF2-40B4-BE49-F238E27FC236}">
                <a16:creationId xmlns:a16="http://schemas.microsoft.com/office/drawing/2014/main" id="{D3C6ACBA-1C55-4D5E-BC75-FD6C1DB80E72}"/>
              </a:ext>
            </a:extLst>
          </p:cNvPr>
          <p:cNvPicPr>
            <a:picLocks noChangeAspect="1"/>
          </p:cNvPicPr>
          <p:nvPr/>
        </p:nvPicPr>
        <p:blipFill>
          <a:blip r:embed="rId4"/>
          <a:stretch>
            <a:fillRect/>
          </a:stretch>
        </p:blipFill>
        <p:spPr>
          <a:xfrm>
            <a:off x="4448889" y="446872"/>
            <a:ext cx="2692200" cy="1782026"/>
          </a:xfrm>
          <a:prstGeom prst="rect">
            <a:avLst/>
          </a:prstGeom>
        </p:spPr>
      </p:pic>
      <p:pic>
        <p:nvPicPr>
          <p:cNvPr id="10" name="Imagen 9">
            <a:extLst>
              <a:ext uri="{FF2B5EF4-FFF2-40B4-BE49-F238E27FC236}">
                <a16:creationId xmlns:a16="http://schemas.microsoft.com/office/drawing/2014/main" id="{785DE1B3-9B55-4343-AAB6-54C5EA0995B1}"/>
              </a:ext>
            </a:extLst>
          </p:cNvPr>
          <p:cNvPicPr>
            <a:picLocks noChangeAspect="1"/>
          </p:cNvPicPr>
          <p:nvPr/>
        </p:nvPicPr>
        <p:blipFill>
          <a:blip r:embed="rId5"/>
          <a:stretch>
            <a:fillRect/>
          </a:stretch>
        </p:blipFill>
        <p:spPr>
          <a:xfrm>
            <a:off x="2064612" y="1825845"/>
            <a:ext cx="2633624" cy="1743253"/>
          </a:xfrm>
          <a:prstGeom prst="rect">
            <a:avLst/>
          </a:prstGeom>
        </p:spPr>
      </p:pic>
      <p:pic>
        <p:nvPicPr>
          <p:cNvPr id="13" name="Imagen 12">
            <a:extLst>
              <a:ext uri="{FF2B5EF4-FFF2-40B4-BE49-F238E27FC236}">
                <a16:creationId xmlns:a16="http://schemas.microsoft.com/office/drawing/2014/main" id="{03D07505-5FB6-46B3-8CBD-8BB3B710BB86}"/>
              </a:ext>
            </a:extLst>
          </p:cNvPr>
          <p:cNvPicPr>
            <a:picLocks noChangeAspect="1"/>
          </p:cNvPicPr>
          <p:nvPr/>
        </p:nvPicPr>
        <p:blipFill>
          <a:blip r:embed="rId6"/>
          <a:stretch>
            <a:fillRect/>
          </a:stretch>
        </p:blipFill>
        <p:spPr>
          <a:xfrm>
            <a:off x="129481" y="3303854"/>
            <a:ext cx="2816107" cy="1864042"/>
          </a:xfrm>
          <a:prstGeom prst="rect">
            <a:avLst/>
          </a:prstGeom>
        </p:spPr>
      </p:pic>
      <p:pic>
        <p:nvPicPr>
          <p:cNvPr id="14" name="Imagen 13">
            <a:extLst>
              <a:ext uri="{FF2B5EF4-FFF2-40B4-BE49-F238E27FC236}">
                <a16:creationId xmlns:a16="http://schemas.microsoft.com/office/drawing/2014/main" id="{728A5CC7-67B5-4F53-8894-760345D7DF93}"/>
              </a:ext>
            </a:extLst>
          </p:cNvPr>
          <p:cNvPicPr>
            <a:picLocks noChangeAspect="1"/>
          </p:cNvPicPr>
          <p:nvPr/>
        </p:nvPicPr>
        <p:blipFill>
          <a:blip r:embed="rId7"/>
          <a:stretch>
            <a:fillRect/>
          </a:stretch>
        </p:blipFill>
        <p:spPr>
          <a:xfrm>
            <a:off x="4178941" y="3171356"/>
            <a:ext cx="3016278" cy="1996540"/>
          </a:xfrm>
          <a:prstGeom prst="rect">
            <a:avLst/>
          </a:prstGeom>
        </p:spPr>
      </p:pic>
    </p:spTree>
    <p:extLst>
      <p:ext uri="{BB962C8B-B14F-4D97-AF65-F5344CB8AC3E}">
        <p14:creationId xmlns:p14="http://schemas.microsoft.com/office/powerpoint/2010/main" val="312124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122422" y="3249394"/>
            <a:ext cx="6918537" cy="2031325"/>
          </a:xfrm>
          <a:prstGeom prst="rect">
            <a:avLst/>
          </a:prstGeom>
        </p:spPr>
        <p:txBody>
          <a:bodyPr wrap="square">
            <a:spAutoFit/>
          </a:bodyPr>
          <a:lstStyle/>
          <a:p>
            <a:pPr marL="285750" indent="-285750" algn="just">
              <a:buFont typeface="Wingdings" panose="05000000000000000000" pitchFamily="2" charset="2"/>
              <a:buChar char="q"/>
            </a:pPr>
            <a:r>
              <a:rPr lang="es-MX" b="1" dirty="0"/>
              <a:t>En el periodo que se informa 901 usuarios proporcionaron información sobre su edad (lo que representa el 76.6% de los usuarios atendidos),  quienes emplean en un 81.2% Tel-INAI, 1.1% E-mail,  10.0% Presencial y el 7.7%  de </a:t>
            </a:r>
            <a:r>
              <a:rPr lang="es-MX" b="1" dirty="0" err="1"/>
              <a:t>MiCAS</a:t>
            </a:r>
            <a:r>
              <a:rPr lang="es-MX" b="1" dirty="0"/>
              <a:t>.</a:t>
            </a:r>
          </a:p>
          <a:p>
            <a:pPr algn="just"/>
            <a:endParaRPr lang="es-MX" b="1" dirty="0"/>
          </a:p>
          <a:p>
            <a:pPr marL="285750" indent="-285750" algn="just">
              <a:buFont typeface="Wingdings" panose="05000000000000000000" pitchFamily="2" charset="2"/>
              <a:buChar char="q"/>
            </a:pPr>
            <a:r>
              <a:rPr lang="es-MX" b="1" dirty="0"/>
              <a:t>El 23.3% de los usuarios tienen entre 40 y 49 años, los usuarios entre 30 y 39 años representa el 22.9 %.</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17.6 % de los usuarios tienen entre 20 y 29 años, los usuarios entre 50 y 59 años representan 15.4%.</a:t>
            </a:r>
          </a:p>
        </p:txBody>
      </p:sp>
      <p:sp>
        <p:nvSpPr>
          <p:cNvPr id="6" name="CuadroTexto 5"/>
          <p:cNvSpPr txBox="1"/>
          <p:nvPr/>
        </p:nvSpPr>
        <p:spPr>
          <a:xfrm>
            <a:off x="128191" y="3048471"/>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a:t>Nota: La suma de los parciales puede no coincidir debido al redondeo aplicado.</a:t>
            </a:r>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10. Grupo de  Edades de los Usuarios por Canal de Atención</a:t>
            </a:r>
          </a:p>
        </p:txBody>
      </p:sp>
      <p:pic>
        <p:nvPicPr>
          <p:cNvPr id="2" name="Imagen 1">
            <a:extLst>
              <a:ext uri="{FF2B5EF4-FFF2-40B4-BE49-F238E27FC236}">
                <a16:creationId xmlns:a16="http://schemas.microsoft.com/office/drawing/2014/main" id="{BEA50013-7DAA-495B-9796-1C4E49136A4C}"/>
              </a:ext>
            </a:extLst>
          </p:cNvPr>
          <p:cNvPicPr>
            <a:picLocks noChangeAspect="1"/>
          </p:cNvPicPr>
          <p:nvPr/>
        </p:nvPicPr>
        <p:blipFill>
          <a:blip r:embed="rId2"/>
          <a:stretch>
            <a:fillRect/>
          </a:stretch>
        </p:blipFill>
        <p:spPr>
          <a:xfrm>
            <a:off x="325095" y="744215"/>
            <a:ext cx="6536903" cy="2022030"/>
          </a:xfrm>
          <a:prstGeom prst="rect">
            <a:avLst/>
          </a:prstGeom>
        </p:spPr>
      </p:pic>
    </p:spTree>
    <p:extLst>
      <p:ext uri="{BB962C8B-B14F-4D97-AF65-F5344CB8AC3E}">
        <p14:creationId xmlns:p14="http://schemas.microsoft.com/office/powerpoint/2010/main" val="141671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3420321"/>
            <a:ext cx="7163589" cy="1692771"/>
          </a:xfrm>
          <a:prstGeom prst="rect">
            <a:avLst/>
          </a:prstGeom>
          <a:noFill/>
        </p:spPr>
        <p:txBody>
          <a:bodyPr wrap="square" rtlCol="0">
            <a:spAutoFit/>
          </a:bodyPr>
          <a:lstStyle/>
          <a:p>
            <a:pPr algn="just"/>
            <a:r>
              <a:rPr lang="es-MX" b="1" dirty="0"/>
              <a:t>Las edades de los usuarios de quienes ocupan mas los canales de atención que proporciona el INAI se encuentran en un rango de 40 a 49 años que representan el  23.3% de los usuarios que proporcionaron esta información, y en esta semana reportada esta dividida el 55.7% son hombres y el 44.3 % son mujeres representados con 210 usuarios.</a:t>
            </a:r>
          </a:p>
          <a:p>
            <a:pPr algn="just"/>
            <a:endParaRPr lang="es-MX" sz="600" b="1" dirty="0"/>
          </a:p>
          <a:p>
            <a:pPr algn="just"/>
            <a:r>
              <a:rPr lang="es-MX" b="1" dirty="0"/>
              <a:t>El grupo de edad de 20 a 29 años fue el tercer rango de edad que más solicitó asesorías con 159 usuarios representado por un 17.6% de los cuales un 45.3% son hombres y 54.7% son mujeres datos reportados en la semana del 28 de agosto al 1 de septiembre.</a:t>
            </a:r>
          </a:p>
        </p:txBody>
      </p:sp>
      <p:sp>
        <p:nvSpPr>
          <p:cNvPr id="8" name="2 Rectángulo"/>
          <p:cNvSpPr/>
          <p:nvPr/>
        </p:nvSpPr>
        <p:spPr>
          <a:xfrm>
            <a:off x="44790"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11. Grupo de  Edades de los Usuarios por género</a:t>
            </a:r>
          </a:p>
        </p:txBody>
      </p:sp>
      <p:sp>
        <p:nvSpPr>
          <p:cNvPr id="9" name="CuadroTexto 8"/>
          <p:cNvSpPr txBox="1"/>
          <p:nvPr/>
        </p:nvSpPr>
        <p:spPr>
          <a:xfrm>
            <a:off x="56183" y="3167883"/>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a:t>Nota: La suma de los parciales puede no coincidir debido al redondeo aplicado.</a:t>
            </a:r>
          </a:p>
        </p:txBody>
      </p:sp>
      <p:pic>
        <p:nvPicPr>
          <p:cNvPr id="2" name="Imagen 1">
            <a:extLst>
              <a:ext uri="{FF2B5EF4-FFF2-40B4-BE49-F238E27FC236}">
                <a16:creationId xmlns:a16="http://schemas.microsoft.com/office/drawing/2014/main" id="{5E9B95B4-7E13-4E52-8F48-DB71FA15AD35}"/>
              </a:ext>
            </a:extLst>
          </p:cNvPr>
          <p:cNvPicPr>
            <a:picLocks noChangeAspect="1"/>
          </p:cNvPicPr>
          <p:nvPr/>
        </p:nvPicPr>
        <p:blipFill>
          <a:blip r:embed="rId2"/>
          <a:stretch>
            <a:fillRect/>
          </a:stretch>
        </p:blipFill>
        <p:spPr>
          <a:xfrm>
            <a:off x="416223" y="620700"/>
            <a:ext cx="6336704" cy="2283755"/>
          </a:xfrm>
          <a:prstGeom prst="rect">
            <a:avLst/>
          </a:prstGeom>
        </p:spPr>
      </p:pic>
    </p:spTree>
    <p:extLst>
      <p:ext uri="{BB962C8B-B14F-4D97-AF65-F5344CB8AC3E}">
        <p14:creationId xmlns:p14="http://schemas.microsoft.com/office/powerpoint/2010/main" val="3086814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lum bright="70000" contrast="-70000"/>
          </a:blip>
          <a:srcRect r="78731" b="48142"/>
          <a:stretch/>
        </p:blipFill>
        <p:spPr>
          <a:xfrm flipH="1">
            <a:off x="5342195" y="737271"/>
            <a:ext cx="1435159" cy="2954132"/>
          </a:xfrm>
          <a:prstGeom prst="rect">
            <a:avLst/>
          </a:prstGeom>
        </p:spPr>
      </p:pic>
      <p:pic>
        <p:nvPicPr>
          <p:cNvPr id="3" name="Imagen 2"/>
          <p:cNvPicPr>
            <a:picLocks noChangeAspect="1"/>
          </p:cNvPicPr>
          <p:nvPr/>
        </p:nvPicPr>
        <p:blipFill>
          <a:blip r:embed="rId3"/>
          <a:stretch>
            <a:fillRect/>
          </a:stretch>
        </p:blipFill>
        <p:spPr>
          <a:xfrm>
            <a:off x="200199" y="737271"/>
            <a:ext cx="1324883" cy="2954132"/>
          </a:xfrm>
          <a:prstGeom prst="rect">
            <a:avLst/>
          </a:prstGeom>
        </p:spPr>
      </p:pic>
      <p:sp>
        <p:nvSpPr>
          <p:cNvPr id="5"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12. Pirámide de Edades de los Usuarios por género</a:t>
            </a:r>
          </a:p>
        </p:txBody>
      </p:sp>
      <p:sp>
        <p:nvSpPr>
          <p:cNvPr id="4" name="CuadroTexto 3"/>
          <p:cNvSpPr txBox="1"/>
          <p:nvPr/>
        </p:nvSpPr>
        <p:spPr>
          <a:xfrm>
            <a:off x="0" y="4182596"/>
            <a:ext cx="7118799" cy="954107"/>
          </a:xfrm>
          <a:prstGeom prst="rect">
            <a:avLst/>
          </a:prstGeom>
          <a:noFill/>
        </p:spPr>
        <p:txBody>
          <a:bodyPr wrap="square" rtlCol="0">
            <a:spAutoFit/>
          </a:bodyPr>
          <a:lstStyle/>
          <a:p>
            <a:pPr algn="just"/>
            <a:r>
              <a:rPr lang="es-MX" b="1" dirty="0"/>
              <a:t>En la semana del 28 de agosto al 1 de septiembre de 2017, de los 901 usuarios  que proporcionaron su edad el grupo de 40 a 49 años, constituye el 23.3% de la población, toda vez que son, quienes más usan los canales que proporciona el CAS. La población del rango de 50 a 59 años, representa el 15.4% del total, la población en edad avanzada representa el 3.4%.</a:t>
            </a:r>
          </a:p>
        </p:txBody>
      </p:sp>
      <p:pic>
        <p:nvPicPr>
          <p:cNvPr id="7" name="Imagen 6"/>
          <p:cNvPicPr>
            <a:picLocks noChangeAspect="1"/>
          </p:cNvPicPr>
          <p:nvPr/>
        </p:nvPicPr>
        <p:blipFill>
          <a:blip r:embed="rId4"/>
          <a:stretch>
            <a:fillRect/>
          </a:stretch>
        </p:blipFill>
        <p:spPr>
          <a:xfrm>
            <a:off x="305776" y="515112"/>
            <a:ext cx="1219306" cy="3176291"/>
          </a:xfrm>
          <a:prstGeom prst="rect">
            <a:avLst/>
          </a:prstGeom>
        </p:spPr>
      </p:pic>
      <p:pic>
        <p:nvPicPr>
          <p:cNvPr id="2" name="Imagen 1">
            <a:extLst>
              <a:ext uri="{FF2B5EF4-FFF2-40B4-BE49-F238E27FC236}">
                <a16:creationId xmlns:a16="http://schemas.microsoft.com/office/drawing/2014/main" id="{B541BAB6-CC8F-4372-BB2A-43AE56E695EE}"/>
              </a:ext>
            </a:extLst>
          </p:cNvPr>
          <p:cNvPicPr>
            <a:picLocks noChangeAspect="1"/>
          </p:cNvPicPr>
          <p:nvPr/>
        </p:nvPicPr>
        <p:blipFill rotWithShape="1">
          <a:blip r:embed="rId5"/>
          <a:srcRect t="5172"/>
          <a:stretch/>
        </p:blipFill>
        <p:spPr>
          <a:xfrm>
            <a:off x="560239" y="515112"/>
            <a:ext cx="6297714" cy="3503432"/>
          </a:xfrm>
          <a:prstGeom prst="rect">
            <a:avLst/>
          </a:prstGeom>
        </p:spPr>
      </p:pic>
    </p:spTree>
    <p:extLst>
      <p:ext uri="{BB962C8B-B14F-4D97-AF65-F5344CB8AC3E}">
        <p14:creationId xmlns:p14="http://schemas.microsoft.com/office/powerpoint/2010/main" val="234914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13. Escolaridad de los Usuarios</a:t>
            </a:r>
          </a:p>
        </p:txBody>
      </p:sp>
      <p:sp>
        <p:nvSpPr>
          <p:cNvPr id="2" name="CuadroTexto 1"/>
          <p:cNvSpPr txBox="1"/>
          <p:nvPr/>
        </p:nvSpPr>
        <p:spPr>
          <a:xfrm>
            <a:off x="79142" y="4056583"/>
            <a:ext cx="7033825" cy="1169551"/>
          </a:xfrm>
          <a:prstGeom prst="rect">
            <a:avLst/>
          </a:prstGeom>
          <a:noFill/>
        </p:spPr>
        <p:txBody>
          <a:bodyPr wrap="square" rtlCol="0">
            <a:spAutoFit/>
          </a:bodyPr>
          <a:lstStyle/>
          <a:p>
            <a:pPr marL="285750" indent="-285750">
              <a:buFont typeface="Wingdings" panose="05000000000000000000" pitchFamily="2" charset="2"/>
              <a:buChar char="q"/>
            </a:pPr>
            <a:r>
              <a:rPr lang="es-MX" b="1" dirty="0"/>
              <a:t>El 51.2% de los usuarios del CAS tienen licenciatura.</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a:t>El 21.5% de los usuarios cuentan con Nivel medio superior.</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a:t>El  27.3% representa el resto de los usuarios que proporcionaron el dato.</a:t>
            </a:r>
          </a:p>
        </p:txBody>
      </p:sp>
      <p:sp>
        <p:nvSpPr>
          <p:cNvPr id="7" name="CuadroTexto 6"/>
          <p:cNvSpPr txBox="1"/>
          <p:nvPr/>
        </p:nvSpPr>
        <p:spPr>
          <a:xfrm>
            <a:off x="59758" y="2544415"/>
            <a:ext cx="2360439"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a:t>Nota: La suma de los parciales puede no coincidir debido al redondeo aplicado.</a:t>
            </a:r>
          </a:p>
        </p:txBody>
      </p:sp>
      <p:pic>
        <p:nvPicPr>
          <p:cNvPr id="6" name="Imagen 5">
            <a:extLst>
              <a:ext uri="{FF2B5EF4-FFF2-40B4-BE49-F238E27FC236}">
                <a16:creationId xmlns:a16="http://schemas.microsoft.com/office/drawing/2014/main" id="{75E17744-363D-4162-982E-2DEF3203A725}"/>
              </a:ext>
            </a:extLst>
          </p:cNvPr>
          <p:cNvPicPr>
            <a:picLocks noChangeAspect="1"/>
          </p:cNvPicPr>
          <p:nvPr/>
        </p:nvPicPr>
        <p:blipFill>
          <a:blip r:embed="rId2"/>
          <a:stretch>
            <a:fillRect/>
          </a:stretch>
        </p:blipFill>
        <p:spPr>
          <a:xfrm>
            <a:off x="191350" y="513909"/>
            <a:ext cx="2313105" cy="1970578"/>
          </a:xfrm>
          <a:prstGeom prst="rect">
            <a:avLst/>
          </a:prstGeom>
        </p:spPr>
      </p:pic>
      <p:pic>
        <p:nvPicPr>
          <p:cNvPr id="8" name="Imagen 7">
            <a:extLst>
              <a:ext uri="{FF2B5EF4-FFF2-40B4-BE49-F238E27FC236}">
                <a16:creationId xmlns:a16="http://schemas.microsoft.com/office/drawing/2014/main" id="{281DBF28-306F-4EA2-A8D7-64FC36A48F55}"/>
              </a:ext>
            </a:extLst>
          </p:cNvPr>
          <p:cNvPicPr>
            <a:picLocks noChangeAspect="1"/>
          </p:cNvPicPr>
          <p:nvPr/>
        </p:nvPicPr>
        <p:blipFill>
          <a:blip r:embed="rId3"/>
          <a:stretch>
            <a:fillRect/>
          </a:stretch>
        </p:blipFill>
        <p:spPr>
          <a:xfrm>
            <a:off x="449823" y="513909"/>
            <a:ext cx="6543631" cy="3603001"/>
          </a:xfrm>
          <a:prstGeom prst="rect">
            <a:avLst/>
          </a:prstGeom>
        </p:spPr>
      </p:pic>
    </p:spTree>
    <p:extLst>
      <p:ext uri="{BB962C8B-B14F-4D97-AF65-F5344CB8AC3E}">
        <p14:creationId xmlns:p14="http://schemas.microsoft.com/office/powerpoint/2010/main" val="3091760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439" y="-13667"/>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14. Escolaridad de los Usuarios por canal de atención</a:t>
            </a:r>
          </a:p>
        </p:txBody>
      </p:sp>
      <p:sp>
        <p:nvSpPr>
          <p:cNvPr id="4" name="CuadroTexto 3"/>
          <p:cNvSpPr txBox="1"/>
          <p:nvPr/>
        </p:nvSpPr>
        <p:spPr>
          <a:xfrm>
            <a:off x="26895" y="3260427"/>
            <a:ext cx="7086072" cy="1754326"/>
          </a:xfrm>
          <a:prstGeom prst="rect">
            <a:avLst/>
          </a:prstGeom>
          <a:noFill/>
        </p:spPr>
        <p:txBody>
          <a:bodyPr wrap="square" rtlCol="0">
            <a:spAutoFit/>
          </a:bodyPr>
          <a:lstStyle/>
          <a:p>
            <a:pPr algn="just"/>
            <a:r>
              <a:rPr lang="es-MX" sz="1200" b="1" dirty="0"/>
              <a:t>En el caso de escolaridad sólo 869 usuarios proporcionaron datos de los cuales la licenciatura es el grado de mayor representación ya que con 445 usuarios que equivale al  51.2% del sub total que emplean como canal de atención preferido a Tel-INAI con un 84.9% respecto a otros canales de atención.</a:t>
            </a:r>
          </a:p>
          <a:p>
            <a:pPr algn="just"/>
            <a:endParaRPr lang="es-MX" sz="1200" b="1" dirty="0"/>
          </a:p>
          <a:p>
            <a:pPr algn="just"/>
            <a:r>
              <a:rPr lang="es-MX" sz="1200" b="1" dirty="0"/>
              <a:t>En el Nivel medio superior de los 187 usuarios que otorgaron el dato respecto del subtotal, con un 83.4% el canal de atención más empleado es Tel-INAI, de igual manera los usuarios con grado escolar de secundaria que representan el 11.4% de los usuarios, existe un mayor uso del canal de atención Tel-INAI con un 80.8%.</a:t>
            </a:r>
          </a:p>
          <a:p>
            <a:pPr algn="just"/>
            <a:endParaRPr lang="es-MX" sz="1200" b="1" dirty="0"/>
          </a:p>
          <a:p>
            <a:pPr algn="just"/>
            <a:endParaRPr lang="es-MX" sz="1200" b="1" dirty="0"/>
          </a:p>
        </p:txBody>
      </p:sp>
      <p:sp>
        <p:nvSpPr>
          <p:cNvPr id="5" name="CuadroTexto 5"/>
          <p:cNvSpPr txBox="1"/>
          <p:nvPr/>
        </p:nvSpPr>
        <p:spPr>
          <a:xfrm>
            <a:off x="-19439" y="3049051"/>
            <a:ext cx="3694228"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a:t>Nota: La suma de los parciales puede no coincidir debido al redondeo aplicado.</a:t>
            </a:r>
          </a:p>
        </p:txBody>
      </p:sp>
      <p:pic>
        <p:nvPicPr>
          <p:cNvPr id="6" name="Imagen 5">
            <a:extLst>
              <a:ext uri="{FF2B5EF4-FFF2-40B4-BE49-F238E27FC236}">
                <a16:creationId xmlns:a16="http://schemas.microsoft.com/office/drawing/2014/main" id="{89185AAF-95C7-4F4E-A2D3-5A3BAA761D62}"/>
              </a:ext>
            </a:extLst>
          </p:cNvPr>
          <p:cNvPicPr>
            <a:picLocks noChangeAspect="1"/>
          </p:cNvPicPr>
          <p:nvPr/>
        </p:nvPicPr>
        <p:blipFill>
          <a:blip r:embed="rId2"/>
          <a:stretch>
            <a:fillRect/>
          </a:stretch>
        </p:blipFill>
        <p:spPr>
          <a:xfrm>
            <a:off x="337483" y="678105"/>
            <a:ext cx="6464895" cy="2154342"/>
          </a:xfrm>
          <a:prstGeom prst="rect">
            <a:avLst/>
          </a:prstGeom>
        </p:spPr>
      </p:pic>
    </p:spTree>
    <p:extLst>
      <p:ext uri="{BB962C8B-B14F-4D97-AF65-F5344CB8AC3E}">
        <p14:creationId xmlns:p14="http://schemas.microsoft.com/office/powerpoint/2010/main" val="642372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84575" y="456183"/>
            <a:ext cx="3456384" cy="4401205"/>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En el periodo que se informa 869 usuarios proporcionaron información sobre la entidad de donde requirió el servicio (lo que representa el 80.9% de los usuarios atendidos) y 225 no proporcionaron información lo que representa el 19.1% del total de los usuarios. </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50.3% de los usuarios son de la Ciudad de México, Estado de México y Guanajuato.</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30.5% de los usuarios están en el resto del país.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Los estados de donde se advierte un uso muy escaso de los servicios del CAS son Durango, Baja California Sur, Quintana Roo, Zacatecas y Nayarit.</a:t>
            </a:r>
          </a:p>
        </p:txBody>
      </p:sp>
      <p:sp>
        <p:nvSpPr>
          <p:cNvPr id="6"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15. Asesoría por Entidad Federativa</a:t>
            </a:r>
          </a:p>
        </p:txBody>
      </p:sp>
      <p:pic>
        <p:nvPicPr>
          <p:cNvPr id="3" name="Imagen 2">
            <a:extLst>
              <a:ext uri="{FF2B5EF4-FFF2-40B4-BE49-F238E27FC236}">
                <a16:creationId xmlns:a16="http://schemas.microsoft.com/office/drawing/2014/main" id="{9A69A315-F833-4ED3-BB06-3604DC1682B1}"/>
              </a:ext>
            </a:extLst>
          </p:cNvPr>
          <p:cNvPicPr>
            <a:picLocks noChangeAspect="1"/>
          </p:cNvPicPr>
          <p:nvPr/>
        </p:nvPicPr>
        <p:blipFill>
          <a:blip r:embed="rId2"/>
          <a:stretch>
            <a:fillRect/>
          </a:stretch>
        </p:blipFill>
        <p:spPr>
          <a:xfrm>
            <a:off x="292564" y="484857"/>
            <a:ext cx="3292011" cy="4372531"/>
          </a:xfrm>
          <a:prstGeom prst="rect">
            <a:avLst/>
          </a:prstGeom>
        </p:spPr>
      </p:pic>
    </p:spTree>
    <p:extLst>
      <p:ext uri="{BB962C8B-B14F-4D97-AF65-F5344CB8AC3E}">
        <p14:creationId xmlns:p14="http://schemas.microsoft.com/office/powerpoint/2010/main" val="129042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416223" y="528191"/>
            <a:ext cx="5832648" cy="6740307"/>
          </a:xfrm>
          <a:prstGeom prst="rect">
            <a:avLst/>
          </a:prstGeom>
          <a:noFill/>
        </p:spPr>
        <p:txBody>
          <a:bodyPr wrap="square" rtlCol="0">
            <a:spAutoFit/>
          </a:bodyPr>
          <a:lstStyle/>
          <a:p>
            <a:pPr marL="342900" indent="-342900" algn="just">
              <a:buFont typeface="+mj-lt"/>
              <a:buAutoNum type="arabicPeriod"/>
            </a:pPr>
            <a:r>
              <a:rPr lang="es-MX" sz="1600" dirty="0"/>
              <a:t>Introducción.</a:t>
            </a:r>
            <a:endParaRPr lang="es-MX" sz="500" dirty="0"/>
          </a:p>
          <a:p>
            <a:pPr marL="342900" indent="-342900" algn="just">
              <a:buFont typeface="+mj-lt"/>
              <a:buAutoNum type="arabicPeriod"/>
            </a:pPr>
            <a:r>
              <a:rPr lang="es-MX" sz="1600" dirty="0"/>
              <a:t>Tipo de Servicios.</a:t>
            </a:r>
            <a:endParaRPr lang="es-MX" sz="500" dirty="0"/>
          </a:p>
          <a:p>
            <a:pPr marL="342900" indent="-342900" algn="just">
              <a:buFont typeface="+mj-lt"/>
              <a:buAutoNum type="arabicPeriod"/>
            </a:pPr>
            <a:r>
              <a:rPr lang="es-MX" sz="1600" dirty="0"/>
              <a:t>Total Asesorías Solicitados por día. </a:t>
            </a:r>
          </a:p>
          <a:p>
            <a:pPr marL="342900" indent="-342900" algn="just">
              <a:buFont typeface="+mj-lt"/>
              <a:buAutoNum type="arabicPeriod"/>
            </a:pPr>
            <a:r>
              <a:rPr lang="es-MX" sz="1600" dirty="0"/>
              <a:t>Asesorías por Canal de Atención.</a:t>
            </a:r>
          </a:p>
          <a:p>
            <a:pPr marL="342900" indent="-342900" algn="just">
              <a:buFont typeface="+mj-lt"/>
              <a:buAutoNum type="arabicPeriod"/>
            </a:pPr>
            <a:r>
              <a:rPr lang="es-MX" sz="1600" dirty="0"/>
              <a:t>Canal de Atención por día.</a:t>
            </a:r>
            <a:endParaRPr lang="es-MX" sz="500" dirty="0"/>
          </a:p>
          <a:p>
            <a:pPr marL="342900" indent="-342900" algn="just">
              <a:buFont typeface="+mj-lt"/>
              <a:buAutoNum type="arabicPeriod"/>
            </a:pPr>
            <a:r>
              <a:rPr lang="es-MX" sz="1600" dirty="0"/>
              <a:t>Tipo de Asesoría por Canal de Atención.</a:t>
            </a:r>
            <a:endParaRPr lang="es-MX" sz="500" dirty="0"/>
          </a:p>
          <a:p>
            <a:pPr marL="342900" indent="-342900" algn="just">
              <a:buFont typeface="+mj-lt"/>
              <a:buAutoNum type="arabicPeriod"/>
            </a:pPr>
            <a:r>
              <a:rPr lang="es-MX" sz="1600" dirty="0"/>
              <a:t>Tiempo de asesoría por Canal de Atención.</a:t>
            </a:r>
          </a:p>
          <a:p>
            <a:pPr marL="342900" indent="-342900" algn="just">
              <a:buFont typeface="+mj-lt"/>
              <a:buAutoNum type="arabicPeriod"/>
            </a:pPr>
            <a:r>
              <a:rPr lang="es-MX" sz="1600" dirty="0"/>
              <a:t>Tipo de Usuario por Canal de Atención.</a:t>
            </a:r>
            <a:endParaRPr lang="es-MX" sz="500" dirty="0"/>
          </a:p>
          <a:p>
            <a:pPr marL="342900" indent="-342900" algn="just">
              <a:buFont typeface="+mj-lt"/>
              <a:buAutoNum type="arabicPeriod"/>
            </a:pPr>
            <a:r>
              <a:rPr lang="es-MX" sz="1600" dirty="0"/>
              <a:t>Género de los Usuarios por Canal de Atención.</a:t>
            </a:r>
          </a:p>
          <a:p>
            <a:pPr marL="342900" indent="-342900" algn="just">
              <a:buFont typeface="+mj-lt"/>
              <a:buAutoNum type="arabicPeriod"/>
            </a:pPr>
            <a:r>
              <a:rPr lang="es-MX" sz="1600" dirty="0"/>
              <a:t>Grupo de  Edades de los Usuarios por Canal de Atención.</a:t>
            </a:r>
          </a:p>
          <a:p>
            <a:pPr marL="342900" indent="-342900" algn="just">
              <a:buFont typeface="+mj-lt"/>
              <a:buAutoNum type="arabicPeriod"/>
            </a:pPr>
            <a:r>
              <a:rPr lang="es-MX" sz="1600" dirty="0"/>
              <a:t>Grupo de  Edades de los Usuarios por género.</a:t>
            </a:r>
          </a:p>
          <a:p>
            <a:pPr marL="342900" indent="-342900" algn="just">
              <a:buFont typeface="+mj-lt"/>
              <a:buAutoNum type="arabicPeriod"/>
            </a:pPr>
            <a:r>
              <a:rPr lang="es-MX" sz="1600" dirty="0"/>
              <a:t>Pirámide de Edades de los Usuarios por género.</a:t>
            </a:r>
          </a:p>
          <a:p>
            <a:pPr marL="342900" indent="-342900" algn="just">
              <a:buFont typeface="+mj-lt"/>
              <a:buAutoNum type="arabicPeriod"/>
            </a:pPr>
            <a:r>
              <a:rPr lang="es-MX" sz="1600" dirty="0"/>
              <a:t>Escolaridad de los Usuarios.</a:t>
            </a:r>
          </a:p>
          <a:p>
            <a:pPr marL="342900" indent="-342900" algn="just">
              <a:buFont typeface="+mj-lt"/>
              <a:buAutoNum type="arabicPeriod"/>
            </a:pPr>
            <a:r>
              <a:rPr lang="es-MX" sz="1600" dirty="0"/>
              <a:t>Escolaridad de los Usuarios por canal de atención.</a:t>
            </a:r>
          </a:p>
          <a:p>
            <a:pPr marL="342900" indent="-342900" algn="just">
              <a:buFont typeface="+mj-lt"/>
              <a:buAutoNum type="arabicPeriod"/>
            </a:pPr>
            <a:r>
              <a:rPr lang="es-MX" sz="1600" dirty="0"/>
              <a:t>Asesoría por Entidad Federativa.</a:t>
            </a:r>
          </a:p>
          <a:p>
            <a:pPr marL="342900" indent="-342900" algn="just">
              <a:buFont typeface="+mj-lt"/>
              <a:buAutoNum type="arabicPeriod"/>
            </a:pPr>
            <a:r>
              <a:rPr lang="es-MX" sz="1600" dirty="0"/>
              <a:t>Evaluación del Servicio de Tel-INAI.</a:t>
            </a:r>
          </a:p>
          <a:p>
            <a:pPr marL="342900" indent="-342900" algn="just">
              <a:buFont typeface="+mj-lt"/>
              <a:buAutoNum type="arabicPeriod"/>
            </a:pPr>
            <a:r>
              <a:rPr lang="es-MX" sz="1600" dirty="0"/>
              <a:t>Evaluación del Servicio Presencial.</a:t>
            </a:r>
          </a:p>
          <a:p>
            <a:pPr marL="342900" indent="-342900" algn="just">
              <a:buFont typeface="+mj-lt"/>
              <a:buAutoNum type="arabicPeriod"/>
            </a:pPr>
            <a:r>
              <a:rPr lang="es-MX" sz="1600" dirty="0"/>
              <a:t>Anexo Detalle de Servicios por Agente. </a:t>
            </a:r>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p:txBody>
      </p:sp>
      <p:sp>
        <p:nvSpPr>
          <p:cNvPr id="3" name="2 Rectángulo"/>
          <p:cNvSpPr/>
          <p:nvPr/>
        </p:nvSpPr>
        <p:spPr>
          <a:xfrm>
            <a:off x="-5832" y="0"/>
            <a:ext cx="7118799" cy="361637"/>
          </a:xfrm>
          <a:prstGeom prst="rect">
            <a:avLst/>
          </a:prstGeom>
        </p:spPr>
        <p:txBody>
          <a:bodyPr wrap="square">
            <a:spAutoFit/>
          </a:bodyPr>
          <a:lstStyle/>
          <a:p>
            <a:r>
              <a:rPr lang="es-MX" sz="175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Contenido</a:t>
            </a:r>
          </a:p>
        </p:txBody>
      </p:sp>
    </p:spTree>
    <p:extLst>
      <p:ext uri="{BB962C8B-B14F-4D97-AF65-F5344CB8AC3E}">
        <p14:creationId xmlns:p14="http://schemas.microsoft.com/office/powerpoint/2010/main" val="289270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Evaluación del Servicio de Tel-INAI</a:t>
            </a:r>
          </a:p>
        </p:txBody>
      </p:sp>
      <p:sp>
        <p:nvSpPr>
          <p:cNvPr id="8" name="7 Rectángulo"/>
          <p:cNvSpPr/>
          <p:nvPr/>
        </p:nvSpPr>
        <p:spPr>
          <a:xfrm>
            <a:off x="218084" y="2674490"/>
            <a:ext cx="6750867" cy="2246769"/>
          </a:xfrm>
          <a:prstGeom prst="rect">
            <a:avLst/>
          </a:prstGeom>
        </p:spPr>
        <p:txBody>
          <a:bodyPr wrap="square">
            <a:spAutoFit/>
          </a:bodyPr>
          <a:lstStyle/>
          <a:p>
            <a:pPr marL="285750" indent="-285750" algn="just">
              <a:buFont typeface="Wingdings" panose="05000000000000000000" pitchFamily="2" charset="2"/>
              <a:buChar char="q"/>
            </a:pPr>
            <a:r>
              <a:rPr lang="es-MX" b="1" dirty="0"/>
              <a:t>La calificación promedio que los usuarios dan al servicio recibido por Tel-INAI es de 8,7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La calificación sobre la amabilidad del asesor fue 9,2 y si la asesoría fue suficiente fue de 9,4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La calificación sobre si la preparación del asesor es de 8,9 en una escala de 0 a 10. </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Finalmente la atención recibida tuvo una calificación de 8,2 y el tiempo en espera  para ser atendido de 7,8 ambas son un área de oportunidad para mejorar.</a:t>
            </a:r>
          </a:p>
        </p:txBody>
      </p:sp>
      <p:pic>
        <p:nvPicPr>
          <p:cNvPr id="2" name="Imagen 1"/>
          <p:cNvPicPr>
            <a:picLocks noChangeAspect="1"/>
          </p:cNvPicPr>
          <p:nvPr/>
        </p:nvPicPr>
        <p:blipFill>
          <a:blip r:embed="rId2"/>
          <a:stretch>
            <a:fillRect/>
          </a:stretch>
        </p:blipFill>
        <p:spPr>
          <a:xfrm>
            <a:off x="218084" y="591153"/>
            <a:ext cx="6606851" cy="1830737"/>
          </a:xfrm>
          <a:prstGeom prst="rect">
            <a:avLst/>
          </a:prstGeom>
        </p:spPr>
      </p:pic>
    </p:spTree>
    <p:extLst>
      <p:ext uri="{BB962C8B-B14F-4D97-AF65-F5344CB8AC3E}">
        <p14:creationId xmlns:p14="http://schemas.microsoft.com/office/powerpoint/2010/main" val="3925228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p:cNvSpPr/>
          <p:nvPr/>
        </p:nvSpPr>
        <p:spPr>
          <a:xfrm>
            <a:off x="-64804"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Evaluación del Servicio de Tel-INAI</a:t>
            </a:r>
          </a:p>
        </p:txBody>
      </p:sp>
      <p:sp>
        <p:nvSpPr>
          <p:cNvPr id="4" name="CuadroTexto 3"/>
          <p:cNvSpPr txBox="1"/>
          <p:nvPr/>
        </p:nvSpPr>
        <p:spPr>
          <a:xfrm>
            <a:off x="200199" y="3624535"/>
            <a:ext cx="6840760" cy="1384995"/>
          </a:xfrm>
          <a:prstGeom prst="rect">
            <a:avLst/>
          </a:prstGeom>
          <a:noFill/>
        </p:spPr>
        <p:txBody>
          <a:bodyPr wrap="square" rtlCol="0">
            <a:spAutoFit/>
          </a:bodyPr>
          <a:lstStyle/>
          <a:p>
            <a:r>
              <a:rPr lang="es-MX" b="1" dirty="0"/>
              <a:t>En la gráfica se observa que la calificación de la amabilidad, la preparación del asesor y  si la asesoría fue suficiente  se encuentran por arriba de la calificación promedio que es de 8,7 .</a:t>
            </a:r>
          </a:p>
          <a:p>
            <a:endParaRPr lang="es-MX" b="1" dirty="0"/>
          </a:p>
          <a:p>
            <a:pPr algn="just"/>
            <a:r>
              <a:rPr lang="es-MX" b="1" dirty="0"/>
              <a:t>Sin embargo, existe oportunidad para mejorar en el tiempo de espera y la atención recibida la cual se encuentran por abajo del promedio.</a:t>
            </a:r>
          </a:p>
        </p:txBody>
      </p:sp>
      <p:pic>
        <p:nvPicPr>
          <p:cNvPr id="2" name="Imagen 1"/>
          <p:cNvPicPr>
            <a:picLocks noChangeAspect="1"/>
          </p:cNvPicPr>
          <p:nvPr/>
        </p:nvPicPr>
        <p:blipFill>
          <a:blip r:embed="rId2"/>
          <a:stretch>
            <a:fillRect/>
          </a:stretch>
        </p:blipFill>
        <p:spPr>
          <a:xfrm>
            <a:off x="173567" y="682673"/>
            <a:ext cx="6822015" cy="2941862"/>
          </a:xfrm>
          <a:prstGeom prst="rect">
            <a:avLst/>
          </a:prstGeom>
        </p:spPr>
      </p:pic>
      <p:pic>
        <p:nvPicPr>
          <p:cNvPr id="3" name="Imagen 2"/>
          <p:cNvPicPr>
            <a:picLocks noChangeAspect="1"/>
          </p:cNvPicPr>
          <p:nvPr/>
        </p:nvPicPr>
        <p:blipFill>
          <a:blip r:embed="rId3"/>
          <a:stretch>
            <a:fillRect/>
          </a:stretch>
        </p:blipFill>
        <p:spPr>
          <a:xfrm>
            <a:off x="940149" y="1032247"/>
            <a:ext cx="5108891" cy="188992"/>
          </a:xfrm>
          <a:prstGeom prst="rect">
            <a:avLst/>
          </a:prstGeom>
        </p:spPr>
      </p:pic>
      <p:pic>
        <p:nvPicPr>
          <p:cNvPr id="6" name="Imagen 5"/>
          <p:cNvPicPr>
            <a:picLocks noChangeAspect="1"/>
          </p:cNvPicPr>
          <p:nvPr/>
        </p:nvPicPr>
        <p:blipFill>
          <a:blip r:embed="rId4"/>
          <a:stretch>
            <a:fillRect/>
          </a:stretch>
        </p:blipFill>
        <p:spPr>
          <a:xfrm>
            <a:off x="5268684" y="1388402"/>
            <a:ext cx="780356" cy="835224"/>
          </a:xfrm>
          <a:prstGeom prst="rect">
            <a:avLst/>
          </a:prstGeom>
        </p:spPr>
      </p:pic>
    </p:spTree>
    <p:extLst>
      <p:ext uri="{BB962C8B-B14F-4D97-AF65-F5344CB8AC3E}">
        <p14:creationId xmlns:p14="http://schemas.microsoft.com/office/powerpoint/2010/main" val="165490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del Servicio Presencial</a:t>
            </a:r>
          </a:p>
        </p:txBody>
      </p:sp>
      <p:sp>
        <p:nvSpPr>
          <p:cNvPr id="8" name="7 Rectángulo"/>
          <p:cNvSpPr/>
          <p:nvPr/>
        </p:nvSpPr>
        <p:spPr>
          <a:xfrm>
            <a:off x="128191" y="2950075"/>
            <a:ext cx="6816757" cy="1815882"/>
          </a:xfrm>
          <a:prstGeom prst="rect">
            <a:avLst/>
          </a:prstGeom>
        </p:spPr>
        <p:txBody>
          <a:bodyPr wrap="square">
            <a:spAutoFit/>
          </a:bodyPr>
          <a:lstStyle/>
          <a:p>
            <a:pPr marL="285750" indent="-285750" algn="just">
              <a:buFont typeface="Wingdings" panose="05000000000000000000" pitchFamily="2" charset="2"/>
              <a:buChar char="q"/>
            </a:pPr>
            <a:r>
              <a:rPr lang="es-MX" b="1" dirty="0"/>
              <a:t>La calificación promedio que los usuarios dan al servicio presencial recibido es de 9,8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La calificación sobre la amabilidad  es de 10 y sobre la capacidad del asesor de 9,9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Respecto a si la duda fue aclarada 9,7 y en cuanto al tiempo de espera para ser atendido fue de 9,4 en una escala de 0 a 10 por lo que deben mejorarse.</a:t>
            </a:r>
          </a:p>
        </p:txBody>
      </p:sp>
      <p:pic>
        <p:nvPicPr>
          <p:cNvPr id="2" name="Imagen 1"/>
          <p:cNvPicPr>
            <a:picLocks noChangeAspect="1"/>
          </p:cNvPicPr>
          <p:nvPr/>
        </p:nvPicPr>
        <p:blipFill>
          <a:blip r:embed="rId3"/>
          <a:stretch>
            <a:fillRect/>
          </a:stretch>
        </p:blipFill>
        <p:spPr>
          <a:xfrm>
            <a:off x="488231" y="553694"/>
            <a:ext cx="6120680" cy="2181240"/>
          </a:xfrm>
          <a:prstGeom prst="rect">
            <a:avLst/>
          </a:prstGeom>
        </p:spPr>
      </p:pic>
    </p:spTree>
    <p:extLst>
      <p:ext uri="{BB962C8B-B14F-4D97-AF65-F5344CB8AC3E}">
        <p14:creationId xmlns:p14="http://schemas.microsoft.com/office/powerpoint/2010/main" val="2008680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7004" y="3840559"/>
            <a:ext cx="7035963" cy="1169551"/>
          </a:xfrm>
          <a:prstGeom prst="rect">
            <a:avLst/>
          </a:prstGeom>
          <a:noFill/>
        </p:spPr>
        <p:txBody>
          <a:bodyPr wrap="square" rtlCol="0">
            <a:spAutoFit/>
          </a:bodyPr>
          <a:lstStyle/>
          <a:p>
            <a:r>
              <a:rPr lang="es-MX" b="1" dirty="0"/>
              <a:t>En la gráfica se observa que, la amabilidad y la capacidad del asesor fueron evaluados por encima del promedio.</a:t>
            </a:r>
          </a:p>
          <a:p>
            <a:endParaRPr lang="es-MX" b="1" dirty="0"/>
          </a:p>
          <a:p>
            <a:pPr algn="just"/>
            <a:r>
              <a:rPr lang="es-MX" b="1" dirty="0"/>
              <a:t>Sin embargo, existen área de oportunidad para mejorar el servicio con respecto a si la duda fue aclarada y al tiempo en espera.</a:t>
            </a:r>
          </a:p>
        </p:txBody>
      </p:sp>
      <p:sp>
        <p:nvSpPr>
          <p:cNvPr id="4" name="5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del Servicio Presencial</a:t>
            </a:r>
          </a:p>
        </p:txBody>
      </p:sp>
      <p:pic>
        <p:nvPicPr>
          <p:cNvPr id="5" name="Imagen 4"/>
          <p:cNvPicPr>
            <a:picLocks noChangeAspect="1"/>
          </p:cNvPicPr>
          <p:nvPr/>
        </p:nvPicPr>
        <p:blipFill>
          <a:blip r:embed="rId2"/>
          <a:stretch>
            <a:fillRect/>
          </a:stretch>
        </p:blipFill>
        <p:spPr>
          <a:xfrm>
            <a:off x="438766" y="691818"/>
            <a:ext cx="6291617" cy="3076733"/>
          </a:xfrm>
          <a:prstGeom prst="rect">
            <a:avLst/>
          </a:prstGeom>
        </p:spPr>
      </p:pic>
    </p:spTree>
    <p:extLst>
      <p:ext uri="{BB962C8B-B14F-4D97-AF65-F5344CB8AC3E}">
        <p14:creationId xmlns:p14="http://schemas.microsoft.com/office/powerpoint/2010/main" val="4070293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18. Anexo Detalle de Servicios por Agente </a:t>
            </a:r>
          </a:p>
        </p:txBody>
      </p:sp>
      <p:sp>
        <p:nvSpPr>
          <p:cNvPr id="4" name="CuadroTexto 2"/>
          <p:cNvSpPr txBox="1"/>
          <p:nvPr/>
        </p:nvSpPr>
        <p:spPr>
          <a:xfrm>
            <a:off x="194692" y="600199"/>
            <a:ext cx="6880118" cy="4154984"/>
          </a:xfrm>
          <a:prstGeom prst="rect">
            <a:avLst/>
          </a:prstGeom>
          <a:noFill/>
        </p:spPr>
        <p:txBody>
          <a:bodyPr wrap="square" rtlCol="0">
            <a:spAutoFit/>
          </a:bodyPr>
          <a:lstStyle/>
          <a:p>
            <a:pPr algn="just"/>
            <a:r>
              <a:rPr lang="es-MX" dirty="0"/>
              <a:t>Como parte de este Informe se anexa archivo base con la información concentrada por agente y evaluaciones de Tel-INAI y presenciales. Cada hoja cuenta con distintos conceptos que se desglosan de la forma siguiente:</a:t>
            </a:r>
          </a:p>
          <a:p>
            <a:pPr algn="just"/>
            <a:endParaRPr lang="es-MX" dirty="0"/>
          </a:p>
          <a:p>
            <a:pPr marL="285750" indent="-285750" algn="just">
              <a:buFont typeface="Arial" panose="020B0604020202020204" pitchFamily="34" charset="0"/>
              <a:buChar char="•"/>
            </a:pPr>
            <a:r>
              <a:rPr lang="es-MX" sz="1300" b="1" dirty="0"/>
              <a:t>Fechas:</a:t>
            </a:r>
            <a:r>
              <a:rPr lang="es-MX" sz="1300" dirty="0"/>
              <a:t> Fecha de ingreso y fecha de atención</a:t>
            </a:r>
          </a:p>
          <a:p>
            <a:pPr marL="285750" indent="-285750" algn="just">
              <a:buFont typeface="Arial" panose="020B0604020202020204" pitchFamily="34" charset="0"/>
              <a:buChar char="•"/>
            </a:pPr>
            <a:r>
              <a:rPr lang="es-MX" sz="1300" b="1" dirty="0"/>
              <a:t>Servidor público: </a:t>
            </a:r>
            <a:r>
              <a:rPr lang="es-MX" sz="1300" dirty="0"/>
              <a:t>Nombre del agente que atendió</a:t>
            </a:r>
          </a:p>
          <a:p>
            <a:pPr marL="285750" indent="-285750" algn="just">
              <a:buFont typeface="Arial" panose="020B0604020202020204" pitchFamily="34" charset="0"/>
              <a:buChar char="•"/>
            </a:pPr>
            <a:r>
              <a:rPr lang="es-MX" sz="1300" b="1" dirty="0"/>
              <a:t>Tipo de servicio: </a:t>
            </a:r>
            <a:r>
              <a:rPr lang="es-MX" sz="1300" dirty="0"/>
              <a:t>Es la clasificación del servicio en cada uno de los nueve tipos descritos en este informe.</a:t>
            </a:r>
          </a:p>
          <a:p>
            <a:pPr marL="285750" indent="-285750" algn="just">
              <a:buFont typeface="Arial" panose="020B0604020202020204" pitchFamily="34" charset="0"/>
              <a:buChar char="•"/>
            </a:pPr>
            <a:r>
              <a:rPr lang="es-MX" sz="1300" b="1" dirty="0"/>
              <a:t>Canal de atención: </a:t>
            </a:r>
            <a:r>
              <a:rPr lang="es-MX" sz="1300" dirty="0"/>
              <a:t>Se refiere a uno de los cuatro canales de atención con que cuenta el CAS a través del cuál se brindó el servicio al usuario.</a:t>
            </a:r>
          </a:p>
          <a:p>
            <a:pPr marL="285750" indent="-285750" algn="just">
              <a:buFont typeface="Arial" panose="020B0604020202020204" pitchFamily="34" charset="0"/>
              <a:buChar char="•"/>
            </a:pPr>
            <a:r>
              <a:rPr lang="es-MX" sz="1300" b="1" dirty="0"/>
              <a:t>Requerimiento: </a:t>
            </a:r>
            <a:r>
              <a:rPr lang="es-MX" sz="1300" dirty="0"/>
              <a:t>Se refiere a cada una de las consultas o solicitudes específicas de los usuarios.</a:t>
            </a:r>
          </a:p>
          <a:p>
            <a:pPr marL="285750" indent="-285750" algn="just">
              <a:buFont typeface="Arial" panose="020B0604020202020204" pitchFamily="34" charset="0"/>
              <a:buChar char="•"/>
            </a:pPr>
            <a:r>
              <a:rPr lang="es-MX" sz="1300" b="1" dirty="0"/>
              <a:t>Atención: </a:t>
            </a:r>
            <a:r>
              <a:rPr lang="es-MX" sz="1300" dirty="0"/>
              <a:t>Se refiere a la respuesta o acción que realizó el servidor público para atender el requerimiento del usuario.</a:t>
            </a:r>
          </a:p>
          <a:p>
            <a:pPr marL="285750" indent="-285750" algn="just">
              <a:buFont typeface="Arial" panose="020B0604020202020204" pitchFamily="34" charset="0"/>
              <a:buChar char="•"/>
            </a:pPr>
            <a:r>
              <a:rPr lang="es-MX" sz="1300" b="1" dirty="0"/>
              <a:t>Fundamento legal de la atención: </a:t>
            </a:r>
            <a:r>
              <a:rPr lang="es-MX" sz="1300" dirty="0"/>
              <a:t>Se refiere al documento o precepto normativo que avala la acción o respuesta del servidor público</a:t>
            </a:r>
          </a:p>
          <a:p>
            <a:pPr marL="285750" indent="-285750" algn="just">
              <a:buFont typeface="Arial" panose="020B0604020202020204" pitchFamily="34" charset="0"/>
              <a:buChar char="•"/>
            </a:pPr>
            <a:r>
              <a:rPr lang="es-MX" sz="1300" b="1" dirty="0"/>
              <a:t>Tiempo de respuesta: </a:t>
            </a:r>
            <a:r>
              <a:rPr lang="es-MX" sz="1300" dirty="0"/>
              <a:t>Se refiere al tiempo que tardó el CAS en brindar la atención al usuario.</a:t>
            </a:r>
          </a:p>
          <a:p>
            <a:pPr marL="285750" indent="-285750" algn="just">
              <a:buFont typeface="Arial" panose="020B0604020202020204" pitchFamily="34" charset="0"/>
              <a:buChar char="•"/>
            </a:pPr>
            <a:r>
              <a:rPr lang="es-MX" sz="1300" b="1" dirty="0"/>
              <a:t>Tipo de usuario: </a:t>
            </a:r>
            <a:r>
              <a:rPr lang="es-MX" sz="1300" dirty="0"/>
              <a:t>Régimen Fiscal</a:t>
            </a:r>
            <a:endParaRPr lang="es-MX" sz="1300" b="1" dirty="0"/>
          </a:p>
          <a:p>
            <a:pPr marL="285750" indent="-285750" algn="just">
              <a:buFont typeface="Arial" panose="020B0604020202020204" pitchFamily="34" charset="0"/>
              <a:buChar char="•"/>
            </a:pPr>
            <a:r>
              <a:rPr lang="es-MX" sz="1300" b="1" dirty="0"/>
              <a:t>Sexo: </a:t>
            </a:r>
            <a:r>
              <a:rPr lang="es-MX" sz="1300" dirty="0"/>
              <a:t>Hombre o mujer</a:t>
            </a:r>
          </a:p>
          <a:p>
            <a:pPr marL="285750" indent="-285750" algn="just">
              <a:buFont typeface="Arial" panose="020B0604020202020204" pitchFamily="34" charset="0"/>
              <a:buChar char="•"/>
            </a:pPr>
            <a:r>
              <a:rPr lang="es-MX" sz="1300" b="1" dirty="0"/>
              <a:t>Edad: </a:t>
            </a:r>
            <a:r>
              <a:rPr lang="es-MX" sz="1300" dirty="0"/>
              <a:t>Se refiere a la edad de la persona usuaria.</a:t>
            </a:r>
          </a:p>
          <a:p>
            <a:pPr marL="285750" indent="-285750" algn="just">
              <a:buFont typeface="Arial" panose="020B0604020202020204" pitchFamily="34" charset="0"/>
              <a:buChar char="•"/>
            </a:pPr>
            <a:r>
              <a:rPr lang="es-MX" sz="1300" b="1" dirty="0"/>
              <a:t>Entidad: </a:t>
            </a:r>
            <a:r>
              <a:rPr lang="es-MX" sz="1300" dirty="0"/>
              <a:t>Se refiere a la entidad federativa de la cuál provino la solicitud o requerimiento.</a:t>
            </a:r>
          </a:p>
        </p:txBody>
      </p:sp>
    </p:spTree>
    <p:extLst>
      <p:ext uri="{BB962C8B-B14F-4D97-AF65-F5344CB8AC3E}">
        <p14:creationId xmlns:p14="http://schemas.microsoft.com/office/powerpoint/2010/main" val="2371609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2216423" y="456183"/>
            <a:ext cx="2818431" cy="1584176"/>
          </a:xfrm>
          <a:prstGeom prst="rect">
            <a:avLst/>
          </a:prstGeom>
          <a:noFill/>
          <a:ln>
            <a:noFill/>
          </a:ln>
        </p:spPr>
      </p:pic>
      <p:sp>
        <p:nvSpPr>
          <p:cNvPr id="12" name="11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3" name="12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4" name="13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5" name="14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6" name="15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7" name="16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8" name="17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6" name="25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 name="5 Rectángulo"/>
          <p:cNvSpPr/>
          <p:nvPr/>
        </p:nvSpPr>
        <p:spPr>
          <a:xfrm>
            <a:off x="-4754" y="2484923"/>
            <a:ext cx="7169150" cy="336056"/>
          </a:xfrm>
          <a:prstGeom prst="rect">
            <a:avLst/>
          </a:prstGeom>
          <a:gradFill>
            <a:gsLst>
              <a:gs pos="50000">
                <a:schemeClr val="accent4">
                  <a:lumMod val="60000"/>
                  <a:lumOff val="40000"/>
                  <a:alpha val="75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6" name="9 Rectángulo"/>
          <p:cNvSpPr/>
          <p:nvPr/>
        </p:nvSpPr>
        <p:spPr>
          <a:xfrm>
            <a:off x="474728" y="2373216"/>
            <a:ext cx="6210189" cy="555002"/>
          </a:xfrm>
          <a:prstGeom prst="rect">
            <a:avLst/>
          </a:prstGeom>
        </p:spPr>
        <p:txBody>
          <a:bodyPr wrap="square" lIns="71689" tIns="35844" rIns="71689" bIns="35844">
            <a:spAutoFit/>
          </a:bodyPr>
          <a:lstStyle/>
          <a:p>
            <a:pPr algn="ctr"/>
            <a:r>
              <a:rPr lang="es-MX" sz="3100" b="1" i="1" cap="small" dirty="0">
                <a:effectLst>
                  <a:outerShdw blurRad="38100" dist="38100" dir="2700000" algn="tl">
                    <a:srgbClr val="000000">
                      <a:alpha val="43137"/>
                    </a:srgbClr>
                  </a:outerShdw>
                </a:effectLst>
                <a:latin typeface="Calibri" pitchFamily="34" charset="0"/>
              </a:rPr>
              <a:t>¡Gracias!</a:t>
            </a:r>
          </a:p>
        </p:txBody>
      </p:sp>
    </p:spTree>
    <p:extLst>
      <p:ext uri="{BB962C8B-B14F-4D97-AF65-F5344CB8AC3E}">
        <p14:creationId xmlns:p14="http://schemas.microsoft.com/office/powerpoint/2010/main" val="32301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128191" y="540380"/>
            <a:ext cx="6880118" cy="4524315"/>
          </a:xfrm>
          <a:prstGeom prst="rect">
            <a:avLst/>
          </a:prstGeom>
          <a:noFill/>
        </p:spPr>
        <p:txBody>
          <a:bodyPr wrap="square" rtlCol="0">
            <a:spAutoFit/>
          </a:bodyPr>
          <a:lstStyle/>
          <a:p>
            <a:pPr algn="just"/>
            <a:r>
              <a:rPr lang="es-MX" sz="1600" dirty="0"/>
              <a:t>El presente Informe contiene datos sobre los servicios brindados por el Centro de Atención a la Sociedad (CAS) del Instituto Nacional de Transparencia, Acceso a la Información y Protección de Datos Personales (INAI), en el periodo del 28 de agosto al 1 de septiembre de 2017, en el que se desagrega información por tipo de consulta, canal de atención, perfil de los usuarios, evaluación del servicio y un reporte en el que se describe cada una de la atenciones formuladas a los requerimientos de los usuarios.</a:t>
            </a:r>
          </a:p>
          <a:p>
            <a:pPr algn="just"/>
            <a:endParaRPr lang="es-MX" sz="1600" dirty="0"/>
          </a:p>
          <a:p>
            <a:pPr algn="just"/>
            <a:r>
              <a:rPr lang="es-MX" sz="1600" dirty="0"/>
              <a:t>Lo anterior, con la finalidad de mantener informados semanalmente a los Comisionados que integran el Pleno del INAI de las actividades que lleva a cabo el CAS, a fin de encontrar áreas de oportunidad que permitan mejorar la calidad de los servicios que se dan a la población.</a:t>
            </a:r>
          </a:p>
          <a:p>
            <a:pPr algn="just"/>
            <a:endParaRPr lang="es-MX" sz="1600" dirty="0"/>
          </a:p>
          <a:p>
            <a:pPr algn="just"/>
            <a:r>
              <a:rPr lang="es-MX" sz="1600" dirty="0"/>
              <a:t>En este informe se podrán incorporar variables adicionales que permitan tener una mejor perspectiva de las características de los servicios otorgados por el CAS, para lo cual se está programando recabar información adicional a través de los reportes formulados por los agentes que brindan atención o mediante las evaluaciones del servicio que realizan los usuarios.</a:t>
            </a:r>
          </a:p>
        </p:txBody>
      </p:sp>
      <p:sp>
        <p:nvSpPr>
          <p:cNvPr id="3"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 Introducción</a:t>
            </a:r>
          </a:p>
        </p:txBody>
      </p:sp>
    </p:spTree>
    <p:extLst>
      <p:ext uri="{BB962C8B-B14F-4D97-AF65-F5344CB8AC3E}">
        <p14:creationId xmlns:p14="http://schemas.microsoft.com/office/powerpoint/2010/main" val="9618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2. Tipo de Servicios</a:t>
            </a:r>
          </a:p>
        </p:txBody>
      </p:sp>
      <p:sp>
        <p:nvSpPr>
          <p:cNvPr id="6" name="CuadroTexto 2"/>
          <p:cNvSpPr txBox="1"/>
          <p:nvPr/>
        </p:nvSpPr>
        <p:spPr>
          <a:xfrm>
            <a:off x="272207" y="384176"/>
            <a:ext cx="6696744" cy="4955203"/>
          </a:xfrm>
          <a:prstGeom prst="rect">
            <a:avLst/>
          </a:prstGeom>
          <a:noFill/>
        </p:spPr>
        <p:txBody>
          <a:bodyPr wrap="square" rtlCol="0">
            <a:spAutoFit/>
          </a:bodyPr>
          <a:lstStyle/>
          <a:p>
            <a:pPr algn="just"/>
            <a:r>
              <a:rPr lang="es-MX" sz="1100" b="1" dirty="0"/>
              <a:t>Solicitud de Acceso</a:t>
            </a:r>
            <a:r>
              <a:rPr lang="es-MX" sz="1100" dirty="0"/>
              <a:t>: Se registran solicitudes de información pública.  </a:t>
            </a:r>
          </a:p>
          <a:p>
            <a:pPr algn="just"/>
            <a:endParaRPr lang="es-MX" sz="400" dirty="0"/>
          </a:p>
          <a:p>
            <a:pPr algn="just"/>
            <a:r>
              <a:rPr lang="es-MX" sz="1100" b="1" dirty="0"/>
              <a:t>Solicitudes de Datos Personales: </a:t>
            </a:r>
            <a:r>
              <a:rPr lang="es-MX" sz="1100" dirty="0"/>
              <a:t>Se registran solicitudes de datos personales.</a:t>
            </a:r>
          </a:p>
          <a:p>
            <a:pPr algn="just"/>
            <a:endParaRPr lang="es-MX" sz="400" b="1" dirty="0"/>
          </a:p>
          <a:p>
            <a:pPr algn="just"/>
            <a:r>
              <a:rPr lang="es-MX" sz="1100" b="1" dirty="0"/>
              <a:t>Orientación de la LGPDPPSO:</a:t>
            </a:r>
            <a:r>
              <a:rPr lang="es-MX" sz="1100" dirty="0"/>
              <a:t> Se resuelven las dudas planteadas por el usuario respecto a las disposiciones, plazos y procedimientos de la Ley General de Protección de Datos Personales en Posesión de Sujetos Obligados. </a:t>
            </a:r>
          </a:p>
          <a:p>
            <a:pPr algn="just"/>
            <a:endParaRPr lang="es-MX" sz="400" b="1" dirty="0"/>
          </a:p>
          <a:p>
            <a:pPr algn="just"/>
            <a:r>
              <a:rPr lang="es-MX" sz="1100" b="1" dirty="0"/>
              <a:t>Orientaciones de la LGTAIP:</a:t>
            </a:r>
            <a:r>
              <a:rPr lang="es-MX" sz="1100" dirty="0"/>
              <a:t> Se atienden las preguntas formuladas por el usuario respecto a las disposiciones, plazos y procedimientos establecidos en la Ley General de Transparencia y Acceso a la Información Pública.</a:t>
            </a:r>
          </a:p>
          <a:p>
            <a:pPr algn="just"/>
            <a:endParaRPr lang="es-MX" sz="400" b="1" dirty="0"/>
          </a:p>
          <a:p>
            <a:pPr algn="just"/>
            <a:r>
              <a:rPr lang="es-MX" sz="1100" b="1" dirty="0"/>
              <a:t>Orientaciones de la LFTAIP:</a:t>
            </a:r>
            <a:r>
              <a:rPr lang="es-MX" sz="1100" dirty="0"/>
              <a:t> Se atienden las preguntas formuladas por el usuario respecto a las disposiciones, plazos y procedimientos establecidos en la Ley Federal de Transparencia y Acceso a la Información Pública.</a:t>
            </a:r>
          </a:p>
          <a:p>
            <a:pPr algn="just"/>
            <a:endParaRPr lang="es-MX" sz="400" b="1" dirty="0"/>
          </a:p>
          <a:p>
            <a:pPr algn="just"/>
            <a:r>
              <a:rPr lang="es-MX" sz="1100" b="1" dirty="0"/>
              <a:t>Orientaciones LFPDPPP: </a:t>
            </a:r>
            <a:r>
              <a:rPr lang="es-MX" sz="1100" dirty="0"/>
              <a:t>Se atienden las consultas del usuario sobre las disposiciones, plazos y procedimientos establecidos en la Ley Federal de Protección de Datos Personales en Posesión de los Particulares y su Reglamento.</a:t>
            </a:r>
          </a:p>
          <a:p>
            <a:pPr algn="just"/>
            <a:endParaRPr lang="es-MX" sz="400" b="1" dirty="0"/>
          </a:p>
          <a:p>
            <a:pPr algn="just"/>
            <a:r>
              <a:rPr lang="es-MX" sz="1100" b="1" dirty="0"/>
              <a:t>Quejas o Denuncias:</a:t>
            </a:r>
            <a:r>
              <a:rPr lang="es-MX" sz="1100" dirty="0"/>
              <a:t> Se brinda orientación al usuario de las instancias y procedimientos para presentar quejas o denuncias. </a:t>
            </a:r>
          </a:p>
          <a:p>
            <a:pPr algn="just"/>
            <a:endParaRPr lang="es-MX" sz="400" b="1" dirty="0"/>
          </a:p>
          <a:p>
            <a:pPr algn="just"/>
            <a:r>
              <a:rPr lang="es-MX" sz="1100" b="1" dirty="0"/>
              <a:t>Recurso de Revisión:</a:t>
            </a:r>
            <a:r>
              <a:rPr lang="es-MX" sz="1100" dirty="0"/>
              <a:t> Se orienta al usuario sobre los medios, plazos y procedimientos para interponer recursos de revisión.</a:t>
            </a:r>
          </a:p>
          <a:p>
            <a:pPr algn="just"/>
            <a:endParaRPr lang="es-MX" sz="400" b="1" dirty="0"/>
          </a:p>
          <a:p>
            <a:pPr algn="just"/>
            <a:r>
              <a:rPr lang="es-MX" sz="1100" b="1" dirty="0"/>
              <a:t>Información del INAI:</a:t>
            </a:r>
            <a:r>
              <a:rPr lang="es-MX" sz="1100" dirty="0"/>
              <a:t>  Se otorga al usuario la información requerida por el usuario sobre las actividades, servicios, áreas, eventos y demás información general del INAI.</a:t>
            </a:r>
          </a:p>
          <a:p>
            <a:pPr algn="just"/>
            <a:endParaRPr lang="es-MX" sz="400" b="1" dirty="0"/>
          </a:p>
          <a:p>
            <a:pPr algn="just"/>
            <a:r>
              <a:rPr lang="es-MX" sz="1100" b="1" dirty="0"/>
              <a:t>Información del ámbito local:</a:t>
            </a:r>
            <a:r>
              <a:rPr lang="es-MX" sz="1100" dirty="0"/>
              <a:t> Se refiere a las preguntas de los usuarios que deben canalizarse a los órganos locales de transparencia, por ser de su competencia.</a:t>
            </a:r>
          </a:p>
          <a:p>
            <a:pPr algn="just"/>
            <a:endParaRPr lang="es-MX" sz="400" dirty="0"/>
          </a:p>
          <a:p>
            <a:pPr algn="just"/>
            <a:r>
              <a:rPr lang="es-MX" sz="1100" b="1" dirty="0"/>
              <a:t>Seguimiento a solicitudes:</a:t>
            </a:r>
            <a:r>
              <a:rPr lang="es-MX" sz="1100" dirty="0"/>
              <a:t> Es el seguimiento a las respuestas de las solicitudes de información pública o de datos personales realizadas por los usuarios.</a:t>
            </a:r>
          </a:p>
          <a:p>
            <a:pPr algn="just"/>
            <a:endParaRPr lang="es-MX" sz="400" dirty="0"/>
          </a:p>
          <a:p>
            <a:pPr algn="just"/>
            <a:r>
              <a:rPr lang="es-MX" sz="1100" b="1" dirty="0"/>
              <a:t>Servicio: </a:t>
            </a:r>
            <a:r>
              <a:rPr lang="es-MX" sz="1100" dirty="0"/>
              <a:t>Tiene que ver con servicios que ofrece el INAI como capacitación o concursos.</a:t>
            </a:r>
          </a:p>
          <a:p>
            <a:pPr algn="just"/>
            <a:endParaRPr lang="es-MX" sz="400" b="1" dirty="0"/>
          </a:p>
          <a:p>
            <a:pPr algn="just"/>
            <a:r>
              <a:rPr lang="es-MX" sz="1100" b="1" dirty="0"/>
              <a:t>Trámite: </a:t>
            </a:r>
            <a:r>
              <a:rPr lang="es-MX" sz="1100" dirty="0"/>
              <a:t>Es la orientación que se da sobre algún otro procedimiento que es de competencia de alguna dependencia de Gobierno Federal que no tiene que ver con el INAI.</a:t>
            </a:r>
          </a:p>
          <a:p>
            <a:pPr algn="just"/>
            <a:endParaRPr lang="es-MX" sz="400" dirty="0"/>
          </a:p>
          <a:p>
            <a:pPr algn="just"/>
            <a:r>
              <a:rPr lang="es-MX" sz="1100" b="1" dirty="0"/>
              <a:t>Otros Servicios: </a:t>
            </a:r>
            <a:r>
              <a:rPr lang="es-MX" sz="1100" dirty="0"/>
              <a:t>Servicios de atención o asesoría distintos a los anteriores.</a:t>
            </a:r>
          </a:p>
        </p:txBody>
      </p:sp>
    </p:spTree>
    <p:extLst>
      <p:ext uri="{BB962C8B-B14F-4D97-AF65-F5344CB8AC3E}">
        <p14:creationId xmlns:p14="http://schemas.microsoft.com/office/powerpoint/2010/main" val="229355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858A6E1-6B8D-470F-9D9F-B07E79C6707E}"/>
              </a:ext>
            </a:extLst>
          </p:cNvPr>
          <p:cNvPicPr>
            <a:picLocks noChangeAspect="1"/>
          </p:cNvPicPr>
          <p:nvPr/>
        </p:nvPicPr>
        <p:blipFill>
          <a:blip r:embed="rId2"/>
          <a:stretch>
            <a:fillRect/>
          </a:stretch>
        </p:blipFill>
        <p:spPr>
          <a:xfrm>
            <a:off x="648571" y="1998007"/>
            <a:ext cx="5809992" cy="2370535"/>
          </a:xfrm>
          <a:prstGeom prst="rect">
            <a:avLst/>
          </a:prstGeom>
        </p:spPr>
      </p:pic>
      <p:sp>
        <p:nvSpPr>
          <p:cNvPr id="5" name="2 Rectángulo"/>
          <p:cNvSpPr/>
          <p:nvPr/>
        </p:nvSpPr>
        <p:spPr>
          <a:xfrm>
            <a:off x="-5832" y="0"/>
            <a:ext cx="7118799" cy="307777"/>
          </a:xfrm>
          <a:prstGeom prst="rect">
            <a:avLst/>
          </a:prstGeom>
        </p:spPr>
        <p:txBody>
          <a:bodyPr wrap="square">
            <a:spAutoFit/>
          </a:bodyPr>
          <a:lstStyle/>
          <a:p>
            <a:r>
              <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3.  Total Asesorías Solicitados por día  (28 de agosto al 1 de septiembre 2017)</a:t>
            </a:r>
          </a:p>
        </p:txBody>
      </p:sp>
      <p:sp>
        <p:nvSpPr>
          <p:cNvPr id="6" name="CuadroTexto 5"/>
          <p:cNvSpPr txBox="1"/>
          <p:nvPr/>
        </p:nvSpPr>
        <p:spPr>
          <a:xfrm>
            <a:off x="29669" y="4488631"/>
            <a:ext cx="7081552" cy="738664"/>
          </a:xfrm>
          <a:prstGeom prst="rect">
            <a:avLst/>
          </a:prstGeom>
          <a:noFill/>
        </p:spPr>
        <p:txBody>
          <a:bodyPr wrap="square" rtlCol="0">
            <a:spAutoFit/>
          </a:bodyPr>
          <a:lstStyle/>
          <a:p>
            <a:pPr algn="just"/>
            <a:r>
              <a:rPr lang="es-MX" b="1" dirty="0"/>
              <a:t>En la semana correspondiente del 28 de agosto al 1 de septiembre se atendieron a 1,176 usuarios, siendo el día 28 de agosto en el que más asesorías se brindaron con 299 lo que representó el 25.4% por día del total de la semana.</a:t>
            </a:r>
          </a:p>
        </p:txBody>
      </p:sp>
      <p:sp>
        <p:nvSpPr>
          <p:cNvPr id="8" name="CuadroTexto 7"/>
          <p:cNvSpPr txBox="1"/>
          <p:nvPr/>
        </p:nvSpPr>
        <p:spPr>
          <a:xfrm>
            <a:off x="-21354" y="1845821"/>
            <a:ext cx="2745064" cy="338554"/>
          </a:xfrm>
          <a:prstGeom prst="rect">
            <a:avLst/>
          </a:prstGeom>
          <a:noFill/>
        </p:spPr>
        <p:txBody>
          <a:bodyPr wrap="square" rtlCol="0">
            <a:spAutoFit/>
          </a:bodyPr>
          <a:lstStyle/>
          <a:p>
            <a:pPr algn="just"/>
            <a:r>
              <a:rPr lang="es-MX" sz="800" dirty="0"/>
              <a:t>Nota: La suma de los parciales puede no coincidir debido al redondeo aplicado.</a:t>
            </a:r>
          </a:p>
        </p:txBody>
      </p:sp>
      <p:pic>
        <p:nvPicPr>
          <p:cNvPr id="2" name="Imagen 1">
            <a:extLst>
              <a:ext uri="{FF2B5EF4-FFF2-40B4-BE49-F238E27FC236}">
                <a16:creationId xmlns:a16="http://schemas.microsoft.com/office/drawing/2014/main" id="{BFEF2C57-6457-4F0D-9A91-4013D95455EB}"/>
              </a:ext>
            </a:extLst>
          </p:cNvPr>
          <p:cNvPicPr>
            <a:picLocks noChangeAspect="1"/>
          </p:cNvPicPr>
          <p:nvPr/>
        </p:nvPicPr>
        <p:blipFill>
          <a:blip r:embed="rId3"/>
          <a:stretch>
            <a:fillRect/>
          </a:stretch>
        </p:blipFill>
        <p:spPr>
          <a:xfrm>
            <a:off x="243664" y="524416"/>
            <a:ext cx="2480046" cy="1256953"/>
          </a:xfrm>
          <a:prstGeom prst="rect">
            <a:avLst/>
          </a:prstGeom>
        </p:spPr>
      </p:pic>
    </p:spTree>
    <p:extLst>
      <p:ext uri="{BB962C8B-B14F-4D97-AF65-F5344CB8AC3E}">
        <p14:creationId xmlns:p14="http://schemas.microsoft.com/office/powerpoint/2010/main" val="39534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6637" y="3420430"/>
            <a:ext cx="6981191" cy="1600438"/>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Del 28 de agosto al 1 de septiembre del 2017 se atendieron 1,176 servicios, de los cuales 73.3% fue a través de Tel-INAI.</a:t>
            </a:r>
          </a:p>
          <a:p>
            <a:pPr marL="285750" indent="-285750" algn="just">
              <a:buFont typeface="Wingdings" panose="05000000000000000000" pitchFamily="2" charset="2"/>
              <a:buChar char="q"/>
            </a:pPr>
            <a:r>
              <a:rPr lang="es-MX" b="1" dirty="0"/>
              <a:t>El 12.2 % de los usuarios del CAS fueron atendidos por el canal e-mail con 143 usuarios.</a:t>
            </a:r>
          </a:p>
          <a:p>
            <a:pPr marL="285750" indent="-285750" algn="just">
              <a:buFont typeface="Wingdings" panose="05000000000000000000" pitchFamily="2" charset="2"/>
              <a:buChar char="q"/>
            </a:pPr>
            <a:r>
              <a:rPr lang="es-MX" b="1" dirty="0"/>
              <a:t>Se otorgaron 93 asesorías en el canal presencial lo que representó un 7.9%, en </a:t>
            </a:r>
            <a:r>
              <a:rPr lang="es-MX" b="1" dirty="0" err="1"/>
              <a:t>MiCAS</a:t>
            </a:r>
            <a:r>
              <a:rPr lang="es-MX" b="1" dirty="0"/>
              <a:t> 69 usuarios con el 5.9% y 9 de postal con 0.8%.</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Se realizó un promedio de 235 servicios por canal de atención.</a:t>
            </a:r>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4. asesorías por Canal de Atención</a:t>
            </a:r>
          </a:p>
        </p:txBody>
      </p:sp>
      <p:sp>
        <p:nvSpPr>
          <p:cNvPr id="8" name="CuadroTexto 7"/>
          <p:cNvSpPr txBox="1"/>
          <p:nvPr/>
        </p:nvSpPr>
        <p:spPr>
          <a:xfrm>
            <a:off x="3947280" y="1940886"/>
            <a:ext cx="3029332" cy="338554"/>
          </a:xfrm>
          <a:prstGeom prst="rect">
            <a:avLst/>
          </a:prstGeom>
          <a:noFill/>
        </p:spPr>
        <p:txBody>
          <a:bodyPr wrap="square" rtlCol="0">
            <a:spAutoFit/>
          </a:bodyPr>
          <a:lstStyle/>
          <a:p>
            <a:pPr algn="just"/>
            <a:r>
              <a:rPr lang="es-MX" sz="800" dirty="0"/>
              <a:t>Nota: La suma de los parciales puede no coincidir debido al redondeo aplicado.</a:t>
            </a:r>
          </a:p>
        </p:txBody>
      </p:sp>
      <p:pic>
        <p:nvPicPr>
          <p:cNvPr id="3" name="Imagen 2">
            <a:extLst>
              <a:ext uri="{FF2B5EF4-FFF2-40B4-BE49-F238E27FC236}">
                <a16:creationId xmlns:a16="http://schemas.microsoft.com/office/drawing/2014/main" id="{354246B7-9279-461C-A334-6CE87BF03C11}"/>
              </a:ext>
            </a:extLst>
          </p:cNvPr>
          <p:cNvPicPr>
            <a:picLocks noChangeAspect="1"/>
          </p:cNvPicPr>
          <p:nvPr/>
        </p:nvPicPr>
        <p:blipFill>
          <a:blip r:embed="rId2"/>
          <a:stretch>
            <a:fillRect/>
          </a:stretch>
        </p:blipFill>
        <p:spPr>
          <a:xfrm>
            <a:off x="3947280" y="520205"/>
            <a:ext cx="3029332" cy="1420681"/>
          </a:xfrm>
          <a:prstGeom prst="rect">
            <a:avLst/>
          </a:prstGeom>
        </p:spPr>
      </p:pic>
      <p:pic>
        <p:nvPicPr>
          <p:cNvPr id="4" name="Imagen 3">
            <a:extLst>
              <a:ext uri="{FF2B5EF4-FFF2-40B4-BE49-F238E27FC236}">
                <a16:creationId xmlns:a16="http://schemas.microsoft.com/office/drawing/2014/main" id="{FA741C26-02FA-4AFD-8C51-FB374D9345A0}"/>
              </a:ext>
            </a:extLst>
          </p:cNvPr>
          <p:cNvPicPr>
            <a:picLocks noChangeAspect="1"/>
          </p:cNvPicPr>
          <p:nvPr/>
        </p:nvPicPr>
        <p:blipFill>
          <a:blip r:embed="rId3"/>
          <a:stretch>
            <a:fillRect/>
          </a:stretch>
        </p:blipFill>
        <p:spPr>
          <a:xfrm>
            <a:off x="145330" y="675048"/>
            <a:ext cx="6852498" cy="2745382"/>
          </a:xfrm>
          <a:prstGeom prst="rect">
            <a:avLst/>
          </a:prstGeom>
        </p:spPr>
      </p:pic>
    </p:spTree>
    <p:extLst>
      <p:ext uri="{BB962C8B-B14F-4D97-AF65-F5344CB8AC3E}">
        <p14:creationId xmlns:p14="http://schemas.microsoft.com/office/powerpoint/2010/main" val="72969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2375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día</a:t>
            </a:r>
          </a:p>
        </p:txBody>
      </p:sp>
      <p:sp>
        <p:nvSpPr>
          <p:cNvPr id="4" name="CuadroTexto 3"/>
          <p:cNvSpPr txBox="1"/>
          <p:nvPr/>
        </p:nvSpPr>
        <p:spPr>
          <a:xfrm>
            <a:off x="102254" y="3007528"/>
            <a:ext cx="7010713" cy="1985159"/>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El medio o canal más usado en la semana del 28 de agosto al 1 de septiembre es Tel-INAI con 862 asesorías, lo que representó el 73.3 % de atención.</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a:t>El uso del correo electrónico (E-mail) representó el 12.2 % de atención a usuarios.</a:t>
            </a:r>
          </a:p>
          <a:p>
            <a:pPr marL="285750" indent="-285750" algn="just">
              <a:buFont typeface="Wingdings" panose="05000000000000000000" pitchFamily="2" charset="2"/>
              <a:buChar char="q"/>
            </a:pPr>
            <a:endParaRPr lang="es-MX" sz="700" b="1" dirty="0"/>
          </a:p>
          <a:p>
            <a:pPr marL="285750" indent="-285750" algn="just">
              <a:buFont typeface="Wingdings" panose="05000000000000000000" pitchFamily="2" charset="2"/>
              <a:buChar char="q"/>
            </a:pPr>
            <a:r>
              <a:rPr lang="es-MX" b="1" dirty="0"/>
              <a:t>Respecto de la asesoría presencial se asesoraron a 93 personas lo que representó el 7.9% de asesorías y 69 en canal </a:t>
            </a:r>
            <a:r>
              <a:rPr lang="es-MX" b="1" dirty="0" err="1"/>
              <a:t>MiCAS</a:t>
            </a:r>
            <a:r>
              <a:rPr lang="es-MX" b="1" dirty="0"/>
              <a:t> con el 5.9%</a:t>
            </a:r>
          </a:p>
          <a:p>
            <a:pPr marL="285750" indent="-285750" algn="just">
              <a:buFont typeface="Wingdings" panose="05000000000000000000" pitchFamily="2" charset="2"/>
              <a:buChar char="q"/>
            </a:pPr>
            <a:endParaRPr lang="es-MX" sz="1000" b="1" dirty="0"/>
          </a:p>
          <a:p>
            <a:pPr marL="285750" indent="-285750" algn="just">
              <a:buFont typeface="Wingdings" panose="05000000000000000000" pitchFamily="2" charset="2"/>
              <a:buChar char="q"/>
            </a:pPr>
            <a:r>
              <a:rPr lang="es-MX" b="1" dirty="0"/>
              <a:t>Finalmente en la semana reportada el uso del canal de atención vía postal fue de 9 usuarios con un 0.8%.</a:t>
            </a:r>
          </a:p>
        </p:txBody>
      </p:sp>
      <p:sp>
        <p:nvSpPr>
          <p:cNvPr id="6" name="CuadroTexto 5"/>
          <p:cNvSpPr txBox="1"/>
          <p:nvPr/>
        </p:nvSpPr>
        <p:spPr>
          <a:xfrm>
            <a:off x="-14834" y="2544995"/>
            <a:ext cx="4896544" cy="215444"/>
          </a:xfrm>
          <a:prstGeom prst="rect">
            <a:avLst/>
          </a:prstGeom>
          <a:noFill/>
        </p:spPr>
        <p:txBody>
          <a:bodyPr wrap="square" rtlCol="0">
            <a:spAutoFit/>
          </a:bodyPr>
          <a:lstStyle/>
          <a:p>
            <a:pPr algn="just"/>
            <a:r>
              <a:rPr lang="es-MX" sz="800" dirty="0"/>
              <a:t>Nota: La suma de los parciales puede no coincidir debido al redondeo aplicado.</a:t>
            </a:r>
          </a:p>
        </p:txBody>
      </p:sp>
      <p:pic>
        <p:nvPicPr>
          <p:cNvPr id="5" name="Imagen 4">
            <a:extLst>
              <a:ext uri="{FF2B5EF4-FFF2-40B4-BE49-F238E27FC236}">
                <a16:creationId xmlns:a16="http://schemas.microsoft.com/office/drawing/2014/main" id="{1DF315D1-C434-418F-AC5D-E2F44CCADD03}"/>
              </a:ext>
            </a:extLst>
          </p:cNvPr>
          <p:cNvPicPr>
            <a:picLocks noChangeAspect="1"/>
          </p:cNvPicPr>
          <p:nvPr/>
        </p:nvPicPr>
        <p:blipFill>
          <a:blip r:embed="rId2"/>
          <a:stretch>
            <a:fillRect/>
          </a:stretch>
        </p:blipFill>
        <p:spPr>
          <a:xfrm>
            <a:off x="272207" y="588257"/>
            <a:ext cx="6624736" cy="1812142"/>
          </a:xfrm>
          <a:prstGeom prst="rect">
            <a:avLst/>
          </a:prstGeom>
        </p:spPr>
      </p:pic>
    </p:spTree>
    <p:extLst>
      <p:ext uri="{BB962C8B-B14F-4D97-AF65-F5344CB8AC3E}">
        <p14:creationId xmlns:p14="http://schemas.microsoft.com/office/powerpoint/2010/main" val="367193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día</a:t>
            </a:r>
          </a:p>
        </p:txBody>
      </p:sp>
      <p:sp>
        <p:nvSpPr>
          <p:cNvPr id="7" name="CuadroTexto 6"/>
          <p:cNvSpPr txBox="1"/>
          <p:nvPr/>
        </p:nvSpPr>
        <p:spPr>
          <a:xfrm>
            <a:off x="20992" y="509607"/>
            <a:ext cx="7091975" cy="738664"/>
          </a:xfrm>
          <a:prstGeom prst="rect">
            <a:avLst/>
          </a:prstGeom>
          <a:noFill/>
        </p:spPr>
        <p:txBody>
          <a:bodyPr wrap="square" rtlCol="0">
            <a:spAutoFit/>
          </a:bodyPr>
          <a:lstStyle/>
          <a:p>
            <a:pPr algn="just"/>
            <a:r>
              <a:rPr lang="es-MX" b="1" dirty="0"/>
              <a:t>El medio o canal más utilizado por los usuarios del CAS es Tel-INAI con 862 asesorías , seguido del medio E-mail con 3 usuarios y en tercer lugar el canal de presencial que fueron 93 usuarios, 69 usuarios en </a:t>
            </a:r>
            <a:r>
              <a:rPr lang="es-MX" b="1" dirty="0" err="1"/>
              <a:t>MiCAS</a:t>
            </a:r>
            <a:r>
              <a:rPr lang="es-MX" b="1" dirty="0"/>
              <a:t> y por último 9 usuarios vía postal.</a:t>
            </a:r>
          </a:p>
        </p:txBody>
      </p:sp>
      <p:pic>
        <p:nvPicPr>
          <p:cNvPr id="4" name="Imagen 3">
            <a:extLst>
              <a:ext uri="{FF2B5EF4-FFF2-40B4-BE49-F238E27FC236}">
                <a16:creationId xmlns:a16="http://schemas.microsoft.com/office/drawing/2014/main" id="{CFB959D0-1C71-44A7-9AD9-413249D4D8DF}"/>
              </a:ext>
            </a:extLst>
          </p:cNvPr>
          <p:cNvPicPr>
            <a:picLocks noChangeAspect="1"/>
          </p:cNvPicPr>
          <p:nvPr/>
        </p:nvPicPr>
        <p:blipFill>
          <a:blip r:embed="rId2"/>
          <a:stretch>
            <a:fillRect/>
          </a:stretch>
        </p:blipFill>
        <p:spPr>
          <a:xfrm>
            <a:off x="272207" y="1419324"/>
            <a:ext cx="6408712" cy="3501355"/>
          </a:xfrm>
          <a:prstGeom prst="rect">
            <a:avLst/>
          </a:prstGeom>
        </p:spPr>
      </p:pic>
    </p:spTree>
    <p:extLst>
      <p:ext uri="{BB962C8B-B14F-4D97-AF65-F5344CB8AC3E}">
        <p14:creationId xmlns:p14="http://schemas.microsoft.com/office/powerpoint/2010/main" val="245247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934" y="3915469"/>
            <a:ext cx="7037033" cy="1077218"/>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El 23.1 % de los servicios fueron orientaciones sobre la LGPDPPSO.</a:t>
            </a:r>
          </a:p>
          <a:p>
            <a:pPr algn="just"/>
            <a:endParaRPr lang="es-MX" b="1" dirty="0"/>
          </a:p>
          <a:p>
            <a:pPr marL="285750" indent="-285750" algn="just">
              <a:buFont typeface="Wingdings" panose="05000000000000000000" pitchFamily="2" charset="2"/>
              <a:buChar char="q"/>
            </a:pPr>
            <a:r>
              <a:rPr lang="es-MX" b="1" dirty="0"/>
              <a:t>El 21.4 % de los servicios otorgados son Orientaciones LFPDPPP.</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a:t>El 16.7 % de los servicios se dio por Seguimiento de solicitudes.</a:t>
            </a:r>
          </a:p>
        </p:txBody>
      </p:sp>
      <p:sp>
        <p:nvSpPr>
          <p:cNvPr id="6" name="CuadroTexto 5"/>
          <p:cNvSpPr txBox="1"/>
          <p:nvPr/>
        </p:nvSpPr>
        <p:spPr>
          <a:xfrm>
            <a:off x="231775" y="3552527"/>
            <a:ext cx="3499767" cy="215444"/>
          </a:xfrm>
          <a:prstGeom prst="rect">
            <a:avLst/>
          </a:prstGeom>
          <a:noFill/>
        </p:spPr>
        <p:txBody>
          <a:bodyPr wrap="square" rtlCol="0">
            <a:spAutoFit/>
          </a:bodyPr>
          <a:lstStyle/>
          <a:p>
            <a:pPr algn="just"/>
            <a:r>
              <a:rPr lang="es-MX" sz="800" dirty="0"/>
              <a:t>Nota: La suma de los parciales puede no coincidir debido al redondeo aplicado.</a:t>
            </a:r>
          </a:p>
        </p:txBody>
      </p:sp>
      <p:sp>
        <p:nvSpPr>
          <p:cNvPr id="8"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6. Tipo de asesoría por Canal de Atención</a:t>
            </a:r>
          </a:p>
        </p:txBody>
      </p:sp>
      <p:pic>
        <p:nvPicPr>
          <p:cNvPr id="2" name="Imagen 1">
            <a:extLst>
              <a:ext uri="{FF2B5EF4-FFF2-40B4-BE49-F238E27FC236}">
                <a16:creationId xmlns:a16="http://schemas.microsoft.com/office/drawing/2014/main" id="{FCCB9530-3A31-4ADA-8262-66FB23D4A05A}"/>
              </a:ext>
            </a:extLst>
          </p:cNvPr>
          <p:cNvPicPr>
            <a:picLocks noChangeAspect="1"/>
          </p:cNvPicPr>
          <p:nvPr/>
        </p:nvPicPr>
        <p:blipFill>
          <a:blip r:embed="rId2"/>
          <a:stretch>
            <a:fillRect/>
          </a:stretch>
        </p:blipFill>
        <p:spPr>
          <a:xfrm>
            <a:off x="325998" y="528059"/>
            <a:ext cx="6536903" cy="2808444"/>
          </a:xfrm>
          <a:prstGeom prst="rect">
            <a:avLst/>
          </a:prstGeom>
        </p:spPr>
      </p:pic>
    </p:spTree>
    <p:extLst>
      <p:ext uri="{BB962C8B-B14F-4D97-AF65-F5344CB8AC3E}">
        <p14:creationId xmlns:p14="http://schemas.microsoft.com/office/powerpoint/2010/main" val="16264257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307121155007A44A47C2059D0C12875" ma:contentTypeVersion="0" ma:contentTypeDescription="Crear nuevo documento." ma:contentTypeScope="" ma:versionID="9c48086910603159637bf1bbda4204f1">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FF54BB-1F5A-45BD-9F03-074851F9F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9F43B79-C342-46B9-90E6-E2C4471C264D}">
  <ds:schemaRefs>
    <ds:schemaRef ds:uri="http://schemas.microsoft.com/sharepoint/v3/contenttype/forms"/>
  </ds:schemaRefs>
</ds:datastoreItem>
</file>

<file path=customXml/itemProps3.xml><?xml version="1.0" encoding="utf-8"?>
<ds:datastoreItem xmlns:ds="http://schemas.openxmlformats.org/officeDocument/2006/customXml" ds:itemID="{ABC47244-D593-4153-B8D7-C663E6B75BD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18589</TotalTime>
  <Words>2346</Words>
  <Application>Microsoft Office PowerPoint</Application>
  <PresentationFormat>Papel B5 (ISO) (176 x 250 mm)</PresentationFormat>
  <Paragraphs>183</Paragraphs>
  <Slides>25</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Mendoza Oliva</dc:creator>
  <cp:lastModifiedBy>René Jiménez Flores</cp:lastModifiedBy>
  <cp:revision>1523</cp:revision>
  <cp:lastPrinted>2015-09-23T16:14:14Z</cp:lastPrinted>
  <dcterms:created xsi:type="dcterms:W3CDTF">2015-03-11T17:18:14Z</dcterms:created>
  <dcterms:modified xsi:type="dcterms:W3CDTF">2017-09-04T14:53:45Z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0x0101001307121155007A44A47C2059D0C12875</vt:lpwstr>
  </property>
</Properties>
</file>