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6" r:id="rId5"/>
    <p:sldId id="296" r:id="rId6"/>
    <p:sldId id="297" r:id="rId7"/>
    <p:sldId id="294" r:id="rId8"/>
    <p:sldId id="310" r:id="rId9"/>
    <p:sldId id="312" r:id="rId10"/>
    <p:sldId id="323" r:id="rId11"/>
    <p:sldId id="311" r:id="rId12"/>
    <p:sldId id="300" r:id="rId13"/>
    <p:sldId id="313" r:id="rId14"/>
    <p:sldId id="314" r:id="rId15"/>
    <p:sldId id="315" r:id="rId16"/>
    <p:sldId id="316" r:id="rId17"/>
    <p:sldId id="319" r:id="rId18"/>
    <p:sldId id="318" r:id="rId19"/>
    <p:sldId id="320" r:id="rId20"/>
    <p:sldId id="321" r:id="rId21"/>
    <p:sldId id="324" r:id="rId22"/>
    <p:sldId id="322" r:id="rId23"/>
    <p:sldId id="308" r:id="rId24"/>
    <p:sldId id="325" r:id="rId25"/>
    <p:sldId id="309" r:id="rId26"/>
    <p:sldId id="326" r:id="rId27"/>
    <p:sldId id="293" r:id="rId28"/>
    <p:sldId id="286" r:id="rId29"/>
  </p:sldIdLst>
  <p:sldSz cx="7169150" cy="5376863" type="B5ISO"/>
  <p:notesSz cx="9296400" cy="7010400"/>
  <p:defaultTextStyle>
    <a:defPPr>
      <a:defRPr lang="es-MX"/>
    </a:defPPr>
    <a:lvl1pPr marL="0" algn="l" defTabSz="71682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8414" algn="l" defTabSz="71682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6828" algn="l" defTabSz="71682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75241" algn="l" defTabSz="71682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33655" algn="l" defTabSz="71682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92069" algn="l" defTabSz="71682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50483" algn="l" defTabSz="71682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08897" algn="l" defTabSz="71682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67310" algn="l" defTabSz="71682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poldo Alejandro Cruz Vásquez" initials="LACV" lastIdx="11" clrIdx="0">
    <p:extLst>
      <p:ext uri="{19B8F6BF-5375-455C-9EA6-DF929625EA0E}">
        <p15:presenceInfo xmlns:p15="http://schemas.microsoft.com/office/powerpoint/2012/main" userId="S-1-5-21-1177238915-299502267-725345543-15561" providerId="AD"/>
      </p:ext>
    </p:extLst>
  </p:cmAuthor>
  <p:cmAuthor id="2" name="Sandra Huerta Romero" initials="SHR" lastIdx="4" clrIdx="1">
    <p:extLst>
      <p:ext uri="{19B8F6BF-5375-455C-9EA6-DF929625EA0E}">
        <p15:presenceInfo xmlns:p15="http://schemas.microsoft.com/office/powerpoint/2012/main" userId="S-1-5-21-1177238915-299502267-725345543-153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  <a:srgbClr val="612A8A"/>
    <a:srgbClr val="006666"/>
    <a:srgbClr val="00A9A6"/>
    <a:srgbClr val="009999"/>
    <a:srgbClr val="00B0AC"/>
    <a:srgbClr val="92E150"/>
    <a:srgbClr val="FF0066"/>
    <a:srgbClr val="00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669" autoAdjust="0"/>
    <p:restoredTop sz="93922" autoAdjust="0"/>
  </p:normalViewPr>
  <p:slideViewPr>
    <p:cSldViewPr>
      <p:cViewPr varScale="1">
        <p:scale>
          <a:sx n="107" d="100"/>
          <a:sy n="107" d="100"/>
        </p:scale>
        <p:origin x="2088" y="114"/>
      </p:cViewPr>
      <p:guideLst>
        <p:guide orient="horz" pos="1694"/>
        <p:guide pos="22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1-18T14:41:50.810" idx="8">
    <p:pos x="2328" y="2318"/>
    <p:text>Revisar descripción de Requerimiento. Lo somree.</p:text>
    <p:extLst>
      <p:ext uri="{C676402C-5697-4E1C-873F-D02D1690AC5C}">
        <p15:threadingInfo xmlns:p15="http://schemas.microsoft.com/office/powerpoint/2012/main" timeZoneBias="360"/>
      </p:ext>
    </p:extLst>
  </p:cm>
  <p:cm authorId="2" dt="2019-01-18T15:51:50.004" idx="4">
    <p:pos x="2328" y="2454"/>
    <p:text>Se sugiere expecificar en REQUERIMIENTO: Consulta de usuario o necesidad de servicio.</p:text>
    <p:extLst>
      <p:ext uri="{C676402C-5697-4E1C-873F-D02D1690AC5C}">
        <p15:threadingInfo xmlns:p15="http://schemas.microsoft.com/office/powerpoint/2012/main" timeZoneBias="360">
          <p15:parentCm authorId="1" idx="8"/>
        </p15:threadingInfo>
      </p:ext>
    </p:extLst>
  </p:cm>
  <p:cm authorId="1" dt="2019-01-18T16:05:53.553" idx="10">
    <p:pos x="2328" y="2590"/>
    <p:text>Sugiero la siguiente redacción: Se refiere al servicio o servicios motivo de la consulta de la persona usuaria.</p:text>
    <p:extLst>
      <p:ext uri="{C676402C-5697-4E1C-873F-D02D1690AC5C}">
        <p15:threadingInfo xmlns:p15="http://schemas.microsoft.com/office/powerpoint/2012/main" timeZoneBias="360">
          <p15:parentCm authorId="1" idx="8"/>
        </p15:threadingInfo>
      </p:ext>
    </p:extLst>
  </p:cm>
  <p:cm authorId="1" dt="2019-01-18T16:08:17.081" idx="11">
    <p:pos x="2328" y="2726"/>
    <p:text>Ya hice el cambio.</p:text>
    <p:extLst>
      <p:ext uri="{C676402C-5697-4E1C-873F-D02D1690AC5C}">
        <p15:threadingInfo xmlns:p15="http://schemas.microsoft.com/office/powerpoint/2012/main" timeZoneBias="360">
          <p15:parentCm authorId="1" idx="8"/>
        </p15:threadingInfo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38652-4DDC-4906-93C2-9ADA1C55ED5F}" type="datetimeFigureOut">
              <a:rPr lang="es-MX" smtClean="0"/>
              <a:t>05/02/2019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68FC1-9F56-4510-9D9C-46426ED652FA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8530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A0EA82-0AD7-429D-B62E-6ADED28645CF}" type="datetimeFigureOut">
              <a:rPr lang="es-MX" smtClean="0"/>
              <a:t>05/02/2019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8369EB5-BC3D-4D57-B58A-EA45B22950B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89192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1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21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82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42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02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63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23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84" algn="l" defTabSz="9143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69EB5-BC3D-4D57-B58A-EA45B22950B2}" type="slidenum">
              <a:rPr lang="es-MX" smtClean="0"/>
              <a:t>22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77307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69EB5-BC3D-4D57-B58A-EA45B22950B2}" type="slidenum">
              <a:rPr lang="es-MX" smtClean="0"/>
              <a:t>24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9319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7688" y="1670314"/>
            <a:ext cx="6093778" cy="115254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373" y="3046889"/>
            <a:ext cx="5018405" cy="13740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58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16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75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33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92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50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0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67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2FD-D088-44C8-83E3-425120EC497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347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2FD-D088-44C8-83E3-425120EC497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8083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898226" y="287513"/>
            <a:ext cx="1209795" cy="611618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68846" y="287513"/>
            <a:ext cx="3509897" cy="611618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2FD-D088-44C8-83E3-425120EC497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3212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-3323" y="3940547"/>
            <a:ext cx="7169150" cy="1441034"/>
          </a:xfrm>
          <a:prstGeom prst="rect">
            <a:avLst/>
          </a:prstGeom>
          <a:gradFill>
            <a:gsLst>
              <a:gs pos="0">
                <a:srgbClr val="660066">
                  <a:alpha val="20000"/>
                </a:srgbClr>
              </a:gs>
              <a:gs pos="74000">
                <a:srgbClr val="660066">
                  <a:alpha val="40000"/>
                </a:srgbClr>
              </a:gs>
              <a:gs pos="83000">
                <a:srgbClr val="660066">
                  <a:alpha val="50000"/>
                </a:srgbClr>
              </a:gs>
              <a:gs pos="100000">
                <a:srgbClr val="660066">
                  <a:alpha val="80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89" tIns="35844" rIns="71689" bIns="35844" rtlCol="0" anchor="ctr"/>
          <a:lstStyle/>
          <a:p>
            <a:pPr algn="ctr"/>
            <a:endParaRPr lang="es-MX" dirty="0"/>
          </a:p>
        </p:txBody>
      </p:sp>
      <p:sp>
        <p:nvSpPr>
          <p:cNvPr id="8" name="Elipse 7"/>
          <p:cNvSpPr/>
          <p:nvPr userDrawn="1"/>
        </p:nvSpPr>
        <p:spPr>
          <a:xfrm rot="21090367">
            <a:off x="2270917" y="3172232"/>
            <a:ext cx="4934483" cy="20888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89" tIns="35844" rIns="71689" bIns="35844" rtlCol="0" anchor="ctr"/>
          <a:lstStyle/>
          <a:p>
            <a:pPr algn="ctr"/>
            <a:endParaRPr lang="es-MX" dirty="0"/>
          </a:p>
        </p:txBody>
      </p:sp>
      <p:sp>
        <p:nvSpPr>
          <p:cNvPr id="9" name="Rectángulo 8"/>
          <p:cNvSpPr/>
          <p:nvPr userDrawn="1"/>
        </p:nvSpPr>
        <p:spPr>
          <a:xfrm>
            <a:off x="-3323" y="3940547"/>
            <a:ext cx="3866856" cy="1384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89" tIns="35844" rIns="71689" bIns="35844" rtlCol="0" anchor="ctr"/>
          <a:lstStyle/>
          <a:p>
            <a:pPr algn="ctr"/>
            <a:endParaRPr lang="es-MX" dirty="0"/>
          </a:p>
        </p:txBody>
      </p:sp>
      <p:sp>
        <p:nvSpPr>
          <p:cNvPr id="10" name="Elipse 9"/>
          <p:cNvSpPr/>
          <p:nvPr userDrawn="1"/>
        </p:nvSpPr>
        <p:spPr>
          <a:xfrm rot="21090367">
            <a:off x="2267594" y="3182310"/>
            <a:ext cx="4934483" cy="20888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89" tIns="35844" rIns="71689" bIns="35844"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053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"/>
          <p:cNvCxnSpPr/>
          <p:nvPr userDrawn="1"/>
        </p:nvCxnSpPr>
        <p:spPr>
          <a:xfrm>
            <a:off x="-15825" y="5269093"/>
            <a:ext cx="7200800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 userDrawn="1"/>
        </p:nvSpPr>
        <p:spPr>
          <a:xfrm>
            <a:off x="-6109" y="0"/>
            <a:ext cx="7175259" cy="369332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endParaRPr lang="es-MX" sz="1800" b="1" cap="small" dirty="0">
              <a:solidFill>
                <a:schemeClr val="bg1"/>
              </a:solidFill>
              <a:effectLst>
                <a:glow rad="50800">
                  <a:schemeClr val="tx1">
                    <a:alpha val="7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09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6313" y="3455134"/>
            <a:ext cx="6093778" cy="1067905"/>
          </a:xfrm>
        </p:spPr>
        <p:txBody>
          <a:bodyPr anchor="t"/>
          <a:lstStyle>
            <a:lvl1pPr algn="l">
              <a:defRPr sz="31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66313" y="2278945"/>
            <a:ext cx="6093778" cy="1176188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584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1682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7524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3365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92069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5048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088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86731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2FD-D088-44C8-83E3-425120EC497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4159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68845" y="1672803"/>
            <a:ext cx="2359845" cy="4730893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748174" y="1672803"/>
            <a:ext cx="2359845" cy="4730893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2FD-D088-44C8-83E3-425120EC497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43281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8458" y="215324"/>
            <a:ext cx="6452235" cy="896144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58459" y="1203572"/>
            <a:ext cx="3167620" cy="50159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8414" indent="0">
              <a:buNone/>
              <a:defRPr sz="1600" b="1"/>
            </a:lvl2pPr>
            <a:lvl3pPr marL="716828" indent="0">
              <a:buNone/>
              <a:defRPr sz="1400" b="1"/>
            </a:lvl3pPr>
            <a:lvl4pPr marL="1075241" indent="0">
              <a:buNone/>
              <a:defRPr sz="1300" b="1"/>
            </a:lvl4pPr>
            <a:lvl5pPr marL="1433655" indent="0">
              <a:buNone/>
              <a:defRPr sz="1300" b="1"/>
            </a:lvl5pPr>
            <a:lvl6pPr marL="1792069" indent="0">
              <a:buNone/>
              <a:defRPr sz="1300" b="1"/>
            </a:lvl6pPr>
            <a:lvl7pPr marL="2150483" indent="0">
              <a:buNone/>
              <a:defRPr sz="1300" b="1"/>
            </a:lvl7pPr>
            <a:lvl8pPr marL="2508897" indent="0">
              <a:buNone/>
              <a:defRPr sz="1300" b="1"/>
            </a:lvl8pPr>
            <a:lvl9pPr marL="2867310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8459" y="1705163"/>
            <a:ext cx="3167620" cy="309792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641830" y="1203572"/>
            <a:ext cx="3168864" cy="50159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8414" indent="0">
              <a:buNone/>
              <a:defRPr sz="1600" b="1"/>
            </a:lvl2pPr>
            <a:lvl3pPr marL="716828" indent="0">
              <a:buNone/>
              <a:defRPr sz="1400" b="1"/>
            </a:lvl3pPr>
            <a:lvl4pPr marL="1075241" indent="0">
              <a:buNone/>
              <a:defRPr sz="1300" b="1"/>
            </a:lvl4pPr>
            <a:lvl5pPr marL="1433655" indent="0">
              <a:buNone/>
              <a:defRPr sz="1300" b="1"/>
            </a:lvl5pPr>
            <a:lvl6pPr marL="1792069" indent="0">
              <a:buNone/>
              <a:defRPr sz="1300" b="1"/>
            </a:lvl6pPr>
            <a:lvl7pPr marL="2150483" indent="0">
              <a:buNone/>
              <a:defRPr sz="1300" b="1"/>
            </a:lvl7pPr>
            <a:lvl8pPr marL="2508897" indent="0">
              <a:buNone/>
              <a:defRPr sz="1300" b="1"/>
            </a:lvl8pPr>
            <a:lvl9pPr marL="2867310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641830" y="1705163"/>
            <a:ext cx="3168864" cy="309792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2FD-D088-44C8-83E3-425120EC497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290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2FD-D088-44C8-83E3-425120EC497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3769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2FD-D088-44C8-83E3-425120EC497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116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8460" y="214079"/>
            <a:ext cx="2358601" cy="91108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02939" y="214079"/>
            <a:ext cx="4007754" cy="458900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58460" y="1125160"/>
            <a:ext cx="2358601" cy="3677925"/>
          </a:xfrm>
        </p:spPr>
        <p:txBody>
          <a:bodyPr/>
          <a:lstStyle>
            <a:lvl1pPr marL="0" indent="0">
              <a:buNone/>
              <a:defRPr sz="1100"/>
            </a:lvl1pPr>
            <a:lvl2pPr marL="358414" indent="0">
              <a:buNone/>
              <a:defRPr sz="900"/>
            </a:lvl2pPr>
            <a:lvl3pPr marL="716828" indent="0">
              <a:buNone/>
              <a:defRPr sz="800"/>
            </a:lvl3pPr>
            <a:lvl4pPr marL="1075241" indent="0">
              <a:buNone/>
              <a:defRPr sz="700"/>
            </a:lvl4pPr>
            <a:lvl5pPr marL="1433655" indent="0">
              <a:buNone/>
              <a:defRPr sz="700"/>
            </a:lvl5pPr>
            <a:lvl6pPr marL="1792069" indent="0">
              <a:buNone/>
              <a:defRPr sz="700"/>
            </a:lvl6pPr>
            <a:lvl7pPr marL="2150483" indent="0">
              <a:buNone/>
              <a:defRPr sz="700"/>
            </a:lvl7pPr>
            <a:lvl8pPr marL="2508897" indent="0">
              <a:buNone/>
              <a:defRPr sz="700"/>
            </a:lvl8pPr>
            <a:lvl9pPr marL="2867310" indent="0">
              <a:buNone/>
              <a:defRPr sz="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2FD-D088-44C8-83E3-425120EC497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612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5204" y="3763805"/>
            <a:ext cx="4301490" cy="444338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405204" y="480433"/>
            <a:ext cx="4301490" cy="3226118"/>
          </a:xfrm>
        </p:spPr>
        <p:txBody>
          <a:bodyPr/>
          <a:lstStyle>
            <a:lvl1pPr marL="0" indent="0">
              <a:buNone/>
              <a:defRPr sz="2500"/>
            </a:lvl1pPr>
            <a:lvl2pPr marL="358414" indent="0">
              <a:buNone/>
              <a:defRPr sz="2200"/>
            </a:lvl2pPr>
            <a:lvl3pPr marL="716828" indent="0">
              <a:buNone/>
              <a:defRPr sz="1900"/>
            </a:lvl3pPr>
            <a:lvl4pPr marL="1075241" indent="0">
              <a:buNone/>
              <a:defRPr sz="1600"/>
            </a:lvl4pPr>
            <a:lvl5pPr marL="1433655" indent="0">
              <a:buNone/>
              <a:defRPr sz="1600"/>
            </a:lvl5pPr>
            <a:lvl6pPr marL="1792069" indent="0">
              <a:buNone/>
              <a:defRPr sz="1600"/>
            </a:lvl6pPr>
            <a:lvl7pPr marL="2150483" indent="0">
              <a:buNone/>
              <a:defRPr sz="1600"/>
            </a:lvl7pPr>
            <a:lvl8pPr marL="2508897" indent="0">
              <a:buNone/>
              <a:defRPr sz="1600"/>
            </a:lvl8pPr>
            <a:lvl9pPr marL="2867310" indent="0">
              <a:buNone/>
              <a:defRPr sz="16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05204" y="4208144"/>
            <a:ext cx="4301490" cy="631034"/>
          </a:xfrm>
        </p:spPr>
        <p:txBody>
          <a:bodyPr/>
          <a:lstStyle>
            <a:lvl1pPr marL="0" indent="0">
              <a:buNone/>
              <a:defRPr sz="1100"/>
            </a:lvl1pPr>
            <a:lvl2pPr marL="358414" indent="0">
              <a:buNone/>
              <a:defRPr sz="900"/>
            </a:lvl2pPr>
            <a:lvl3pPr marL="716828" indent="0">
              <a:buNone/>
              <a:defRPr sz="800"/>
            </a:lvl3pPr>
            <a:lvl4pPr marL="1075241" indent="0">
              <a:buNone/>
              <a:defRPr sz="700"/>
            </a:lvl4pPr>
            <a:lvl5pPr marL="1433655" indent="0">
              <a:buNone/>
              <a:defRPr sz="700"/>
            </a:lvl5pPr>
            <a:lvl6pPr marL="1792069" indent="0">
              <a:buNone/>
              <a:defRPr sz="700"/>
            </a:lvl6pPr>
            <a:lvl7pPr marL="2150483" indent="0">
              <a:buNone/>
              <a:defRPr sz="700"/>
            </a:lvl7pPr>
            <a:lvl8pPr marL="2508897" indent="0">
              <a:buNone/>
              <a:defRPr sz="700"/>
            </a:lvl8pPr>
            <a:lvl9pPr marL="2867310" indent="0">
              <a:buNone/>
              <a:defRPr sz="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52FD-D088-44C8-83E3-425120EC497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065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58458" y="215324"/>
            <a:ext cx="6452235" cy="896144"/>
          </a:xfrm>
          <a:prstGeom prst="rect">
            <a:avLst/>
          </a:prstGeom>
        </p:spPr>
        <p:txBody>
          <a:bodyPr vert="horz" lIns="71683" tIns="35841" rIns="71683" bIns="35841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58458" y="1254604"/>
            <a:ext cx="6452235" cy="3548481"/>
          </a:xfrm>
          <a:prstGeom prst="rect">
            <a:avLst/>
          </a:prstGeom>
        </p:spPr>
        <p:txBody>
          <a:bodyPr vert="horz" lIns="71683" tIns="35841" rIns="71683" bIns="35841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58459" y="4983557"/>
            <a:ext cx="1672801" cy="286268"/>
          </a:xfrm>
          <a:prstGeom prst="rect">
            <a:avLst/>
          </a:prstGeom>
        </p:spPr>
        <p:txBody>
          <a:bodyPr vert="horz" lIns="71683" tIns="35841" rIns="71683" bIns="35841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449462" y="4983557"/>
            <a:ext cx="2270230" cy="286268"/>
          </a:xfrm>
          <a:prstGeom prst="rect">
            <a:avLst/>
          </a:prstGeom>
        </p:spPr>
        <p:txBody>
          <a:bodyPr vert="horz" lIns="71683" tIns="35841" rIns="71683" bIns="35841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5137893" y="4983557"/>
            <a:ext cx="1672801" cy="286268"/>
          </a:xfrm>
          <a:prstGeom prst="rect">
            <a:avLst/>
          </a:prstGeom>
        </p:spPr>
        <p:txBody>
          <a:bodyPr vert="horz" lIns="71683" tIns="35841" rIns="71683" bIns="35841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452FD-D088-44C8-83E3-425120EC497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284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716828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811" indent="-268811" algn="l" defTabSz="716828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82423" indent="-224008" algn="l" defTabSz="716828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96034" indent="-179207" algn="l" defTabSz="716828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54449" indent="-179207" algn="l" defTabSz="71682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63" indent="-179207" algn="l" defTabSz="716828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1275" indent="-179207" algn="l" defTabSz="71682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29690" indent="-179207" algn="l" defTabSz="71682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688104" indent="-179207" algn="l" defTabSz="71682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46517" indent="-179207" algn="l" defTabSz="71682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7168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8414" algn="l" defTabSz="7168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6828" algn="l" defTabSz="7168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5241" algn="l" defTabSz="7168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3655" algn="l" defTabSz="7168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92069" algn="l" defTabSz="7168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50483" algn="l" defTabSz="7168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08897" algn="l" defTabSz="7168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67310" algn="l" defTabSz="716828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90092" y="96143"/>
            <a:ext cx="1072169" cy="1080120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9" name="8 Rectángulo redondeado"/>
          <p:cNvSpPr/>
          <p:nvPr/>
        </p:nvSpPr>
        <p:spPr>
          <a:xfrm>
            <a:off x="698183" y="744215"/>
            <a:ext cx="832068" cy="936104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10" name="9 Rectángulo redondeado"/>
          <p:cNvSpPr/>
          <p:nvPr/>
        </p:nvSpPr>
        <p:spPr>
          <a:xfrm>
            <a:off x="378124" y="1400672"/>
            <a:ext cx="720080" cy="783704"/>
          </a:xfrm>
          <a:prstGeom prst="roundRect">
            <a:avLst/>
          </a:prstGeom>
          <a:solidFill>
            <a:srgbClr val="009999">
              <a:alpha val="50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1610957" y="1392287"/>
            <a:ext cx="423350" cy="432048"/>
          </a:xfrm>
          <a:prstGeom prst="roundRect">
            <a:avLst/>
          </a:prstGeom>
          <a:solidFill>
            <a:srgbClr val="009999">
              <a:alpha val="50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1150679" y="1929457"/>
            <a:ext cx="423350" cy="432048"/>
          </a:xfrm>
          <a:prstGeom prst="roundRect">
            <a:avLst/>
          </a:prstGeom>
          <a:solidFill>
            <a:srgbClr val="009999">
              <a:alpha val="50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1250171" y="120445"/>
            <a:ext cx="471741" cy="468052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1441106" y="714557"/>
            <a:ext cx="508057" cy="497710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7" name="26 Elipse"/>
          <p:cNvSpPr/>
          <p:nvPr/>
        </p:nvSpPr>
        <p:spPr>
          <a:xfrm>
            <a:off x="5422876" y="1963365"/>
            <a:ext cx="1760033" cy="174367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8" name="27 Elipse"/>
          <p:cNvSpPr/>
          <p:nvPr/>
        </p:nvSpPr>
        <p:spPr>
          <a:xfrm>
            <a:off x="5413351" y="3249183"/>
            <a:ext cx="1760033" cy="1743672"/>
          </a:xfrm>
          <a:prstGeom prst="ellipse">
            <a:avLst/>
          </a:prstGeom>
          <a:solidFill>
            <a:srgbClr val="00B0AC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9" name="28 Elipse"/>
          <p:cNvSpPr/>
          <p:nvPr/>
        </p:nvSpPr>
        <p:spPr>
          <a:xfrm>
            <a:off x="4664695" y="3912568"/>
            <a:ext cx="1440161" cy="14845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0" name="29 Elipse"/>
          <p:cNvSpPr/>
          <p:nvPr/>
        </p:nvSpPr>
        <p:spPr>
          <a:xfrm>
            <a:off x="3512567" y="4557193"/>
            <a:ext cx="792087" cy="81991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1" name="30 Elipse"/>
          <p:cNvSpPr/>
          <p:nvPr/>
        </p:nvSpPr>
        <p:spPr>
          <a:xfrm>
            <a:off x="4089565" y="4417298"/>
            <a:ext cx="950506" cy="979773"/>
          </a:xfrm>
          <a:prstGeom prst="ellipse">
            <a:avLst/>
          </a:prstGeom>
          <a:solidFill>
            <a:srgbClr val="00B0AC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2" name="31 Elipse"/>
          <p:cNvSpPr/>
          <p:nvPr/>
        </p:nvSpPr>
        <p:spPr>
          <a:xfrm>
            <a:off x="3066117" y="4737287"/>
            <a:ext cx="662474" cy="640840"/>
          </a:xfrm>
          <a:prstGeom prst="ellipse">
            <a:avLst/>
          </a:prstGeom>
          <a:solidFill>
            <a:srgbClr val="00B0AC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3" name="32 Elipse"/>
          <p:cNvSpPr/>
          <p:nvPr/>
        </p:nvSpPr>
        <p:spPr>
          <a:xfrm>
            <a:off x="6088685" y="5086762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6" name="8 Cuadro de texto"/>
          <p:cNvSpPr txBox="1"/>
          <p:nvPr/>
        </p:nvSpPr>
        <p:spPr>
          <a:xfrm>
            <a:off x="698182" y="2256383"/>
            <a:ext cx="5675655" cy="2011602"/>
          </a:xfrm>
          <a:prstGeom prst="roundRect">
            <a:avLst/>
          </a:prstGeom>
          <a:ln>
            <a:solidFill>
              <a:srgbClr val="00666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32" tIns="45716" rIns="91432" bIns="4571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400" cap="small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Centro de Atención a                                   la Sociedad (CAS)</a:t>
            </a:r>
          </a:p>
          <a:p>
            <a:pPr algn="ctr"/>
            <a:r>
              <a:rPr lang="es-MX" sz="2400" cap="small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Informe semanal</a:t>
            </a:r>
          </a:p>
          <a:p>
            <a:pPr algn="ctr"/>
            <a:r>
              <a:rPr lang="es-MX" sz="2400" cap="small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del 28 de enero al 1 de febrero de 2019</a:t>
            </a:r>
            <a:endParaRPr lang="es-MX" sz="24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8" name="17 Elipse"/>
          <p:cNvSpPr/>
          <p:nvPr/>
        </p:nvSpPr>
        <p:spPr>
          <a:xfrm>
            <a:off x="6897757" y="4698755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19" name="18 Elipse"/>
          <p:cNvSpPr/>
          <p:nvPr/>
        </p:nvSpPr>
        <p:spPr>
          <a:xfrm>
            <a:off x="5951494" y="4651113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0" name="19 Elipse"/>
          <p:cNvSpPr/>
          <p:nvPr/>
        </p:nvSpPr>
        <p:spPr>
          <a:xfrm>
            <a:off x="6464895" y="4595293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1" name="20 Elipse"/>
          <p:cNvSpPr/>
          <p:nvPr/>
        </p:nvSpPr>
        <p:spPr>
          <a:xfrm>
            <a:off x="5632549" y="5093984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2" name="21 Elipse"/>
          <p:cNvSpPr/>
          <p:nvPr/>
        </p:nvSpPr>
        <p:spPr>
          <a:xfrm>
            <a:off x="6231261" y="4213922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3" name="22 Elipse"/>
          <p:cNvSpPr/>
          <p:nvPr/>
        </p:nvSpPr>
        <p:spPr>
          <a:xfrm>
            <a:off x="6899823" y="5082931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4" name="23 Elipse"/>
          <p:cNvSpPr/>
          <p:nvPr/>
        </p:nvSpPr>
        <p:spPr>
          <a:xfrm>
            <a:off x="6888232" y="4200599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5" name="24 Elipse"/>
          <p:cNvSpPr/>
          <p:nvPr/>
        </p:nvSpPr>
        <p:spPr>
          <a:xfrm>
            <a:off x="6883998" y="3643904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4" name="33 Elipse"/>
          <p:cNvSpPr/>
          <p:nvPr/>
        </p:nvSpPr>
        <p:spPr>
          <a:xfrm>
            <a:off x="6464895" y="5077839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5" name="34 Elipse"/>
          <p:cNvSpPr/>
          <p:nvPr/>
        </p:nvSpPr>
        <p:spPr>
          <a:xfrm>
            <a:off x="6563217" y="3974053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6" name="35 Elipse"/>
          <p:cNvSpPr/>
          <p:nvPr/>
        </p:nvSpPr>
        <p:spPr>
          <a:xfrm>
            <a:off x="2681923" y="4798079"/>
            <a:ext cx="561662" cy="5813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7" name="36 Elipse"/>
          <p:cNvSpPr/>
          <p:nvPr/>
        </p:nvSpPr>
        <p:spPr>
          <a:xfrm>
            <a:off x="2432447" y="4889225"/>
            <a:ext cx="504056" cy="495076"/>
          </a:xfrm>
          <a:prstGeom prst="ellipse">
            <a:avLst/>
          </a:prstGeom>
          <a:solidFill>
            <a:srgbClr val="00B0AC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8" name="37 Elipse"/>
          <p:cNvSpPr/>
          <p:nvPr/>
        </p:nvSpPr>
        <p:spPr>
          <a:xfrm>
            <a:off x="2168841" y="4967152"/>
            <a:ext cx="413972" cy="42076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9" name="38 Elipse"/>
          <p:cNvSpPr/>
          <p:nvPr/>
        </p:nvSpPr>
        <p:spPr>
          <a:xfrm>
            <a:off x="1974563" y="5091048"/>
            <a:ext cx="285152" cy="293932"/>
          </a:xfrm>
          <a:prstGeom prst="ellipse">
            <a:avLst/>
          </a:prstGeom>
          <a:solidFill>
            <a:srgbClr val="00B0AC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40" name="39 Elipse"/>
          <p:cNvSpPr/>
          <p:nvPr/>
        </p:nvSpPr>
        <p:spPr>
          <a:xfrm>
            <a:off x="1810211" y="5177534"/>
            <a:ext cx="222441" cy="21334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" name="AutoShape 2" descr="https://scontent-dfw1-1.xx.fbcdn.net/hphotos-xtp1/t31.0-8/10947386_1449372305354540_5826203706677402902_o.jpg?_nc_eui=ARg-nmd20loNlka5HtEUm8iaSuhDT9X-Kk-35igIT_0JDm8I3vVk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pic>
        <p:nvPicPr>
          <p:cNvPr id="41" name="1 Imagen" descr="C:\Users\jorge.acevedo\AppData\Local\Microsoft\Windows\Temporary Internet Files\Content.Outlook\UINZIPH0\Logo-inai_28abr2015_texto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5" t="13072" r="5412" b="16340"/>
          <a:stretch/>
        </p:blipFill>
        <p:spPr bwMode="auto">
          <a:xfrm>
            <a:off x="3800599" y="-4465"/>
            <a:ext cx="3323099" cy="1967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0801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4446" y="3535684"/>
            <a:ext cx="69906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El 92.4 % de las consultas brindadas fue resuelta el mismo día, es decir, se le dio solución de manera inmediata, cuantificado en 1,207, de las que el rubro o canal de atención más empleado fue el Tel-INAI, con 1,073.</a:t>
            </a:r>
          </a:p>
          <a:p>
            <a:pPr algn="just"/>
            <a:endParaRPr lang="es-MX" b="1" dirty="0"/>
          </a:p>
          <a:p>
            <a:pPr algn="just"/>
            <a:r>
              <a:rPr lang="es-MX" b="1" dirty="0"/>
              <a:t>El 74% de los E-mail, con 89 asesorías atendidas se respondieron entre 1 y 2 días.</a:t>
            </a:r>
          </a:p>
        </p:txBody>
      </p:sp>
      <p:sp>
        <p:nvSpPr>
          <p:cNvPr id="7" name="2 Rectángulo"/>
          <p:cNvSpPr/>
          <p:nvPr/>
        </p:nvSpPr>
        <p:spPr>
          <a:xfrm>
            <a:off x="50351" y="23729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7. Tiempo de respuesta por Canal de Atención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33230" y="2944637"/>
            <a:ext cx="49301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/>
              <a:t>Nota: La suma de los porcentajes parciales puede no coincidir con el 100 debido a redondeo aplicado</a:t>
            </a:r>
            <a:endParaRPr lang="en-US" sz="9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3B5C1E7-5874-44FE-8D05-9F95871BE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20" y="722498"/>
            <a:ext cx="6536903" cy="207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013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Rectángulo"/>
          <p:cNvSpPr/>
          <p:nvPr/>
        </p:nvSpPr>
        <p:spPr>
          <a:xfrm>
            <a:off x="-52166" y="17923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8. Tipo de Persona por Canal de Atención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0" y="3696543"/>
            <a:ext cx="7136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Con 1,272 usuarios, que representan el 97.4 % de las asesorías realizadas por el CAS, las personas físicas emplearon como medio principal el Tel-INAI con 1,050, los cuales representaron el 97.9 % de las asesorías realizadas.</a:t>
            </a:r>
          </a:p>
          <a:p>
            <a:pPr algn="just"/>
            <a:endParaRPr lang="es-MX" b="1" dirty="0"/>
          </a:p>
          <a:p>
            <a:pPr algn="just"/>
            <a:r>
              <a:rPr lang="es-MX" b="1" dirty="0"/>
              <a:t>El medio empleado por las personas morales fue: Tel-INAI, con 23 usuarios que representaron el 2.1%, 9 por correo electrónico 9 usuarios 7.5% y presencial 2 con el 1.8% de representación.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507233" y="1857835"/>
            <a:ext cx="3387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/>
              <a:t>Nota: La suma de los porcentajes parciales puede no coincidir con el 100 debido a redondeo aplicado</a:t>
            </a:r>
            <a:endParaRPr lang="en-US" sz="9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01380F6-0EA6-4E6B-92C4-48F85E6DF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9903" y="431453"/>
            <a:ext cx="3387447" cy="13944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35815CE-2C23-40DC-B85B-2F9F865E43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91" y="431453"/>
            <a:ext cx="6821889" cy="319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584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Rectángulo"/>
          <p:cNvSpPr/>
          <p:nvPr/>
        </p:nvSpPr>
        <p:spPr>
          <a:xfrm>
            <a:off x="-52166" y="17923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9. Sexo de los Usuarios por Canal de Atención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33951" y="2901932"/>
            <a:ext cx="701942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300" b="1" dirty="0"/>
              <a:t>Tel-INAI. Con 1,073 consultas atendidas, los hombres representaron el 51.9%, mientras que las mujeres, el 48.1%</a:t>
            </a:r>
          </a:p>
          <a:p>
            <a:pPr algn="just"/>
            <a:endParaRPr lang="es-MX" sz="1300" b="1" dirty="0"/>
          </a:p>
          <a:p>
            <a:pPr algn="just"/>
            <a:r>
              <a:rPr lang="es-MX" sz="1300" b="1" dirty="0"/>
              <a:t>Las personas que acudieron de manera presencial al INAI, en su mayoría, fueron hombres que representaron el 65.5 % y, las mujeres, el 34.5 % de las asesorías otorgadas.</a:t>
            </a:r>
          </a:p>
          <a:p>
            <a:pPr algn="just"/>
            <a:endParaRPr lang="es-MX" sz="1300" b="1" dirty="0"/>
          </a:p>
          <a:p>
            <a:pPr algn="just"/>
            <a:r>
              <a:rPr lang="es-MX" sz="1300" b="1" dirty="0"/>
              <a:t>Por correo electrónico E-mail el 55.0 % de las consultas fueron formuladas por hombres y 27.5%, por mujeres; del restante 17.5 % no se obtuvo el dato. </a:t>
            </a:r>
          </a:p>
          <a:p>
            <a:pPr algn="just"/>
            <a:endParaRPr lang="es-MX" sz="13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209879" y="2134504"/>
            <a:ext cx="49301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/>
              <a:t>Nota: La suma de los porcentajes parciales puede no coincidir con el 100 debido a redondeo aplicado</a:t>
            </a:r>
            <a:endParaRPr lang="en-US" sz="9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7BF1E3E-0382-4D59-8556-3888E896F3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56" y="688187"/>
            <a:ext cx="6429038" cy="128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737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2">
            <a:lum bright="70000" contrast="-70000"/>
          </a:blip>
          <a:srcRect r="54408" b="51512"/>
          <a:stretch/>
        </p:blipFill>
        <p:spPr>
          <a:xfrm>
            <a:off x="2630263" y="1392287"/>
            <a:ext cx="1753939" cy="2719174"/>
          </a:xfrm>
          <a:prstGeom prst="rect">
            <a:avLst/>
          </a:prstGeom>
        </p:spPr>
      </p:pic>
      <p:sp>
        <p:nvSpPr>
          <p:cNvPr id="12" name="2 Rectángulo"/>
          <p:cNvSpPr/>
          <p:nvPr/>
        </p:nvSpPr>
        <p:spPr>
          <a:xfrm>
            <a:off x="-52166" y="17923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9. Sexo de los Usuarios por Canal de Atención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8364C5D-2792-458E-8915-DE4664D5C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9445" y="356477"/>
            <a:ext cx="3263588" cy="216024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33316E6-ABED-464F-94AB-F72D9A866F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2901" y="302643"/>
            <a:ext cx="3426249" cy="226790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01B237-2A25-4ABD-AEC7-71850DD786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2367" y="2977506"/>
            <a:ext cx="3426249" cy="226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242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Rectángulo"/>
          <p:cNvSpPr/>
          <p:nvPr/>
        </p:nvSpPr>
        <p:spPr>
          <a:xfrm>
            <a:off x="122422" y="3027402"/>
            <a:ext cx="684652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989 personas proporcionaron información sobre su edad (75.7% de los usuarios atendidos), quienes emplearon en un 90.5% el Tel-INAI, en tanto que el 0.5% lo hizo por E-mail y el 9.0% en presencial.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El 22.1% de las personas tiene entre 30 y 39 años, fue el grupo que más requirió de asesoría.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El 21.6% de las personas osciló entre 40 y 49 años.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Los usuarios entre 50 y 59 años representaron un 19.1%.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18.9% tienen 60 o más años.</a:t>
            </a:r>
          </a:p>
        </p:txBody>
      </p:sp>
      <p:sp>
        <p:nvSpPr>
          <p:cNvPr id="7" name="2 Rectángulo"/>
          <p:cNvSpPr/>
          <p:nvPr/>
        </p:nvSpPr>
        <p:spPr>
          <a:xfrm>
            <a:off x="-52166" y="17923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10. Grupo de  Edades de los Usuarios por Canal de Atención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85275" y="2796570"/>
            <a:ext cx="49301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/>
              <a:t>Nota: La suma de los porcentajes parciales puede no coincidir con el 100 debido a redondeo aplicado</a:t>
            </a:r>
            <a:endParaRPr lang="en-US" sz="9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7E7F339-C8F8-4242-B159-4DBEF82C4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22" y="574374"/>
            <a:ext cx="6968951" cy="210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719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0" y="3420321"/>
            <a:ext cx="716358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La mayor parte de las personas atendidas se encuentran en el rango de 30 a 39 años, que representaron el 22.1%; el 52.5% fueron hombres y el 47.5%, mujeres, ambos con 219 usuarios.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El grupo de 40 a 49 años con 214 usuarios asesorías, 21.6% del total; 58.9% fueron hombres y 41.1%, mujeres.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Las personas de 60 años o más, representaron el 18.9%, 111 hombres y 76 mujeres.</a:t>
            </a:r>
          </a:p>
          <a:p>
            <a:pPr algn="just"/>
            <a:endParaRPr lang="es-MX" b="1" dirty="0"/>
          </a:p>
        </p:txBody>
      </p:sp>
      <p:sp>
        <p:nvSpPr>
          <p:cNvPr id="8" name="2 Rectángulo"/>
          <p:cNvSpPr/>
          <p:nvPr/>
        </p:nvSpPr>
        <p:spPr>
          <a:xfrm>
            <a:off x="44790" y="17923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11. Grupo de  Edades de los Usuarios por Sexo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60239" y="2977610"/>
            <a:ext cx="49301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/>
              <a:t>Nota: La suma de los porcentajes parciales puede no coincidir con el 100 debido a redondeo aplicado</a:t>
            </a:r>
            <a:endParaRPr lang="en-US" sz="9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DC150EC-29DB-45CD-8E6B-48019D51D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447" y="568356"/>
            <a:ext cx="5442256" cy="229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814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99" y="737271"/>
            <a:ext cx="1324883" cy="295413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>
            <a:lum bright="70000" contrast="-70000"/>
          </a:blip>
          <a:srcRect r="78731" b="48142"/>
          <a:stretch/>
        </p:blipFill>
        <p:spPr>
          <a:xfrm flipH="1">
            <a:off x="5342195" y="737271"/>
            <a:ext cx="1435159" cy="2954132"/>
          </a:xfrm>
          <a:prstGeom prst="rect">
            <a:avLst/>
          </a:prstGeom>
        </p:spPr>
      </p:pic>
      <p:sp>
        <p:nvSpPr>
          <p:cNvPr id="5" name="2 Rectángulo"/>
          <p:cNvSpPr/>
          <p:nvPr/>
        </p:nvSpPr>
        <p:spPr>
          <a:xfrm>
            <a:off x="-52166" y="17923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12. Pirámide de Edades de los Usuarios por Sexo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0" y="4128591"/>
            <a:ext cx="71187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En el periodo que se reporta, de las 989 personas que proporcionaron su edad, el grupo de 30 a 39 años constituyó un 22.1%, fueron quienes más usaron los canales de atención. La población del rango de 40 a 49 años representó el 21.6 % del total; la población de 60 años o más significó el 18.9 porciento.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776" y="515112"/>
            <a:ext cx="1219306" cy="317629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E464651-0E5D-49FA-86F4-834FC9B9D90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6013"/>
          <a:stretch/>
        </p:blipFill>
        <p:spPr>
          <a:xfrm>
            <a:off x="565660" y="626056"/>
            <a:ext cx="6297714" cy="347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149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Rectángulo"/>
          <p:cNvSpPr/>
          <p:nvPr/>
        </p:nvSpPr>
        <p:spPr>
          <a:xfrm>
            <a:off x="-52166" y="17923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13. Escolaridad de los Usuarios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79142" y="4056583"/>
            <a:ext cx="70338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dirty="0"/>
              <a:t>El 49.2% de los usuarios del CAS afirmó tener licenciatura.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MX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dirty="0"/>
              <a:t>El 26.4% manifestó estudios de nivel medio superior.</a:t>
            </a:r>
          </a:p>
          <a:p>
            <a:endParaRPr lang="es-MX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MX" b="1" dirty="0"/>
              <a:t>El 9.6% cuenta con educación secundaria.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MX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102879" y="2506585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/>
              <a:t>Nota: La suma de los porcentajes parciales puede no coincidir con el 100 debido a redondeo aplicado</a:t>
            </a:r>
            <a:endParaRPr lang="en-US" sz="9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7A2C835-2D0B-4DC8-85C4-064D4FAB7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99" y="497860"/>
            <a:ext cx="2292340" cy="200222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4AACFA9-4CE9-44C2-B7ED-4103417FA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255" y="816223"/>
            <a:ext cx="6114818" cy="329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760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-19439" y="-13667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14. Escolaridad de los Usuarios por canal de atención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7253" y="3176621"/>
            <a:ext cx="69981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/>
              <a:t>959 usuarios proporcionaron datos, de los cuales, la licenciatura fue el grado de mayor representación con 472 usuarios, que equivalió al 49.2% del subtotal, el cual empleó como canal de atención preferido al Tel-INAI con un 93.6%, con respecto de otros canales de atención.</a:t>
            </a:r>
          </a:p>
          <a:p>
            <a:pPr algn="just"/>
            <a:endParaRPr lang="es-MX" sz="1200" b="1" dirty="0"/>
          </a:p>
          <a:p>
            <a:pPr algn="just"/>
            <a:r>
              <a:rPr lang="es-MX" sz="1200" b="1" dirty="0"/>
              <a:t>Nivel medio superior. De los 253 usuarios que otorgaron el dato respecto del subtotal, el 87.4 % prefirió el canal de atención Tel-INAI; de igual manera, los usuarios con grado escolar de secundaria, que representaron el 9.6% de los usuarios, existió un mayor uso del canal de atención Tel-INAI con un 82.6 %.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4411" y="2816250"/>
            <a:ext cx="63284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/>
              <a:t>Nota: La suma de los porcentajes parciales puede no coincidir con el 100 debido a redondeo aplicado</a:t>
            </a:r>
            <a:endParaRPr lang="en-US" sz="9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C3E3E5C-B18D-4DD4-9EB2-5909B51C4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204" y="512077"/>
            <a:ext cx="6654742" cy="217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372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07816" y="810994"/>
            <a:ext cx="345638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En el periodo que se informa, 1039 usuarios proporcionaron información sobre la entidad de donde requirió la consulta (lo que representó el 79.6 % de las personas atendidas), en tanto que 267 no proporcionaron información, lo que representó el 20.4%. </a:t>
            </a:r>
          </a:p>
          <a:p>
            <a:pPr marL="644164" lvl="1" indent="-285750" algn="just">
              <a:buFont typeface="Wingdings" panose="05000000000000000000" pitchFamily="2" charset="2"/>
              <a:buChar char="q"/>
            </a:pPr>
            <a:endParaRPr lang="es-MX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48.7 % de los usuarios fue de la Ciudad de México, Estado de México y Jalisco.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30.8 % de los usuarios corresponde al resto del país.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Los estados de donde se advirtió un uso muy escaso de las consultas del CAS son Campeche, Colima y Sonora.</a:t>
            </a:r>
          </a:p>
        </p:txBody>
      </p:sp>
      <p:sp>
        <p:nvSpPr>
          <p:cNvPr id="6" name="2 Rectángulo"/>
          <p:cNvSpPr/>
          <p:nvPr/>
        </p:nvSpPr>
        <p:spPr>
          <a:xfrm>
            <a:off x="-52166" y="17923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15. Asesoría por Entidad Federativa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498C5F7-F4C8-45BD-951C-2C2F4D314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215" y="528191"/>
            <a:ext cx="3024336" cy="463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423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2"/>
          <p:cNvSpPr txBox="1"/>
          <p:nvPr/>
        </p:nvSpPr>
        <p:spPr>
          <a:xfrm>
            <a:off x="416223" y="528191"/>
            <a:ext cx="583264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Introducción.</a:t>
            </a:r>
            <a:endParaRPr lang="es-MX" sz="500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Tipo de Servicios.</a:t>
            </a:r>
            <a:endParaRPr lang="es-MX" sz="500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Total Asesorías y servicios otorgados por día.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Total de Asesorías por Canal de Atención.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Asesorías por Canal de Atención por día.</a:t>
            </a:r>
            <a:endParaRPr lang="es-MX" sz="500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Tipo de Servicio por Canal de Atención.</a:t>
            </a:r>
            <a:endParaRPr lang="es-MX" sz="500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Tiempo de respuesta por Canal de Atención.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Tipo de Persona por Canal de Atención.</a:t>
            </a:r>
            <a:endParaRPr lang="es-MX" sz="500" dirty="0"/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Sexo de los Usuarios por Canal de Atención.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Grupo de  Edades de los Usuarios por Canal de Atención.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Grupo de  Edades de los Usuarios por sexo.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Pirámide de Edades de los Usuarios por sexo.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Escolaridad de los Usuarios.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Escolaridad de los Usuarios por canal de atención.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Asesoría por Entidad Federativa.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Evaluación de la atención vía Tel-INAI.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Evaluación de la atención vía Presencial.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dirty="0"/>
              <a:t>Anexo Detalle de Servicios por Agente. </a:t>
            </a:r>
          </a:p>
          <a:p>
            <a:pPr marL="342900" indent="-342900" algn="just"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buFont typeface="+mj-lt"/>
              <a:buAutoNum type="arabicPeriod"/>
            </a:pPr>
            <a:endParaRPr lang="es-MX" sz="1600" dirty="0"/>
          </a:p>
        </p:txBody>
      </p:sp>
      <p:sp>
        <p:nvSpPr>
          <p:cNvPr id="3" name="2 Rectángulo"/>
          <p:cNvSpPr/>
          <p:nvPr/>
        </p:nvSpPr>
        <p:spPr>
          <a:xfrm>
            <a:off x="-5832" y="0"/>
            <a:ext cx="7118799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75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Contenido</a:t>
            </a:r>
          </a:p>
        </p:txBody>
      </p:sp>
    </p:spTree>
    <p:extLst>
      <p:ext uri="{BB962C8B-B14F-4D97-AF65-F5344CB8AC3E}">
        <p14:creationId xmlns:p14="http://schemas.microsoft.com/office/powerpoint/2010/main" val="289270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5832" y="0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16. Evaluación de la atención vía Tel-INAI</a:t>
            </a:r>
          </a:p>
        </p:txBody>
      </p:sp>
      <p:sp>
        <p:nvSpPr>
          <p:cNvPr id="5" name="7 Rectángulo"/>
          <p:cNvSpPr/>
          <p:nvPr/>
        </p:nvSpPr>
        <p:spPr>
          <a:xfrm>
            <a:off x="218084" y="2715721"/>
            <a:ext cx="6750867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La calificación promedio que los usuarios dieron a las asesorías recibidas vía Tel-INAI, fue de 9.8 en una escala de 0 a 10.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10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La calificación sobre la atención recibida y la amabilidad resultó de 9.9, en una escala de 0 a 10.</a:t>
            </a:r>
          </a:p>
          <a:p>
            <a:pPr algn="just"/>
            <a:endParaRPr lang="es-MX" sz="10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El tiempo en espera para ser atendido, la preparación del asesor y si la asesoría fue suficiente tuvieron una calificación de 9.8 en una escala de 0 a 10.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10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8F44D94-3FA0-49F9-B7B9-C8BC843B2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55" y="611769"/>
            <a:ext cx="6750867" cy="18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228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Rectángulo"/>
          <p:cNvSpPr/>
          <p:nvPr/>
        </p:nvSpPr>
        <p:spPr>
          <a:xfrm>
            <a:off x="-64804" y="0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16. Evaluación del Servicio de Tel-INAI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00199" y="3823136"/>
            <a:ext cx="6840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En la gráfica, se observa que la calificación a la atención recibida y a la amabilidad del asesor, se encuentran  por arriba de la calificación promedio, que es de 9.8 sobre 10 puntos.</a:t>
            </a:r>
          </a:p>
          <a:p>
            <a:pPr algn="just"/>
            <a:r>
              <a:rPr lang="es-MX" b="1" dirty="0"/>
              <a:t>Sin embargo, existe un área de oportunidad para mejorar en el tiempo de espera para ser atendido, la preparación y si la asesoría fue suficiente que se encuentran por debajo del promedio.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52" y="600199"/>
            <a:ext cx="6822015" cy="314046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413" y="1891853"/>
            <a:ext cx="5108891" cy="18899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0759" y="920228"/>
            <a:ext cx="786452" cy="83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908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-5832" y="0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17. Evaluación del Servicio Presencial</a:t>
            </a:r>
          </a:p>
        </p:txBody>
      </p:sp>
      <p:sp>
        <p:nvSpPr>
          <p:cNvPr id="7" name="7 Rectángulo"/>
          <p:cNvSpPr/>
          <p:nvPr/>
        </p:nvSpPr>
        <p:spPr>
          <a:xfrm>
            <a:off x="145188" y="3048471"/>
            <a:ext cx="6816757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La calificación promedio que los usuarios dan al servicio presencial recibido es de 9.7, en una escala de 0 a 10.</a:t>
            </a:r>
          </a:p>
          <a:p>
            <a:pPr algn="just"/>
            <a:endParaRPr lang="es-MX" sz="8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La calificación sobre la amabilidad y la capacidad del asesor fue de 9.8 en una escala de 0 a 10.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8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La atención recibida tuvo 9.7 y si la duda fue acarada tuvo 9.6 de calificación, en una escala de 0 al 10.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8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El tiempo de espera para ser atendido, es un área de oportunidad ya que consiguió una calificación de 9.8, en una escala de 0 a 10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EE15D02-AFB8-459C-B12A-C05851183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223" y="627934"/>
            <a:ext cx="6408712" cy="198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6801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Rectángulo"/>
          <p:cNvSpPr/>
          <p:nvPr/>
        </p:nvSpPr>
        <p:spPr>
          <a:xfrm>
            <a:off x="-5832" y="0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17. Evaluación del Servicio Presencial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77004" y="3840559"/>
            <a:ext cx="70359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En la gráfica, se observa que la amabilidad y la capacidad de asesor fueron evaluados por encima del promedio.</a:t>
            </a:r>
          </a:p>
          <a:p>
            <a:endParaRPr lang="es-MX" b="1" dirty="0"/>
          </a:p>
          <a:p>
            <a:r>
              <a:rPr lang="es-MX" b="1" dirty="0"/>
              <a:t>Sin embargo, existe un área de oportunidad para mejorar el tiempo en espera y si la duda fue aclarada, que se encuentran por debajo del promedio general.</a:t>
            </a:r>
          </a:p>
          <a:p>
            <a:endParaRPr lang="es-MX" b="1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3F66DA0-FE99-4A97-B708-DE9EA67CB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215" y="508428"/>
            <a:ext cx="6634237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2935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-5832" y="0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18. Anexo Detalle de Consultas por Agente </a:t>
            </a:r>
          </a:p>
        </p:txBody>
      </p:sp>
      <p:sp>
        <p:nvSpPr>
          <p:cNvPr id="4" name="CuadroTexto 2"/>
          <p:cNvSpPr txBox="1"/>
          <p:nvPr/>
        </p:nvSpPr>
        <p:spPr>
          <a:xfrm>
            <a:off x="194692" y="600199"/>
            <a:ext cx="68801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Como parte de este Informe se anexa archivo base con la información concentrada por agente y evaluaciones de Tel-INAI y presenciales. Cada hoja cuenta con distintos conceptos que se desglosan de la forma siguiente:</a:t>
            </a:r>
          </a:p>
          <a:p>
            <a:pPr algn="just"/>
            <a:endParaRPr lang="es-MX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300" b="1" dirty="0"/>
              <a:t>Fechas:</a:t>
            </a:r>
            <a:r>
              <a:rPr lang="es-MX" sz="1300" dirty="0"/>
              <a:t> Fecha de ingreso y fecha de atención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300" b="1" dirty="0"/>
              <a:t>Servidor público: </a:t>
            </a:r>
            <a:r>
              <a:rPr lang="es-MX" sz="1300" dirty="0"/>
              <a:t>Nombre del agente que atendió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300" b="1" dirty="0"/>
              <a:t>Tipo de consultas: </a:t>
            </a:r>
            <a:r>
              <a:rPr lang="es-MX" sz="1300" dirty="0"/>
              <a:t>Es la clasificación de la consulta en cada uno de los nueve tipos descritos en este informe.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300" b="1" dirty="0"/>
              <a:t>Canal de atención: </a:t>
            </a:r>
            <a:r>
              <a:rPr lang="es-MX" sz="1300" dirty="0"/>
              <a:t>Se refiere a uno de los cuatro canales de atención con que cuenta el CAS a través del cuál se brindó la asesoría al usuario.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300" b="1" dirty="0"/>
              <a:t>Requerimiento: </a:t>
            </a:r>
            <a:r>
              <a:rPr lang="es-MX" sz="1300" dirty="0"/>
              <a:t>Se refiere al servicio o servicios motivo de la consulta de la persona usuaria.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300" b="1" dirty="0"/>
              <a:t>Atención: </a:t>
            </a:r>
            <a:r>
              <a:rPr lang="es-MX" sz="1300" dirty="0"/>
              <a:t>Se refiere a la respuesta o acción que realizó el servidor público para atender el requerimiento del usuario.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300" b="1" dirty="0"/>
              <a:t>Fundamento legal de la atención: </a:t>
            </a:r>
            <a:r>
              <a:rPr lang="es-MX" sz="1300" dirty="0"/>
              <a:t>Se refiere al documento o precepto normativo que avala la acción o respuesta del servidor público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300" b="1" dirty="0"/>
              <a:t>Tiempo de respuesta: </a:t>
            </a:r>
            <a:r>
              <a:rPr lang="es-MX" sz="1300" dirty="0"/>
              <a:t>Se refiere al tiempo que tardó el CAS en brindar la atención al usuario.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300" b="1" dirty="0"/>
              <a:t>Tipo de usuario: </a:t>
            </a:r>
            <a:r>
              <a:rPr lang="es-MX" sz="1300" dirty="0"/>
              <a:t>Régimen Fiscal</a:t>
            </a:r>
            <a:endParaRPr lang="es-MX" sz="13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300" b="1" dirty="0"/>
              <a:t>Sexo: </a:t>
            </a:r>
            <a:r>
              <a:rPr lang="es-MX" sz="1300" dirty="0"/>
              <a:t>Hombre o mujer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300" b="1" dirty="0"/>
              <a:t>Edad: </a:t>
            </a:r>
            <a:r>
              <a:rPr lang="es-MX" sz="1300" dirty="0"/>
              <a:t>Se refiere a la edad de la persona usuaria.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300" b="1" dirty="0"/>
              <a:t>Entidad: </a:t>
            </a:r>
            <a:r>
              <a:rPr lang="es-MX" sz="1300" dirty="0"/>
              <a:t>Se refiere a la entidad federativa de la cuál provino la solicitud o requerimiento.</a:t>
            </a:r>
          </a:p>
        </p:txBody>
      </p:sp>
    </p:spTree>
    <p:extLst>
      <p:ext uri="{BB962C8B-B14F-4D97-AF65-F5344CB8AC3E}">
        <p14:creationId xmlns:p14="http://schemas.microsoft.com/office/powerpoint/2010/main" val="2371609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 Imagen" descr="C:\Users\jorge.acevedo\AppData\Local\Microsoft\Windows\Temporary Internet Files\Content.Outlook\UINZIPH0\Logo-inai_28abr2015_texto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5" t="13072" r="5412" b="16340"/>
          <a:stretch/>
        </p:blipFill>
        <p:spPr bwMode="auto">
          <a:xfrm>
            <a:off x="2216423" y="456183"/>
            <a:ext cx="2818431" cy="158417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11 Elipse"/>
          <p:cNvSpPr/>
          <p:nvPr/>
        </p:nvSpPr>
        <p:spPr>
          <a:xfrm>
            <a:off x="5422876" y="1963365"/>
            <a:ext cx="1760033" cy="174367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13" name="12 Elipse"/>
          <p:cNvSpPr/>
          <p:nvPr/>
        </p:nvSpPr>
        <p:spPr>
          <a:xfrm>
            <a:off x="5413351" y="3249183"/>
            <a:ext cx="1760033" cy="1743672"/>
          </a:xfrm>
          <a:prstGeom prst="ellipse">
            <a:avLst/>
          </a:prstGeom>
          <a:solidFill>
            <a:srgbClr val="00B0AC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14" name="13 Elipse"/>
          <p:cNvSpPr/>
          <p:nvPr/>
        </p:nvSpPr>
        <p:spPr>
          <a:xfrm>
            <a:off x="4664695" y="3912568"/>
            <a:ext cx="1440161" cy="14845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15" name="14 Elipse"/>
          <p:cNvSpPr/>
          <p:nvPr/>
        </p:nvSpPr>
        <p:spPr>
          <a:xfrm>
            <a:off x="3512567" y="4557193"/>
            <a:ext cx="792087" cy="81991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16" name="15 Elipse"/>
          <p:cNvSpPr/>
          <p:nvPr/>
        </p:nvSpPr>
        <p:spPr>
          <a:xfrm>
            <a:off x="4089565" y="4417298"/>
            <a:ext cx="950506" cy="979773"/>
          </a:xfrm>
          <a:prstGeom prst="ellipse">
            <a:avLst/>
          </a:prstGeom>
          <a:solidFill>
            <a:srgbClr val="00B0AC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17" name="16 Elipse"/>
          <p:cNvSpPr/>
          <p:nvPr/>
        </p:nvSpPr>
        <p:spPr>
          <a:xfrm>
            <a:off x="3066117" y="4737287"/>
            <a:ext cx="662474" cy="640840"/>
          </a:xfrm>
          <a:prstGeom prst="ellipse">
            <a:avLst/>
          </a:prstGeom>
          <a:solidFill>
            <a:srgbClr val="00B0AC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18" name="17 Elipse"/>
          <p:cNvSpPr/>
          <p:nvPr/>
        </p:nvSpPr>
        <p:spPr>
          <a:xfrm>
            <a:off x="6088685" y="5086762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19" name="18 Elipse"/>
          <p:cNvSpPr/>
          <p:nvPr/>
        </p:nvSpPr>
        <p:spPr>
          <a:xfrm>
            <a:off x="6897757" y="4698755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0" name="19 Elipse"/>
          <p:cNvSpPr/>
          <p:nvPr/>
        </p:nvSpPr>
        <p:spPr>
          <a:xfrm>
            <a:off x="5951494" y="4651113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1" name="20 Elipse"/>
          <p:cNvSpPr/>
          <p:nvPr/>
        </p:nvSpPr>
        <p:spPr>
          <a:xfrm>
            <a:off x="6464895" y="4595293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2" name="21 Elipse"/>
          <p:cNvSpPr/>
          <p:nvPr/>
        </p:nvSpPr>
        <p:spPr>
          <a:xfrm>
            <a:off x="5632549" y="5093984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3" name="22 Elipse"/>
          <p:cNvSpPr/>
          <p:nvPr/>
        </p:nvSpPr>
        <p:spPr>
          <a:xfrm>
            <a:off x="6231261" y="4213922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4" name="23 Elipse"/>
          <p:cNvSpPr/>
          <p:nvPr/>
        </p:nvSpPr>
        <p:spPr>
          <a:xfrm>
            <a:off x="6899823" y="5082931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5" name="24 Elipse"/>
          <p:cNvSpPr/>
          <p:nvPr/>
        </p:nvSpPr>
        <p:spPr>
          <a:xfrm>
            <a:off x="6888232" y="4200599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6" name="25 Elipse"/>
          <p:cNvSpPr/>
          <p:nvPr/>
        </p:nvSpPr>
        <p:spPr>
          <a:xfrm>
            <a:off x="6883998" y="3643904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7" name="26 Elipse"/>
          <p:cNvSpPr/>
          <p:nvPr/>
        </p:nvSpPr>
        <p:spPr>
          <a:xfrm>
            <a:off x="6464895" y="5077839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8" name="27 Elipse"/>
          <p:cNvSpPr/>
          <p:nvPr/>
        </p:nvSpPr>
        <p:spPr>
          <a:xfrm>
            <a:off x="6563217" y="3974053"/>
            <a:ext cx="285152" cy="2939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29" name="28 Elipse"/>
          <p:cNvSpPr/>
          <p:nvPr/>
        </p:nvSpPr>
        <p:spPr>
          <a:xfrm>
            <a:off x="2681923" y="4798079"/>
            <a:ext cx="561662" cy="5813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0" name="29 Elipse"/>
          <p:cNvSpPr/>
          <p:nvPr/>
        </p:nvSpPr>
        <p:spPr>
          <a:xfrm>
            <a:off x="2432447" y="4889225"/>
            <a:ext cx="504056" cy="495076"/>
          </a:xfrm>
          <a:prstGeom prst="ellipse">
            <a:avLst/>
          </a:prstGeom>
          <a:solidFill>
            <a:srgbClr val="00B0AC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1" name="30 Elipse"/>
          <p:cNvSpPr/>
          <p:nvPr/>
        </p:nvSpPr>
        <p:spPr>
          <a:xfrm>
            <a:off x="2168841" y="4967152"/>
            <a:ext cx="413972" cy="42076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2" name="31 Elipse"/>
          <p:cNvSpPr/>
          <p:nvPr/>
        </p:nvSpPr>
        <p:spPr>
          <a:xfrm>
            <a:off x="1974563" y="5091048"/>
            <a:ext cx="285152" cy="293932"/>
          </a:xfrm>
          <a:prstGeom prst="ellipse">
            <a:avLst/>
          </a:prstGeom>
          <a:solidFill>
            <a:srgbClr val="00B0AC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33" name="32 Elipse"/>
          <p:cNvSpPr/>
          <p:nvPr/>
        </p:nvSpPr>
        <p:spPr>
          <a:xfrm>
            <a:off x="1810211" y="5177534"/>
            <a:ext cx="222441" cy="21334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es-MX" dirty="0"/>
          </a:p>
        </p:txBody>
      </p:sp>
      <p:sp>
        <p:nvSpPr>
          <p:cNvPr id="4" name="5 Rectángulo"/>
          <p:cNvSpPr/>
          <p:nvPr/>
        </p:nvSpPr>
        <p:spPr>
          <a:xfrm>
            <a:off x="-4754" y="2484923"/>
            <a:ext cx="7169150" cy="336056"/>
          </a:xfrm>
          <a:prstGeom prst="rect">
            <a:avLst/>
          </a:prstGeom>
          <a:gradFill>
            <a:gsLst>
              <a:gs pos="50000">
                <a:schemeClr val="accent4">
                  <a:lumMod val="60000"/>
                  <a:lumOff val="40000"/>
                  <a:alpha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89" tIns="35844" rIns="71689" bIns="35844" rtlCol="0" anchor="ctr"/>
          <a:lstStyle/>
          <a:p>
            <a:pPr algn="ctr"/>
            <a:endParaRPr lang="es-MX" dirty="0"/>
          </a:p>
        </p:txBody>
      </p:sp>
      <p:sp>
        <p:nvSpPr>
          <p:cNvPr id="6" name="9 Rectángulo"/>
          <p:cNvSpPr/>
          <p:nvPr/>
        </p:nvSpPr>
        <p:spPr>
          <a:xfrm>
            <a:off x="474728" y="2373216"/>
            <a:ext cx="6210189" cy="555002"/>
          </a:xfrm>
          <a:prstGeom prst="rect">
            <a:avLst/>
          </a:prstGeom>
        </p:spPr>
        <p:txBody>
          <a:bodyPr wrap="square" lIns="71689" tIns="35844" rIns="71689" bIns="35844">
            <a:spAutoFit/>
          </a:bodyPr>
          <a:lstStyle/>
          <a:p>
            <a:pPr algn="ctr"/>
            <a:r>
              <a:rPr lang="es-MX" sz="3100" b="1" i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32301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2"/>
          <p:cNvSpPr txBox="1"/>
          <p:nvPr/>
        </p:nvSpPr>
        <p:spPr>
          <a:xfrm>
            <a:off x="128191" y="540380"/>
            <a:ext cx="688011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/>
              <a:t>El informe contiene datos sobre las consultas y los servicios brindados en cada una de ellas por el Centro de Atención a la Sociedad (CAS) del Instituto Nacional de Transparencia, Acceso a la Información y Protección de Datos Personales (INAI), en el periodo del 28 de enero al 1 de febrero de 2019, en el que se desagregan datos por tipo de consulta, canal de atención, perfil de los usuarios, evaluación del servicio y un reporte en el que se describen cada una de la atenciones formuladas a los requerimientos de las personas usuarias.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dirty="0"/>
              <a:t>Lo anterior, con la finalidad de mantener actualizados a los integrantes del Pleno del INAI de las actividades que lleva a cabo el CAS, a fin de encontrar áreas de oportunidad que permitan mejorar la calidad de las consultas y los servicios que se dan a la población.</a:t>
            </a:r>
          </a:p>
          <a:p>
            <a:pPr algn="just"/>
            <a:endParaRPr lang="es-MX" sz="1600" dirty="0"/>
          </a:p>
          <a:p>
            <a:pPr algn="just"/>
            <a:r>
              <a:rPr lang="es-MX" sz="1600" dirty="0"/>
              <a:t>En estos reportes se podrán incorporar variables adicionales que permitan tener una mejor perspectiva de las características de las consultas otorgadas por el CAS, a través de los reportes formulados por los agentes que brindan atención o mediante las evaluaciones del servicio que realizan los particulares.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-5832" y="0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</p:txBody>
      </p:sp>
    </p:spTree>
    <p:extLst>
      <p:ext uri="{BB962C8B-B14F-4D97-AF65-F5344CB8AC3E}">
        <p14:creationId xmlns:p14="http://schemas.microsoft.com/office/powerpoint/2010/main" val="9618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Rectángulo"/>
          <p:cNvSpPr/>
          <p:nvPr/>
        </p:nvSpPr>
        <p:spPr>
          <a:xfrm>
            <a:off x="-5832" y="0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2. Tipo de Servicios</a:t>
            </a:r>
          </a:p>
        </p:txBody>
      </p:sp>
      <p:sp>
        <p:nvSpPr>
          <p:cNvPr id="6" name="CuadroTexto 2"/>
          <p:cNvSpPr txBox="1"/>
          <p:nvPr/>
        </p:nvSpPr>
        <p:spPr>
          <a:xfrm>
            <a:off x="272207" y="338554"/>
            <a:ext cx="669674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b="1" dirty="0"/>
              <a:t>Solicitud de Acceso</a:t>
            </a:r>
            <a:r>
              <a:rPr lang="es-MX" sz="1100" dirty="0"/>
              <a:t>: Se registran solicitudes de información pública.  </a:t>
            </a:r>
          </a:p>
          <a:p>
            <a:pPr algn="just"/>
            <a:endParaRPr lang="es-MX" sz="400" dirty="0"/>
          </a:p>
          <a:p>
            <a:pPr algn="just"/>
            <a:r>
              <a:rPr lang="es-MX" sz="1100" b="1" dirty="0"/>
              <a:t>Solicitud de Datos Personales: </a:t>
            </a:r>
            <a:r>
              <a:rPr lang="es-MX" sz="1100" dirty="0"/>
              <a:t>Se registran solicitudes de derechos ARCO.</a:t>
            </a:r>
          </a:p>
          <a:p>
            <a:pPr algn="just"/>
            <a:endParaRPr lang="es-MX" sz="400" b="1" dirty="0"/>
          </a:p>
          <a:p>
            <a:pPr algn="just"/>
            <a:r>
              <a:rPr lang="es-MX" sz="1100" b="1" dirty="0"/>
              <a:t>Orientación de la LGPDPPSO:</a:t>
            </a:r>
            <a:r>
              <a:rPr lang="es-MX" sz="1100" dirty="0"/>
              <a:t> Se resuelven las dudas relacionadas con las disposiciones, plazos y procedimientos de la Ley General de Protección de Datos Personales en Posesión de Sujetos Obligados. </a:t>
            </a:r>
          </a:p>
          <a:p>
            <a:pPr algn="just"/>
            <a:endParaRPr lang="es-MX" sz="400" b="1" dirty="0"/>
          </a:p>
          <a:p>
            <a:pPr algn="just"/>
            <a:r>
              <a:rPr lang="es-MX" sz="1100" b="1" dirty="0"/>
              <a:t>Orientación de la LGTAIP:</a:t>
            </a:r>
            <a:r>
              <a:rPr lang="es-MX" sz="1100" dirty="0"/>
              <a:t> Se atienden las preguntas relativas con las disposiciones, plazos y procedimientos establecidos en la Ley General de Transparencia y Acceso a la Información Pública.</a:t>
            </a:r>
          </a:p>
          <a:p>
            <a:pPr algn="just"/>
            <a:endParaRPr lang="es-MX" sz="400" b="1" dirty="0"/>
          </a:p>
          <a:p>
            <a:pPr algn="just"/>
            <a:r>
              <a:rPr lang="es-MX" sz="1100" b="1" dirty="0"/>
              <a:t>Orientación de la LFTAIP:</a:t>
            </a:r>
            <a:r>
              <a:rPr lang="es-MX" sz="1100" dirty="0"/>
              <a:t> Se atienden las preguntas relacionadas con las disposiciones, plazos y procedimientos establecidos en la Ley Federal de Transparencia y Acceso a la Información Pública.</a:t>
            </a:r>
          </a:p>
          <a:p>
            <a:pPr algn="just"/>
            <a:endParaRPr lang="es-MX" sz="400" b="1" dirty="0"/>
          </a:p>
          <a:p>
            <a:pPr algn="just"/>
            <a:r>
              <a:rPr lang="es-MX" sz="1100" b="1" dirty="0"/>
              <a:t>Orientación LFPDPPP: </a:t>
            </a:r>
            <a:r>
              <a:rPr lang="es-MX" sz="1100" dirty="0"/>
              <a:t>Se atienden las consultas sobre las disposiciones, plazos y procedimientos establecidos en la Ley Federal de Protección de Datos Personales en Posesión de los Particulares y su Reglamento.</a:t>
            </a:r>
          </a:p>
          <a:p>
            <a:pPr algn="just"/>
            <a:endParaRPr lang="es-MX" sz="400" b="1" dirty="0"/>
          </a:p>
          <a:p>
            <a:pPr algn="just"/>
            <a:r>
              <a:rPr lang="es-MX" sz="1100" b="1" dirty="0"/>
              <a:t>Quejas o Denuncias:</a:t>
            </a:r>
            <a:r>
              <a:rPr lang="es-MX" sz="1100" dirty="0"/>
              <a:t> Se brinda orientación de las instancias y procedimientos para presentar quejas o denuncias. </a:t>
            </a:r>
          </a:p>
          <a:p>
            <a:pPr algn="just"/>
            <a:endParaRPr lang="es-MX" sz="400" b="1" dirty="0"/>
          </a:p>
          <a:p>
            <a:pPr algn="just"/>
            <a:r>
              <a:rPr lang="es-MX" sz="1100" b="1" dirty="0"/>
              <a:t>Recurso de Revisión:</a:t>
            </a:r>
            <a:r>
              <a:rPr lang="es-MX" sz="1100" dirty="0"/>
              <a:t> Se orienta sobre los medios, plazos y procedimientos para interponer recursos de revisión.</a:t>
            </a:r>
          </a:p>
          <a:p>
            <a:pPr algn="just"/>
            <a:endParaRPr lang="es-MX" sz="400" b="1" dirty="0"/>
          </a:p>
          <a:p>
            <a:pPr algn="just"/>
            <a:r>
              <a:rPr lang="es-MX" sz="1100" b="1" dirty="0"/>
              <a:t>Información del INAI:</a:t>
            </a:r>
            <a:r>
              <a:rPr lang="es-MX" sz="1100" dirty="0"/>
              <a:t>  Se otorga información requerida sobre las actividades, servicios, áreas, eventos y demás información general del INAI.</a:t>
            </a:r>
          </a:p>
          <a:p>
            <a:pPr algn="just"/>
            <a:endParaRPr lang="es-MX" sz="400" b="1" dirty="0"/>
          </a:p>
          <a:p>
            <a:pPr algn="just"/>
            <a:r>
              <a:rPr lang="es-MX" sz="1100" b="1" dirty="0"/>
              <a:t>Información del ámbito local:</a:t>
            </a:r>
            <a:r>
              <a:rPr lang="es-MX" sz="1100" dirty="0"/>
              <a:t> Se refiere a las preguntas de los usuarios que deben canalizarse a los órganos locales de transparencia, por ser de su competencia.</a:t>
            </a:r>
          </a:p>
          <a:p>
            <a:pPr algn="just"/>
            <a:endParaRPr lang="es-MX" sz="400" dirty="0"/>
          </a:p>
          <a:p>
            <a:pPr algn="just"/>
            <a:r>
              <a:rPr lang="es-MX" sz="1100" b="1" dirty="0"/>
              <a:t>Seguimiento a solicitudes:</a:t>
            </a:r>
            <a:r>
              <a:rPr lang="es-MX" sz="1100" dirty="0"/>
              <a:t> Se otorga apoyo en el seguimiento a las respuestas de las solicitudes de información pública o de datos personales.</a:t>
            </a:r>
          </a:p>
          <a:p>
            <a:pPr algn="just"/>
            <a:endParaRPr lang="es-MX" sz="400" dirty="0"/>
          </a:p>
          <a:p>
            <a:pPr algn="just"/>
            <a:r>
              <a:rPr lang="es-MX" sz="1100" b="1" dirty="0"/>
              <a:t>Servicio: </a:t>
            </a:r>
            <a:r>
              <a:rPr lang="es-MX" sz="1100" dirty="0"/>
              <a:t>Tiene que ver con la oferta del INAI como cursos de capacitación, foros, seminarios o convocatorias.</a:t>
            </a:r>
          </a:p>
          <a:p>
            <a:pPr algn="just"/>
            <a:endParaRPr lang="es-MX" sz="400" b="1" dirty="0"/>
          </a:p>
          <a:p>
            <a:pPr algn="just"/>
            <a:r>
              <a:rPr lang="es-MX" sz="1100" b="1" dirty="0"/>
              <a:t>Trámite: </a:t>
            </a:r>
            <a:r>
              <a:rPr lang="es-MX" sz="1100" dirty="0"/>
              <a:t>Orientación sobre la instancia a la cual referirse cuando se trata de asuntos o temas que no sean materia del ejercicio de los derechos de acceso a la información y de protección de datos personales.</a:t>
            </a:r>
          </a:p>
          <a:p>
            <a:pPr algn="just"/>
            <a:r>
              <a:rPr lang="es-MX" sz="1100" b="1" dirty="0"/>
              <a:t>Otros Servicios: </a:t>
            </a:r>
            <a:r>
              <a:rPr lang="es-MX" sz="1100" dirty="0"/>
              <a:t>Servicios distintos a los anteriores.</a:t>
            </a:r>
          </a:p>
        </p:txBody>
      </p:sp>
    </p:spTree>
    <p:extLst>
      <p:ext uri="{BB962C8B-B14F-4D97-AF65-F5344CB8AC3E}">
        <p14:creationId xmlns:p14="http://schemas.microsoft.com/office/powerpoint/2010/main" val="2293558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Rectángulo"/>
          <p:cNvSpPr/>
          <p:nvPr/>
        </p:nvSpPr>
        <p:spPr>
          <a:xfrm>
            <a:off x="-5832" y="0"/>
            <a:ext cx="71187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3.  Total Asesorías y Servicios otorgados por día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669" y="4488631"/>
            <a:ext cx="7081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En esta semana se atendieron a 1,306 personas a las que se les otorgaron 1,555 servicios. El 28 de enero fue el día en que más asesorías y servicios se brindaron con 300 y 348, respectivamente, lo que representó  el 23.0% y el 22.4% del total.</a:t>
            </a:r>
            <a:endParaRPr lang="es-MX" b="1" dirty="0">
              <a:highlight>
                <a:srgbClr val="FFFF00"/>
              </a:highlight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376663" y="443833"/>
            <a:ext cx="302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/>
              <a:t>Nota: La suma de los porcentajes parciales puede no coincidir con el 100 debido a redondeo aplicado</a:t>
            </a:r>
            <a:endParaRPr lang="en-US" sz="9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E7E8007-F365-4B72-BFCE-B59D62F7A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00" y="423782"/>
            <a:ext cx="3312368" cy="144053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3CD843D-7234-424D-A8F7-4F98D58DB0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200" y="1937716"/>
            <a:ext cx="6236749" cy="248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42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8327" y="3650614"/>
            <a:ext cx="68524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Se atendieron 1,306 asesorías, de las cuales, el 82.2 % fue a través de Tel-INAI.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El 8.7% fue a través del canal presencial.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Por correo electrónico el 9.2 %, y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 No hubo consultas vía postal.</a:t>
            </a:r>
          </a:p>
          <a:p>
            <a:pPr algn="just"/>
            <a:endParaRPr lang="es-MX" b="1" dirty="0"/>
          </a:p>
        </p:txBody>
      </p:sp>
      <p:sp>
        <p:nvSpPr>
          <p:cNvPr id="7" name="2 Rectángulo"/>
          <p:cNvSpPr/>
          <p:nvPr/>
        </p:nvSpPr>
        <p:spPr>
          <a:xfrm>
            <a:off x="-52166" y="17923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4. Total de asesorías por Canal de Atención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4304655" y="1745313"/>
            <a:ext cx="3022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/>
              <a:t>Nota: La suma de los porcentajes parciales puede no coincidir con el 100 debido a redondeo aplicado</a:t>
            </a:r>
            <a:endParaRPr lang="en-US" sz="9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0DDE0A0-0EDF-4EC1-99B8-813FAF7E2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8631" y="561721"/>
            <a:ext cx="2913954" cy="112548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9C23A84-2683-4166-80E5-9E44EBE457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84" y="561721"/>
            <a:ext cx="6852498" cy="3206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694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-5832" y="-23750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5. Asesorías por canal de atención por día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2254" y="3406954"/>
            <a:ext cx="7010713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El medio o canal más usado fue el Tel-INAI con 1,073 asesorías, que representó el 82.2%.</a:t>
            </a:r>
          </a:p>
          <a:p>
            <a:pPr algn="just"/>
            <a:endParaRPr lang="es-MX" sz="8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No hubo consultas vía postal.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8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El uso del correo electrónico (E-mail) el 9.2 % de atención a usuarios.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7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Vía presencial se atendieron a 113 personas, con el 8.7% de las consultas.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82621" y="2606694"/>
            <a:ext cx="49301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/>
              <a:t>Nota: La suma de los porcentajes parciales puede no coincidir con el 100 debido a redondeo aplicado</a:t>
            </a:r>
            <a:endParaRPr lang="en-US" sz="9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1F80869-6D3F-470E-A8BE-96497FFEA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255" y="558145"/>
            <a:ext cx="5492093" cy="185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937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-5832" y="0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5. Canal de atención por día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0992" y="509607"/>
            <a:ext cx="7091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El medio o canal más utilizado fue el Tel-INAI con 1,073 asesorías, seguido por el correo electrónico con 120 personas y por último presencial con 113 personas que acudieron a las instalaciones del INAI, no se tuvieron consultas vía postal.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78FF2FC-8B11-42FF-B1FD-2CF1D03F5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271" y="1536303"/>
            <a:ext cx="5720316" cy="318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47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75934" y="3840559"/>
            <a:ext cx="70370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El 26.3 % de las consultas fue sobre orientaciones en materia de la LGPDPPSO.</a:t>
            </a:r>
          </a:p>
          <a:p>
            <a:pPr algn="just"/>
            <a:endParaRPr lang="es-MX" sz="8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El 17.8 % de las consultas otorgados consistió en orientaciones sobre la LFPDPPP.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s-MX" sz="8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s-MX" b="1" dirty="0"/>
              <a:t>El 16.0 % de las consultas se dio a Seguimiento a solicitudes.</a:t>
            </a:r>
          </a:p>
          <a:p>
            <a:pPr algn="just"/>
            <a:endParaRPr lang="es-MX" sz="800" b="1" dirty="0"/>
          </a:p>
        </p:txBody>
      </p:sp>
      <p:sp>
        <p:nvSpPr>
          <p:cNvPr id="8" name="2 Rectángulo"/>
          <p:cNvSpPr/>
          <p:nvPr/>
        </p:nvSpPr>
        <p:spPr>
          <a:xfrm>
            <a:off x="-52166" y="17923"/>
            <a:ext cx="7118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cap="small" dirty="0">
                <a:solidFill>
                  <a:schemeClr val="bg1"/>
                </a:solidFill>
                <a:effectLst>
                  <a:glow rad="50800">
                    <a:schemeClr val="tx1">
                      <a:alpha val="7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6. Tipo de Servicio por Canal de Atención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07223" y="3408511"/>
            <a:ext cx="49301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/>
              <a:t>Nota: La suma de los porcentajes parciales puede no coincidir con el 100 debido a redondeo aplicado</a:t>
            </a:r>
            <a:endParaRPr lang="en-US" sz="9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CA487A5-78F7-4650-AA64-1BEE4A98E1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123" y="609518"/>
            <a:ext cx="6536903" cy="271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425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307121155007A44A47C2059D0C12875" ma:contentTypeVersion="0" ma:contentTypeDescription="Crear nuevo documento." ma:contentTypeScope="" ma:versionID="9c48086910603159637bf1bbda4204f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F43B79-C342-46B9-90E6-E2C4471C26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FF54BB-1F5A-45BD-9F03-074851F9F0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BC47244-D593-4153-B8D7-C663E6B75BD3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20136</TotalTime>
  <Words>2203</Words>
  <Application>Microsoft Office PowerPoint</Application>
  <PresentationFormat>Papel B5 (ISO) (176 x 250 mm)</PresentationFormat>
  <Paragraphs>183</Paragraphs>
  <Slides>25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 Mendoza Oliva</dc:creator>
  <cp:lastModifiedBy>René Jiménez Flores</cp:lastModifiedBy>
  <cp:revision>1627</cp:revision>
  <cp:lastPrinted>2015-09-23T16:14:14Z</cp:lastPrinted>
  <dcterms:created xsi:type="dcterms:W3CDTF">2015-03-11T17:18:14Z</dcterms:created>
  <dcterms:modified xsi:type="dcterms:W3CDTF">2019-02-05T16:30:55Z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0x0101001307121155007A44A47C2059D0C12875</vt:lpwstr>
  </property>
</Properties>
</file>