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0"/>
  </p:notesMasterIdLst>
  <p:handoutMasterIdLst>
    <p:handoutMasterId r:id="rId31"/>
  </p:handoutMasterIdLst>
  <p:sldIdLst>
    <p:sldId id="256" r:id="rId5"/>
    <p:sldId id="296" r:id="rId6"/>
    <p:sldId id="297" r:id="rId7"/>
    <p:sldId id="294" r:id="rId8"/>
    <p:sldId id="310" r:id="rId9"/>
    <p:sldId id="312" r:id="rId10"/>
    <p:sldId id="323" r:id="rId11"/>
    <p:sldId id="311" r:id="rId12"/>
    <p:sldId id="300" r:id="rId13"/>
    <p:sldId id="313" r:id="rId14"/>
    <p:sldId id="314" r:id="rId15"/>
    <p:sldId id="315" r:id="rId16"/>
    <p:sldId id="316" r:id="rId17"/>
    <p:sldId id="319" r:id="rId18"/>
    <p:sldId id="318" r:id="rId19"/>
    <p:sldId id="320" r:id="rId20"/>
    <p:sldId id="321" r:id="rId21"/>
    <p:sldId id="324" r:id="rId22"/>
    <p:sldId id="322" r:id="rId23"/>
    <p:sldId id="308" r:id="rId24"/>
    <p:sldId id="325" r:id="rId25"/>
    <p:sldId id="309" r:id="rId26"/>
    <p:sldId id="326" r:id="rId27"/>
    <p:sldId id="293" r:id="rId28"/>
    <p:sldId id="286" r:id="rId29"/>
  </p:sldIdLst>
  <p:sldSz cx="7169150" cy="5376863" type="B5ISO"/>
  <p:notesSz cx="9296400" cy="7010400"/>
  <p:defaultText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4">
          <p15:clr>
            <a:srgbClr val="A4A3A4"/>
          </p15:clr>
        </p15:guide>
        <p15:guide id="2" pos="22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612A8A"/>
    <a:srgbClr val="006666"/>
    <a:srgbClr val="00A9A6"/>
    <a:srgbClr val="009999"/>
    <a:srgbClr val="00B0AC"/>
    <a:srgbClr val="92E150"/>
    <a:srgbClr val="FF0066"/>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669" autoAdjust="0"/>
    <p:restoredTop sz="93922" autoAdjust="0"/>
  </p:normalViewPr>
  <p:slideViewPr>
    <p:cSldViewPr>
      <p:cViewPr>
        <p:scale>
          <a:sx n="110" d="100"/>
          <a:sy n="110" d="100"/>
        </p:scale>
        <p:origin x="1362" y="-750"/>
      </p:cViewPr>
      <p:guideLst>
        <p:guide orient="horz" pos="1694"/>
        <p:guide pos="2259"/>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ED38652-4DDC-4906-93C2-9ADA1C55ED5F}" type="datetimeFigureOut">
              <a:rPr lang="es-MX" smtClean="0"/>
              <a:t>04/06/2018</a:t>
            </a:fld>
            <a:endParaRPr lang="es-MX" dirty="0"/>
          </a:p>
        </p:txBody>
      </p:sp>
      <p:sp>
        <p:nvSpPr>
          <p:cNvPr id="4" name="3 Marcador de pie de página"/>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0168FC1-9F56-4510-9D9C-46426ED652FA}" type="slidenum">
              <a:rPr lang="es-MX" smtClean="0"/>
              <a:t>‹Nº›</a:t>
            </a:fld>
            <a:endParaRPr lang="es-MX" dirty="0"/>
          </a:p>
        </p:txBody>
      </p:sp>
    </p:spTree>
    <p:extLst>
      <p:ext uri="{BB962C8B-B14F-4D97-AF65-F5344CB8AC3E}">
        <p14:creationId xmlns:p14="http://schemas.microsoft.com/office/powerpoint/2010/main" val="7853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EA0EA82-0AD7-429D-B62E-6ADED28645CF}" type="datetimeFigureOut">
              <a:rPr lang="es-MX" smtClean="0"/>
              <a:t>04/06/2018</a:t>
            </a:fld>
            <a:endParaRPr lang="es-MX" dirty="0"/>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8369EB5-BC3D-4D57-B58A-EA45B22950B2}" type="slidenum">
              <a:rPr lang="es-MX" smtClean="0"/>
              <a:t>‹Nº›</a:t>
            </a:fld>
            <a:endParaRPr lang="es-MX" dirty="0"/>
          </a:p>
        </p:txBody>
      </p:sp>
    </p:spTree>
    <p:extLst>
      <p:ext uri="{BB962C8B-B14F-4D97-AF65-F5344CB8AC3E}">
        <p14:creationId xmlns:p14="http://schemas.microsoft.com/office/powerpoint/2010/main" val="3189192144"/>
      </p:ext>
    </p:extLst>
  </p:cSld>
  <p:clrMap bg1="lt1" tx1="dk1" bg2="lt2" tx2="dk2" accent1="accent1" accent2="accent2" accent3="accent3" accent4="accent4" accent5="accent5" accent6="accent6" hlink="hlink" folHlink="folHlink"/>
  <p:notesStyle>
    <a:lvl1pPr marL="0" algn="l" defTabSz="914321" rtl="0" eaLnBrk="1" latinLnBrk="0" hangingPunct="1">
      <a:defRPr sz="1200" kern="1200">
        <a:solidFill>
          <a:schemeClr val="tx1"/>
        </a:solidFill>
        <a:latin typeface="+mn-lt"/>
        <a:ea typeface="+mn-ea"/>
        <a:cs typeface="+mn-cs"/>
      </a:defRPr>
    </a:lvl1pPr>
    <a:lvl2pPr marL="457161" algn="l" defTabSz="914321" rtl="0" eaLnBrk="1" latinLnBrk="0" hangingPunct="1">
      <a:defRPr sz="1200" kern="1200">
        <a:solidFill>
          <a:schemeClr val="tx1"/>
        </a:solidFill>
        <a:latin typeface="+mn-lt"/>
        <a:ea typeface="+mn-ea"/>
        <a:cs typeface="+mn-cs"/>
      </a:defRPr>
    </a:lvl2pPr>
    <a:lvl3pPr marL="914321" algn="l" defTabSz="914321" rtl="0" eaLnBrk="1" latinLnBrk="0" hangingPunct="1">
      <a:defRPr sz="1200" kern="1200">
        <a:solidFill>
          <a:schemeClr val="tx1"/>
        </a:solidFill>
        <a:latin typeface="+mn-lt"/>
        <a:ea typeface="+mn-ea"/>
        <a:cs typeface="+mn-cs"/>
      </a:defRPr>
    </a:lvl3pPr>
    <a:lvl4pPr marL="1371482" algn="l" defTabSz="914321" rtl="0" eaLnBrk="1" latinLnBrk="0" hangingPunct="1">
      <a:defRPr sz="1200" kern="1200">
        <a:solidFill>
          <a:schemeClr val="tx1"/>
        </a:solidFill>
        <a:latin typeface="+mn-lt"/>
        <a:ea typeface="+mn-ea"/>
        <a:cs typeface="+mn-cs"/>
      </a:defRPr>
    </a:lvl4pPr>
    <a:lvl5pPr marL="1828642" algn="l" defTabSz="914321" rtl="0" eaLnBrk="1" latinLnBrk="0" hangingPunct="1">
      <a:defRPr sz="1200" kern="1200">
        <a:solidFill>
          <a:schemeClr val="tx1"/>
        </a:solidFill>
        <a:latin typeface="+mn-lt"/>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8369EB5-BC3D-4D57-B58A-EA45B22950B2}" type="slidenum">
              <a:rPr lang="es-MX" smtClean="0"/>
              <a:t>22</a:t>
            </a:fld>
            <a:endParaRPr lang="es-MX" dirty="0"/>
          </a:p>
        </p:txBody>
      </p:sp>
    </p:spTree>
    <p:extLst>
      <p:ext uri="{BB962C8B-B14F-4D97-AF65-F5344CB8AC3E}">
        <p14:creationId xmlns:p14="http://schemas.microsoft.com/office/powerpoint/2010/main" val="337730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24</a:t>
            </a:fld>
            <a:endParaRPr lang="es-MX" dirty="0"/>
          </a:p>
        </p:txBody>
      </p:sp>
    </p:spTree>
    <p:extLst>
      <p:ext uri="{BB962C8B-B14F-4D97-AF65-F5344CB8AC3E}">
        <p14:creationId xmlns:p14="http://schemas.microsoft.com/office/powerpoint/2010/main" val="13993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37688" y="1670314"/>
            <a:ext cx="6093778" cy="1152540"/>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075373" y="3046889"/>
            <a:ext cx="5018405" cy="1374087"/>
          </a:xfrm>
        </p:spPr>
        <p:txBody>
          <a:bodyPr/>
          <a:lstStyle>
            <a:lvl1pPr marL="0" indent="0" algn="ctr">
              <a:buNone/>
              <a:defRPr>
                <a:solidFill>
                  <a:schemeClr val="tx1">
                    <a:tint val="75000"/>
                  </a:schemeClr>
                </a:solidFill>
              </a:defRPr>
            </a:lvl1pPr>
            <a:lvl2pPr marL="358414" indent="0" algn="ctr">
              <a:buNone/>
              <a:defRPr>
                <a:solidFill>
                  <a:schemeClr val="tx1">
                    <a:tint val="75000"/>
                  </a:schemeClr>
                </a:solidFill>
              </a:defRPr>
            </a:lvl2pPr>
            <a:lvl3pPr marL="716828" indent="0" algn="ctr">
              <a:buNone/>
              <a:defRPr>
                <a:solidFill>
                  <a:schemeClr val="tx1">
                    <a:tint val="75000"/>
                  </a:schemeClr>
                </a:solidFill>
              </a:defRPr>
            </a:lvl3pPr>
            <a:lvl4pPr marL="1075241" indent="0" algn="ctr">
              <a:buNone/>
              <a:defRPr>
                <a:solidFill>
                  <a:schemeClr val="tx1">
                    <a:tint val="75000"/>
                  </a:schemeClr>
                </a:solidFill>
              </a:defRPr>
            </a:lvl4pPr>
            <a:lvl5pPr marL="1433655" indent="0" algn="ctr">
              <a:buNone/>
              <a:defRPr>
                <a:solidFill>
                  <a:schemeClr val="tx1">
                    <a:tint val="75000"/>
                  </a:schemeClr>
                </a:solidFill>
              </a:defRPr>
            </a:lvl5pPr>
            <a:lvl6pPr marL="1792069" indent="0" algn="ctr">
              <a:buNone/>
              <a:defRPr>
                <a:solidFill>
                  <a:schemeClr val="tx1">
                    <a:tint val="75000"/>
                  </a:schemeClr>
                </a:solidFill>
              </a:defRPr>
            </a:lvl6pPr>
            <a:lvl7pPr marL="2150483" indent="0" algn="ctr">
              <a:buNone/>
              <a:defRPr>
                <a:solidFill>
                  <a:schemeClr val="tx1">
                    <a:tint val="75000"/>
                  </a:schemeClr>
                </a:solidFill>
              </a:defRPr>
            </a:lvl7pPr>
            <a:lvl8pPr marL="2508897" indent="0" algn="ctr">
              <a:buNone/>
              <a:defRPr>
                <a:solidFill>
                  <a:schemeClr val="tx1">
                    <a:tint val="75000"/>
                  </a:schemeClr>
                </a:solidFill>
              </a:defRPr>
            </a:lvl8pPr>
            <a:lvl9pPr marL="286731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7347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8083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898226" y="287513"/>
            <a:ext cx="1209795" cy="6116182"/>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268846" y="287513"/>
            <a:ext cx="3509897" cy="611618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09321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Rectángulo 6"/>
          <p:cNvSpPr/>
          <p:nvPr userDrawn="1"/>
        </p:nvSpPr>
        <p:spPr>
          <a:xfrm>
            <a:off x="-3323" y="3940547"/>
            <a:ext cx="7169150" cy="1441034"/>
          </a:xfrm>
          <a:prstGeom prst="rect">
            <a:avLst/>
          </a:prstGeom>
          <a:gradFill>
            <a:gsLst>
              <a:gs pos="0">
                <a:srgbClr val="660066">
                  <a:alpha val="20000"/>
                </a:srgbClr>
              </a:gs>
              <a:gs pos="74000">
                <a:srgbClr val="660066">
                  <a:alpha val="40000"/>
                </a:srgbClr>
              </a:gs>
              <a:gs pos="83000">
                <a:srgbClr val="660066">
                  <a:alpha val="50000"/>
                </a:srgbClr>
              </a:gs>
              <a:gs pos="100000">
                <a:srgbClr val="660066">
                  <a:alpha val="8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8" name="Elipse 7"/>
          <p:cNvSpPr/>
          <p:nvPr userDrawn="1"/>
        </p:nvSpPr>
        <p:spPr>
          <a:xfrm rot="21090367">
            <a:off x="2270917" y="3172232"/>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9" name="Rectángulo 8"/>
          <p:cNvSpPr/>
          <p:nvPr userDrawn="1"/>
        </p:nvSpPr>
        <p:spPr>
          <a:xfrm>
            <a:off x="-3323" y="3940547"/>
            <a:ext cx="3866856" cy="138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10" name="Elipse 9"/>
          <p:cNvSpPr/>
          <p:nvPr userDrawn="1"/>
        </p:nvSpPr>
        <p:spPr>
          <a:xfrm rot="21090367">
            <a:off x="2267594" y="3182310"/>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Tree>
    <p:extLst>
      <p:ext uri="{BB962C8B-B14F-4D97-AF65-F5344CB8AC3E}">
        <p14:creationId xmlns:p14="http://schemas.microsoft.com/office/powerpoint/2010/main" val="353053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cxnSp>
        <p:nvCxnSpPr>
          <p:cNvPr id="3" name="2 Conector recto"/>
          <p:cNvCxnSpPr/>
          <p:nvPr userDrawn="1"/>
        </p:nvCxnSpPr>
        <p:spPr>
          <a:xfrm>
            <a:off x="-15825" y="5269093"/>
            <a:ext cx="72008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6109" y="0"/>
            <a:ext cx="7175259" cy="369332"/>
          </a:xfrm>
          <a:prstGeom prst="rect">
            <a:avLst/>
          </a:prstGeom>
          <a:solidFill>
            <a:srgbClr val="7030A0"/>
          </a:solidFill>
        </p:spPr>
        <p:txBody>
          <a:bodyPr wrap="square">
            <a:spAutoFit/>
          </a:bodyPr>
          <a:lstStyle/>
          <a:p>
            <a:endPar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09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6313" y="3455134"/>
            <a:ext cx="6093778" cy="1067905"/>
          </a:xfrm>
        </p:spPr>
        <p:txBody>
          <a:bodyPr anchor="t"/>
          <a:lstStyle>
            <a:lvl1pPr algn="l">
              <a:defRPr sz="31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566313" y="2278945"/>
            <a:ext cx="6093778" cy="1176188"/>
          </a:xfrm>
        </p:spPr>
        <p:txBody>
          <a:bodyPr anchor="b"/>
          <a:lstStyle>
            <a:lvl1pPr marL="0" indent="0">
              <a:buNone/>
              <a:defRPr sz="1600">
                <a:solidFill>
                  <a:schemeClr val="tx1">
                    <a:tint val="75000"/>
                  </a:schemeClr>
                </a:solidFill>
              </a:defRPr>
            </a:lvl1pPr>
            <a:lvl2pPr marL="358414" indent="0">
              <a:buNone/>
              <a:defRPr sz="1400">
                <a:solidFill>
                  <a:schemeClr val="tx1">
                    <a:tint val="75000"/>
                  </a:schemeClr>
                </a:solidFill>
              </a:defRPr>
            </a:lvl2pPr>
            <a:lvl3pPr marL="716828" indent="0">
              <a:buNone/>
              <a:defRPr sz="1300">
                <a:solidFill>
                  <a:schemeClr val="tx1">
                    <a:tint val="75000"/>
                  </a:schemeClr>
                </a:solidFill>
              </a:defRPr>
            </a:lvl3pPr>
            <a:lvl4pPr marL="1075241" indent="0">
              <a:buNone/>
              <a:defRPr sz="1100">
                <a:solidFill>
                  <a:schemeClr val="tx1">
                    <a:tint val="75000"/>
                  </a:schemeClr>
                </a:solidFill>
              </a:defRPr>
            </a:lvl4pPr>
            <a:lvl5pPr marL="1433655" indent="0">
              <a:buNone/>
              <a:defRPr sz="1100">
                <a:solidFill>
                  <a:schemeClr val="tx1">
                    <a:tint val="75000"/>
                  </a:schemeClr>
                </a:solidFill>
              </a:defRPr>
            </a:lvl5pPr>
            <a:lvl6pPr marL="1792069" indent="0">
              <a:buNone/>
              <a:defRPr sz="1100">
                <a:solidFill>
                  <a:schemeClr val="tx1">
                    <a:tint val="75000"/>
                  </a:schemeClr>
                </a:solidFill>
              </a:defRPr>
            </a:lvl6pPr>
            <a:lvl7pPr marL="2150483" indent="0">
              <a:buNone/>
              <a:defRPr sz="1100">
                <a:solidFill>
                  <a:schemeClr val="tx1">
                    <a:tint val="75000"/>
                  </a:schemeClr>
                </a:solidFill>
              </a:defRPr>
            </a:lvl7pPr>
            <a:lvl8pPr marL="2508897" indent="0">
              <a:buNone/>
              <a:defRPr sz="1100">
                <a:solidFill>
                  <a:schemeClr val="tx1">
                    <a:tint val="75000"/>
                  </a:schemeClr>
                </a:solidFill>
              </a:defRPr>
            </a:lvl8pPr>
            <a:lvl9pPr marL="2867310" indent="0">
              <a:buNone/>
              <a:defRPr sz="11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74159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268845"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2748174"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64328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58458" y="215324"/>
            <a:ext cx="6452235" cy="896144"/>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358459" y="1203572"/>
            <a:ext cx="3167620"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a:t>Haga clic para modificar el estilo de texto del patrón</a:t>
            </a:r>
          </a:p>
        </p:txBody>
      </p:sp>
      <p:sp>
        <p:nvSpPr>
          <p:cNvPr id="4" name="3 Marcador de contenido"/>
          <p:cNvSpPr>
            <a:spLocks noGrp="1"/>
          </p:cNvSpPr>
          <p:nvPr>
            <p:ph sz="half" idx="2"/>
          </p:nvPr>
        </p:nvSpPr>
        <p:spPr>
          <a:xfrm>
            <a:off x="358459" y="1705163"/>
            <a:ext cx="3167620"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3641830" y="1203572"/>
            <a:ext cx="3168864"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a:t>Haga clic para modificar el estilo de texto del patrón</a:t>
            </a:r>
          </a:p>
        </p:txBody>
      </p:sp>
      <p:sp>
        <p:nvSpPr>
          <p:cNvPr id="6" name="5 Marcador de contenido"/>
          <p:cNvSpPr>
            <a:spLocks noGrp="1"/>
          </p:cNvSpPr>
          <p:nvPr>
            <p:ph sz="quarter" idx="4"/>
          </p:nvPr>
        </p:nvSpPr>
        <p:spPr>
          <a:xfrm>
            <a:off x="3641830" y="1705163"/>
            <a:ext cx="3168864"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4329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84376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5411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460" y="214079"/>
            <a:ext cx="2358601" cy="911080"/>
          </a:xfrm>
        </p:spPr>
        <p:txBody>
          <a:bodyPr anchor="b"/>
          <a:lstStyle>
            <a:lvl1pPr algn="l">
              <a:defRPr sz="1600" b="1"/>
            </a:lvl1pPr>
          </a:lstStyle>
          <a:p>
            <a:r>
              <a:rPr lang="es-ES"/>
              <a:t>Haga clic para modificar el estilo de título del patrón</a:t>
            </a:r>
            <a:endParaRPr lang="es-MX"/>
          </a:p>
        </p:txBody>
      </p:sp>
      <p:sp>
        <p:nvSpPr>
          <p:cNvPr id="3" name="2 Marcador de contenido"/>
          <p:cNvSpPr>
            <a:spLocks noGrp="1"/>
          </p:cNvSpPr>
          <p:nvPr>
            <p:ph idx="1"/>
          </p:nvPr>
        </p:nvSpPr>
        <p:spPr>
          <a:xfrm>
            <a:off x="2802939" y="214079"/>
            <a:ext cx="4007754" cy="458900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358460" y="1125160"/>
            <a:ext cx="2358601" cy="3677925"/>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3261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05204" y="3763805"/>
            <a:ext cx="4301490" cy="444338"/>
          </a:xfrm>
        </p:spPr>
        <p:txBody>
          <a:bodyPr anchor="b"/>
          <a:lstStyle>
            <a:lvl1pPr algn="l">
              <a:defRPr sz="16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405204" y="480433"/>
            <a:ext cx="4301490" cy="3226118"/>
          </a:xfrm>
        </p:spPr>
        <p:txBody>
          <a:bodyPr/>
          <a:lstStyle>
            <a:lvl1pPr marL="0" indent="0">
              <a:buNone/>
              <a:defRPr sz="2500"/>
            </a:lvl1pPr>
            <a:lvl2pPr marL="358414" indent="0">
              <a:buNone/>
              <a:defRPr sz="2200"/>
            </a:lvl2pPr>
            <a:lvl3pPr marL="716828" indent="0">
              <a:buNone/>
              <a:defRPr sz="1900"/>
            </a:lvl3pPr>
            <a:lvl4pPr marL="1075241" indent="0">
              <a:buNone/>
              <a:defRPr sz="1600"/>
            </a:lvl4pPr>
            <a:lvl5pPr marL="1433655" indent="0">
              <a:buNone/>
              <a:defRPr sz="1600"/>
            </a:lvl5pPr>
            <a:lvl6pPr marL="1792069" indent="0">
              <a:buNone/>
              <a:defRPr sz="1600"/>
            </a:lvl6pPr>
            <a:lvl7pPr marL="2150483" indent="0">
              <a:buNone/>
              <a:defRPr sz="1600"/>
            </a:lvl7pPr>
            <a:lvl8pPr marL="2508897" indent="0">
              <a:buNone/>
              <a:defRPr sz="1600"/>
            </a:lvl8pPr>
            <a:lvl9pPr marL="2867310" indent="0">
              <a:buNone/>
              <a:defRPr sz="1600"/>
            </a:lvl9pPr>
          </a:lstStyle>
          <a:p>
            <a:endParaRPr lang="es-MX" dirty="0"/>
          </a:p>
        </p:txBody>
      </p:sp>
      <p:sp>
        <p:nvSpPr>
          <p:cNvPr id="4" name="3 Marcador de texto"/>
          <p:cNvSpPr>
            <a:spLocks noGrp="1"/>
          </p:cNvSpPr>
          <p:nvPr>
            <p:ph type="body" sz="half" idx="2"/>
          </p:nvPr>
        </p:nvSpPr>
        <p:spPr>
          <a:xfrm>
            <a:off x="1405204" y="4208144"/>
            <a:ext cx="4301490" cy="631034"/>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77065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58458" y="215324"/>
            <a:ext cx="6452235" cy="896144"/>
          </a:xfrm>
          <a:prstGeom prst="rect">
            <a:avLst/>
          </a:prstGeom>
        </p:spPr>
        <p:txBody>
          <a:bodyPr vert="horz" lIns="71683" tIns="35841" rIns="71683" bIns="35841"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358458" y="1254604"/>
            <a:ext cx="6452235" cy="3548481"/>
          </a:xfrm>
          <a:prstGeom prst="rect">
            <a:avLst/>
          </a:prstGeom>
        </p:spPr>
        <p:txBody>
          <a:bodyPr vert="horz" lIns="71683" tIns="35841" rIns="71683" bIns="35841"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358459" y="4983557"/>
            <a:ext cx="1672801" cy="286268"/>
          </a:xfrm>
          <a:prstGeom prst="rect">
            <a:avLst/>
          </a:prstGeom>
        </p:spPr>
        <p:txBody>
          <a:bodyPr vert="horz" lIns="71683" tIns="35841" rIns="71683" bIns="35841" rtlCol="0" anchor="ctr"/>
          <a:lstStyle>
            <a:lvl1pPr algn="l">
              <a:defRPr sz="9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2449462" y="4983557"/>
            <a:ext cx="2270230" cy="286268"/>
          </a:xfrm>
          <a:prstGeom prst="rect">
            <a:avLst/>
          </a:prstGeom>
        </p:spPr>
        <p:txBody>
          <a:bodyPr vert="horz" lIns="71683" tIns="35841" rIns="71683" bIns="35841" rtlCol="0" anchor="ctr"/>
          <a:lstStyle>
            <a:lvl1pPr algn="ctr">
              <a:defRPr sz="9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5137893" y="4983557"/>
            <a:ext cx="1672801" cy="286268"/>
          </a:xfrm>
          <a:prstGeom prst="rect">
            <a:avLst/>
          </a:prstGeom>
        </p:spPr>
        <p:txBody>
          <a:bodyPr vert="horz" lIns="71683" tIns="35841" rIns="71683" bIns="35841" rtlCol="0" anchor="ctr"/>
          <a:lstStyle>
            <a:lvl1pPr algn="r">
              <a:defRPr sz="900">
                <a:solidFill>
                  <a:schemeClr val="tx1">
                    <a:tint val="75000"/>
                  </a:schemeClr>
                </a:solidFill>
              </a:defRPr>
            </a:lvl1p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79284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716828" rtl="0" eaLnBrk="1" latinLnBrk="0" hangingPunct="1">
        <a:spcBef>
          <a:spcPct val="0"/>
        </a:spcBef>
        <a:buNone/>
        <a:defRPr sz="3400" kern="1200">
          <a:solidFill>
            <a:schemeClr val="tx1"/>
          </a:solidFill>
          <a:latin typeface="+mj-lt"/>
          <a:ea typeface="+mj-ea"/>
          <a:cs typeface="+mj-cs"/>
        </a:defRPr>
      </a:lvl1pPr>
    </p:titleStyle>
    <p:body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0092" y="96143"/>
            <a:ext cx="1072169" cy="108012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9" name="8 Rectángulo redondeado"/>
          <p:cNvSpPr/>
          <p:nvPr/>
        </p:nvSpPr>
        <p:spPr>
          <a:xfrm>
            <a:off x="698183" y="744215"/>
            <a:ext cx="832068" cy="936104"/>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0" name="9 Rectángulo redondeado"/>
          <p:cNvSpPr/>
          <p:nvPr/>
        </p:nvSpPr>
        <p:spPr>
          <a:xfrm>
            <a:off x="378124" y="1400672"/>
            <a:ext cx="720080" cy="783704"/>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1" name="10 Rectángulo redondeado"/>
          <p:cNvSpPr/>
          <p:nvPr/>
        </p:nvSpPr>
        <p:spPr>
          <a:xfrm>
            <a:off x="1610957" y="139228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2" name="11 Rectángulo redondeado"/>
          <p:cNvSpPr/>
          <p:nvPr/>
        </p:nvSpPr>
        <p:spPr>
          <a:xfrm>
            <a:off x="1150679" y="192945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3" name="12 Rectángulo redondeado"/>
          <p:cNvSpPr/>
          <p:nvPr/>
        </p:nvSpPr>
        <p:spPr>
          <a:xfrm>
            <a:off x="1250171" y="120445"/>
            <a:ext cx="471741" cy="468052"/>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4" name="13 Rectángulo redondeado"/>
          <p:cNvSpPr/>
          <p:nvPr/>
        </p:nvSpPr>
        <p:spPr>
          <a:xfrm>
            <a:off x="1441106" y="714557"/>
            <a:ext cx="508057" cy="49771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6" name="8 Cuadro de texto"/>
          <p:cNvSpPr txBox="1"/>
          <p:nvPr/>
        </p:nvSpPr>
        <p:spPr>
          <a:xfrm>
            <a:off x="698182" y="2256383"/>
            <a:ext cx="5675655" cy="2011602"/>
          </a:xfrm>
          <a:prstGeom prst="roundRect">
            <a:avLst/>
          </a:prstGeom>
          <a:ln>
            <a:solidFill>
              <a:srgbClr val="006666"/>
            </a:solidFill>
          </a:ln>
        </p:spPr>
        <p:style>
          <a:lnRef idx="2">
            <a:schemeClr val="accent4"/>
          </a:lnRef>
          <a:fillRef idx="1">
            <a:schemeClr val="lt1"/>
          </a:fillRef>
          <a:effectRef idx="0">
            <a:schemeClr val="accent4"/>
          </a:effectRef>
          <a:fontRef idx="minor">
            <a:schemeClr val="dk1"/>
          </a:fontRef>
        </p:style>
        <p:txBody>
          <a:bodyPr rot="0" spcFirstLastPara="0" vert="horz" wrap="square" lIns="91432" tIns="45716" rIns="91432" bIns="45716" numCol="1" spcCol="0" rtlCol="0" fromWordArt="0" anchor="ctr" anchorCtr="0" forceAA="0" compatLnSpc="1">
            <a:prstTxWarp prst="textNoShape">
              <a:avLst/>
            </a:prstTxWarp>
            <a:noAutofit/>
          </a:bodyPr>
          <a:lstStyle/>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Centro de Atención a                                   la Sociedad (CAS)</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Informe Semanal</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Del </a:t>
            </a:r>
            <a:r>
              <a:rPr lang="es-ES"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28 de mayo al 1 de junio</a:t>
            </a: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 de 2018</a:t>
            </a:r>
            <a:endParaRPr lang="es-MX" sz="2400"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endParaRPr>
          </a:p>
        </p:txBody>
      </p:sp>
      <p:sp>
        <p:nvSpPr>
          <p:cNvPr id="18" name="17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4" name="33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5" name="34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6" name="35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7" name="36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8" name="37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9" name="38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0" name="39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 name="AutoShape 2" descr="https://scontent-dfw1-1.xx.fbcdn.net/hphotos-xtp1/t31.0-8/10947386_1449372305354540_5826203706677402902_o.jpg?_nc_eui=ARg-nmd20loNlka5HtEUm8iaSuhDT9X-Kk-35igIT_0JDm8I3vVk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1"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3800599" y="-4465"/>
            <a:ext cx="3323099" cy="1967830"/>
          </a:xfrm>
          <a:prstGeom prst="rect">
            <a:avLst/>
          </a:prstGeom>
          <a:noFill/>
          <a:ln>
            <a:noFill/>
          </a:ln>
        </p:spPr>
      </p:pic>
    </p:spTree>
    <p:extLst>
      <p:ext uri="{BB962C8B-B14F-4D97-AF65-F5344CB8AC3E}">
        <p14:creationId xmlns:p14="http://schemas.microsoft.com/office/powerpoint/2010/main" val="360080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4446" y="3535684"/>
            <a:ext cx="6990608" cy="1384995"/>
          </a:xfrm>
          <a:prstGeom prst="rect">
            <a:avLst/>
          </a:prstGeom>
          <a:noFill/>
        </p:spPr>
        <p:txBody>
          <a:bodyPr wrap="square" rtlCol="0">
            <a:spAutoFit/>
          </a:bodyPr>
          <a:lstStyle/>
          <a:p>
            <a:pPr algn="just"/>
            <a:r>
              <a:rPr lang="es-MX" b="1" dirty="0"/>
              <a:t>El 90.2 % de las asesorías brindadas son resueltas el mismo día, es decir, se da solución de manera inmediata, las cuales son 833 asesorías, siendo el rubro o canal de atención más empleado el Tel-INAI con 711 asesorías.</a:t>
            </a:r>
          </a:p>
          <a:p>
            <a:pPr algn="just"/>
            <a:r>
              <a:rPr lang="es-MX" b="1" dirty="0"/>
              <a:t> </a:t>
            </a:r>
          </a:p>
          <a:p>
            <a:pPr algn="just"/>
            <a:r>
              <a:rPr lang="es-MX" b="1" dirty="0"/>
              <a:t>Los medios en los que se brinda respuesta entre 1 y 2 días fueron E-mail y Postal con 85 asesorías atendidas.</a:t>
            </a:r>
          </a:p>
        </p:txBody>
      </p:sp>
      <p:sp>
        <p:nvSpPr>
          <p:cNvPr id="6" name="CuadroTexto 5"/>
          <p:cNvSpPr txBox="1"/>
          <p:nvPr/>
        </p:nvSpPr>
        <p:spPr>
          <a:xfrm>
            <a:off x="50351" y="3295270"/>
            <a:ext cx="4965284" cy="215444"/>
          </a:xfrm>
          <a:prstGeom prst="rect">
            <a:avLst/>
          </a:prstGeom>
          <a:noFill/>
        </p:spPr>
        <p:txBody>
          <a:bodyPr wrap="square" rtlCol="0">
            <a:spAutoFit/>
          </a:bodyPr>
          <a:lstStyle/>
          <a:p>
            <a:pPr algn="just"/>
            <a:r>
              <a:rPr lang="es-MX" sz="800" dirty="0"/>
              <a:t>Nota: La suma de los parciales puede no coincidir debido al redondeo aplicado.</a:t>
            </a:r>
          </a:p>
        </p:txBody>
      </p:sp>
      <p:sp>
        <p:nvSpPr>
          <p:cNvPr id="7" name="2 Rectángulo"/>
          <p:cNvSpPr/>
          <p:nvPr/>
        </p:nvSpPr>
        <p:spPr>
          <a:xfrm>
            <a:off x="50351" y="23729"/>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7. Tiempo de asesoría por Canal de Atención</a:t>
            </a:r>
          </a:p>
        </p:txBody>
      </p:sp>
      <p:pic>
        <p:nvPicPr>
          <p:cNvPr id="3" name="Imagen 2"/>
          <p:cNvPicPr>
            <a:picLocks noChangeAspect="1"/>
          </p:cNvPicPr>
          <p:nvPr/>
        </p:nvPicPr>
        <p:blipFill>
          <a:blip r:embed="rId2"/>
          <a:stretch>
            <a:fillRect/>
          </a:stretch>
        </p:blipFill>
        <p:spPr>
          <a:xfrm>
            <a:off x="75962" y="456183"/>
            <a:ext cx="6964998" cy="2880320"/>
          </a:xfrm>
          <a:prstGeom prst="rect">
            <a:avLst/>
          </a:prstGeom>
        </p:spPr>
      </p:pic>
    </p:spTree>
    <p:extLst>
      <p:ext uri="{BB962C8B-B14F-4D97-AF65-F5344CB8AC3E}">
        <p14:creationId xmlns:p14="http://schemas.microsoft.com/office/powerpoint/2010/main" val="285401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5057" y="549929"/>
            <a:ext cx="7139035" cy="3223929"/>
          </a:xfrm>
          <a:prstGeom prst="rect">
            <a:avLst/>
          </a:prstGeom>
        </p:spPr>
      </p:pic>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8. Tipo de Usuario por Canal de Atención</a:t>
            </a:r>
          </a:p>
        </p:txBody>
      </p:sp>
      <p:sp>
        <p:nvSpPr>
          <p:cNvPr id="5" name="CuadroTexto 4"/>
          <p:cNvSpPr txBox="1"/>
          <p:nvPr/>
        </p:nvSpPr>
        <p:spPr>
          <a:xfrm>
            <a:off x="0" y="3773858"/>
            <a:ext cx="7136920" cy="1384995"/>
          </a:xfrm>
          <a:prstGeom prst="rect">
            <a:avLst/>
          </a:prstGeom>
          <a:noFill/>
        </p:spPr>
        <p:txBody>
          <a:bodyPr wrap="square" rtlCol="0">
            <a:spAutoFit/>
          </a:bodyPr>
          <a:lstStyle/>
          <a:p>
            <a:pPr algn="just"/>
            <a:r>
              <a:rPr lang="es-MX" b="1" dirty="0"/>
              <a:t>Con 897 usuarios que representan el 97.2 % de las asesorías realizadas por el CAS las personas físicas emplean como medio principal el Tel-INAI con 692 usuarios que representan el 97.3 % de las asesorías realizadas.</a:t>
            </a:r>
          </a:p>
          <a:p>
            <a:pPr algn="just"/>
            <a:endParaRPr lang="es-MX" b="1" dirty="0"/>
          </a:p>
          <a:p>
            <a:pPr algn="just"/>
            <a:r>
              <a:rPr lang="es-MX" b="1" dirty="0"/>
              <a:t>El medio empleado por las personas morales es Tel-INAI con 19 usuarios que representa el 2.7 % y 7 en canal E-mail con el 6.2 %.</a:t>
            </a:r>
          </a:p>
        </p:txBody>
      </p:sp>
      <p:sp>
        <p:nvSpPr>
          <p:cNvPr id="6" name="CuadroTexto 5"/>
          <p:cNvSpPr txBox="1"/>
          <p:nvPr/>
        </p:nvSpPr>
        <p:spPr>
          <a:xfrm>
            <a:off x="3145342" y="1997127"/>
            <a:ext cx="3524719" cy="215444"/>
          </a:xfrm>
          <a:prstGeom prst="rect">
            <a:avLst/>
          </a:prstGeom>
          <a:noFill/>
        </p:spPr>
        <p:txBody>
          <a:bodyPr wrap="square" rtlCol="0">
            <a:spAutoFit/>
          </a:bodyPr>
          <a:lstStyle/>
          <a:p>
            <a:pPr algn="just"/>
            <a:r>
              <a:rPr lang="es-MX" sz="800" dirty="0"/>
              <a:t>Nota: La suma de los parciales puede no coincidir debido al redondeo aplicado.</a:t>
            </a:r>
          </a:p>
        </p:txBody>
      </p:sp>
      <p:pic>
        <p:nvPicPr>
          <p:cNvPr id="2" name="Imagen 1"/>
          <p:cNvPicPr>
            <a:picLocks noChangeAspect="1"/>
          </p:cNvPicPr>
          <p:nvPr/>
        </p:nvPicPr>
        <p:blipFill>
          <a:blip r:embed="rId3"/>
          <a:stretch>
            <a:fillRect/>
          </a:stretch>
        </p:blipFill>
        <p:spPr>
          <a:xfrm>
            <a:off x="3224535" y="549713"/>
            <a:ext cx="3312368" cy="1490646"/>
          </a:xfrm>
          <a:prstGeom prst="rect">
            <a:avLst/>
          </a:prstGeom>
        </p:spPr>
      </p:pic>
    </p:spTree>
    <p:extLst>
      <p:ext uri="{BB962C8B-B14F-4D97-AF65-F5344CB8AC3E}">
        <p14:creationId xmlns:p14="http://schemas.microsoft.com/office/powerpoint/2010/main" val="123758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 Género de los Usuarios por Canal de Atención</a:t>
            </a:r>
          </a:p>
        </p:txBody>
      </p:sp>
      <p:sp>
        <p:nvSpPr>
          <p:cNvPr id="6" name="CuadroTexto 5"/>
          <p:cNvSpPr txBox="1"/>
          <p:nvPr/>
        </p:nvSpPr>
        <p:spPr>
          <a:xfrm>
            <a:off x="47211" y="238035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sp>
        <p:nvSpPr>
          <p:cNvPr id="7" name="CuadroTexto 6"/>
          <p:cNvSpPr txBox="1"/>
          <p:nvPr/>
        </p:nvSpPr>
        <p:spPr>
          <a:xfrm>
            <a:off x="34574" y="2595795"/>
            <a:ext cx="7019422" cy="2292935"/>
          </a:xfrm>
          <a:prstGeom prst="rect">
            <a:avLst/>
          </a:prstGeom>
          <a:noFill/>
        </p:spPr>
        <p:txBody>
          <a:bodyPr wrap="square" rtlCol="0">
            <a:spAutoFit/>
          </a:bodyPr>
          <a:lstStyle/>
          <a:p>
            <a:pPr algn="just"/>
            <a:r>
              <a:rPr lang="es-MX" sz="1300" b="1" dirty="0"/>
              <a:t>Respecto al género de quienes ocupan los canales de atención que proporciona el INAI y al ser el Tel-INAI el medio más empleado por los usuarios del CAS con 711 servicios atendidos, en la semana reportada los hombres representan el 51.8 % y las mujeres representan el 48.2 % </a:t>
            </a:r>
          </a:p>
          <a:p>
            <a:pPr algn="just"/>
            <a:endParaRPr lang="es-MX" sz="1300" b="1" dirty="0"/>
          </a:p>
          <a:p>
            <a:pPr algn="just"/>
            <a:r>
              <a:rPr lang="es-MX" sz="1300" b="1" dirty="0"/>
              <a:t>Los usuarios que acuden de manera presencial al INAI en la semana reportada, en su mayoría son hombres y representan el 62.5 % y en menor medida las mujeres con un 37.5 % de las asesorías otorgadas.</a:t>
            </a:r>
          </a:p>
          <a:p>
            <a:pPr algn="just"/>
            <a:endParaRPr lang="es-MX" sz="1300" b="1" dirty="0"/>
          </a:p>
          <a:p>
            <a:pPr algn="just"/>
            <a:r>
              <a:rPr lang="es-MX" sz="1300" b="1" dirty="0"/>
              <a:t>El canal de atención E-mail en la semana reportada representó el 12.2 % de uso, de los cuales, 51.3 % de los solicitante eran hombres y un 45.1 % representado por la mujeres; finalmente, en el canal Postal, 5 usuarios hombres (45.5 %) y 6 mujeres (54.5 %). </a:t>
            </a:r>
          </a:p>
        </p:txBody>
      </p:sp>
      <p:pic>
        <p:nvPicPr>
          <p:cNvPr id="3" name="Imagen 2"/>
          <p:cNvPicPr>
            <a:picLocks noChangeAspect="1"/>
          </p:cNvPicPr>
          <p:nvPr/>
        </p:nvPicPr>
        <p:blipFill>
          <a:blip r:embed="rId2"/>
          <a:stretch>
            <a:fillRect/>
          </a:stretch>
        </p:blipFill>
        <p:spPr>
          <a:xfrm>
            <a:off x="128191" y="571921"/>
            <a:ext cx="6840760" cy="1847456"/>
          </a:xfrm>
          <a:prstGeom prst="rect">
            <a:avLst/>
          </a:prstGeom>
        </p:spPr>
      </p:pic>
    </p:spTree>
    <p:extLst>
      <p:ext uri="{BB962C8B-B14F-4D97-AF65-F5344CB8AC3E}">
        <p14:creationId xmlns:p14="http://schemas.microsoft.com/office/powerpoint/2010/main" val="139773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lum bright="70000" contrast="-70000"/>
          </a:blip>
          <a:srcRect r="54408" b="51512"/>
          <a:stretch/>
        </p:blipFill>
        <p:spPr>
          <a:xfrm>
            <a:off x="2504455" y="1337885"/>
            <a:ext cx="1753939" cy="2719174"/>
          </a:xfrm>
          <a:prstGeom prst="rect">
            <a:avLst/>
          </a:prstGeom>
        </p:spPr>
      </p:pic>
      <p:sp>
        <p:nvSpPr>
          <p:cNvPr id="12"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 Género de los Usuarios por Canal de Atención</a:t>
            </a:r>
          </a:p>
        </p:txBody>
      </p:sp>
      <p:pic>
        <p:nvPicPr>
          <p:cNvPr id="6" name="Imagen 5"/>
          <p:cNvPicPr>
            <a:picLocks noChangeAspect="1"/>
          </p:cNvPicPr>
          <p:nvPr/>
        </p:nvPicPr>
        <p:blipFill>
          <a:blip r:embed="rId3"/>
          <a:stretch>
            <a:fillRect/>
          </a:stretch>
        </p:blipFill>
        <p:spPr>
          <a:xfrm>
            <a:off x="0" y="600199"/>
            <a:ext cx="2664296" cy="1763556"/>
          </a:xfrm>
          <a:prstGeom prst="rect">
            <a:avLst/>
          </a:prstGeom>
        </p:spPr>
      </p:pic>
      <p:pic>
        <p:nvPicPr>
          <p:cNvPr id="7" name="Imagen 6"/>
          <p:cNvPicPr>
            <a:picLocks noChangeAspect="1"/>
          </p:cNvPicPr>
          <p:nvPr/>
        </p:nvPicPr>
        <p:blipFill>
          <a:blip r:embed="rId4"/>
          <a:stretch>
            <a:fillRect/>
          </a:stretch>
        </p:blipFill>
        <p:spPr>
          <a:xfrm>
            <a:off x="4160639" y="532024"/>
            <a:ext cx="2511656" cy="1899906"/>
          </a:xfrm>
          <a:prstGeom prst="rect">
            <a:avLst/>
          </a:prstGeom>
        </p:spPr>
      </p:pic>
      <p:pic>
        <p:nvPicPr>
          <p:cNvPr id="8" name="Imagen 7"/>
          <p:cNvPicPr>
            <a:picLocks noChangeAspect="1"/>
          </p:cNvPicPr>
          <p:nvPr/>
        </p:nvPicPr>
        <p:blipFill>
          <a:blip r:embed="rId5"/>
          <a:stretch>
            <a:fillRect/>
          </a:stretch>
        </p:blipFill>
        <p:spPr>
          <a:xfrm>
            <a:off x="-52166" y="3634391"/>
            <a:ext cx="2988669" cy="1564119"/>
          </a:xfrm>
          <a:prstGeom prst="rect">
            <a:avLst/>
          </a:prstGeom>
        </p:spPr>
      </p:pic>
      <p:pic>
        <p:nvPicPr>
          <p:cNvPr id="9" name="Imagen 8"/>
          <p:cNvPicPr>
            <a:picLocks noChangeAspect="1"/>
          </p:cNvPicPr>
          <p:nvPr/>
        </p:nvPicPr>
        <p:blipFill>
          <a:blip r:embed="rId6"/>
          <a:stretch>
            <a:fillRect/>
          </a:stretch>
        </p:blipFill>
        <p:spPr>
          <a:xfrm>
            <a:off x="4189221" y="3121177"/>
            <a:ext cx="2438352" cy="1871764"/>
          </a:xfrm>
          <a:prstGeom prst="rect">
            <a:avLst/>
          </a:prstGeom>
        </p:spPr>
      </p:pic>
    </p:spTree>
    <p:extLst>
      <p:ext uri="{BB962C8B-B14F-4D97-AF65-F5344CB8AC3E}">
        <p14:creationId xmlns:p14="http://schemas.microsoft.com/office/powerpoint/2010/main" val="312124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122422" y="3249394"/>
            <a:ext cx="6918537" cy="1815882"/>
          </a:xfrm>
          <a:prstGeom prst="rect">
            <a:avLst/>
          </a:prstGeom>
        </p:spPr>
        <p:txBody>
          <a:bodyPr wrap="square">
            <a:spAutoFit/>
          </a:bodyPr>
          <a:lstStyle/>
          <a:p>
            <a:pPr marL="285750" indent="-285750" algn="just">
              <a:buFont typeface="Wingdings" panose="05000000000000000000" pitchFamily="2" charset="2"/>
              <a:buChar char="q"/>
            </a:pPr>
            <a:r>
              <a:rPr lang="es-MX" b="1" dirty="0"/>
              <a:t>En el periodo que se informa, 684 usuarios proporcionaron información sobre su edad (lo que representa el 74.1 % de los usuarios atendidos), quienes emplean en un 87.9 % Tel-INAI, 1 % E-mail,  11.3 % Presencial y 0.3 % en postal.</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En la semana reportada, tanto los usuarios de entre 40 a 49 representan 20.9 %, mientras que los de 30 a 39 años, el 20.8 % de dichos rangos.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20.6 % de los usuarios tienen entre 50 y 59 años.</a:t>
            </a:r>
          </a:p>
        </p:txBody>
      </p:sp>
      <p:sp>
        <p:nvSpPr>
          <p:cNvPr id="6" name="CuadroTexto 5"/>
          <p:cNvSpPr txBox="1"/>
          <p:nvPr/>
        </p:nvSpPr>
        <p:spPr>
          <a:xfrm>
            <a:off x="128191" y="304847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10. Grupo de  Edades de los Usuarios por Canal de Atención</a:t>
            </a:r>
          </a:p>
        </p:txBody>
      </p:sp>
      <p:pic>
        <p:nvPicPr>
          <p:cNvPr id="2" name="Imagen 1"/>
          <p:cNvPicPr>
            <a:picLocks noChangeAspect="1"/>
          </p:cNvPicPr>
          <p:nvPr/>
        </p:nvPicPr>
        <p:blipFill>
          <a:blip r:embed="rId2"/>
          <a:stretch>
            <a:fillRect/>
          </a:stretch>
        </p:blipFill>
        <p:spPr>
          <a:xfrm>
            <a:off x="122422" y="456183"/>
            <a:ext cx="6918538" cy="2643461"/>
          </a:xfrm>
          <a:prstGeom prst="rect">
            <a:avLst/>
          </a:prstGeom>
        </p:spPr>
      </p:pic>
    </p:spTree>
    <p:extLst>
      <p:ext uri="{BB962C8B-B14F-4D97-AF65-F5344CB8AC3E}">
        <p14:creationId xmlns:p14="http://schemas.microsoft.com/office/powerpoint/2010/main" val="141671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3420321"/>
            <a:ext cx="7163589" cy="1692771"/>
          </a:xfrm>
          <a:prstGeom prst="rect">
            <a:avLst/>
          </a:prstGeom>
          <a:noFill/>
        </p:spPr>
        <p:txBody>
          <a:bodyPr wrap="square" rtlCol="0">
            <a:spAutoFit/>
          </a:bodyPr>
          <a:lstStyle/>
          <a:p>
            <a:pPr algn="just"/>
            <a:r>
              <a:rPr lang="es-MX" b="1" dirty="0"/>
              <a:t>Las edades de los usuarios de quienes ocupan mas los canales de atención que proporciona el INAI se encuentran en un rango de 40 a 49 años, con 20.9 %, y de 30 a 39 años que representan el 20.8 % de los usuarios que proporcionaron esta información y en esta semana reportada esta dividida para el primero en 53.8 % en hombres y el 46.2 % en mujeres.</a:t>
            </a:r>
          </a:p>
          <a:p>
            <a:pPr algn="just"/>
            <a:endParaRPr lang="es-MX" sz="600" b="1" dirty="0"/>
          </a:p>
          <a:p>
            <a:pPr algn="just"/>
            <a:r>
              <a:rPr lang="es-MX" b="1" dirty="0"/>
              <a:t>El grupo de edad de 50 a 59 años con 141 usuarios representado por un 20.6 % de los cuales un 49.6 % son hombres y 50.4 % son mujeres; datos reportados en la semana del </a:t>
            </a:r>
            <a:r>
              <a:rPr lang="es-ES" b="1" dirty="0"/>
              <a:t>28 de mayo al 1 de junio</a:t>
            </a:r>
            <a:r>
              <a:rPr lang="es-MX" b="1" dirty="0"/>
              <a:t>.</a:t>
            </a:r>
          </a:p>
        </p:txBody>
      </p:sp>
      <p:sp>
        <p:nvSpPr>
          <p:cNvPr id="8" name="2 Rectángulo"/>
          <p:cNvSpPr/>
          <p:nvPr/>
        </p:nvSpPr>
        <p:spPr>
          <a:xfrm>
            <a:off x="44790"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Grupo de  Edades de los Usuarios por género</a:t>
            </a:r>
          </a:p>
        </p:txBody>
      </p:sp>
      <p:sp>
        <p:nvSpPr>
          <p:cNvPr id="9" name="CuadroTexto 8"/>
          <p:cNvSpPr txBox="1"/>
          <p:nvPr/>
        </p:nvSpPr>
        <p:spPr>
          <a:xfrm>
            <a:off x="56183" y="3167883"/>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pic>
        <p:nvPicPr>
          <p:cNvPr id="2" name="Imagen 1"/>
          <p:cNvPicPr>
            <a:picLocks noChangeAspect="1"/>
          </p:cNvPicPr>
          <p:nvPr/>
        </p:nvPicPr>
        <p:blipFill>
          <a:blip r:embed="rId2"/>
          <a:stretch>
            <a:fillRect/>
          </a:stretch>
        </p:blipFill>
        <p:spPr>
          <a:xfrm>
            <a:off x="81038" y="456183"/>
            <a:ext cx="6959921" cy="2755824"/>
          </a:xfrm>
          <a:prstGeom prst="rect">
            <a:avLst/>
          </a:prstGeom>
        </p:spPr>
      </p:pic>
    </p:spTree>
    <p:extLst>
      <p:ext uri="{BB962C8B-B14F-4D97-AF65-F5344CB8AC3E}">
        <p14:creationId xmlns:p14="http://schemas.microsoft.com/office/powerpoint/2010/main" val="3086814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28267" y="556025"/>
            <a:ext cx="4712616" cy="3572566"/>
          </a:xfrm>
          <a:prstGeom prst="rect">
            <a:avLst/>
          </a:prstGeom>
        </p:spPr>
      </p:pic>
      <p:pic>
        <p:nvPicPr>
          <p:cNvPr id="6" name="Imagen 5"/>
          <p:cNvPicPr>
            <a:picLocks noChangeAspect="1"/>
          </p:cNvPicPr>
          <p:nvPr/>
        </p:nvPicPr>
        <p:blipFill rotWithShape="1">
          <a:blip r:embed="rId3">
            <a:lum bright="70000" contrast="-70000"/>
          </a:blip>
          <a:srcRect r="78731" b="48142"/>
          <a:stretch/>
        </p:blipFill>
        <p:spPr>
          <a:xfrm flipH="1">
            <a:off x="5342195" y="737271"/>
            <a:ext cx="1435159" cy="2954132"/>
          </a:xfrm>
          <a:prstGeom prst="rect">
            <a:avLst/>
          </a:prstGeom>
        </p:spPr>
      </p:pic>
      <p:pic>
        <p:nvPicPr>
          <p:cNvPr id="3" name="Imagen 2"/>
          <p:cNvPicPr>
            <a:picLocks noChangeAspect="1"/>
          </p:cNvPicPr>
          <p:nvPr/>
        </p:nvPicPr>
        <p:blipFill>
          <a:blip r:embed="rId4"/>
          <a:stretch>
            <a:fillRect/>
          </a:stretch>
        </p:blipFill>
        <p:spPr>
          <a:xfrm>
            <a:off x="200199" y="737271"/>
            <a:ext cx="1324883" cy="2954132"/>
          </a:xfrm>
          <a:prstGeom prst="rect">
            <a:avLst/>
          </a:prstGeom>
        </p:spPr>
      </p:pic>
      <p:sp>
        <p:nvSpPr>
          <p:cNvPr id="5"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12. Pirámide de Edades de los Usuarios por género</a:t>
            </a:r>
          </a:p>
        </p:txBody>
      </p:sp>
      <p:sp>
        <p:nvSpPr>
          <p:cNvPr id="4" name="CuadroTexto 3"/>
          <p:cNvSpPr txBox="1"/>
          <p:nvPr/>
        </p:nvSpPr>
        <p:spPr>
          <a:xfrm>
            <a:off x="0" y="4182596"/>
            <a:ext cx="7118799" cy="954107"/>
          </a:xfrm>
          <a:prstGeom prst="rect">
            <a:avLst/>
          </a:prstGeom>
          <a:noFill/>
        </p:spPr>
        <p:txBody>
          <a:bodyPr wrap="square" rtlCol="0">
            <a:spAutoFit/>
          </a:bodyPr>
          <a:lstStyle/>
          <a:p>
            <a:pPr algn="just"/>
            <a:r>
              <a:rPr lang="es-MX" b="1" dirty="0"/>
              <a:t>En la semana del </a:t>
            </a:r>
            <a:r>
              <a:rPr lang="es-ES" b="1" dirty="0"/>
              <a:t>28 de mayo al 1 de junio</a:t>
            </a:r>
            <a:r>
              <a:rPr lang="es-MX" b="1" dirty="0"/>
              <a:t> de 2018, de los 684 usuarios que proporcionaron su edad, el grupo de 40 a 49 años constituye el 20.9 % de la población y de 40 a 49 años, 20.8 %. La población del rango de 50 a 59 años representa el 20.6 % del total; la población en edad avanzada representa el 6.4 %.</a:t>
            </a:r>
          </a:p>
        </p:txBody>
      </p:sp>
      <p:pic>
        <p:nvPicPr>
          <p:cNvPr id="7" name="Imagen 6"/>
          <p:cNvPicPr>
            <a:picLocks noChangeAspect="1"/>
          </p:cNvPicPr>
          <p:nvPr/>
        </p:nvPicPr>
        <p:blipFill>
          <a:blip r:embed="rId5"/>
          <a:stretch>
            <a:fillRect/>
          </a:stretch>
        </p:blipFill>
        <p:spPr>
          <a:xfrm>
            <a:off x="305776" y="515112"/>
            <a:ext cx="1219306" cy="3176291"/>
          </a:xfrm>
          <a:prstGeom prst="rect">
            <a:avLst/>
          </a:prstGeom>
        </p:spPr>
      </p:pic>
    </p:spTree>
    <p:extLst>
      <p:ext uri="{BB962C8B-B14F-4D97-AF65-F5344CB8AC3E}">
        <p14:creationId xmlns:p14="http://schemas.microsoft.com/office/powerpoint/2010/main" val="234914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13. Escolaridad de los Usuarios</a:t>
            </a:r>
          </a:p>
        </p:txBody>
      </p:sp>
      <p:sp>
        <p:nvSpPr>
          <p:cNvPr id="2" name="CuadroTexto 1"/>
          <p:cNvSpPr txBox="1"/>
          <p:nvPr/>
        </p:nvSpPr>
        <p:spPr>
          <a:xfrm>
            <a:off x="79142" y="4056583"/>
            <a:ext cx="7033825" cy="984885"/>
          </a:xfrm>
          <a:prstGeom prst="rect">
            <a:avLst/>
          </a:prstGeom>
          <a:noFill/>
        </p:spPr>
        <p:txBody>
          <a:bodyPr wrap="square" rtlCol="0">
            <a:spAutoFit/>
          </a:bodyPr>
          <a:lstStyle/>
          <a:p>
            <a:pPr marL="285750" indent="-285750">
              <a:buFont typeface="Wingdings" panose="05000000000000000000" pitchFamily="2" charset="2"/>
              <a:buChar char="q"/>
            </a:pPr>
            <a:r>
              <a:rPr lang="es-MX" b="1" dirty="0"/>
              <a:t>El 49.3 % de los usuarios del CAS tienen una escolaridad de  licenciatura.</a:t>
            </a:r>
          </a:p>
          <a:p>
            <a:pPr marL="285750" indent="-285750">
              <a:buFont typeface="Wingdings" panose="05000000000000000000" pitchFamily="2" charset="2"/>
              <a:buChar char="q"/>
            </a:pPr>
            <a:endParaRPr lang="es-MX" sz="800" b="1" dirty="0"/>
          </a:p>
          <a:p>
            <a:pPr marL="285750" indent="-285750">
              <a:buFont typeface="Wingdings" panose="05000000000000000000" pitchFamily="2" charset="2"/>
              <a:buChar char="q"/>
            </a:pPr>
            <a:r>
              <a:rPr lang="es-MX" b="1" dirty="0"/>
              <a:t>El 22.2 % de los usuarios cuentan con Nivel medio superior.</a:t>
            </a:r>
          </a:p>
          <a:p>
            <a:pPr marL="285750" indent="-285750">
              <a:buFont typeface="Wingdings" panose="05000000000000000000" pitchFamily="2" charset="2"/>
              <a:buChar char="q"/>
            </a:pPr>
            <a:endParaRPr lang="es-MX" sz="800" b="1" dirty="0"/>
          </a:p>
          <a:p>
            <a:pPr marL="285750" indent="-285750">
              <a:buFont typeface="Wingdings" panose="05000000000000000000" pitchFamily="2" charset="2"/>
              <a:buChar char="q"/>
            </a:pPr>
            <a:r>
              <a:rPr lang="es-MX" b="1" dirty="0"/>
              <a:t>El  28.5 % representa el resto de los usuarios que proporcionaron el dato.</a:t>
            </a:r>
          </a:p>
        </p:txBody>
      </p:sp>
      <p:sp>
        <p:nvSpPr>
          <p:cNvPr id="7" name="CuadroTexto 6"/>
          <p:cNvSpPr txBox="1"/>
          <p:nvPr/>
        </p:nvSpPr>
        <p:spPr>
          <a:xfrm>
            <a:off x="59758" y="2544415"/>
            <a:ext cx="2360439"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pic>
        <p:nvPicPr>
          <p:cNvPr id="6" name="Imagen 5"/>
          <p:cNvPicPr>
            <a:picLocks noChangeAspect="1"/>
          </p:cNvPicPr>
          <p:nvPr/>
        </p:nvPicPr>
        <p:blipFill>
          <a:blip r:embed="rId2"/>
          <a:stretch>
            <a:fillRect/>
          </a:stretch>
        </p:blipFill>
        <p:spPr>
          <a:xfrm>
            <a:off x="128191" y="528191"/>
            <a:ext cx="2322947" cy="2028962"/>
          </a:xfrm>
          <a:prstGeom prst="rect">
            <a:avLst/>
          </a:prstGeom>
        </p:spPr>
      </p:pic>
      <p:pic>
        <p:nvPicPr>
          <p:cNvPr id="8" name="Imagen 7"/>
          <p:cNvPicPr>
            <a:picLocks noChangeAspect="1"/>
          </p:cNvPicPr>
          <p:nvPr/>
        </p:nvPicPr>
        <p:blipFill>
          <a:blip r:embed="rId3"/>
          <a:stretch>
            <a:fillRect/>
          </a:stretch>
        </p:blipFill>
        <p:spPr>
          <a:xfrm>
            <a:off x="719665" y="888231"/>
            <a:ext cx="5889246" cy="3218967"/>
          </a:xfrm>
          <a:prstGeom prst="rect">
            <a:avLst/>
          </a:prstGeom>
        </p:spPr>
      </p:pic>
    </p:spTree>
    <p:extLst>
      <p:ext uri="{BB962C8B-B14F-4D97-AF65-F5344CB8AC3E}">
        <p14:creationId xmlns:p14="http://schemas.microsoft.com/office/powerpoint/2010/main" val="309176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439" y="-13667"/>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14. Escolaridad de los Usuarios por canal de atención</a:t>
            </a:r>
          </a:p>
        </p:txBody>
      </p:sp>
      <p:sp>
        <p:nvSpPr>
          <p:cNvPr id="4" name="CuadroTexto 3"/>
          <p:cNvSpPr txBox="1"/>
          <p:nvPr/>
        </p:nvSpPr>
        <p:spPr>
          <a:xfrm>
            <a:off x="26895" y="3260427"/>
            <a:ext cx="7086072" cy="1754326"/>
          </a:xfrm>
          <a:prstGeom prst="rect">
            <a:avLst/>
          </a:prstGeom>
          <a:noFill/>
        </p:spPr>
        <p:txBody>
          <a:bodyPr wrap="square" rtlCol="0">
            <a:spAutoFit/>
          </a:bodyPr>
          <a:lstStyle/>
          <a:p>
            <a:pPr algn="just"/>
            <a:r>
              <a:rPr lang="es-MX" sz="1200" b="1" dirty="0"/>
              <a:t>En el caso de escolaridad, 684 usuarios proporcionaron datos, de los cuales, la licenciatura es el grado de mayor representación, ya que, con 337 usuarios que equivalen al 49.3 % del subtotal, emplean como canal de atención preferido a Tel-INAI con un 89 % respecto a otros canales de atención.</a:t>
            </a:r>
          </a:p>
          <a:p>
            <a:pPr algn="just"/>
            <a:endParaRPr lang="es-MX" sz="1200" b="1" dirty="0"/>
          </a:p>
          <a:p>
            <a:pPr algn="just"/>
            <a:r>
              <a:rPr lang="es-MX" sz="1200" b="1" dirty="0"/>
              <a:t>En el Nivel medio superior, de los 152 usuarios que otorgaron el dato respecto del subtotal, con un 87.5 % el canal de atención más empleado es Tel-INAI; de igual manera los usuarios con grado escolar de secundaria que representan el 9.8 % de los usuarios, existe un mayor uso del canal de atención Tel-INAI con un 80.6 %.</a:t>
            </a:r>
          </a:p>
          <a:p>
            <a:pPr algn="just"/>
            <a:endParaRPr lang="es-MX" sz="1200" b="1" dirty="0"/>
          </a:p>
          <a:p>
            <a:pPr algn="just"/>
            <a:endParaRPr lang="es-MX" sz="1200" b="1" dirty="0"/>
          </a:p>
        </p:txBody>
      </p:sp>
      <p:sp>
        <p:nvSpPr>
          <p:cNvPr id="5" name="CuadroTexto 5"/>
          <p:cNvSpPr txBox="1"/>
          <p:nvPr/>
        </p:nvSpPr>
        <p:spPr>
          <a:xfrm>
            <a:off x="-19439" y="3049051"/>
            <a:ext cx="3694228"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a:t>Nota: La suma de los parciales puede no coincidir debido al redondeo aplicado.</a:t>
            </a:r>
          </a:p>
        </p:txBody>
      </p:sp>
      <p:pic>
        <p:nvPicPr>
          <p:cNvPr id="6" name="Imagen 5"/>
          <p:cNvPicPr>
            <a:picLocks noChangeAspect="1"/>
          </p:cNvPicPr>
          <p:nvPr/>
        </p:nvPicPr>
        <p:blipFill>
          <a:blip r:embed="rId2"/>
          <a:stretch>
            <a:fillRect/>
          </a:stretch>
        </p:blipFill>
        <p:spPr>
          <a:xfrm>
            <a:off x="56455" y="454636"/>
            <a:ext cx="6984504" cy="2649360"/>
          </a:xfrm>
          <a:prstGeom prst="rect">
            <a:avLst/>
          </a:prstGeom>
        </p:spPr>
      </p:pic>
    </p:spTree>
    <p:extLst>
      <p:ext uri="{BB962C8B-B14F-4D97-AF65-F5344CB8AC3E}">
        <p14:creationId xmlns:p14="http://schemas.microsoft.com/office/powerpoint/2010/main" val="64237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84575" y="456183"/>
            <a:ext cx="3456384" cy="4616648"/>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En el periodo que se informa, 719 usuarios proporcionaron información sobre la entidad de donde requirió el servicio (lo que representa el 77.9 % de los usuarios atendidos) y 204 no proporcionaron información lo que representa el 22.1 % del total de los usuarios. </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51.6 % de los usuarios son de la Ciudad de México, Estado de México y Nuevo León.</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26.3 % de los usuarios están en el resto del país.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2 extranjeros que representan el 0.2 %</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Los estados de donde se advierte un uso muy escaso de los servicios del CAS son Colima y Zacatecas.</a:t>
            </a:r>
          </a:p>
        </p:txBody>
      </p:sp>
      <p:sp>
        <p:nvSpPr>
          <p:cNvPr id="6"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15. Asesoría por Entidad Federativa</a:t>
            </a:r>
          </a:p>
        </p:txBody>
      </p:sp>
      <p:pic>
        <p:nvPicPr>
          <p:cNvPr id="2" name="Imagen 1"/>
          <p:cNvPicPr>
            <a:picLocks noChangeAspect="1"/>
          </p:cNvPicPr>
          <p:nvPr/>
        </p:nvPicPr>
        <p:blipFill>
          <a:blip r:embed="rId2"/>
          <a:stretch>
            <a:fillRect/>
          </a:stretch>
        </p:blipFill>
        <p:spPr>
          <a:xfrm>
            <a:off x="416223" y="456183"/>
            <a:ext cx="2808312" cy="4732751"/>
          </a:xfrm>
          <a:prstGeom prst="rect">
            <a:avLst/>
          </a:prstGeom>
        </p:spPr>
      </p:pic>
    </p:spTree>
    <p:extLst>
      <p:ext uri="{BB962C8B-B14F-4D97-AF65-F5344CB8AC3E}">
        <p14:creationId xmlns:p14="http://schemas.microsoft.com/office/powerpoint/2010/main" val="129042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416223" y="528191"/>
            <a:ext cx="5832648" cy="6740307"/>
          </a:xfrm>
          <a:prstGeom prst="rect">
            <a:avLst/>
          </a:prstGeom>
          <a:noFill/>
        </p:spPr>
        <p:txBody>
          <a:bodyPr wrap="square" rtlCol="0">
            <a:spAutoFit/>
          </a:bodyPr>
          <a:lstStyle/>
          <a:p>
            <a:pPr marL="342900" indent="-342900" algn="just">
              <a:buFont typeface="+mj-lt"/>
              <a:buAutoNum type="arabicPeriod"/>
            </a:pPr>
            <a:r>
              <a:rPr lang="es-MX" sz="1600" dirty="0"/>
              <a:t>Introducción.</a:t>
            </a:r>
            <a:endParaRPr lang="es-MX" sz="500" dirty="0"/>
          </a:p>
          <a:p>
            <a:pPr marL="342900" indent="-342900" algn="just">
              <a:buFont typeface="+mj-lt"/>
              <a:buAutoNum type="arabicPeriod"/>
            </a:pPr>
            <a:r>
              <a:rPr lang="es-MX" sz="1600" dirty="0"/>
              <a:t>Tipo de Servicios.</a:t>
            </a:r>
            <a:endParaRPr lang="es-MX" sz="500" dirty="0"/>
          </a:p>
          <a:p>
            <a:pPr marL="342900" indent="-342900" algn="just">
              <a:buFont typeface="+mj-lt"/>
              <a:buAutoNum type="arabicPeriod"/>
            </a:pPr>
            <a:r>
              <a:rPr lang="es-MX" sz="1600" dirty="0"/>
              <a:t>Total Asesorías Solicitados por día. </a:t>
            </a:r>
          </a:p>
          <a:p>
            <a:pPr marL="342900" indent="-342900" algn="just">
              <a:buFont typeface="+mj-lt"/>
              <a:buAutoNum type="arabicPeriod"/>
            </a:pPr>
            <a:r>
              <a:rPr lang="es-MX" sz="1600" dirty="0"/>
              <a:t>Asesorías por Canal de Atención.</a:t>
            </a:r>
          </a:p>
          <a:p>
            <a:pPr marL="342900" indent="-342900" algn="just">
              <a:buFont typeface="+mj-lt"/>
              <a:buAutoNum type="arabicPeriod"/>
            </a:pPr>
            <a:r>
              <a:rPr lang="es-MX" sz="1600" dirty="0"/>
              <a:t>Canal de Atención por día.</a:t>
            </a:r>
            <a:endParaRPr lang="es-MX" sz="500" dirty="0"/>
          </a:p>
          <a:p>
            <a:pPr marL="342900" indent="-342900" algn="just">
              <a:buFont typeface="+mj-lt"/>
              <a:buAutoNum type="arabicPeriod"/>
            </a:pPr>
            <a:r>
              <a:rPr lang="es-MX" sz="1600" dirty="0"/>
              <a:t>Tipo de Asesoría por Canal de Atención.</a:t>
            </a:r>
            <a:endParaRPr lang="es-MX" sz="500" dirty="0"/>
          </a:p>
          <a:p>
            <a:pPr marL="342900" indent="-342900" algn="just">
              <a:buFont typeface="+mj-lt"/>
              <a:buAutoNum type="arabicPeriod"/>
            </a:pPr>
            <a:r>
              <a:rPr lang="es-MX" sz="1600" dirty="0"/>
              <a:t>Tiempo de asesoría por Canal de Atención.</a:t>
            </a:r>
          </a:p>
          <a:p>
            <a:pPr marL="342900" indent="-342900" algn="just">
              <a:buFont typeface="+mj-lt"/>
              <a:buAutoNum type="arabicPeriod"/>
            </a:pPr>
            <a:r>
              <a:rPr lang="es-MX" sz="1600" dirty="0"/>
              <a:t>Tipo de Usuario por Canal de Atención.</a:t>
            </a:r>
            <a:endParaRPr lang="es-MX" sz="500" dirty="0"/>
          </a:p>
          <a:p>
            <a:pPr marL="342900" indent="-342900" algn="just">
              <a:buFont typeface="+mj-lt"/>
              <a:buAutoNum type="arabicPeriod"/>
            </a:pPr>
            <a:r>
              <a:rPr lang="es-MX" sz="1600" dirty="0"/>
              <a:t>Género de los Usuarios por Canal de Atención.</a:t>
            </a:r>
          </a:p>
          <a:p>
            <a:pPr marL="342900" indent="-342900" algn="just">
              <a:buFont typeface="+mj-lt"/>
              <a:buAutoNum type="arabicPeriod"/>
            </a:pPr>
            <a:r>
              <a:rPr lang="es-MX" sz="1600" dirty="0"/>
              <a:t>Grupo de  Edades de los Usuarios por Canal de Atención.</a:t>
            </a:r>
          </a:p>
          <a:p>
            <a:pPr marL="342900" indent="-342900" algn="just">
              <a:buFont typeface="+mj-lt"/>
              <a:buAutoNum type="arabicPeriod"/>
            </a:pPr>
            <a:r>
              <a:rPr lang="es-MX" sz="1600" dirty="0"/>
              <a:t>Grupo de  Edades de los Usuarios por género.</a:t>
            </a:r>
          </a:p>
          <a:p>
            <a:pPr marL="342900" indent="-342900" algn="just">
              <a:buFont typeface="+mj-lt"/>
              <a:buAutoNum type="arabicPeriod"/>
            </a:pPr>
            <a:r>
              <a:rPr lang="es-MX" sz="1600" dirty="0"/>
              <a:t>Pirámide de Edades de los Usuarios por género.</a:t>
            </a:r>
          </a:p>
          <a:p>
            <a:pPr marL="342900" indent="-342900" algn="just">
              <a:buFont typeface="+mj-lt"/>
              <a:buAutoNum type="arabicPeriod"/>
            </a:pPr>
            <a:r>
              <a:rPr lang="es-MX" sz="1600" dirty="0"/>
              <a:t>Escolaridad de los Usuarios.</a:t>
            </a:r>
          </a:p>
          <a:p>
            <a:pPr marL="342900" indent="-342900" algn="just">
              <a:buFont typeface="+mj-lt"/>
              <a:buAutoNum type="arabicPeriod"/>
            </a:pPr>
            <a:r>
              <a:rPr lang="es-MX" sz="1600" dirty="0"/>
              <a:t>Escolaridad de los Usuarios por canal de atención.</a:t>
            </a:r>
          </a:p>
          <a:p>
            <a:pPr marL="342900" indent="-342900" algn="just">
              <a:buFont typeface="+mj-lt"/>
              <a:buAutoNum type="arabicPeriod"/>
            </a:pPr>
            <a:r>
              <a:rPr lang="es-MX" sz="1600" dirty="0"/>
              <a:t>Asesoría por Entidad Federativa.</a:t>
            </a:r>
          </a:p>
          <a:p>
            <a:pPr marL="342900" indent="-342900" algn="just">
              <a:buFont typeface="+mj-lt"/>
              <a:buAutoNum type="arabicPeriod"/>
            </a:pPr>
            <a:r>
              <a:rPr lang="es-MX" sz="1600" dirty="0"/>
              <a:t>Evaluación del Servicio de Tel-INAI.</a:t>
            </a:r>
          </a:p>
          <a:p>
            <a:pPr marL="342900" indent="-342900" algn="just">
              <a:buFont typeface="+mj-lt"/>
              <a:buAutoNum type="arabicPeriod"/>
            </a:pPr>
            <a:r>
              <a:rPr lang="es-MX" sz="1600" dirty="0"/>
              <a:t>Evaluación del Servicio Presencial.</a:t>
            </a:r>
          </a:p>
          <a:p>
            <a:pPr marL="342900" indent="-342900" algn="just">
              <a:buFont typeface="+mj-lt"/>
              <a:buAutoNum type="arabicPeriod"/>
            </a:pPr>
            <a:r>
              <a:rPr lang="es-MX" sz="1600" dirty="0"/>
              <a:t>Anexo Detalle de Servicios por Agente. </a:t>
            </a:r>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p:txBody>
      </p:sp>
      <p:sp>
        <p:nvSpPr>
          <p:cNvPr id="3" name="2 Rectángulo"/>
          <p:cNvSpPr/>
          <p:nvPr/>
        </p:nvSpPr>
        <p:spPr>
          <a:xfrm>
            <a:off x="-5832" y="0"/>
            <a:ext cx="7118799" cy="361637"/>
          </a:xfrm>
          <a:prstGeom prst="rect">
            <a:avLst/>
          </a:prstGeom>
        </p:spPr>
        <p:txBody>
          <a:bodyPr wrap="square">
            <a:spAutoFit/>
          </a:bodyPr>
          <a:lstStyle/>
          <a:p>
            <a:r>
              <a:rPr lang="es-MX" sz="175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Contenido</a:t>
            </a:r>
          </a:p>
        </p:txBody>
      </p:sp>
    </p:spTree>
    <p:extLst>
      <p:ext uri="{BB962C8B-B14F-4D97-AF65-F5344CB8AC3E}">
        <p14:creationId xmlns:p14="http://schemas.microsoft.com/office/powerpoint/2010/main" val="28927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p>
        </p:txBody>
      </p:sp>
      <p:sp>
        <p:nvSpPr>
          <p:cNvPr id="8" name="7 Rectángulo"/>
          <p:cNvSpPr/>
          <p:nvPr/>
        </p:nvSpPr>
        <p:spPr>
          <a:xfrm>
            <a:off x="218084" y="2242442"/>
            <a:ext cx="6750867" cy="2462213"/>
          </a:xfrm>
          <a:prstGeom prst="rect">
            <a:avLst/>
          </a:prstGeom>
        </p:spPr>
        <p:txBody>
          <a:bodyPr wrap="square">
            <a:spAutoFit/>
          </a:bodyPr>
          <a:lstStyle/>
          <a:p>
            <a:pPr marL="285750" indent="-285750" algn="just">
              <a:buFont typeface="Wingdings" panose="05000000000000000000" pitchFamily="2" charset="2"/>
              <a:buChar char="q"/>
            </a:pPr>
            <a:r>
              <a:rPr lang="es-MX" b="1" dirty="0"/>
              <a:t>La calificación promedio que los usuarios dan al servicio recibido por Tel-INAI es de  9.6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La calificación sobre la amabilidad  es de  9.7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La calificación sobre la atención recibida y el tiempo de espera tuvo calificación de 9.6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Finalmente la preparación del asesor tuvo calificación de 9.4 y si la asesoría fue suficiente tuvo un promedio de 9.5 por lo que son un área de oportunidad para mejorar.</a:t>
            </a:r>
          </a:p>
        </p:txBody>
      </p:sp>
      <p:pic>
        <p:nvPicPr>
          <p:cNvPr id="2" name="Imagen 1"/>
          <p:cNvPicPr>
            <a:picLocks noChangeAspect="1"/>
          </p:cNvPicPr>
          <p:nvPr/>
        </p:nvPicPr>
        <p:blipFill>
          <a:blip r:embed="rId2"/>
          <a:stretch>
            <a:fillRect/>
          </a:stretch>
        </p:blipFill>
        <p:spPr>
          <a:xfrm>
            <a:off x="661862" y="384175"/>
            <a:ext cx="5863310" cy="1726633"/>
          </a:xfrm>
          <a:prstGeom prst="rect">
            <a:avLst/>
          </a:prstGeom>
        </p:spPr>
      </p:pic>
    </p:spTree>
    <p:extLst>
      <p:ext uri="{BB962C8B-B14F-4D97-AF65-F5344CB8AC3E}">
        <p14:creationId xmlns:p14="http://schemas.microsoft.com/office/powerpoint/2010/main" val="392522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73567" y="672207"/>
            <a:ext cx="6822015" cy="2941862"/>
          </a:xfrm>
          <a:prstGeom prst="rect">
            <a:avLst/>
          </a:prstGeom>
        </p:spPr>
      </p:pic>
      <p:sp>
        <p:nvSpPr>
          <p:cNvPr id="5" name="5 Rectángulo"/>
          <p:cNvSpPr/>
          <p:nvPr/>
        </p:nvSpPr>
        <p:spPr>
          <a:xfrm>
            <a:off x="-64804"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p>
        </p:txBody>
      </p:sp>
      <p:sp>
        <p:nvSpPr>
          <p:cNvPr id="4" name="CuadroTexto 3"/>
          <p:cNvSpPr txBox="1"/>
          <p:nvPr/>
        </p:nvSpPr>
        <p:spPr>
          <a:xfrm>
            <a:off x="200199" y="3624535"/>
            <a:ext cx="6840760" cy="1169551"/>
          </a:xfrm>
          <a:prstGeom prst="rect">
            <a:avLst/>
          </a:prstGeom>
          <a:noFill/>
        </p:spPr>
        <p:txBody>
          <a:bodyPr wrap="square" rtlCol="0">
            <a:spAutoFit/>
          </a:bodyPr>
          <a:lstStyle/>
          <a:p>
            <a:r>
              <a:rPr lang="es-MX" b="1" dirty="0"/>
              <a:t>En la gráfica se observa que la calificación de la  amabilidad se encuentra por arriba de la calificación promedio que es de 9.6.</a:t>
            </a:r>
          </a:p>
          <a:p>
            <a:endParaRPr lang="es-MX" b="1" dirty="0"/>
          </a:p>
          <a:p>
            <a:pPr algn="just"/>
            <a:r>
              <a:rPr lang="es-MX" b="1" dirty="0"/>
              <a:t>Sin embargo, existe oportunidad para mejorar en la preparación y si la asesoría recibida fue suficiente que se encuentran por abajo del promedio.</a:t>
            </a:r>
          </a:p>
        </p:txBody>
      </p:sp>
      <p:pic>
        <p:nvPicPr>
          <p:cNvPr id="3" name="Imagen 2">
            <a:extLst>
              <a:ext uri="{FF2B5EF4-FFF2-40B4-BE49-F238E27FC236}">
                <a16:creationId xmlns:a16="http://schemas.microsoft.com/office/drawing/2014/main" id="{2183F3A7-CD14-4ED5-9BA6-5E9F1E9DB411}"/>
              </a:ext>
            </a:extLst>
          </p:cNvPr>
          <p:cNvPicPr>
            <a:picLocks noChangeAspect="1"/>
          </p:cNvPicPr>
          <p:nvPr/>
        </p:nvPicPr>
        <p:blipFill>
          <a:blip r:embed="rId3"/>
          <a:stretch>
            <a:fillRect/>
          </a:stretch>
        </p:blipFill>
        <p:spPr>
          <a:xfrm>
            <a:off x="1299500" y="1554709"/>
            <a:ext cx="4824536" cy="178472"/>
          </a:xfrm>
          <a:prstGeom prst="rect">
            <a:avLst/>
          </a:prstGeom>
        </p:spPr>
      </p:pic>
      <p:pic>
        <p:nvPicPr>
          <p:cNvPr id="6" name="Imagen 5"/>
          <p:cNvPicPr>
            <a:picLocks noChangeAspect="1"/>
          </p:cNvPicPr>
          <p:nvPr/>
        </p:nvPicPr>
        <p:blipFill>
          <a:blip r:embed="rId4"/>
          <a:stretch>
            <a:fillRect/>
          </a:stretch>
        </p:blipFill>
        <p:spPr>
          <a:xfrm>
            <a:off x="5343680" y="790315"/>
            <a:ext cx="780356" cy="835224"/>
          </a:xfrm>
          <a:prstGeom prst="rect">
            <a:avLst/>
          </a:prstGeom>
        </p:spPr>
      </p:pic>
    </p:spTree>
    <p:extLst>
      <p:ext uri="{BB962C8B-B14F-4D97-AF65-F5344CB8AC3E}">
        <p14:creationId xmlns:p14="http://schemas.microsoft.com/office/powerpoint/2010/main" val="165490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p>
        </p:txBody>
      </p:sp>
      <p:sp>
        <p:nvSpPr>
          <p:cNvPr id="8" name="7 Rectángulo"/>
          <p:cNvSpPr/>
          <p:nvPr/>
        </p:nvSpPr>
        <p:spPr>
          <a:xfrm>
            <a:off x="128189" y="2904455"/>
            <a:ext cx="6816757" cy="1815882"/>
          </a:xfrm>
          <a:prstGeom prst="rect">
            <a:avLst/>
          </a:prstGeom>
        </p:spPr>
        <p:txBody>
          <a:bodyPr wrap="square">
            <a:spAutoFit/>
          </a:bodyPr>
          <a:lstStyle/>
          <a:p>
            <a:pPr marL="285750" indent="-285750" algn="just">
              <a:buFont typeface="Wingdings" panose="05000000000000000000" pitchFamily="2" charset="2"/>
              <a:buChar char="q"/>
            </a:pPr>
            <a:r>
              <a:rPr lang="es-MX" b="1" dirty="0"/>
              <a:t>La calificación promedio que los usuarios dan al servicio presencial recibido es de 9.6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La calificación sobre la atención recibida, el tiempo en espera y la amabilidad del asesor es de 9.6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Por último la pregunta sobre la capacidad del asesor tuvo 9.5 de calificación y si la duda fue aclarada tuvo 9.9 de promedio.</a:t>
            </a:r>
          </a:p>
        </p:txBody>
      </p:sp>
      <p:pic>
        <p:nvPicPr>
          <p:cNvPr id="3" name="Imagen 2"/>
          <p:cNvPicPr>
            <a:picLocks noChangeAspect="1"/>
          </p:cNvPicPr>
          <p:nvPr/>
        </p:nvPicPr>
        <p:blipFill>
          <a:blip r:embed="rId3"/>
          <a:stretch>
            <a:fillRect/>
          </a:stretch>
        </p:blipFill>
        <p:spPr>
          <a:xfrm>
            <a:off x="704255" y="672207"/>
            <a:ext cx="5760640" cy="2016224"/>
          </a:xfrm>
          <a:prstGeom prst="rect">
            <a:avLst/>
          </a:prstGeom>
        </p:spPr>
      </p:pic>
    </p:spTree>
    <p:extLst>
      <p:ext uri="{BB962C8B-B14F-4D97-AF65-F5344CB8AC3E}">
        <p14:creationId xmlns:p14="http://schemas.microsoft.com/office/powerpoint/2010/main" val="2008680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7004" y="3840559"/>
            <a:ext cx="7035963" cy="1169551"/>
          </a:xfrm>
          <a:prstGeom prst="rect">
            <a:avLst/>
          </a:prstGeom>
          <a:noFill/>
        </p:spPr>
        <p:txBody>
          <a:bodyPr wrap="square" rtlCol="0">
            <a:spAutoFit/>
          </a:bodyPr>
          <a:lstStyle/>
          <a:p>
            <a:r>
              <a:rPr lang="es-MX" b="1" dirty="0"/>
              <a:t>En la gráfica se observa que si la duda fue aclarada fue evaluadas con 9.9 en una escala de 0 a 10 por encima del promedio de 9.6</a:t>
            </a:r>
          </a:p>
          <a:p>
            <a:endParaRPr lang="es-MX" b="1" dirty="0"/>
          </a:p>
          <a:p>
            <a:pPr algn="just"/>
            <a:r>
              <a:rPr lang="es-MX" b="1" dirty="0"/>
              <a:t>Sin embargo con respecto a la capacidad del asesor está por debajo del promedio, es decir, es un área de oportunidad.</a:t>
            </a:r>
          </a:p>
        </p:txBody>
      </p:sp>
      <p:sp>
        <p:nvSpPr>
          <p:cNvPr id="4" name="5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p>
        </p:txBody>
      </p:sp>
      <p:pic>
        <p:nvPicPr>
          <p:cNvPr id="5" name="Imagen 4"/>
          <p:cNvPicPr>
            <a:picLocks noChangeAspect="1"/>
          </p:cNvPicPr>
          <p:nvPr/>
        </p:nvPicPr>
        <p:blipFill>
          <a:blip r:embed="rId2"/>
          <a:stretch>
            <a:fillRect/>
          </a:stretch>
        </p:blipFill>
        <p:spPr>
          <a:xfrm>
            <a:off x="438766" y="691818"/>
            <a:ext cx="6291617" cy="3004725"/>
          </a:xfrm>
          <a:prstGeom prst="rect">
            <a:avLst/>
          </a:prstGeom>
        </p:spPr>
      </p:pic>
    </p:spTree>
    <p:extLst>
      <p:ext uri="{BB962C8B-B14F-4D97-AF65-F5344CB8AC3E}">
        <p14:creationId xmlns:p14="http://schemas.microsoft.com/office/powerpoint/2010/main" val="4070293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18. Anexo Detalle de Servicios por Agente </a:t>
            </a:r>
          </a:p>
        </p:txBody>
      </p:sp>
      <p:sp>
        <p:nvSpPr>
          <p:cNvPr id="4" name="CuadroTexto 2"/>
          <p:cNvSpPr txBox="1"/>
          <p:nvPr/>
        </p:nvSpPr>
        <p:spPr>
          <a:xfrm>
            <a:off x="194692" y="600199"/>
            <a:ext cx="6880118" cy="4154984"/>
          </a:xfrm>
          <a:prstGeom prst="rect">
            <a:avLst/>
          </a:prstGeom>
          <a:noFill/>
        </p:spPr>
        <p:txBody>
          <a:bodyPr wrap="square" rtlCol="0">
            <a:spAutoFit/>
          </a:bodyPr>
          <a:lstStyle/>
          <a:p>
            <a:pPr algn="just"/>
            <a:r>
              <a:rPr lang="es-MX" dirty="0"/>
              <a:t>Como parte de este Informe se anexa archivo base con la información concentrada por agente y evaluaciones de Tel-INAI y presenciales. Cada hoja cuenta con distintos conceptos que se desglosan de la forma siguiente:</a:t>
            </a:r>
          </a:p>
          <a:p>
            <a:pPr algn="just"/>
            <a:endParaRPr lang="es-MX" dirty="0"/>
          </a:p>
          <a:p>
            <a:pPr marL="285750" indent="-285750" algn="just">
              <a:buFont typeface="Arial" panose="020B0604020202020204" pitchFamily="34" charset="0"/>
              <a:buChar char="•"/>
            </a:pPr>
            <a:r>
              <a:rPr lang="es-MX" sz="1300" b="1" dirty="0"/>
              <a:t>Fechas:</a:t>
            </a:r>
            <a:r>
              <a:rPr lang="es-MX" sz="1300" dirty="0"/>
              <a:t> Fecha de ingreso y fecha de atención</a:t>
            </a:r>
          </a:p>
          <a:p>
            <a:pPr marL="285750" indent="-285750" algn="just">
              <a:buFont typeface="Arial" panose="020B0604020202020204" pitchFamily="34" charset="0"/>
              <a:buChar char="•"/>
            </a:pPr>
            <a:r>
              <a:rPr lang="es-MX" sz="1300" b="1" dirty="0"/>
              <a:t>Servidor público: </a:t>
            </a:r>
            <a:r>
              <a:rPr lang="es-MX" sz="1300" dirty="0"/>
              <a:t>Nombre del agente que atendió</a:t>
            </a:r>
          </a:p>
          <a:p>
            <a:pPr marL="285750" indent="-285750" algn="just">
              <a:buFont typeface="Arial" panose="020B0604020202020204" pitchFamily="34" charset="0"/>
              <a:buChar char="•"/>
            </a:pPr>
            <a:r>
              <a:rPr lang="es-MX" sz="1300" b="1" dirty="0"/>
              <a:t>Tipo de servicio: </a:t>
            </a:r>
            <a:r>
              <a:rPr lang="es-MX" sz="1300" dirty="0"/>
              <a:t>Es la clasificación del servicio en cada uno de los nueve tipos descritos en este informe.</a:t>
            </a:r>
          </a:p>
          <a:p>
            <a:pPr marL="285750" indent="-285750" algn="just">
              <a:buFont typeface="Arial" panose="020B0604020202020204" pitchFamily="34" charset="0"/>
              <a:buChar char="•"/>
            </a:pPr>
            <a:r>
              <a:rPr lang="es-MX" sz="1300" b="1" dirty="0"/>
              <a:t>Canal de atención: </a:t>
            </a:r>
            <a:r>
              <a:rPr lang="es-MX" sz="1300" dirty="0"/>
              <a:t>Se refiere a uno de los cuatro canales de atención con que cuenta el CAS a través del cuál se brindó el servicio al usuario.</a:t>
            </a:r>
          </a:p>
          <a:p>
            <a:pPr marL="285750" indent="-285750" algn="just">
              <a:buFont typeface="Arial" panose="020B0604020202020204" pitchFamily="34" charset="0"/>
              <a:buChar char="•"/>
            </a:pPr>
            <a:r>
              <a:rPr lang="es-MX" sz="1300" b="1" dirty="0"/>
              <a:t>Requerimiento: </a:t>
            </a:r>
            <a:r>
              <a:rPr lang="es-MX" sz="1300" dirty="0"/>
              <a:t>Se refiere a cada una de las consultas o solicitudes específicas de los usuarios.</a:t>
            </a:r>
          </a:p>
          <a:p>
            <a:pPr marL="285750" indent="-285750" algn="just">
              <a:buFont typeface="Arial" panose="020B0604020202020204" pitchFamily="34" charset="0"/>
              <a:buChar char="•"/>
            </a:pPr>
            <a:r>
              <a:rPr lang="es-MX" sz="1300" b="1" dirty="0"/>
              <a:t>Atención: </a:t>
            </a:r>
            <a:r>
              <a:rPr lang="es-MX" sz="1300" dirty="0"/>
              <a:t>Se refiere a la respuesta o acción que realizó el servidor público para atender el requerimiento del usuario.</a:t>
            </a:r>
          </a:p>
          <a:p>
            <a:pPr marL="285750" indent="-285750" algn="just">
              <a:buFont typeface="Arial" panose="020B0604020202020204" pitchFamily="34" charset="0"/>
              <a:buChar char="•"/>
            </a:pPr>
            <a:r>
              <a:rPr lang="es-MX" sz="1300" b="1" dirty="0"/>
              <a:t>Fundamento legal de la atención: </a:t>
            </a:r>
            <a:r>
              <a:rPr lang="es-MX" sz="1300" dirty="0"/>
              <a:t>Se refiere al documento o precepto normativo que avala la acción o respuesta del servidor público</a:t>
            </a:r>
          </a:p>
          <a:p>
            <a:pPr marL="285750" indent="-285750" algn="just">
              <a:buFont typeface="Arial" panose="020B0604020202020204" pitchFamily="34" charset="0"/>
              <a:buChar char="•"/>
            </a:pPr>
            <a:r>
              <a:rPr lang="es-MX" sz="1300" b="1" dirty="0"/>
              <a:t>Tiempo de respuesta: </a:t>
            </a:r>
            <a:r>
              <a:rPr lang="es-MX" sz="1300" dirty="0"/>
              <a:t>Se refiere al tiempo que tardó el CAS en brindar la atención al usuario.</a:t>
            </a:r>
          </a:p>
          <a:p>
            <a:pPr marL="285750" indent="-285750" algn="just">
              <a:buFont typeface="Arial" panose="020B0604020202020204" pitchFamily="34" charset="0"/>
              <a:buChar char="•"/>
            </a:pPr>
            <a:r>
              <a:rPr lang="es-MX" sz="1300" b="1" dirty="0"/>
              <a:t>Tipo de usuario: </a:t>
            </a:r>
            <a:r>
              <a:rPr lang="es-MX" sz="1300" dirty="0"/>
              <a:t>Régimen Fiscal</a:t>
            </a:r>
            <a:endParaRPr lang="es-MX" sz="1300" b="1" dirty="0"/>
          </a:p>
          <a:p>
            <a:pPr marL="285750" indent="-285750" algn="just">
              <a:buFont typeface="Arial" panose="020B0604020202020204" pitchFamily="34" charset="0"/>
              <a:buChar char="•"/>
            </a:pPr>
            <a:r>
              <a:rPr lang="es-MX" sz="1300" b="1" dirty="0"/>
              <a:t>Sexo: </a:t>
            </a:r>
            <a:r>
              <a:rPr lang="es-MX" sz="1300" dirty="0"/>
              <a:t>Hombre o mujer</a:t>
            </a:r>
          </a:p>
          <a:p>
            <a:pPr marL="285750" indent="-285750" algn="just">
              <a:buFont typeface="Arial" panose="020B0604020202020204" pitchFamily="34" charset="0"/>
              <a:buChar char="•"/>
            </a:pPr>
            <a:r>
              <a:rPr lang="es-MX" sz="1300" b="1" dirty="0"/>
              <a:t>Edad: </a:t>
            </a:r>
            <a:r>
              <a:rPr lang="es-MX" sz="1300" dirty="0"/>
              <a:t>Se refiere a la edad de la persona usuaria.</a:t>
            </a:r>
          </a:p>
          <a:p>
            <a:pPr marL="285750" indent="-285750" algn="just">
              <a:buFont typeface="Arial" panose="020B0604020202020204" pitchFamily="34" charset="0"/>
              <a:buChar char="•"/>
            </a:pPr>
            <a:r>
              <a:rPr lang="es-MX" sz="1300" b="1" dirty="0"/>
              <a:t>Entidad: </a:t>
            </a:r>
            <a:r>
              <a:rPr lang="es-MX" sz="1300" dirty="0"/>
              <a:t>Se refiere a la entidad federativa de la cuál provino la solicitud o requerimiento.</a:t>
            </a:r>
          </a:p>
        </p:txBody>
      </p:sp>
    </p:spTree>
    <p:extLst>
      <p:ext uri="{BB962C8B-B14F-4D97-AF65-F5344CB8AC3E}">
        <p14:creationId xmlns:p14="http://schemas.microsoft.com/office/powerpoint/2010/main" val="2371609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2216423" y="456183"/>
            <a:ext cx="2818431" cy="1584176"/>
          </a:xfrm>
          <a:prstGeom prst="rect">
            <a:avLst/>
          </a:prstGeom>
          <a:noFill/>
          <a:ln>
            <a:noFill/>
          </a:ln>
        </p:spPr>
      </p:pic>
      <p:sp>
        <p:nvSpPr>
          <p:cNvPr id="12" name="11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3" name="12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4" name="13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5" name="14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6" name="15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7" name="16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8" name="17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6" name="25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 name="5 Rectángulo"/>
          <p:cNvSpPr/>
          <p:nvPr/>
        </p:nvSpPr>
        <p:spPr>
          <a:xfrm>
            <a:off x="-4754" y="2484923"/>
            <a:ext cx="7169150" cy="336056"/>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6" name="9 Rectángulo"/>
          <p:cNvSpPr/>
          <p:nvPr/>
        </p:nvSpPr>
        <p:spPr>
          <a:xfrm>
            <a:off x="474728" y="2373216"/>
            <a:ext cx="6210189" cy="555002"/>
          </a:xfrm>
          <a:prstGeom prst="rect">
            <a:avLst/>
          </a:prstGeom>
        </p:spPr>
        <p:txBody>
          <a:bodyPr wrap="square" lIns="71689" tIns="35844" rIns="71689" bIns="35844">
            <a:spAutoFit/>
          </a:bodyPr>
          <a:lstStyle/>
          <a:p>
            <a:pPr algn="ctr"/>
            <a:r>
              <a:rPr lang="es-MX" sz="3100" b="1" i="1" cap="small" dirty="0">
                <a:effectLst>
                  <a:outerShdw blurRad="38100" dist="38100" dir="2700000" algn="tl">
                    <a:srgbClr val="000000">
                      <a:alpha val="43137"/>
                    </a:srgbClr>
                  </a:outerShdw>
                </a:effectLst>
                <a:latin typeface="Calibri" pitchFamily="34" charset="0"/>
              </a:rPr>
              <a:t>¡Gracias!</a:t>
            </a:r>
          </a:p>
        </p:txBody>
      </p:sp>
    </p:spTree>
    <p:extLst>
      <p:ext uri="{BB962C8B-B14F-4D97-AF65-F5344CB8AC3E}">
        <p14:creationId xmlns:p14="http://schemas.microsoft.com/office/powerpoint/2010/main" val="32301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128191" y="540380"/>
            <a:ext cx="6880118" cy="4524315"/>
          </a:xfrm>
          <a:prstGeom prst="rect">
            <a:avLst/>
          </a:prstGeom>
          <a:noFill/>
        </p:spPr>
        <p:txBody>
          <a:bodyPr wrap="square" rtlCol="0">
            <a:spAutoFit/>
          </a:bodyPr>
          <a:lstStyle/>
          <a:p>
            <a:pPr algn="just"/>
            <a:r>
              <a:rPr lang="es-MX" sz="1600" dirty="0"/>
              <a:t>El presente Informe contiene datos sobre los servicios brindados por el Centro de Atención a la Sociedad (CAS) del Instituto Nacional de Transparencia, Acceso a la Información y Protección de Datos Personales (INAI), en el periodo del </a:t>
            </a:r>
            <a:r>
              <a:rPr lang="es-ES" sz="1600" dirty="0"/>
              <a:t>28 de mayo al 1 de junio</a:t>
            </a:r>
            <a:r>
              <a:rPr lang="es-MX" sz="1600" dirty="0"/>
              <a:t> de 2018, en el que se desagrega información por tipo de consulta, canal de atención, perfil de los usuarios, evaluación del servicio y un reporte en el que se describe cada una de la atenciones formuladas a los requerimientos de los usuarios.</a:t>
            </a:r>
          </a:p>
          <a:p>
            <a:pPr algn="just"/>
            <a:endParaRPr lang="es-MX" sz="1600" dirty="0"/>
          </a:p>
          <a:p>
            <a:pPr algn="just"/>
            <a:r>
              <a:rPr lang="es-MX" sz="1600" dirty="0"/>
              <a:t>Lo anterior, con la finalidad de mantener informados semanalmente a los Comisionados que integran el Pleno del INAI de las actividades que lleva a cabo el CAS, a fin de encontrar áreas de oportunidad que permitan mejorar la calidad de los servicios que se dan a la población.</a:t>
            </a:r>
          </a:p>
          <a:p>
            <a:pPr algn="just"/>
            <a:endParaRPr lang="es-MX" sz="1600" dirty="0"/>
          </a:p>
          <a:p>
            <a:pPr algn="just"/>
            <a:r>
              <a:rPr lang="es-MX" sz="1600" dirty="0"/>
              <a:t>En este informe se podrán incorporar variables adicionales que permitan tener una mejor perspectiva de las características de los servicios otorgados por el CAS, para lo cual se está programando recabar información adicional a través de los reportes formulados por los agentes que brindan atención o mediante las evaluaciones del servicio que realizan los usuarios.</a:t>
            </a:r>
          </a:p>
        </p:txBody>
      </p:sp>
      <p:sp>
        <p:nvSpPr>
          <p:cNvPr id="3"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 Introducción</a:t>
            </a:r>
          </a:p>
        </p:txBody>
      </p:sp>
    </p:spTree>
    <p:extLst>
      <p:ext uri="{BB962C8B-B14F-4D97-AF65-F5344CB8AC3E}">
        <p14:creationId xmlns:p14="http://schemas.microsoft.com/office/powerpoint/2010/main" val="9618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2. Tipo de Servicios</a:t>
            </a:r>
          </a:p>
        </p:txBody>
      </p:sp>
      <p:sp>
        <p:nvSpPr>
          <p:cNvPr id="6" name="CuadroTexto 2"/>
          <p:cNvSpPr txBox="1"/>
          <p:nvPr/>
        </p:nvSpPr>
        <p:spPr>
          <a:xfrm>
            <a:off x="272207" y="384176"/>
            <a:ext cx="6696744" cy="4955203"/>
          </a:xfrm>
          <a:prstGeom prst="rect">
            <a:avLst/>
          </a:prstGeom>
          <a:noFill/>
        </p:spPr>
        <p:txBody>
          <a:bodyPr wrap="square" rtlCol="0">
            <a:spAutoFit/>
          </a:bodyPr>
          <a:lstStyle/>
          <a:p>
            <a:pPr algn="just"/>
            <a:r>
              <a:rPr lang="es-MX" sz="1100" b="1" dirty="0"/>
              <a:t>Solicitud de Acceso</a:t>
            </a:r>
            <a:r>
              <a:rPr lang="es-MX" sz="1100" dirty="0"/>
              <a:t>: Se registran solicitudes de información pública.  </a:t>
            </a:r>
          </a:p>
          <a:p>
            <a:pPr algn="just"/>
            <a:endParaRPr lang="es-MX" sz="400" dirty="0"/>
          </a:p>
          <a:p>
            <a:pPr algn="just"/>
            <a:r>
              <a:rPr lang="es-MX" sz="1100" b="1" dirty="0"/>
              <a:t>Solicitudes de Datos Personales: </a:t>
            </a:r>
            <a:r>
              <a:rPr lang="es-MX" sz="1100" dirty="0"/>
              <a:t>Se registran solicitudes de datos personales.</a:t>
            </a:r>
          </a:p>
          <a:p>
            <a:pPr algn="just"/>
            <a:endParaRPr lang="es-MX" sz="400" b="1" dirty="0"/>
          </a:p>
          <a:p>
            <a:pPr algn="just"/>
            <a:r>
              <a:rPr lang="es-MX" sz="1100" b="1" dirty="0"/>
              <a:t>Orientación de la LGPDPPSO:</a:t>
            </a:r>
            <a:r>
              <a:rPr lang="es-MX" sz="1100" dirty="0"/>
              <a:t> Se resuelven las dudas planteadas por el usuario respecto a las disposiciones, plazos y procedimientos de la Ley General de Protección de Datos Personales en Posesión de Sujetos Obligados. </a:t>
            </a:r>
          </a:p>
          <a:p>
            <a:pPr algn="just"/>
            <a:endParaRPr lang="es-MX" sz="400" b="1" dirty="0"/>
          </a:p>
          <a:p>
            <a:pPr algn="just"/>
            <a:r>
              <a:rPr lang="es-MX" sz="1100" b="1" dirty="0"/>
              <a:t>Orientaciones de la LGTAIP:</a:t>
            </a:r>
            <a:r>
              <a:rPr lang="es-MX" sz="1100" dirty="0"/>
              <a:t> Se atienden las preguntas formuladas por el usuario respecto a las disposiciones, plazos y procedimientos establecidos en la Ley General de Transparencia y Acceso a la Información Pública.</a:t>
            </a:r>
          </a:p>
          <a:p>
            <a:pPr algn="just"/>
            <a:endParaRPr lang="es-MX" sz="400" b="1" dirty="0"/>
          </a:p>
          <a:p>
            <a:pPr algn="just"/>
            <a:r>
              <a:rPr lang="es-MX" sz="1100" b="1" dirty="0"/>
              <a:t>Orientaciones de la LFTAIP:</a:t>
            </a:r>
            <a:r>
              <a:rPr lang="es-MX" sz="1100" dirty="0"/>
              <a:t> Se atienden las preguntas formuladas por el usuario respecto a las disposiciones, plazos y procedimientos establecidos en la Ley Federal de Transparencia y Acceso a la Información Pública.</a:t>
            </a:r>
          </a:p>
          <a:p>
            <a:pPr algn="just"/>
            <a:endParaRPr lang="es-MX" sz="400" b="1" dirty="0"/>
          </a:p>
          <a:p>
            <a:pPr algn="just"/>
            <a:r>
              <a:rPr lang="es-MX" sz="1100" b="1" dirty="0"/>
              <a:t>Orientaciones LFPDPPP: </a:t>
            </a:r>
            <a:r>
              <a:rPr lang="es-MX" sz="1100" dirty="0"/>
              <a:t>Se atienden las consultas del usuario sobre las disposiciones, plazos y procedimientos establecidos en la Ley Federal de Protección de Datos Personales en Posesión de los Particulares y su Reglamento.</a:t>
            </a:r>
          </a:p>
          <a:p>
            <a:pPr algn="just"/>
            <a:endParaRPr lang="es-MX" sz="400" b="1" dirty="0"/>
          </a:p>
          <a:p>
            <a:pPr algn="just"/>
            <a:r>
              <a:rPr lang="es-MX" sz="1100" b="1" dirty="0"/>
              <a:t>Quejas o Denuncias:</a:t>
            </a:r>
            <a:r>
              <a:rPr lang="es-MX" sz="1100" dirty="0"/>
              <a:t> Se brinda orientación al usuario de las instancias y procedimientos para presentar quejas o denuncias. </a:t>
            </a:r>
          </a:p>
          <a:p>
            <a:pPr algn="just"/>
            <a:endParaRPr lang="es-MX" sz="400" b="1" dirty="0"/>
          </a:p>
          <a:p>
            <a:pPr algn="just"/>
            <a:r>
              <a:rPr lang="es-MX" sz="1100" b="1" dirty="0"/>
              <a:t>Recurso de Revisión:</a:t>
            </a:r>
            <a:r>
              <a:rPr lang="es-MX" sz="1100" dirty="0"/>
              <a:t> Se orienta al usuario sobre los medios, plazos y procedimientos para interponer recursos de revisión.</a:t>
            </a:r>
          </a:p>
          <a:p>
            <a:pPr algn="just"/>
            <a:endParaRPr lang="es-MX" sz="400" b="1" dirty="0"/>
          </a:p>
          <a:p>
            <a:pPr algn="just"/>
            <a:r>
              <a:rPr lang="es-MX" sz="1100" b="1" dirty="0"/>
              <a:t>Información del INAI:</a:t>
            </a:r>
            <a:r>
              <a:rPr lang="es-MX" sz="1100" dirty="0"/>
              <a:t>  Se otorga al usuario la información requerida por el usuario sobre las actividades, servicios, áreas, eventos y demás información general del INAI.</a:t>
            </a:r>
          </a:p>
          <a:p>
            <a:pPr algn="just"/>
            <a:endParaRPr lang="es-MX" sz="400" b="1" dirty="0"/>
          </a:p>
          <a:p>
            <a:pPr algn="just"/>
            <a:r>
              <a:rPr lang="es-MX" sz="1100" b="1" dirty="0"/>
              <a:t>Información del ámbito local:</a:t>
            </a:r>
            <a:r>
              <a:rPr lang="es-MX" sz="1100" dirty="0"/>
              <a:t> Se refiere a las preguntas de los usuarios que deben canalizarse a los órganos locales de transparencia, por ser de su competencia.</a:t>
            </a:r>
          </a:p>
          <a:p>
            <a:pPr algn="just"/>
            <a:endParaRPr lang="es-MX" sz="400" dirty="0"/>
          </a:p>
          <a:p>
            <a:pPr algn="just"/>
            <a:r>
              <a:rPr lang="es-MX" sz="1100" b="1" dirty="0"/>
              <a:t>Seguimiento a solicitudes:</a:t>
            </a:r>
            <a:r>
              <a:rPr lang="es-MX" sz="1100" dirty="0"/>
              <a:t> Es el seguimiento a las respuestas de las solicitudes de información pública o de datos personales realizadas por los usuarios.</a:t>
            </a:r>
          </a:p>
          <a:p>
            <a:pPr algn="just"/>
            <a:endParaRPr lang="es-MX" sz="400" dirty="0"/>
          </a:p>
          <a:p>
            <a:pPr algn="just"/>
            <a:r>
              <a:rPr lang="es-MX" sz="1100" b="1" dirty="0"/>
              <a:t>Servicio: </a:t>
            </a:r>
            <a:r>
              <a:rPr lang="es-MX" sz="1100" dirty="0"/>
              <a:t>Tiene que ver con servicios que ofrece el INAI como capacitación o concursos.</a:t>
            </a:r>
          </a:p>
          <a:p>
            <a:pPr algn="just"/>
            <a:endParaRPr lang="es-MX" sz="400" b="1" dirty="0"/>
          </a:p>
          <a:p>
            <a:pPr algn="just"/>
            <a:r>
              <a:rPr lang="es-MX" sz="1100" b="1" dirty="0"/>
              <a:t>Trámite: </a:t>
            </a:r>
            <a:r>
              <a:rPr lang="es-MX" sz="1100" dirty="0"/>
              <a:t>Es la orientación que se da sobre algún otro procedimiento que es de competencia de alguna dependencia de Gobierno Federal que no tiene que ver con el INAI.</a:t>
            </a:r>
          </a:p>
          <a:p>
            <a:pPr algn="just"/>
            <a:endParaRPr lang="es-MX" sz="400" dirty="0"/>
          </a:p>
          <a:p>
            <a:pPr algn="just"/>
            <a:r>
              <a:rPr lang="es-MX" sz="1100" b="1" dirty="0"/>
              <a:t>Otros Servicios: </a:t>
            </a:r>
            <a:r>
              <a:rPr lang="es-MX" sz="1100" dirty="0"/>
              <a:t>Servicios de atención o asesoría distintos a los anteriores.</a:t>
            </a:r>
          </a:p>
        </p:txBody>
      </p:sp>
    </p:spTree>
    <p:extLst>
      <p:ext uri="{BB962C8B-B14F-4D97-AF65-F5344CB8AC3E}">
        <p14:creationId xmlns:p14="http://schemas.microsoft.com/office/powerpoint/2010/main" val="229355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832" y="0"/>
            <a:ext cx="7118799" cy="307777"/>
          </a:xfrm>
          <a:prstGeom prst="rect">
            <a:avLst/>
          </a:prstGeom>
        </p:spPr>
        <p:txBody>
          <a:bodyPr wrap="square">
            <a:spAutoFit/>
          </a:bodyPr>
          <a:lstStyle/>
          <a:p>
            <a:r>
              <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3.  Total Asesorías Solicitados por día  (</a:t>
            </a:r>
            <a:r>
              <a:rPr lang="es-ES"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28 de mayo al 1 de junio</a:t>
            </a:r>
            <a:r>
              <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 2018)</a:t>
            </a:r>
          </a:p>
        </p:txBody>
      </p:sp>
      <p:sp>
        <p:nvSpPr>
          <p:cNvPr id="6" name="CuadroTexto 5"/>
          <p:cNvSpPr txBox="1"/>
          <p:nvPr/>
        </p:nvSpPr>
        <p:spPr>
          <a:xfrm>
            <a:off x="29669" y="4488631"/>
            <a:ext cx="7081552" cy="738664"/>
          </a:xfrm>
          <a:prstGeom prst="rect">
            <a:avLst/>
          </a:prstGeom>
          <a:noFill/>
        </p:spPr>
        <p:txBody>
          <a:bodyPr wrap="square" rtlCol="0">
            <a:spAutoFit/>
          </a:bodyPr>
          <a:lstStyle/>
          <a:p>
            <a:pPr algn="just"/>
            <a:r>
              <a:rPr lang="es-MX" b="1" dirty="0"/>
              <a:t>En la semana correspondiente del </a:t>
            </a:r>
            <a:r>
              <a:rPr lang="es-ES" b="1" dirty="0"/>
              <a:t>28 de mayo al 1 de junio</a:t>
            </a:r>
            <a:r>
              <a:rPr lang="es-MX" b="1" dirty="0"/>
              <a:t> se atendieron a 923 usuarios, siendo el día 28 de mayo en el que más asesorías se brindaron con 221 lo que representó el 23.9 % del total de la semana.</a:t>
            </a:r>
          </a:p>
        </p:txBody>
      </p:sp>
      <p:sp>
        <p:nvSpPr>
          <p:cNvPr id="8" name="CuadroTexto 7"/>
          <p:cNvSpPr txBox="1"/>
          <p:nvPr/>
        </p:nvSpPr>
        <p:spPr>
          <a:xfrm>
            <a:off x="-21354" y="1845821"/>
            <a:ext cx="2745064" cy="338554"/>
          </a:xfrm>
          <a:prstGeom prst="rect">
            <a:avLst/>
          </a:prstGeom>
          <a:noFill/>
        </p:spPr>
        <p:txBody>
          <a:bodyPr wrap="square" rtlCol="0">
            <a:spAutoFit/>
          </a:bodyPr>
          <a:lstStyle/>
          <a:p>
            <a:pPr algn="just"/>
            <a:r>
              <a:rPr lang="es-MX" sz="800" dirty="0"/>
              <a:t>Nota: La suma de los parciales puede no coincidir debido al redondeo aplicado.</a:t>
            </a:r>
          </a:p>
        </p:txBody>
      </p:sp>
      <p:pic>
        <p:nvPicPr>
          <p:cNvPr id="2" name="Imagen 1"/>
          <p:cNvPicPr>
            <a:picLocks noChangeAspect="1"/>
          </p:cNvPicPr>
          <p:nvPr/>
        </p:nvPicPr>
        <p:blipFill>
          <a:blip r:embed="rId2"/>
          <a:stretch>
            <a:fillRect/>
          </a:stretch>
        </p:blipFill>
        <p:spPr>
          <a:xfrm>
            <a:off x="69221" y="432911"/>
            <a:ext cx="2563913" cy="1459954"/>
          </a:xfrm>
          <a:prstGeom prst="rect">
            <a:avLst/>
          </a:prstGeom>
        </p:spPr>
      </p:pic>
      <p:pic>
        <p:nvPicPr>
          <p:cNvPr id="3" name="Imagen 2"/>
          <p:cNvPicPr>
            <a:picLocks noChangeAspect="1"/>
          </p:cNvPicPr>
          <p:nvPr/>
        </p:nvPicPr>
        <p:blipFill>
          <a:blip r:embed="rId3"/>
          <a:stretch>
            <a:fillRect/>
          </a:stretch>
        </p:blipFill>
        <p:spPr>
          <a:xfrm>
            <a:off x="848271" y="2184375"/>
            <a:ext cx="5602710" cy="2178072"/>
          </a:xfrm>
          <a:prstGeom prst="rect">
            <a:avLst/>
          </a:prstGeom>
        </p:spPr>
      </p:pic>
    </p:spTree>
    <p:extLst>
      <p:ext uri="{BB962C8B-B14F-4D97-AF65-F5344CB8AC3E}">
        <p14:creationId xmlns:p14="http://schemas.microsoft.com/office/powerpoint/2010/main" val="39534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63845" y="3444498"/>
            <a:ext cx="6981191" cy="1815882"/>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Del </a:t>
            </a:r>
            <a:r>
              <a:rPr lang="es-ES" b="1" dirty="0"/>
              <a:t>28 de mayo al 1 de junio</a:t>
            </a:r>
            <a:r>
              <a:rPr lang="es-MX" b="1" dirty="0"/>
              <a:t> del 2018 se atendieron 923 servicios, de los cuales, 77 % fue a través de Tel-INAI con 711 servicios.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Se otorgaron 113 asesorías por el medio de comunicación E-mail, lo que representó un 12.2 %, acudieron 88 personas a presencial con el 9.5 % de participación y se recibieron 11 consultas de postal con el 1.2 % de participación.</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Se realizó un promedio de 231 servicios por canal de atención.</a:t>
            </a:r>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4. asesorías por Canal de Atención</a:t>
            </a:r>
          </a:p>
        </p:txBody>
      </p:sp>
      <p:sp>
        <p:nvSpPr>
          <p:cNvPr id="8" name="CuadroTexto 7"/>
          <p:cNvSpPr txBox="1"/>
          <p:nvPr/>
        </p:nvSpPr>
        <p:spPr>
          <a:xfrm>
            <a:off x="3947280" y="1940886"/>
            <a:ext cx="3029332" cy="338554"/>
          </a:xfrm>
          <a:prstGeom prst="rect">
            <a:avLst/>
          </a:prstGeom>
          <a:noFill/>
        </p:spPr>
        <p:txBody>
          <a:bodyPr wrap="square" rtlCol="0">
            <a:spAutoFit/>
          </a:bodyPr>
          <a:lstStyle/>
          <a:p>
            <a:pPr algn="just"/>
            <a:r>
              <a:rPr lang="es-MX" sz="800" dirty="0"/>
              <a:t>Nota: La suma de los parciales puede no coincidir debido al redondeo aplicado.</a:t>
            </a:r>
          </a:p>
        </p:txBody>
      </p:sp>
      <p:pic>
        <p:nvPicPr>
          <p:cNvPr id="3" name="Imagen 2"/>
          <p:cNvPicPr>
            <a:picLocks noChangeAspect="1"/>
          </p:cNvPicPr>
          <p:nvPr/>
        </p:nvPicPr>
        <p:blipFill>
          <a:blip r:embed="rId2"/>
          <a:stretch>
            <a:fillRect/>
          </a:stretch>
        </p:blipFill>
        <p:spPr>
          <a:xfrm>
            <a:off x="4016623" y="705678"/>
            <a:ext cx="2902528" cy="1251460"/>
          </a:xfrm>
          <a:prstGeom prst="rect">
            <a:avLst/>
          </a:prstGeom>
        </p:spPr>
      </p:pic>
      <p:pic>
        <p:nvPicPr>
          <p:cNvPr id="4" name="Imagen 3"/>
          <p:cNvPicPr>
            <a:picLocks noChangeAspect="1"/>
          </p:cNvPicPr>
          <p:nvPr/>
        </p:nvPicPr>
        <p:blipFill>
          <a:blip r:embed="rId3"/>
          <a:stretch>
            <a:fillRect/>
          </a:stretch>
        </p:blipFill>
        <p:spPr>
          <a:xfrm>
            <a:off x="254735" y="181753"/>
            <a:ext cx="6504996" cy="3262745"/>
          </a:xfrm>
          <a:prstGeom prst="rect">
            <a:avLst/>
          </a:prstGeom>
        </p:spPr>
      </p:pic>
    </p:spTree>
    <p:extLst>
      <p:ext uri="{BB962C8B-B14F-4D97-AF65-F5344CB8AC3E}">
        <p14:creationId xmlns:p14="http://schemas.microsoft.com/office/powerpoint/2010/main" val="72969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2375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p>
        </p:txBody>
      </p:sp>
      <p:sp>
        <p:nvSpPr>
          <p:cNvPr id="4" name="CuadroTexto 3"/>
          <p:cNvSpPr txBox="1"/>
          <p:nvPr/>
        </p:nvSpPr>
        <p:spPr>
          <a:xfrm>
            <a:off x="102254" y="3007528"/>
            <a:ext cx="7010713" cy="1831271"/>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El medio o canal más usado en la semana del </a:t>
            </a:r>
            <a:r>
              <a:rPr lang="es-ES" b="1" dirty="0"/>
              <a:t>28 de mayo al 1 de junio</a:t>
            </a:r>
            <a:r>
              <a:rPr lang="es-MX" b="1" dirty="0"/>
              <a:t> es Tel-INAI con 711 asesorías, lo que representó el 77 % de atención.</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a:t>El uso del correo electrónico (E-mail) representó el 12.2 % de atención con 113 usuarios.</a:t>
            </a:r>
          </a:p>
          <a:p>
            <a:pPr marL="285750" indent="-285750" algn="just">
              <a:buFont typeface="Wingdings" panose="05000000000000000000" pitchFamily="2" charset="2"/>
              <a:buChar char="q"/>
            </a:pPr>
            <a:endParaRPr lang="es-MX" sz="700" b="1" dirty="0"/>
          </a:p>
          <a:p>
            <a:pPr marL="285750" indent="-285750" algn="just">
              <a:buFont typeface="Wingdings" panose="05000000000000000000" pitchFamily="2" charset="2"/>
              <a:buChar char="q"/>
            </a:pPr>
            <a:r>
              <a:rPr lang="es-MX" b="1" dirty="0"/>
              <a:t>Respecto de la asesoría presencial se asesoraron a 88 personas lo que representó el 9.5 % de asesorías.</a:t>
            </a:r>
            <a:endParaRPr lang="es-MX" sz="1000" b="1" dirty="0"/>
          </a:p>
          <a:p>
            <a:pPr marL="285750" indent="-285750" algn="just">
              <a:buFont typeface="Wingdings" panose="05000000000000000000" pitchFamily="2" charset="2"/>
              <a:buChar char="q"/>
            </a:pPr>
            <a:r>
              <a:rPr lang="es-MX" b="1" dirty="0"/>
              <a:t>Finalmente, en la semana reportada, se tuvo uso de asesorías del canal de comunicación postal de 11 usuarios con el 1.2 %.</a:t>
            </a:r>
          </a:p>
        </p:txBody>
      </p:sp>
      <p:sp>
        <p:nvSpPr>
          <p:cNvPr id="6" name="CuadroTexto 5"/>
          <p:cNvSpPr txBox="1"/>
          <p:nvPr/>
        </p:nvSpPr>
        <p:spPr>
          <a:xfrm>
            <a:off x="-14834" y="2544995"/>
            <a:ext cx="4896544" cy="215444"/>
          </a:xfrm>
          <a:prstGeom prst="rect">
            <a:avLst/>
          </a:prstGeom>
          <a:noFill/>
        </p:spPr>
        <p:txBody>
          <a:bodyPr wrap="square" rtlCol="0">
            <a:spAutoFit/>
          </a:bodyPr>
          <a:lstStyle/>
          <a:p>
            <a:pPr algn="just"/>
            <a:r>
              <a:rPr lang="es-MX" sz="800" dirty="0"/>
              <a:t>Nota: La suma de los parciales puede no coincidir debido al redondeo aplicado.</a:t>
            </a:r>
          </a:p>
        </p:txBody>
      </p:sp>
      <p:pic>
        <p:nvPicPr>
          <p:cNvPr id="5" name="Imagen 4"/>
          <p:cNvPicPr>
            <a:picLocks noChangeAspect="1"/>
          </p:cNvPicPr>
          <p:nvPr/>
        </p:nvPicPr>
        <p:blipFill>
          <a:blip r:embed="rId2"/>
          <a:stretch>
            <a:fillRect/>
          </a:stretch>
        </p:blipFill>
        <p:spPr>
          <a:xfrm>
            <a:off x="56184" y="456183"/>
            <a:ext cx="6984776" cy="2140592"/>
          </a:xfrm>
          <a:prstGeom prst="rect">
            <a:avLst/>
          </a:prstGeom>
        </p:spPr>
      </p:pic>
    </p:spTree>
    <p:extLst>
      <p:ext uri="{BB962C8B-B14F-4D97-AF65-F5344CB8AC3E}">
        <p14:creationId xmlns:p14="http://schemas.microsoft.com/office/powerpoint/2010/main" val="367193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p>
        </p:txBody>
      </p:sp>
      <p:sp>
        <p:nvSpPr>
          <p:cNvPr id="7" name="CuadroTexto 6"/>
          <p:cNvSpPr txBox="1"/>
          <p:nvPr/>
        </p:nvSpPr>
        <p:spPr>
          <a:xfrm>
            <a:off x="20992" y="509607"/>
            <a:ext cx="7091975" cy="738664"/>
          </a:xfrm>
          <a:prstGeom prst="rect">
            <a:avLst/>
          </a:prstGeom>
          <a:noFill/>
        </p:spPr>
        <p:txBody>
          <a:bodyPr wrap="square" rtlCol="0">
            <a:spAutoFit/>
          </a:bodyPr>
          <a:lstStyle/>
          <a:p>
            <a:pPr algn="just"/>
            <a:r>
              <a:rPr lang="es-MX" b="1" dirty="0"/>
              <a:t>El canal de comunicación más utilizado por los usuarios del CAS es Tel-INAI con 711 asesorías, seguido del canal de comunicación E-mail con 113 usuarios; en tercer lugar, en presencial se atendieron 88 usuarios y 11 usuarios de postal. </a:t>
            </a:r>
          </a:p>
        </p:txBody>
      </p:sp>
      <p:pic>
        <p:nvPicPr>
          <p:cNvPr id="4" name="Imagen 3"/>
          <p:cNvPicPr>
            <a:picLocks noChangeAspect="1"/>
          </p:cNvPicPr>
          <p:nvPr/>
        </p:nvPicPr>
        <p:blipFill>
          <a:blip r:embed="rId2"/>
          <a:stretch>
            <a:fillRect/>
          </a:stretch>
        </p:blipFill>
        <p:spPr>
          <a:xfrm>
            <a:off x="999760" y="1627059"/>
            <a:ext cx="5249111" cy="3005588"/>
          </a:xfrm>
          <a:prstGeom prst="rect">
            <a:avLst/>
          </a:prstGeom>
        </p:spPr>
      </p:pic>
    </p:spTree>
    <p:extLst>
      <p:ext uri="{BB962C8B-B14F-4D97-AF65-F5344CB8AC3E}">
        <p14:creationId xmlns:p14="http://schemas.microsoft.com/office/powerpoint/2010/main" val="245247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4" y="3915469"/>
            <a:ext cx="7037033" cy="1508105"/>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El 31.1 % de los servicios fueron por Orientaciones LGPDPPSO.</a:t>
            </a:r>
            <a:endParaRPr lang="es-MX" sz="800" b="1" dirty="0"/>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17 % de los servicios se dio de Orientaciones LFPDPPP.</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16.4 % de los servicios otorgados fueron Seguimiento de solicitudes.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endParaRPr lang="es-MX" sz="800" b="1" dirty="0"/>
          </a:p>
        </p:txBody>
      </p:sp>
      <p:sp>
        <p:nvSpPr>
          <p:cNvPr id="6" name="CuadroTexto 5"/>
          <p:cNvSpPr txBox="1"/>
          <p:nvPr/>
        </p:nvSpPr>
        <p:spPr>
          <a:xfrm>
            <a:off x="231775" y="3552527"/>
            <a:ext cx="3499767" cy="215444"/>
          </a:xfrm>
          <a:prstGeom prst="rect">
            <a:avLst/>
          </a:prstGeom>
          <a:noFill/>
        </p:spPr>
        <p:txBody>
          <a:bodyPr wrap="square" rtlCol="0">
            <a:spAutoFit/>
          </a:bodyPr>
          <a:lstStyle/>
          <a:p>
            <a:pPr algn="just"/>
            <a:r>
              <a:rPr lang="es-MX" sz="800" dirty="0"/>
              <a:t>Nota: La suma de los parciales puede no coincidir debido al redondeo aplicado.</a:t>
            </a:r>
          </a:p>
        </p:txBody>
      </p:sp>
      <p:sp>
        <p:nvSpPr>
          <p:cNvPr id="8"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6. Tipo de asesoría por Canal de Atención</a:t>
            </a:r>
          </a:p>
        </p:txBody>
      </p:sp>
      <p:pic>
        <p:nvPicPr>
          <p:cNvPr id="3" name="Imagen 2"/>
          <p:cNvPicPr>
            <a:picLocks noChangeAspect="1"/>
          </p:cNvPicPr>
          <p:nvPr/>
        </p:nvPicPr>
        <p:blipFill>
          <a:blip r:embed="rId2"/>
          <a:stretch>
            <a:fillRect/>
          </a:stretch>
        </p:blipFill>
        <p:spPr>
          <a:xfrm>
            <a:off x="108448" y="503975"/>
            <a:ext cx="6958185" cy="3061344"/>
          </a:xfrm>
          <a:prstGeom prst="rect">
            <a:avLst/>
          </a:prstGeom>
        </p:spPr>
      </p:pic>
    </p:spTree>
    <p:extLst>
      <p:ext uri="{BB962C8B-B14F-4D97-AF65-F5344CB8AC3E}">
        <p14:creationId xmlns:p14="http://schemas.microsoft.com/office/powerpoint/2010/main" val="16264257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307121155007A44A47C2059D0C12875" ma:contentTypeVersion="0" ma:contentTypeDescription="Crear nuevo documento." ma:contentTypeScope="" ma:versionID="9c48086910603159637bf1bbda4204f1">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C47244-D593-4153-B8D7-C663E6B75BD3}">
  <ds:schemaRefs>
    <ds:schemaRef ds:uri="http://www.w3.org/XML/1998/namespace"/>
    <ds:schemaRef ds:uri="http://schemas.microsoft.com/office/2006/metadata/properties"/>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9F43B79-C342-46B9-90E6-E2C4471C264D}">
  <ds:schemaRefs>
    <ds:schemaRef ds:uri="http://schemas.microsoft.com/sharepoint/v3/contenttype/forms"/>
  </ds:schemaRefs>
</ds:datastoreItem>
</file>

<file path=customXml/itemProps3.xml><?xml version="1.0" encoding="utf-8"?>
<ds:datastoreItem xmlns:ds="http://schemas.openxmlformats.org/officeDocument/2006/customXml" ds:itemID="{DAFF54BB-1F5A-45BD-9F03-074851F9F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20565</TotalTime>
  <Words>2313</Words>
  <Application>Microsoft Office PowerPoint</Application>
  <PresentationFormat>Papel B5 (ISO) (176 x 250 mm)</PresentationFormat>
  <Paragraphs>184</Paragraphs>
  <Slides>25</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Mendoza Oliva</dc:creator>
  <cp:lastModifiedBy>David Mendoza Oliva</cp:lastModifiedBy>
  <cp:revision>1802</cp:revision>
  <cp:lastPrinted>2015-09-23T16:14:14Z</cp:lastPrinted>
  <dcterms:created xsi:type="dcterms:W3CDTF">2015-03-11T17:18:14Z</dcterms:created>
  <dcterms:modified xsi:type="dcterms:W3CDTF">2018-06-04T17:16:57Z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0x0101001307121155007A44A47C2059D0C12875</vt:lpwstr>
  </property>
</Properties>
</file>