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0"/>
  </p:notesMasterIdLst>
  <p:handoutMasterIdLst>
    <p:handoutMasterId r:id="rId31"/>
  </p:handoutMasterIdLst>
  <p:sldIdLst>
    <p:sldId id="256" r:id="rId5"/>
    <p:sldId id="296" r:id="rId6"/>
    <p:sldId id="297" r:id="rId7"/>
    <p:sldId id="294" r:id="rId8"/>
    <p:sldId id="310" r:id="rId9"/>
    <p:sldId id="312" r:id="rId10"/>
    <p:sldId id="323" r:id="rId11"/>
    <p:sldId id="311" r:id="rId12"/>
    <p:sldId id="300" r:id="rId13"/>
    <p:sldId id="313" r:id="rId14"/>
    <p:sldId id="314" r:id="rId15"/>
    <p:sldId id="315" r:id="rId16"/>
    <p:sldId id="316" r:id="rId17"/>
    <p:sldId id="319" r:id="rId18"/>
    <p:sldId id="318" r:id="rId19"/>
    <p:sldId id="320" r:id="rId20"/>
    <p:sldId id="321" r:id="rId21"/>
    <p:sldId id="324" r:id="rId22"/>
    <p:sldId id="322" r:id="rId23"/>
    <p:sldId id="308" r:id="rId24"/>
    <p:sldId id="325" r:id="rId25"/>
    <p:sldId id="309" r:id="rId26"/>
    <p:sldId id="326" r:id="rId27"/>
    <p:sldId id="293" r:id="rId28"/>
    <p:sldId id="286" r:id="rId29"/>
  </p:sldIdLst>
  <p:sldSz cx="7169150" cy="5376863" type="B5ISO"/>
  <p:notesSz cx="9296400" cy="7010400"/>
  <p:defaultText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94">
          <p15:clr>
            <a:srgbClr val="A4A3A4"/>
          </p15:clr>
        </p15:guide>
        <p15:guide id="2" pos="22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64A2"/>
    <a:srgbClr val="612A8A"/>
    <a:srgbClr val="006666"/>
    <a:srgbClr val="00A9A6"/>
    <a:srgbClr val="009999"/>
    <a:srgbClr val="00B0AC"/>
    <a:srgbClr val="92E150"/>
    <a:srgbClr val="FF0066"/>
    <a:srgbClr val="00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669" autoAdjust="0"/>
    <p:restoredTop sz="93922" autoAdjust="0"/>
  </p:normalViewPr>
  <p:slideViewPr>
    <p:cSldViewPr>
      <p:cViewPr>
        <p:scale>
          <a:sx n="80" d="100"/>
          <a:sy n="80" d="100"/>
        </p:scale>
        <p:origin x="-2118" y="-144"/>
      </p:cViewPr>
      <p:guideLst>
        <p:guide orient="horz" pos="1694"/>
        <p:guide pos="2259"/>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pivotSource>
    <c:name>[Semanal 02 al 06 mayo.xlsx]Servicios x día!Tabla dinámica1</c:name>
    <c:fmtId val="58"/>
  </c:pivotSource>
  <c:chart>
    <c:autoTitleDeleted val="1"/>
    <c:pivotFmts>
      <c:pivotFmt>
        <c:idx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15:layout/>
            </c:ext>
          </c:extLst>
        </c:dLbl>
      </c:pivotFmt>
      <c:pivotFmt>
        <c:idx val="1"/>
        <c:spPr>
          <a:solidFill>
            <a:srgbClr val="00B050"/>
          </a:solidFill>
          <a:ln>
            <a:solidFill>
              <a:schemeClr val="bg1"/>
            </a:solid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
        <c:spPr>
          <a:solidFill>
            <a:schemeClr val="accent2"/>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3"/>
        <c:spPr>
          <a:solidFill>
            <a:srgbClr val="7030A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4"/>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5"/>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6"/>
        <c:spPr>
          <a:solidFill>
            <a:schemeClr val="accent2"/>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7"/>
        <c:spPr>
          <a:solidFill>
            <a:srgbClr val="7030A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8"/>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9"/>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0"/>
        <c:spPr>
          <a:solidFill>
            <a:schemeClr val="accent2"/>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1"/>
        <c:spPr>
          <a:solidFill>
            <a:srgbClr val="7030A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2"/>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3"/>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4"/>
        <c:spPr>
          <a:solidFill>
            <a:schemeClr val="accent2"/>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5"/>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6"/>
        <c:spPr>
          <a:solidFill>
            <a:srgbClr val="7030A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7"/>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8"/>
        <c:spPr>
          <a:solidFill>
            <a:schemeClr val="accent2"/>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19"/>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0"/>
        <c:spPr>
          <a:solidFill>
            <a:srgbClr val="7030A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1"/>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2"/>
        <c:spPr>
          <a:solidFill>
            <a:schemeClr val="accent2">
              <a:lumMod val="75000"/>
            </a:schemeClr>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3"/>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4"/>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5"/>
        <c:spPr>
          <a:solidFill>
            <a:srgbClr val="C0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6"/>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7"/>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s-MX"/>
            </a:p>
          </c:txPr>
          <c:dLblPos val="outEnd"/>
          <c:showLegendKey val="0"/>
          <c:showVal val="1"/>
          <c:showCatName val="0"/>
          <c:showSerName val="0"/>
          <c:showPercent val="0"/>
          <c:showBubbleSize val="0"/>
        </c:dLbl>
      </c:pivotFmt>
      <c:pivotFmt>
        <c:idx val="28"/>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29"/>
        <c:spPr>
          <a:solidFill>
            <a:srgbClr val="C0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30"/>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31"/>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s-MX"/>
            </a:p>
          </c:txPr>
          <c:dLblPos val="outEnd"/>
          <c:showLegendKey val="0"/>
          <c:showVal val="1"/>
          <c:showCatName val="0"/>
          <c:showSerName val="0"/>
          <c:showPercent val="0"/>
          <c:showBubbleSize val="0"/>
        </c:dLbl>
      </c:pivotFmt>
      <c:pivotFmt>
        <c:idx val="32"/>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33"/>
        <c:spPr>
          <a:solidFill>
            <a:srgbClr val="C0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
        <c:idx val="34"/>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pivotFmt>
    </c:pivotFmts>
    <c:plotArea>
      <c:layout/>
      <c:barChart>
        <c:barDir val="col"/>
        <c:grouping val="clustered"/>
        <c:varyColors val="0"/>
        <c:ser>
          <c:idx val="0"/>
          <c:order val="0"/>
          <c:tx>
            <c:strRef>
              <c:f>'Servicios x día'!$B$3</c:f>
              <c:strCache>
                <c:ptCount val="1"/>
                <c:pt idx="0">
                  <c:v>Total</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invertIfNegative val="0"/>
          <c:dPt>
            <c:idx val="0"/>
            <c:invertIfNegative val="0"/>
            <c:bubble3D val="0"/>
            <c:spPr>
              <a:solidFill>
                <a:srgbClr val="00B05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dPt>
          <c:dPt>
            <c:idx val="1"/>
            <c:invertIfNegative val="0"/>
            <c:bubble3D val="0"/>
          </c:dPt>
          <c:dPt>
            <c:idx val="2"/>
            <c:invertIfNegative val="0"/>
            <c:bubble3D val="0"/>
            <c:spPr>
              <a:solidFill>
                <a:srgbClr val="C0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dPt>
          <c:dPt>
            <c:idx val="3"/>
            <c:invertIfNegative val="0"/>
            <c:bubble3D val="0"/>
            <c:spPr>
              <a:solidFill>
                <a:srgbClr val="FF0000"/>
              </a:solidFill>
              <a:ln>
                <a:noFill/>
              </a:ln>
              <a:effectLst>
                <a:outerShdw blurRad="76200" dir="18900000" sy="23000" kx="-1200000" algn="bl" rotWithShape="0">
                  <a:prstClr val="black">
                    <a:alpha val="20000"/>
                  </a:prstClr>
                </a:outerShdw>
              </a:effectLst>
              <a:scene3d>
                <a:camera prst="orthographicFront"/>
                <a:lightRig rig="threePt" dir="t">
                  <a:rot lat="0" lon="0" rev="17400000"/>
                </a:lightRig>
              </a:scene3d>
              <a:sp3d prstMaterial="metal">
                <a:bevelT/>
                <a:bevelB/>
              </a:sp3d>
            </c:spPr>
          </c:dPt>
          <c:dPt>
            <c:idx val="4"/>
            <c:invertIfNegative val="0"/>
            <c:bubble3D val="0"/>
          </c:dPt>
          <c:dLbls>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s-MX"/>
              </a:p>
            </c:txPr>
            <c:dLblPos val="outEnd"/>
            <c:showLegendKey val="0"/>
            <c:showVal val="1"/>
            <c:showCatName val="0"/>
            <c:showSerName val="0"/>
            <c:showPercent val="0"/>
            <c:showBubbleSize val="0"/>
            <c:showLeaderLines val="0"/>
          </c:dLbls>
          <c:cat>
            <c:strRef>
              <c:f>'Servicios x día'!$A$4:$A$8</c:f>
              <c:strCache>
                <c:ptCount val="4"/>
                <c:pt idx="0">
                  <c:v>07/02/2017</c:v>
                </c:pt>
                <c:pt idx="1">
                  <c:v>08/02/2017</c:v>
                </c:pt>
                <c:pt idx="2">
                  <c:v>09/02/2017</c:v>
                </c:pt>
                <c:pt idx="3">
                  <c:v>10/02/2017</c:v>
                </c:pt>
              </c:strCache>
            </c:strRef>
          </c:cat>
          <c:val>
            <c:numRef>
              <c:f>'Servicios x día'!$B$4:$B$8</c:f>
              <c:numCache>
                <c:formatCode>General</c:formatCode>
                <c:ptCount val="4"/>
                <c:pt idx="0">
                  <c:v>255</c:v>
                </c:pt>
                <c:pt idx="1">
                  <c:v>220</c:v>
                </c:pt>
                <c:pt idx="2">
                  <c:v>229</c:v>
                </c:pt>
                <c:pt idx="3">
                  <c:v>155</c:v>
                </c:pt>
              </c:numCache>
            </c:numRef>
          </c:val>
        </c:ser>
        <c:dLbls>
          <c:dLblPos val="inEnd"/>
          <c:showLegendKey val="0"/>
          <c:showVal val="1"/>
          <c:showCatName val="0"/>
          <c:showSerName val="0"/>
          <c:showPercent val="0"/>
          <c:showBubbleSize val="0"/>
        </c:dLbls>
        <c:gapWidth val="41"/>
        <c:axId val="158569472"/>
        <c:axId val="39981568"/>
      </c:barChart>
      <c:catAx>
        <c:axId val="158569472"/>
        <c:scaling>
          <c:orientation val="minMax"/>
        </c:scaling>
        <c:delete val="0"/>
        <c:axPos val="b"/>
        <c:numFmt formatCode="General" sourceLinked="1"/>
        <c:majorTickMark val="cross"/>
        <c:minorTickMark val="none"/>
        <c:tickLblPos val="nextTo"/>
        <c:spPr>
          <a:noFill/>
          <a:ln w="25400">
            <a:solidFill>
              <a:srgbClr val="FF0000"/>
            </a:solidFill>
          </a:ln>
          <a:effectLst/>
        </c:spPr>
        <c:txPr>
          <a:bodyPr rot="-60000000" spcFirstLastPara="1" vertOverflow="ellipsis" vert="horz" wrap="square" anchor="ctr" anchorCtr="1"/>
          <a:lstStyle/>
          <a:p>
            <a:pPr>
              <a:defRPr sz="1400" b="1" i="0" u="none" strike="noStrike" kern="1200" baseline="0">
                <a:solidFill>
                  <a:schemeClr val="dk1">
                    <a:lumMod val="65000"/>
                    <a:lumOff val="35000"/>
                  </a:schemeClr>
                </a:solidFill>
                <a:effectLst/>
                <a:latin typeface="+mn-lt"/>
                <a:ea typeface="+mn-ea"/>
                <a:cs typeface="+mn-cs"/>
              </a:defRPr>
            </a:pPr>
            <a:endParaRPr lang="es-MX"/>
          </a:p>
        </c:txPr>
        <c:crossAx val="39981568"/>
        <c:crosses val="autoZero"/>
        <c:auto val="1"/>
        <c:lblAlgn val="ctr"/>
        <c:lblOffset val="100"/>
        <c:noMultiLvlLbl val="0"/>
      </c:catAx>
      <c:valAx>
        <c:axId val="39981568"/>
        <c:scaling>
          <c:orientation val="minMax"/>
        </c:scaling>
        <c:delete val="1"/>
        <c:axPos val="l"/>
        <c:numFmt formatCode="General" sourceLinked="1"/>
        <c:majorTickMark val="none"/>
        <c:minorTickMark val="none"/>
        <c:tickLblPos val="nextTo"/>
        <c:crossAx val="1585694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b="1"/>
      </a:pPr>
      <a:endParaRPr lang="es-MX"/>
    </a:p>
  </c:txPr>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pivotSource>
    <c:name>[Semanal 02 al 06 mayo.xlsx]Canal x día!Tabla dinámica1</c:name>
    <c:fmtId val="38"/>
  </c:pivotSource>
  <c:chart>
    <c:autoTitleDeleted val="0"/>
    <c:pivotFmts>
      <c:pivotFmt>
        <c:idx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15:layout/>
            </c:ext>
          </c:extLst>
        </c:dLbl>
      </c:pivotFmt>
      <c:pivotFmt>
        <c:idx val="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15:layout/>
            </c:ext>
          </c:extLst>
        </c:dLbl>
      </c:pivotFmt>
      <c:pivotFmt>
        <c:idx val="2"/>
        <c:spPr>
          <a:solidFill>
            <a:srgbClr val="00B05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15:layout/>
            </c:ext>
          </c:extLst>
        </c:dLbl>
      </c:pivotFmt>
      <c:pivotFmt>
        <c:idx val="3"/>
        <c:spPr>
          <a:solidFill>
            <a:srgbClr val="7030A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15:layout/>
            </c:ext>
          </c:extLst>
        </c:dLbl>
      </c:pivotFmt>
      <c:pivotFmt>
        <c:idx val="4"/>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5"/>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marker>
          <c:symbol val="none"/>
        </c:marker>
      </c:pivotFmt>
      <c:pivotFmt>
        <c:idx val="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7"/>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8"/>
        <c:spPr>
          <a:solidFill>
            <a:srgbClr val="00B05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9"/>
        <c:spPr>
          <a:solidFill>
            <a:srgbClr val="7030A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1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1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12"/>
        <c:spPr>
          <a:solidFill>
            <a:srgbClr val="00B05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
        <c:idx val="13"/>
        <c:spPr>
          <a:solidFill>
            <a:srgbClr val="7030A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marker>
          <c:symbol val="none"/>
        </c:marker>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dLbl>
      </c:pivotFmt>
    </c:pivotFmts>
    <c:plotArea>
      <c:layout/>
      <c:barChart>
        <c:barDir val="col"/>
        <c:grouping val="clustered"/>
        <c:varyColors val="0"/>
        <c:ser>
          <c:idx val="0"/>
          <c:order val="0"/>
          <c:tx>
            <c:strRef>
              <c:f>'Canal x día'!$B$3:$B$4</c:f>
              <c:strCache>
                <c:ptCount val="1"/>
                <c:pt idx="0">
                  <c:v>Tel-INAI</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dLbls>
          <c:cat>
            <c:strRef>
              <c:f>'Canal x día'!$A$5:$A$9</c:f>
              <c:strCache>
                <c:ptCount val="4"/>
                <c:pt idx="0">
                  <c:v>07/02/2017</c:v>
                </c:pt>
                <c:pt idx="1">
                  <c:v>08/02/2017</c:v>
                </c:pt>
                <c:pt idx="2">
                  <c:v>09/02/2017</c:v>
                </c:pt>
                <c:pt idx="3">
                  <c:v>10/02/2017</c:v>
                </c:pt>
              </c:strCache>
            </c:strRef>
          </c:cat>
          <c:val>
            <c:numRef>
              <c:f>'Canal x día'!$B$5:$B$9</c:f>
              <c:numCache>
                <c:formatCode>General</c:formatCode>
                <c:ptCount val="4"/>
                <c:pt idx="0">
                  <c:v>206</c:v>
                </c:pt>
                <c:pt idx="1">
                  <c:v>159</c:v>
                </c:pt>
                <c:pt idx="2">
                  <c:v>164</c:v>
                </c:pt>
                <c:pt idx="3">
                  <c:v>109</c:v>
                </c:pt>
              </c:numCache>
            </c:numRef>
          </c:val>
        </c:ser>
        <c:ser>
          <c:idx val="1"/>
          <c:order val="1"/>
          <c:tx>
            <c:strRef>
              <c:f>'Canal x día'!$C$3:$C$4</c:f>
              <c:strCache>
                <c:ptCount val="1"/>
                <c:pt idx="0">
                  <c:v>E-mail</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dLbls>
          <c:cat>
            <c:strRef>
              <c:f>'Canal x día'!$A$5:$A$9</c:f>
              <c:strCache>
                <c:ptCount val="4"/>
                <c:pt idx="0">
                  <c:v>07/02/2017</c:v>
                </c:pt>
                <c:pt idx="1">
                  <c:v>08/02/2017</c:v>
                </c:pt>
                <c:pt idx="2">
                  <c:v>09/02/2017</c:v>
                </c:pt>
                <c:pt idx="3">
                  <c:v>10/02/2017</c:v>
                </c:pt>
              </c:strCache>
            </c:strRef>
          </c:cat>
          <c:val>
            <c:numRef>
              <c:f>'Canal x día'!$C$5:$C$9</c:f>
              <c:numCache>
                <c:formatCode>General</c:formatCode>
                <c:ptCount val="4"/>
                <c:pt idx="0">
                  <c:v>19</c:v>
                </c:pt>
                <c:pt idx="1">
                  <c:v>38</c:v>
                </c:pt>
                <c:pt idx="2">
                  <c:v>44</c:v>
                </c:pt>
                <c:pt idx="3">
                  <c:v>35</c:v>
                </c:pt>
              </c:numCache>
            </c:numRef>
          </c:val>
        </c:ser>
        <c:ser>
          <c:idx val="2"/>
          <c:order val="2"/>
          <c:tx>
            <c:strRef>
              <c:f>'Canal x día'!$D$3:$D$4</c:f>
              <c:strCache>
                <c:ptCount val="1"/>
                <c:pt idx="0">
                  <c:v>Presencial</c:v>
                </c:pt>
              </c:strCache>
            </c:strRef>
          </c:tx>
          <c:spPr>
            <a:solidFill>
              <a:srgbClr val="00B05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dLbls>
          <c:cat>
            <c:strRef>
              <c:f>'Canal x día'!$A$5:$A$9</c:f>
              <c:strCache>
                <c:ptCount val="4"/>
                <c:pt idx="0">
                  <c:v>07/02/2017</c:v>
                </c:pt>
                <c:pt idx="1">
                  <c:v>08/02/2017</c:v>
                </c:pt>
                <c:pt idx="2">
                  <c:v>09/02/2017</c:v>
                </c:pt>
                <c:pt idx="3">
                  <c:v>10/02/2017</c:v>
                </c:pt>
              </c:strCache>
            </c:strRef>
          </c:cat>
          <c:val>
            <c:numRef>
              <c:f>'Canal x día'!$D$5:$D$9</c:f>
              <c:numCache>
                <c:formatCode>General</c:formatCode>
                <c:ptCount val="4"/>
                <c:pt idx="0">
                  <c:v>30</c:v>
                </c:pt>
                <c:pt idx="1">
                  <c:v>22</c:v>
                </c:pt>
                <c:pt idx="2">
                  <c:v>20</c:v>
                </c:pt>
                <c:pt idx="3">
                  <c:v>10</c:v>
                </c:pt>
              </c:numCache>
            </c:numRef>
          </c:val>
        </c:ser>
        <c:ser>
          <c:idx val="3"/>
          <c:order val="3"/>
          <c:tx>
            <c:strRef>
              <c:f>'Canal x día'!$E$3:$E$4</c:f>
              <c:strCache>
                <c:ptCount val="1"/>
                <c:pt idx="0">
                  <c:v>Postal</c:v>
                </c:pt>
              </c:strCache>
            </c:strRef>
          </c:tx>
          <c:spPr>
            <a:solidFill>
              <a:srgbClr val="7030A0"/>
            </a:soli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dLbls>
          <c:cat>
            <c:strRef>
              <c:f>'Canal x día'!$A$5:$A$9</c:f>
              <c:strCache>
                <c:ptCount val="4"/>
                <c:pt idx="0">
                  <c:v>07/02/2017</c:v>
                </c:pt>
                <c:pt idx="1">
                  <c:v>08/02/2017</c:v>
                </c:pt>
                <c:pt idx="2">
                  <c:v>09/02/2017</c:v>
                </c:pt>
                <c:pt idx="3">
                  <c:v>10/02/2017</c:v>
                </c:pt>
              </c:strCache>
            </c:strRef>
          </c:cat>
          <c:val>
            <c:numRef>
              <c:f>'Canal x día'!$E$5:$E$9</c:f>
              <c:numCache>
                <c:formatCode>General</c:formatCode>
                <c:ptCount val="4"/>
                <c:pt idx="1">
                  <c:v>1</c:v>
                </c:pt>
                <c:pt idx="2">
                  <c:v>1</c:v>
                </c:pt>
                <c:pt idx="3">
                  <c:v>1</c:v>
                </c:pt>
              </c:numCache>
            </c:numRef>
          </c:val>
        </c:ser>
        <c:dLbls>
          <c:dLblPos val="inEnd"/>
          <c:showLegendKey val="0"/>
          <c:showVal val="1"/>
          <c:showCatName val="0"/>
          <c:showSerName val="0"/>
          <c:showPercent val="0"/>
          <c:showBubbleSize val="0"/>
        </c:dLbls>
        <c:gapWidth val="100"/>
        <c:axId val="158353920"/>
        <c:axId val="139899968"/>
      </c:barChart>
      <c:catAx>
        <c:axId val="158353920"/>
        <c:scaling>
          <c:orientation val="minMax"/>
        </c:scaling>
        <c:delete val="0"/>
        <c:axPos val="b"/>
        <c:numFmt formatCode="General" sourceLinked="1"/>
        <c:majorTickMark val="cross"/>
        <c:minorTickMark val="none"/>
        <c:tickLblPos val="nextTo"/>
        <c:spPr>
          <a:noFill/>
          <a:ln w="22225" cap="flat" cmpd="sng" algn="ctr">
            <a:solidFill>
              <a:srgbClr val="FF0000"/>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MX"/>
          </a:p>
        </c:txPr>
        <c:crossAx val="139899968"/>
        <c:crosses val="autoZero"/>
        <c:auto val="1"/>
        <c:lblAlgn val="ctr"/>
        <c:lblOffset val="100"/>
        <c:noMultiLvlLbl val="0"/>
      </c:catAx>
      <c:valAx>
        <c:axId val="139899968"/>
        <c:scaling>
          <c:orientation val="minMax"/>
        </c:scaling>
        <c:delete val="1"/>
        <c:axPos val="l"/>
        <c:numFmt formatCode="General" sourceLinked="1"/>
        <c:majorTickMark val="none"/>
        <c:minorTickMark val="none"/>
        <c:tickLblPos val="nextTo"/>
        <c:crossAx val="158353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noFill/>
      <a:round/>
    </a:ln>
    <a:effectLst/>
  </c:spPr>
  <c:txPr>
    <a:bodyPr/>
    <a:lstStyle/>
    <a:p>
      <a:pPr>
        <a:defRPr sz="1050" b="1"/>
      </a:pPr>
      <a:endParaRPr lang="es-MX"/>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893433775323542E-2"/>
          <c:y val="0"/>
          <c:w val="0.9510294936004452"/>
          <c:h val="0.77377516857497219"/>
        </c:manualLayout>
      </c:layout>
      <c:barChart>
        <c:barDir val="col"/>
        <c:grouping val="clustered"/>
        <c:varyColors val="0"/>
        <c:ser>
          <c:idx val="0"/>
          <c:order val="0"/>
          <c:tx>
            <c:strRef>
              <c:f>'Tipo de usuario'!$H$2</c:f>
              <c:strCache>
                <c:ptCount val="1"/>
                <c:pt idx="0">
                  <c:v>Física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168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'Tipo de usuario'!$G$3:$G$6</c:f>
              <c:strCache>
                <c:ptCount val="4"/>
                <c:pt idx="0">
                  <c:v>Tel-INAI</c:v>
                </c:pt>
                <c:pt idx="1">
                  <c:v>E-mail</c:v>
                </c:pt>
                <c:pt idx="2">
                  <c:v>Presencial</c:v>
                </c:pt>
                <c:pt idx="3">
                  <c:v>Postal</c:v>
                </c:pt>
              </c:strCache>
            </c:strRef>
          </c:cat>
          <c:val>
            <c:numRef>
              <c:f>'Tipo de usuario'!$H$3:$H$6</c:f>
              <c:numCache>
                <c:formatCode>General</c:formatCode>
                <c:ptCount val="4"/>
                <c:pt idx="0">
                  <c:v>618</c:v>
                </c:pt>
                <c:pt idx="1">
                  <c:v>132</c:v>
                </c:pt>
                <c:pt idx="2">
                  <c:v>81</c:v>
                </c:pt>
                <c:pt idx="3">
                  <c:v>3</c:v>
                </c:pt>
              </c:numCache>
            </c:numRef>
          </c:val>
        </c:ser>
        <c:ser>
          <c:idx val="1"/>
          <c:order val="1"/>
          <c:tx>
            <c:strRef>
              <c:f>'Tipo de usuario'!$J$2</c:f>
              <c:strCache>
                <c:ptCount val="1"/>
                <c:pt idx="0">
                  <c:v>Moral</c:v>
                </c:pt>
              </c:strCache>
            </c:strRef>
          </c:tx>
          <c:spPr>
            <a:solidFill>
              <a:srgbClr val="7030A0"/>
            </a:solidFill>
            <a:ln>
              <a:noFill/>
            </a:ln>
            <a:effectLst>
              <a:outerShdw blurRad="57150" dist="19050" dir="5400000" algn="ctr" rotWithShape="0">
                <a:srgbClr val="000000">
                  <a:alpha val="63000"/>
                </a:srgbClr>
              </a:outerShdw>
            </a:effectLst>
            <a:scene3d>
              <a:camera prst="orthographicFront"/>
              <a:lightRig rig="threePt" dir="t">
                <a:rot lat="0" lon="0" rev="11400000"/>
              </a:lightRig>
            </a:scene3d>
            <a:sp3d prstMaterial="metal">
              <a:bevelT/>
              <a:bevelB/>
            </a:sp3d>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'Tipo de usuario'!$G$3:$G$6</c:f>
              <c:strCache>
                <c:ptCount val="4"/>
                <c:pt idx="0">
                  <c:v>Tel-INAI</c:v>
                </c:pt>
                <c:pt idx="1">
                  <c:v>E-mail</c:v>
                </c:pt>
                <c:pt idx="2">
                  <c:v>Presencial</c:v>
                </c:pt>
                <c:pt idx="3">
                  <c:v>Postal</c:v>
                </c:pt>
              </c:strCache>
            </c:strRef>
          </c:cat>
          <c:val>
            <c:numRef>
              <c:f>'Tipo de usuario'!$J$3:$J$6</c:f>
              <c:numCache>
                <c:formatCode>General</c:formatCode>
                <c:ptCount val="4"/>
                <c:pt idx="0">
                  <c:v>20</c:v>
                </c:pt>
                <c:pt idx="1">
                  <c:v>4</c:v>
                </c:pt>
                <c:pt idx="2">
                  <c:v>1</c:v>
                </c:pt>
                <c:pt idx="3">
                  <c:v>0</c:v>
                </c:pt>
              </c:numCache>
            </c:numRef>
          </c:val>
        </c:ser>
        <c:dLbls>
          <c:dLblPos val="inEnd"/>
          <c:showLegendKey val="0"/>
          <c:showVal val="1"/>
          <c:showCatName val="0"/>
          <c:showSerName val="0"/>
          <c:showPercent val="0"/>
          <c:showBubbleSize val="0"/>
        </c:dLbls>
        <c:gapWidth val="56"/>
        <c:overlap val="1"/>
        <c:axId val="92581888"/>
        <c:axId val="91767936"/>
      </c:barChart>
      <c:catAx>
        <c:axId val="92581888"/>
        <c:scaling>
          <c:orientation val="minMax"/>
        </c:scaling>
        <c:delete val="0"/>
        <c:axPos val="b"/>
        <c:numFmt formatCode="General" sourceLinked="1"/>
        <c:majorTickMark val="cross"/>
        <c:minorTickMark val="none"/>
        <c:tickLblPos val="nextTo"/>
        <c:spPr>
          <a:noFill/>
          <a:ln w="19050" cap="flat" cmpd="sng" algn="ctr">
            <a:solidFill>
              <a:srgbClr val="FF0000"/>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MX"/>
          </a:p>
        </c:txPr>
        <c:crossAx val="91767936"/>
        <c:crosses val="autoZero"/>
        <c:auto val="1"/>
        <c:lblAlgn val="ctr"/>
        <c:lblOffset val="100"/>
        <c:noMultiLvlLbl val="0"/>
      </c:catAx>
      <c:valAx>
        <c:axId val="91767936"/>
        <c:scaling>
          <c:orientation val="minMax"/>
        </c:scaling>
        <c:delete val="1"/>
        <c:axPos val="l"/>
        <c:numFmt formatCode="General" sourceLinked="1"/>
        <c:majorTickMark val="none"/>
        <c:minorTickMark val="none"/>
        <c:tickLblPos val="nextTo"/>
        <c:crossAx val="92581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noFill/>
      <a:round/>
    </a:ln>
    <a:effectLst/>
  </c:spPr>
  <c:txPr>
    <a:bodyPr/>
    <a:lstStyle/>
    <a:p>
      <a:pPr>
        <a:defRPr sz="1400" b="1"/>
      </a:pPr>
      <a:endParaRPr lang="es-MX"/>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'Edades solicitantes'!$J$23</c:f>
              <c:strCache>
                <c:ptCount val="1"/>
                <c:pt idx="0">
                  <c:v>Hombre</c:v>
                </c:pt>
              </c:strCache>
            </c:strRef>
          </c:tx>
          <c:spPr>
            <a:solidFill>
              <a:schemeClr val="accent1"/>
            </a:solidFill>
            <a:ln>
              <a:noFill/>
            </a:ln>
            <a:effectLst/>
            <a:scene3d>
              <a:camera prst="orthographicFront"/>
              <a:lightRig rig="threePt" dir="t"/>
            </a:scene3d>
            <a:sp3d prstMaterial="metal">
              <a:bevelT/>
              <a:bevelB/>
            </a:sp3d>
          </c:spPr>
          <c:invertIfNegative val="0"/>
          <c:dLbls>
            <c:dLbl>
              <c:idx val="0"/>
              <c:layout>
                <c:manualLayout>
                  <c:x val="-3.1722530585316183E-2"/>
                  <c:y val="3.3296202678107694E-3"/>
                </c:manualLayout>
              </c:layout>
              <c:tx>
                <c:rich>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r>
                      <a:rPr lang="en-US">
                        <a:solidFill>
                          <a:schemeClr val="bg1"/>
                        </a:solidFill>
                      </a:rPr>
                      <a:t>6</a:t>
                    </a:r>
                  </a:p>
                </c:rich>
              </c:tx>
              <c:numFmt formatCode="#,##0;#,##0" sourceLinked="0"/>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MX"/>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'Edades solicitantes'!$H$24:$H$30</c:f>
              <c:strCache>
                <c:ptCount val="7"/>
                <c:pt idx="0">
                  <c:v>Hasta 19 años</c:v>
                </c:pt>
                <c:pt idx="1">
                  <c:v>De 20 a 29 años</c:v>
                </c:pt>
                <c:pt idx="2">
                  <c:v>De 30 a 39 años</c:v>
                </c:pt>
                <c:pt idx="3">
                  <c:v>De 40 a 49 años</c:v>
                </c:pt>
                <c:pt idx="4">
                  <c:v>De 50 a 59 años</c:v>
                </c:pt>
                <c:pt idx="5">
                  <c:v>De 60 a 69 años</c:v>
                </c:pt>
                <c:pt idx="6">
                  <c:v>70 o más años</c:v>
                </c:pt>
              </c:strCache>
            </c:strRef>
          </c:cat>
          <c:val>
            <c:numRef>
              <c:f>'Edades solicitantes'!$J$24:$J$30</c:f>
              <c:numCache>
                <c:formatCode>General</c:formatCode>
                <c:ptCount val="7"/>
                <c:pt idx="0">
                  <c:v>-6</c:v>
                </c:pt>
                <c:pt idx="1">
                  <c:v>-37</c:v>
                </c:pt>
                <c:pt idx="2">
                  <c:v>-58</c:v>
                </c:pt>
                <c:pt idx="3">
                  <c:v>-81</c:v>
                </c:pt>
                <c:pt idx="4">
                  <c:v>-48</c:v>
                </c:pt>
                <c:pt idx="5">
                  <c:v>-47</c:v>
                </c:pt>
                <c:pt idx="6">
                  <c:v>-22</c:v>
                </c:pt>
              </c:numCache>
            </c:numRef>
          </c:val>
        </c:ser>
        <c:ser>
          <c:idx val="1"/>
          <c:order val="1"/>
          <c:tx>
            <c:strRef>
              <c:f>'Edades solicitantes'!$K$23</c:f>
              <c:strCache>
                <c:ptCount val="1"/>
                <c:pt idx="0">
                  <c:v>Mujer</c:v>
                </c:pt>
              </c:strCache>
            </c:strRef>
          </c:tx>
          <c:spPr>
            <a:solidFill>
              <a:srgbClr val="FF0000"/>
            </a:solidFill>
            <a:ln>
              <a:noFill/>
            </a:ln>
            <a:effectLst/>
            <a:scene3d>
              <a:camera prst="orthographicFront"/>
              <a:lightRig rig="threePt" dir="t"/>
            </a:scene3d>
            <a:sp3d prstMaterial="metal">
              <a:bevelT/>
              <a:bevelB/>
            </a:sp3d>
          </c:spPr>
          <c:invertIfNegative val="0"/>
          <c:dLbls>
            <c:dLbl>
              <c:idx val="0"/>
              <c:layout>
                <c:manualLayout>
                  <c:x val="-3.351505242172597E-2"/>
                  <c:y val="5.1654053177331208E-7"/>
                </c:manualLayout>
              </c:layout>
              <c:tx>
                <c:rich>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r>
                      <a:rPr lang="en-US">
                        <a:solidFill>
                          <a:schemeClr val="bg1"/>
                        </a:solidFill>
                      </a:rPr>
                      <a:t>7</a:t>
                    </a:r>
                  </a:p>
                </c:rich>
              </c:tx>
              <c:spPr>
                <a:noFill/>
                <a:ln>
                  <a:noFill/>
                </a:ln>
                <a:effectLst/>
              </c:spPr>
              <c:dLblPos val="outEnd"/>
              <c:showLegendKey val="0"/>
              <c:showVal val="1"/>
              <c:showCatName val="0"/>
              <c:showSerName val="0"/>
              <c:showPercent val="0"/>
              <c:showBubbleSize val="0"/>
            </c:dLbl>
            <c:dLbl>
              <c:idx val="6"/>
              <c:layout>
                <c:manualLayout>
                  <c:x val="-3.6824864105101614E-2"/>
                  <c:y val="2.5827026600692249E-7"/>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s-MX"/>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'Edades solicitantes'!$H$24:$H$30</c:f>
              <c:strCache>
                <c:ptCount val="7"/>
                <c:pt idx="0">
                  <c:v>Hasta 19 años</c:v>
                </c:pt>
                <c:pt idx="1">
                  <c:v>De 20 a 29 años</c:v>
                </c:pt>
                <c:pt idx="2">
                  <c:v>De 30 a 39 años</c:v>
                </c:pt>
                <c:pt idx="3">
                  <c:v>De 40 a 49 años</c:v>
                </c:pt>
                <c:pt idx="4">
                  <c:v>De 50 a 59 años</c:v>
                </c:pt>
                <c:pt idx="5">
                  <c:v>De 60 a 69 años</c:v>
                </c:pt>
                <c:pt idx="6">
                  <c:v>70 o más años</c:v>
                </c:pt>
              </c:strCache>
            </c:strRef>
          </c:cat>
          <c:val>
            <c:numRef>
              <c:f>'Edades solicitantes'!$K$24:$K$30</c:f>
              <c:numCache>
                <c:formatCode>General</c:formatCode>
                <c:ptCount val="7"/>
                <c:pt idx="0">
                  <c:v>7</c:v>
                </c:pt>
                <c:pt idx="1">
                  <c:v>54</c:v>
                </c:pt>
                <c:pt idx="2">
                  <c:v>70</c:v>
                </c:pt>
                <c:pt idx="3">
                  <c:v>57</c:v>
                </c:pt>
                <c:pt idx="4">
                  <c:v>44</c:v>
                </c:pt>
                <c:pt idx="5">
                  <c:v>23</c:v>
                </c:pt>
                <c:pt idx="6">
                  <c:v>9</c:v>
                </c:pt>
              </c:numCache>
            </c:numRef>
          </c:val>
        </c:ser>
        <c:dLbls>
          <c:showLegendKey val="0"/>
          <c:showVal val="0"/>
          <c:showCatName val="0"/>
          <c:showSerName val="0"/>
          <c:showPercent val="0"/>
          <c:showBubbleSize val="0"/>
        </c:dLbls>
        <c:gapWidth val="5"/>
        <c:overlap val="100"/>
        <c:axId val="92585472"/>
        <c:axId val="40051840"/>
      </c:barChart>
      <c:catAx>
        <c:axId val="92585472"/>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050" b="1" i="0" u="none" strike="noStrike" kern="1200" baseline="0">
                <a:solidFill>
                  <a:schemeClr val="tx1">
                    <a:lumMod val="65000"/>
                    <a:lumOff val="35000"/>
                  </a:schemeClr>
                </a:solidFill>
                <a:latin typeface="+mn-lt"/>
                <a:ea typeface="+mn-ea"/>
                <a:cs typeface="+mn-cs"/>
              </a:defRPr>
            </a:pPr>
            <a:endParaRPr lang="es-MX"/>
          </a:p>
        </c:txPr>
        <c:crossAx val="40051840"/>
        <c:crosses val="autoZero"/>
        <c:auto val="1"/>
        <c:lblAlgn val="ctr"/>
        <c:lblOffset val="100"/>
        <c:noMultiLvlLbl val="0"/>
      </c:catAx>
      <c:valAx>
        <c:axId val="40051840"/>
        <c:scaling>
          <c:orientation val="minMax"/>
        </c:scaling>
        <c:delete val="0"/>
        <c:axPos val="t"/>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MX"/>
          </a:p>
        </c:txPr>
        <c:crossAx val="92585472"/>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MX"/>
          </a:p>
        </c:txPr>
      </c:legendEntry>
      <c:layout>
        <c:manualLayout>
          <c:xMode val="edge"/>
          <c:yMode val="edge"/>
          <c:x val="0.40888028340719706"/>
          <c:y val="0.90780947597530959"/>
          <c:w val="0.29517189449679448"/>
          <c:h val="9.2190524024690398E-2"/>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w="9525" cap="flat" cmpd="sng" algn="ctr">
      <a:noFill/>
      <a:round/>
    </a:ln>
    <a:effectLst/>
  </c:spPr>
  <c:txPr>
    <a:bodyPr/>
    <a:lstStyle/>
    <a:p>
      <a:pPr>
        <a:defRPr/>
      </a:pPr>
      <a:endParaRPr lang="es-MX"/>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9055036344756E-2"/>
          <c:y val="5.4214308735547299E-2"/>
          <c:w val="0.9543094496365524"/>
          <c:h val="0.84690140679727899"/>
        </c:manualLayout>
      </c:layout>
      <c:barChart>
        <c:barDir val="col"/>
        <c:grouping val="clustered"/>
        <c:varyColors val="0"/>
        <c:ser>
          <c:idx val="0"/>
          <c:order val="0"/>
          <c:tx>
            <c:strRef>
              <c:f>Ecolaridad!$B$16</c:f>
              <c:strCache>
                <c:ptCount val="1"/>
                <c:pt idx="0">
                  <c:v>Total</c:v>
                </c:pt>
              </c:strCache>
            </c:strRef>
          </c:tx>
          <c:spPr>
            <a:solidFill>
              <a:schemeClr val="accent1">
                <a:alpha val="85000"/>
              </a:scheme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invertIfNegative val="0"/>
          <c:dPt>
            <c:idx val="0"/>
            <c:invertIfNegative val="0"/>
            <c:bubble3D val="0"/>
            <c:spPr>
              <a:solidFill>
                <a:schemeClr val="accent4">
                  <a:alpha val="85000"/>
                </a:scheme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dPt>
          <c:dPt>
            <c:idx val="1"/>
            <c:invertIfNegative val="0"/>
            <c:bubble3D val="0"/>
            <c:spPr>
              <a:solidFill>
                <a:srgbClr val="00B050">
                  <a:alpha val="85000"/>
                </a:srgb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dPt>
          <c:dPt>
            <c:idx val="2"/>
            <c:invertIfNegative val="0"/>
            <c:bubble3D val="0"/>
            <c:spPr>
              <a:solidFill>
                <a:schemeClr val="accent2">
                  <a:alpha val="85000"/>
                </a:scheme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dPt>
          <c:dPt>
            <c:idx val="3"/>
            <c:invertIfNegative val="0"/>
            <c:bubble3D val="0"/>
            <c:spPr>
              <a:solidFill>
                <a:srgbClr val="7030A0">
                  <a:alpha val="85000"/>
                </a:srgb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dPt>
          <c:dPt>
            <c:idx val="5"/>
            <c:invertIfNegative val="0"/>
            <c:bubble3D val="0"/>
            <c:spPr>
              <a:solidFill>
                <a:srgbClr val="FF0000">
                  <a:alpha val="85000"/>
                </a:srgbClr>
              </a:solidFill>
              <a:ln w="9525" cap="flat" cmpd="sng" algn="ctr">
                <a:solidFill>
                  <a:schemeClr val="lt1">
                    <a:alpha val="50000"/>
                  </a:schemeClr>
                </a:solidFill>
                <a:round/>
              </a:ln>
              <a:effectLst>
                <a:glow>
                  <a:schemeClr val="accent1">
                    <a:alpha val="41000"/>
                  </a:schemeClr>
                </a:glow>
                <a:outerShdw sx="1000" sy="1000" algn="tl" rotWithShape="0">
                  <a:prstClr val="black"/>
                </a:outerShdw>
                <a:softEdge rad="0"/>
              </a:effectLst>
              <a:scene3d>
                <a:camera prst="orthographicFront"/>
                <a:lightRig rig="threePt" dir="t">
                  <a:rot lat="0" lon="0" rev="18000000"/>
                </a:lightRig>
              </a:scene3d>
              <a:sp3d prstMaterial="metal">
                <a:bevelT/>
                <a:bevelB/>
              </a:sp3d>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Ecolaridad!$A$17:$A$23</c:f>
              <c:strCache>
                <c:ptCount val="7"/>
                <c:pt idx="0">
                  <c:v>Primaria</c:v>
                </c:pt>
                <c:pt idx="1">
                  <c:v>Secundaria</c:v>
                </c:pt>
                <c:pt idx="2">
                  <c:v>Nivel medio superior</c:v>
                </c:pt>
                <c:pt idx="3">
                  <c:v>Licenciatura</c:v>
                </c:pt>
                <c:pt idx="4">
                  <c:v>Maestría</c:v>
                </c:pt>
                <c:pt idx="5">
                  <c:v>Doctorado</c:v>
                </c:pt>
                <c:pt idx="6">
                  <c:v>Sin Educación</c:v>
                </c:pt>
              </c:strCache>
            </c:strRef>
          </c:cat>
          <c:val>
            <c:numRef>
              <c:f>Ecolaridad!$B$17:$B$23</c:f>
              <c:numCache>
                <c:formatCode>#,##0</c:formatCode>
                <c:ptCount val="7"/>
                <c:pt idx="0">
                  <c:v>28</c:v>
                </c:pt>
                <c:pt idx="1">
                  <c:v>66</c:v>
                </c:pt>
                <c:pt idx="2">
                  <c:v>133</c:v>
                </c:pt>
                <c:pt idx="3">
                  <c:v>279</c:v>
                </c:pt>
                <c:pt idx="4">
                  <c:v>55</c:v>
                </c:pt>
                <c:pt idx="5">
                  <c:v>8</c:v>
                </c:pt>
                <c:pt idx="6">
                  <c:v>2</c:v>
                </c:pt>
              </c:numCache>
            </c:numRef>
          </c:val>
        </c:ser>
        <c:dLbls>
          <c:dLblPos val="inEnd"/>
          <c:showLegendKey val="0"/>
          <c:showVal val="1"/>
          <c:showCatName val="0"/>
          <c:showSerName val="0"/>
          <c:showPercent val="0"/>
          <c:showBubbleSize val="0"/>
        </c:dLbls>
        <c:gapWidth val="65"/>
        <c:axId val="93366272"/>
        <c:axId val="39491200"/>
      </c:barChart>
      <c:catAx>
        <c:axId val="93366272"/>
        <c:scaling>
          <c:orientation val="minMax"/>
        </c:scaling>
        <c:delete val="0"/>
        <c:axPos val="b"/>
        <c:numFmt formatCode="General" sourceLinked="1"/>
        <c:majorTickMark val="cross"/>
        <c:minorTickMark val="none"/>
        <c:tickLblPos val="nextTo"/>
        <c:spPr>
          <a:noFill/>
          <a:ln w="22225" cap="flat" cmpd="sng" algn="ctr">
            <a:solidFill>
              <a:srgbClr val="FF0000"/>
            </a:solidFill>
            <a:round/>
          </a:ln>
          <a:effectLst/>
        </c:spPr>
        <c:txPr>
          <a:bodyPr rot="-60000000" spcFirstLastPara="1" vertOverflow="ellipsis" vert="horz" wrap="square" anchor="ctr" anchorCtr="1"/>
          <a:lstStyle/>
          <a:p>
            <a:pPr>
              <a:defRPr sz="900" b="1" i="0" u="none" strike="noStrike" kern="1200" cap="all" baseline="0">
                <a:solidFill>
                  <a:schemeClr val="dk1">
                    <a:lumMod val="75000"/>
                    <a:lumOff val="25000"/>
                  </a:schemeClr>
                </a:solidFill>
                <a:latin typeface="+mn-lt"/>
                <a:ea typeface="+mn-ea"/>
                <a:cs typeface="+mn-cs"/>
              </a:defRPr>
            </a:pPr>
            <a:endParaRPr lang="es-MX"/>
          </a:p>
        </c:txPr>
        <c:crossAx val="39491200"/>
        <c:crosses val="autoZero"/>
        <c:auto val="1"/>
        <c:lblAlgn val="ctr"/>
        <c:lblOffset val="100"/>
        <c:noMultiLvlLbl val="0"/>
      </c:catAx>
      <c:valAx>
        <c:axId val="39491200"/>
        <c:scaling>
          <c:orientation val="minMax"/>
        </c:scaling>
        <c:delete val="1"/>
        <c:axPos val="l"/>
        <c:numFmt formatCode="#,##0" sourceLinked="1"/>
        <c:majorTickMark val="none"/>
        <c:minorTickMark val="none"/>
        <c:tickLblPos val="nextTo"/>
        <c:crossAx val="933662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s-MX"/>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'Cuadro enc tel'!$C$12</c:f>
              <c:strCache>
                <c:ptCount val="1"/>
                <c:pt idx="0">
                  <c:v>Calificación</c:v>
                </c:pt>
              </c:strCache>
            </c:strRef>
          </c:tx>
          <c:spPr>
            <a:solidFill>
              <a:schemeClr val="accent1"/>
            </a:solidFill>
            <a:ln>
              <a:noFill/>
            </a:ln>
            <a:effectLst/>
            <a:scene3d>
              <a:camera prst="orthographicFront"/>
              <a:lightRig rig="threePt" dir="t">
                <a:rot lat="0" lon="0" rev="16800000"/>
              </a:lightRig>
            </a:scene3d>
            <a:sp3d prstMaterial="metal">
              <a:bevelT/>
              <a:bevelB/>
            </a:sp3d>
          </c:spPr>
          <c:invertIfNegative val="0"/>
          <c:dPt>
            <c:idx val="1"/>
            <c:invertIfNegative val="0"/>
            <c:bubble3D val="0"/>
            <c:spPr>
              <a:solidFill>
                <a:srgbClr val="00B050"/>
              </a:solidFill>
              <a:ln>
                <a:noFill/>
              </a:ln>
              <a:effectLst/>
              <a:scene3d>
                <a:camera prst="orthographicFront"/>
                <a:lightRig rig="threePt" dir="t">
                  <a:rot lat="0" lon="0" rev="16800000"/>
                </a:lightRig>
              </a:scene3d>
              <a:sp3d prstMaterial="metal">
                <a:bevelT/>
                <a:bevelB/>
              </a:sp3d>
            </c:spPr>
          </c:dPt>
          <c:dPt>
            <c:idx val="2"/>
            <c:invertIfNegative val="0"/>
            <c:bubble3D val="0"/>
            <c:spPr>
              <a:solidFill>
                <a:srgbClr val="7030A0"/>
              </a:solidFill>
              <a:ln>
                <a:solidFill>
                  <a:srgbClr val="7030A0"/>
                </a:solidFill>
              </a:ln>
              <a:effectLst/>
              <a:scene3d>
                <a:camera prst="orthographicFront"/>
                <a:lightRig rig="threePt" dir="t">
                  <a:rot lat="0" lon="0" rev="16800000"/>
                </a:lightRig>
              </a:scene3d>
              <a:sp3d prstMaterial="metal">
                <a:bevelT/>
                <a:bevelB/>
              </a:sp3d>
            </c:spPr>
          </c:dPt>
          <c:dPt>
            <c:idx val="3"/>
            <c:invertIfNegative val="0"/>
            <c:bubble3D val="0"/>
            <c:spPr>
              <a:solidFill>
                <a:srgbClr val="990033"/>
              </a:solidFill>
              <a:ln>
                <a:noFill/>
              </a:ln>
              <a:effectLst/>
              <a:scene3d>
                <a:camera prst="orthographicFront"/>
                <a:lightRig rig="threePt" dir="t">
                  <a:rot lat="0" lon="0" rev="16800000"/>
                </a:lightRig>
              </a:scene3d>
              <a:sp3d prstMaterial="metal">
                <a:bevelT/>
                <a:bevelB/>
              </a:sp3d>
            </c:spPr>
          </c:dPt>
          <c:dPt>
            <c:idx val="4"/>
            <c:invertIfNegative val="0"/>
            <c:bubble3D val="0"/>
            <c:spPr>
              <a:solidFill>
                <a:srgbClr val="FF0000"/>
              </a:solidFill>
              <a:ln>
                <a:noFill/>
              </a:ln>
              <a:effectLst/>
              <a:scene3d>
                <a:camera prst="orthographicFront"/>
                <a:lightRig rig="threePt" dir="t">
                  <a:rot lat="0" lon="0" rev="16800000"/>
                </a:lightRig>
              </a:scene3d>
              <a:sp3d prstMaterial="metal">
                <a:bevelT/>
                <a:bevelB/>
              </a:sp3d>
            </c:spPr>
          </c:dPt>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'Cuadro enc tel'!$B$13:$B$17</c:f>
              <c:strCache>
                <c:ptCount val="5"/>
                <c:pt idx="0">
                  <c:v>¿Cómo calificaría la atención recibida?</c:v>
                </c:pt>
                <c:pt idx="1">
                  <c:v>¿Considera que el tiempo de espera para ser atendido fue?</c:v>
                </c:pt>
                <c:pt idx="2">
                  <c:v>¿Considera que la amabilidad del asesor que lo atendió fue?</c:v>
                </c:pt>
                <c:pt idx="3">
                  <c:v>¿Considera que la preparación del asesor para resolver sus dudas fue?</c:v>
                </c:pt>
                <c:pt idx="4">
                  <c:v>¿Considera usted que la asesoría fue suficiente?</c:v>
                </c:pt>
              </c:strCache>
            </c:strRef>
          </c:cat>
          <c:val>
            <c:numRef>
              <c:f>'Cuadro enc tel'!$C$13:$C$17</c:f>
              <c:numCache>
                <c:formatCode>0.0</c:formatCode>
                <c:ptCount val="5"/>
                <c:pt idx="0">
                  <c:v>9.6178343949044596</c:v>
                </c:pt>
                <c:pt idx="1">
                  <c:v>8.5755813953488378</c:v>
                </c:pt>
                <c:pt idx="2">
                  <c:v>9.6348314606741567</c:v>
                </c:pt>
                <c:pt idx="3">
                  <c:v>9.3628808864265931</c:v>
                </c:pt>
                <c:pt idx="4">
                  <c:v>9.4957983193277311</c:v>
                </c:pt>
              </c:numCache>
            </c:numRef>
          </c:val>
        </c:ser>
        <c:dLbls>
          <c:showLegendKey val="0"/>
          <c:showVal val="0"/>
          <c:showCatName val="0"/>
          <c:showSerName val="0"/>
          <c:showPercent val="0"/>
          <c:showBubbleSize val="0"/>
        </c:dLbls>
        <c:gapWidth val="219"/>
        <c:overlap val="-27"/>
        <c:axId val="158354944"/>
        <c:axId val="39491776"/>
      </c:barChart>
      <c:catAx>
        <c:axId val="158354944"/>
        <c:scaling>
          <c:orientation val="minMax"/>
        </c:scaling>
        <c:delete val="0"/>
        <c:axPos val="b"/>
        <c:numFmt formatCode="General" sourceLinked="1"/>
        <c:majorTickMark val="cross"/>
        <c:minorTickMark val="none"/>
        <c:tickLblPos val="nextTo"/>
        <c:spPr>
          <a:noFill/>
          <a:ln w="38100" cap="flat" cmpd="sng" algn="ctr">
            <a:solidFill>
              <a:srgbClr val="FF0000"/>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MX"/>
          </a:p>
        </c:txPr>
        <c:crossAx val="39491776"/>
        <c:crosses val="autoZero"/>
        <c:auto val="1"/>
        <c:lblAlgn val="ctr"/>
        <c:lblOffset val="100"/>
        <c:noMultiLvlLbl val="0"/>
      </c:catAx>
      <c:valAx>
        <c:axId val="3949177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MX"/>
          </a:p>
        </c:txPr>
        <c:crossAx val="1583549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pPr>
      <a:endParaRPr lang="es-MX"/>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768995856649998E-2"/>
          <c:y val="2.4165680319114723E-2"/>
          <c:w val="0.90068802720414665"/>
          <c:h val="0.66766090122082289"/>
        </c:manualLayout>
      </c:layout>
      <c:barChart>
        <c:barDir val="col"/>
        <c:grouping val="clustered"/>
        <c:varyColors val="0"/>
        <c:ser>
          <c:idx val="0"/>
          <c:order val="0"/>
          <c:spPr>
            <a:solidFill>
              <a:schemeClr val="accent1"/>
            </a:solidFill>
            <a:ln>
              <a:noFill/>
            </a:ln>
            <a:effectLst/>
            <a:scene3d>
              <a:camera prst="orthographicFront"/>
              <a:lightRig rig="threePt" dir="t">
                <a:rot lat="0" lon="0" rev="16800000"/>
              </a:lightRig>
            </a:scene3d>
            <a:sp3d prstMaterial="metal">
              <a:bevelT/>
              <a:bevelB/>
            </a:sp3d>
          </c:spPr>
          <c:invertIfNegative val="0"/>
          <c:dPt>
            <c:idx val="1"/>
            <c:invertIfNegative val="0"/>
            <c:bubble3D val="0"/>
            <c:spPr>
              <a:solidFill>
                <a:srgbClr val="00B050"/>
              </a:solidFill>
              <a:ln>
                <a:noFill/>
              </a:ln>
              <a:effectLst/>
              <a:scene3d>
                <a:camera prst="orthographicFront"/>
                <a:lightRig rig="threePt" dir="t">
                  <a:rot lat="0" lon="0" rev="16800000"/>
                </a:lightRig>
              </a:scene3d>
              <a:sp3d prstMaterial="metal">
                <a:bevelT/>
                <a:bevelB/>
              </a:sp3d>
            </c:spPr>
          </c:dPt>
          <c:dPt>
            <c:idx val="2"/>
            <c:invertIfNegative val="0"/>
            <c:bubble3D val="0"/>
            <c:spPr>
              <a:solidFill>
                <a:srgbClr val="7030A0"/>
              </a:solidFill>
              <a:ln>
                <a:noFill/>
              </a:ln>
              <a:effectLst/>
              <a:scene3d>
                <a:camera prst="orthographicFront"/>
                <a:lightRig rig="threePt" dir="t">
                  <a:rot lat="0" lon="0" rev="16800000"/>
                </a:lightRig>
              </a:scene3d>
              <a:sp3d prstMaterial="metal">
                <a:bevelT/>
                <a:bevelB/>
              </a:sp3d>
            </c:spPr>
          </c:dPt>
          <c:dPt>
            <c:idx val="3"/>
            <c:invertIfNegative val="0"/>
            <c:bubble3D val="0"/>
            <c:spPr>
              <a:solidFill>
                <a:srgbClr val="990033"/>
              </a:solidFill>
              <a:ln>
                <a:noFill/>
              </a:ln>
              <a:effectLst/>
              <a:scene3d>
                <a:camera prst="orthographicFront"/>
                <a:lightRig rig="threePt" dir="t">
                  <a:rot lat="0" lon="0" rev="16800000"/>
                </a:lightRig>
              </a:scene3d>
              <a:sp3d prstMaterial="metal">
                <a:bevelT/>
                <a:bevelB/>
              </a:sp3d>
            </c:spPr>
          </c:dPt>
          <c:dPt>
            <c:idx val="4"/>
            <c:invertIfNegative val="0"/>
            <c:bubble3D val="0"/>
            <c:spPr>
              <a:solidFill>
                <a:srgbClr val="FF0000"/>
              </a:solidFill>
              <a:ln>
                <a:noFill/>
              </a:ln>
              <a:effectLst/>
              <a:scene3d>
                <a:camera prst="orthographicFront"/>
                <a:lightRig rig="threePt" dir="t">
                  <a:rot lat="0" lon="0" rev="16800000"/>
                </a:lightRig>
              </a:scene3d>
              <a:sp3d prstMaterial="metal">
                <a:bevelT/>
                <a:bevelB/>
              </a:sp3d>
            </c:spPr>
          </c:dPt>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'Cuadro en pre'!$B$4:$B$8</c:f>
              <c:strCache>
                <c:ptCount val="5"/>
                <c:pt idx="0">
                  <c:v>¿Cómo calificaría la atención recibida? </c:v>
                </c:pt>
                <c:pt idx="1">
                  <c:v>¿Cuál es su opinión sobre el tiempo de espera para ser atendido? </c:v>
                </c:pt>
                <c:pt idx="2">
                  <c:v>¿Qué opinión tiene de la amabilidad del asesor que lo atendió? </c:v>
                </c:pt>
                <c:pt idx="3">
                  <c:v>¿Qué opinión tiene de la capacidad del asesor para resolver dudas? </c:v>
                </c:pt>
                <c:pt idx="4">
                  <c:v>¿Su duda fue aclarada?</c:v>
                </c:pt>
              </c:strCache>
            </c:strRef>
          </c:cat>
          <c:val>
            <c:numRef>
              <c:f>'Cuadro en pre'!$C$4:$C$8</c:f>
              <c:numCache>
                <c:formatCode>0.0</c:formatCode>
                <c:ptCount val="5"/>
                <c:pt idx="0">
                  <c:v>9.4153846153846157</c:v>
                </c:pt>
                <c:pt idx="1">
                  <c:v>8.8000000000000007</c:v>
                </c:pt>
                <c:pt idx="2">
                  <c:v>9.4615384615384617</c:v>
                </c:pt>
                <c:pt idx="3">
                  <c:v>9.0769230769230766</c:v>
                </c:pt>
                <c:pt idx="4">
                  <c:v>9</c:v>
                </c:pt>
              </c:numCache>
            </c:numRef>
          </c:val>
        </c:ser>
        <c:dLbls>
          <c:showLegendKey val="0"/>
          <c:showVal val="0"/>
          <c:showCatName val="0"/>
          <c:showSerName val="0"/>
          <c:showPercent val="0"/>
          <c:showBubbleSize val="0"/>
        </c:dLbls>
        <c:gapWidth val="219"/>
        <c:overlap val="-27"/>
        <c:axId val="158571520"/>
        <c:axId val="40053568"/>
      </c:barChart>
      <c:catAx>
        <c:axId val="158571520"/>
        <c:scaling>
          <c:orientation val="minMax"/>
        </c:scaling>
        <c:delete val="0"/>
        <c:axPos val="b"/>
        <c:numFmt formatCode="General" sourceLinked="1"/>
        <c:majorTickMark val="cross"/>
        <c:minorTickMark val="none"/>
        <c:tickLblPos val="nextTo"/>
        <c:spPr>
          <a:noFill/>
          <a:ln w="41275" cap="flat" cmpd="sng" algn="ctr">
            <a:solidFill>
              <a:srgbClr val="FF0000"/>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MX"/>
          </a:p>
        </c:txPr>
        <c:crossAx val="40053568"/>
        <c:crosses val="autoZero"/>
        <c:auto val="1"/>
        <c:lblAlgn val="ctr"/>
        <c:lblOffset val="100"/>
        <c:noMultiLvlLbl val="0"/>
      </c:catAx>
      <c:valAx>
        <c:axId val="40053568"/>
        <c:scaling>
          <c:orientation val="minMax"/>
          <c:min val="8"/>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MX"/>
          </a:p>
        </c:txPr>
        <c:crossAx val="15857152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100" b="1"/>
      </a:pPr>
      <a:endParaRPr lang="es-MX"/>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0.05415</cdr:x>
      <cdr:y>0.24134</cdr:y>
    </cdr:from>
    <cdr:to>
      <cdr:x>0.94982</cdr:x>
      <cdr:y>0.24728</cdr:y>
    </cdr:to>
    <cdr:cxnSp macro="">
      <cdr:nvCxnSpPr>
        <cdr:cNvPr id="2" name="Conector recto de flecha 1"/>
        <cdr:cNvCxnSpPr/>
      </cdr:nvCxnSpPr>
      <cdr:spPr>
        <a:xfrm xmlns:a="http://schemas.openxmlformats.org/drawingml/2006/main" flipV="1">
          <a:off x="346086" y="774695"/>
          <a:ext cx="5724474" cy="19067"/>
        </a:xfrm>
        <a:prstGeom xmlns:a="http://schemas.openxmlformats.org/drawingml/2006/main" prst="straightConnector1">
          <a:avLst/>
        </a:prstGeom>
        <a:ln xmlns:a="http://schemas.openxmlformats.org/drawingml/2006/main" w="1905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0.26875</cdr:x>
      <cdr:y>0.05737</cdr:y>
    </cdr:from>
    <cdr:to>
      <cdr:x>0.41331</cdr:x>
      <cdr:y>0.20574</cdr:y>
    </cdr:to>
    <cdr:sp macro="" textlink="">
      <cdr:nvSpPr>
        <cdr:cNvPr id="3" name="CuadroTexto 4"/>
        <cdr:cNvSpPr txBox="1"/>
      </cdr:nvSpPr>
      <cdr:spPr>
        <a:xfrm xmlns:a="http://schemas.openxmlformats.org/drawingml/2006/main">
          <a:off x="1717653" y="184160"/>
          <a:ext cx="923923" cy="47625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MX" sz="1100" b="1"/>
            <a:t>Promedio</a:t>
          </a:r>
          <a:r>
            <a:rPr lang="es-MX" sz="1100" b="1" baseline="0"/>
            <a:t> 9.3</a:t>
          </a:r>
          <a:endParaRPr lang="es-MX" sz="1100" b="1"/>
        </a:p>
      </cdr:txBody>
    </cdr:sp>
  </cdr:relSizeAnchor>
</c:userShapes>
</file>

<file path=ppt/drawings/drawing2.xml><?xml version="1.0" encoding="utf-8"?>
<c:userShapes xmlns:c="http://schemas.openxmlformats.org/drawingml/2006/chart">
  <cdr:relSizeAnchor xmlns:cdr="http://schemas.openxmlformats.org/drawingml/2006/chartDrawing">
    <cdr:from>
      <cdr:x>0.06342</cdr:x>
      <cdr:y>0.18892</cdr:y>
    </cdr:from>
    <cdr:to>
      <cdr:x>0.93553</cdr:x>
      <cdr:y>0.19297</cdr:y>
    </cdr:to>
    <cdr:cxnSp macro="">
      <cdr:nvCxnSpPr>
        <cdr:cNvPr id="5" name="Conector recto de flecha 4"/>
        <cdr:cNvCxnSpPr/>
      </cdr:nvCxnSpPr>
      <cdr:spPr>
        <a:xfrm xmlns:a="http://schemas.openxmlformats.org/drawingml/2006/main">
          <a:off x="384178" y="666709"/>
          <a:ext cx="5283155" cy="14293"/>
        </a:xfrm>
        <a:prstGeom xmlns:a="http://schemas.openxmlformats.org/drawingml/2006/main" prst="straightConnector1">
          <a:avLst/>
        </a:prstGeom>
        <a:ln xmlns:a="http://schemas.openxmlformats.org/drawingml/2006/main" w="1270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0.19078</cdr:x>
      <cdr:y>0.02024</cdr:y>
    </cdr:from>
    <cdr:to>
      <cdr:x>0.31499</cdr:x>
      <cdr:y>0.18083</cdr:y>
    </cdr:to>
    <cdr:sp macro="" textlink="">
      <cdr:nvSpPr>
        <cdr:cNvPr id="6" name="CuadroTexto 4"/>
        <cdr:cNvSpPr txBox="1"/>
      </cdr:nvSpPr>
      <cdr:spPr>
        <a:xfrm xmlns:a="http://schemas.openxmlformats.org/drawingml/2006/main">
          <a:off x="1155726" y="71439"/>
          <a:ext cx="752452" cy="56671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MX" sz="1100" b="1"/>
            <a:t>Promedio</a:t>
          </a:r>
          <a:r>
            <a:rPr lang="es-MX" sz="1100" b="1" baseline="0"/>
            <a:t> 9.2</a:t>
          </a:r>
          <a:endParaRPr lang="es-MX" sz="1100" b="1"/>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BED38652-4DDC-4906-93C2-9ADA1C55ED5F}" type="datetimeFigureOut">
              <a:rPr lang="es-MX" smtClean="0"/>
              <a:t>11/02/2017</a:t>
            </a:fld>
            <a:endParaRPr lang="es-MX" dirty="0"/>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0168FC1-9F56-4510-9D9C-46426ED652FA}" type="slidenum">
              <a:rPr lang="es-MX" smtClean="0"/>
              <a:t>‹Nº›</a:t>
            </a:fld>
            <a:endParaRPr lang="es-MX" dirty="0"/>
          </a:p>
        </p:txBody>
      </p:sp>
    </p:spTree>
    <p:extLst>
      <p:ext uri="{BB962C8B-B14F-4D97-AF65-F5344CB8AC3E}">
        <p14:creationId xmlns:p14="http://schemas.microsoft.com/office/powerpoint/2010/main" val="78530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8EA0EA82-0AD7-429D-B62E-6ADED28645CF}" type="datetimeFigureOut">
              <a:rPr lang="es-MX" smtClean="0"/>
              <a:t>11/02/2017</a:t>
            </a:fld>
            <a:endParaRPr lang="es-MX" dirty="0"/>
          </a:p>
        </p:txBody>
      </p:sp>
      <p:sp>
        <p:nvSpPr>
          <p:cNvPr id="4" name="3 Marcador de imagen de diapositiva"/>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C8369EB5-BC3D-4D57-B58A-EA45B22950B2}" type="slidenum">
              <a:rPr lang="es-MX" smtClean="0"/>
              <a:t>‹Nº›</a:t>
            </a:fld>
            <a:endParaRPr lang="es-MX" dirty="0"/>
          </a:p>
        </p:txBody>
      </p:sp>
    </p:spTree>
    <p:extLst>
      <p:ext uri="{BB962C8B-B14F-4D97-AF65-F5344CB8AC3E}">
        <p14:creationId xmlns:p14="http://schemas.microsoft.com/office/powerpoint/2010/main" val="3189192144"/>
      </p:ext>
    </p:extLst>
  </p:cSld>
  <p:clrMap bg1="lt1" tx1="dk1" bg2="lt2" tx2="dk2" accent1="accent1" accent2="accent2" accent3="accent3" accent4="accent4" accent5="accent5" accent6="accent6" hlink="hlink" folHlink="folHlink"/>
  <p:notesStyle>
    <a:lvl1pPr marL="0" algn="l" defTabSz="914321" rtl="0" eaLnBrk="1" latinLnBrk="0" hangingPunct="1">
      <a:defRPr sz="1200" kern="1200">
        <a:solidFill>
          <a:schemeClr val="tx1"/>
        </a:solidFill>
        <a:latin typeface="+mn-lt"/>
        <a:ea typeface="+mn-ea"/>
        <a:cs typeface="+mn-cs"/>
      </a:defRPr>
    </a:lvl1pPr>
    <a:lvl2pPr marL="457161" algn="l" defTabSz="914321" rtl="0" eaLnBrk="1" latinLnBrk="0" hangingPunct="1">
      <a:defRPr sz="1200" kern="1200">
        <a:solidFill>
          <a:schemeClr val="tx1"/>
        </a:solidFill>
        <a:latin typeface="+mn-lt"/>
        <a:ea typeface="+mn-ea"/>
        <a:cs typeface="+mn-cs"/>
      </a:defRPr>
    </a:lvl2pPr>
    <a:lvl3pPr marL="914321" algn="l" defTabSz="914321" rtl="0" eaLnBrk="1" latinLnBrk="0" hangingPunct="1">
      <a:defRPr sz="1200" kern="1200">
        <a:solidFill>
          <a:schemeClr val="tx1"/>
        </a:solidFill>
        <a:latin typeface="+mn-lt"/>
        <a:ea typeface="+mn-ea"/>
        <a:cs typeface="+mn-cs"/>
      </a:defRPr>
    </a:lvl3pPr>
    <a:lvl4pPr marL="1371482" algn="l" defTabSz="914321" rtl="0" eaLnBrk="1" latinLnBrk="0" hangingPunct="1">
      <a:defRPr sz="1200" kern="1200">
        <a:solidFill>
          <a:schemeClr val="tx1"/>
        </a:solidFill>
        <a:latin typeface="+mn-lt"/>
        <a:ea typeface="+mn-ea"/>
        <a:cs typeface="+mn-cs"/>
      </a:defRPr>
    </a:lvl4pPr>
    <a:lvl5pPr marL="1828642" algn="l" defTabSz="914321" rtl="0" eaLnBrk="1" latinLnBrk="0" hangingPunct="1">
      <a:defRPr sz="1200" kern="1200">
        <a:solidFill>
          <a:schemeClr val="tx1"/>
        </a:solidFill>
        <a:latin typeface="+mn-lt"/>
        <a:ea typeface="+mn-ea"/>
        <a:cs typeface="+mn-cs"/>
      </a:defRPr>
    </a:lvl5pPr>
    <a:lvl6pPr marL="2285802" algn="l" defTabSz="914321" rtl="0" eaLnBrk="1" latinLnBrk="0" hangingPunct="1">
      <a:defRPr sz="1200" kern="1200">
        <a:solidFill>
          <a:schemeClr val="tx1"/>
        </a:solidFill>
        <a:latin typeface="+mn-lt"/>
        <a:ea typeface="+mn-ea"/>
        <a:cs typeface="+mn-cs"/>
      </a:defRPr>
    </a:lvl6pPr>
    <a:lvl7pPr marL="2742963" algn="l" defTabSz="914321" rtl="0" eaLnBrk="1" latinLnBrk="0" hangingPunct="1">
      <a:defRPr sz="1200" kern="1200">
        <a:solidFill>
          <a:schemeClr val="tx1"/>
        </a:solidFill>
        <a:latin typeface="+mn-lt"/>
        <a:ea typeface="+mn-ea"/>
        <a:cs typeface="+mn-cs"/>
      </a:defRPr>
    </a:lvl7pPr>
    <a:lvl8pPr marL="3200123" algn="l" defTabSz="914321" rtl="0" eaLnBrk="1" latinLnBrk="0" hangingPunct="1">
      <a:defRPr sz="1200" kern="1200">
        <a:solidFill>
          <a:schemeClr val="tx1"/>
        </a:solidFill>
        <a:latin typeface="+mn-lt"/>
        <a:ea typeface="+mn-ea"/>
        <a:cs typeface="+mn-cs"/>
      </a:defRPr>
    </a:lvl8pPr>
    <a:lvl9pPr marL="3657284" algn="l" defTabSz="91432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8369EB5-BC3D-4D57-B58A-EA45B22950B2}" type="slidenum">
              <a:rPr lang="es-MX" smtClean="0"/>
              <a:t>22</a:t>
            </a:fld>
            <a:endParaRPr lang="es-MX" dirty="0"/>
          </a:p>
        </p:txBody>
      </p:sp>
    </p:spTree>
    <p:extLst>
      <p:ext uri="{BB962C8B-B14F-4D97-AF65-F5344CB8AC3E}">
        <p14:creationId xmlns:p14="http://schemas.microsoft.com/office/powerpoint/2010/main" val="3377307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895600" y="525463"/>
            <a:ext cx="3505200" cy="2628900"/>
          </a:xfrm>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8369EB5-BC3D-4D57-B58A-EA45B22950B2}" type="slidenum">
              <a:rPr lang="es-MX" smtClean="0"/>
              <a:t>24</a:t>
            </a:fld>
            <a:endParaRPr lang="es-MX" dirty="0"/>
          </a:p>
        </p:txBody>
      </p:sp>
    </p:spTree>
    <p:extLst>
      <p:ext uri="{BB962C8B-B14F-4D97-AF65-F5344CB8AC3E}">
        <p14:creationId xmlns:p14="http://schemas.microsoft.com/office/powerpoint/2010/main" val="139931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37688" y="1670314"/>
            <a:ext cx="6093778" cy="1152540"/>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75373" y="3046889"/>
            <a:ext cx="5018405" cy="1374087"/>
          </a:xfrm>
        </p:spPr>
        <p:txBody>
          <a:bodyPr/>
          <a:lstStyle>
            <a:lvl1pPr marL="0" indent="0" algn="ctr">
              <a:buNone/>
              <a:defRPr>
                <a:solidFill>
                  <a:schemeClr val="tx1">
                    <a:tint val="75000"/>
                  </a:schemeClr>
                </a:solidFill>
              </a:defRPr>
            </a:lvl1pPr>
            <a:lvl2pPr marL="358414" indent="0" algn="ctr">
              <a:buNone/>
              <a:defRPr>
                <a:solidFill>
                  <a:schemeClr val="tx1">
                    <a:tint val="75000"/>
                  </a:schemeClr>
                </a:solidFill>
              </a:defRPr>
            </a:lvl2pPr>
            <a:lvl3pPr marL="716828" indent="0" algn="ctr">
              <a:buNone/>
              <a:defRPr>
                <a:solidFill>
                  <a:schemeClr val="tx1">
                    <a:tint val="75000"/>
                  </a:schemeClr>
                </a:solidFill>
              </a:defRPr>
            </a:lvl3pPr>
            <a:lvl4pPr marL="1075241" indent="0" algn="ctr">
              <a:buNone/>
              <a:defRPr>
                <a:solidFill>
                  <a:schemeClr val="tx1">
                    <a:tint val="75000"/>
                  </a:schemeClr>
                </a:solidFill>
              </a:defRPr>
            </a:lvl4pPr>
            <a:lvl5pPr marL="1433655" indent="0" algn="ctr">
              <a:buNone/>
              <a:defRPr>
                <a:solidFill>
                  <a:schemeClr val="tx1">
                    <a:tint val="75000"/>
                  </a:schemeClr>
                </a:solidFill>
              </a:defRPr>
            </a:lvl5pPr>
            <a:lvl6pPr marL="1792069" indent="0" algn="ctr">
              <a:buNone/>
              <a:defRPr>
                <a:solidFill>
                  <a:schemeClr val="tx1">
                    <a:tint val="75000"/>
                  </a:schemeClr>
                </a:solidFill>
              </a:defRPr>
            </a:lvl6pPr>
            <a:lvl7pPr marL="2150483" indent="0" algn="ctr">
              <a:buNone/>
              <a:defRPr>
                <a:solidFill>
                  <a:schemeClr val="tx1">
                    <a:tint val="75000"/>
                  </a:schemeClr>
                </a:solidFill>
              </a:defRPr>
            </a:lvl7pPr>
            <a:lvl8pPr marL="2508897" indent="0" algn="ctr">
              <a:buNone/>
              <a:defRPr>
                <a:solidFill>
                  <a:schemeClr val="tx1">
                    <a:tint val="75000"/>
                  </a:schemeClr>
                </a:solidFill>
              </a:defRPr>
            </a:lvl8pPr>
            <a:lvl9pPr marL="286731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7347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280836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898226" y="287513"/>
            <a:ext cx="1209795" cy="6116182"/>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68846" y="287513"/>
            <a:ext cx="3509897" cy="611618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09321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7" name="Rectángulo 6"/>
          <p:cNvSpPr/>
          <p:nvPr userDrawn="1"/>
        </p:nvSpPr>
        <p:spPr>
          <a:xfrm>
            <a:off x="-3323" y="3940547"/>
            <a:ext cx="7169150" cy="1441034"/>
          </a:xfrm>
          <a:prstGeom prst="rect">
            <a:avLst/>
          </a:prstGeom>
          <a:gradFill>
            <a:gsLst>
              <a:gs pos="0">
                <a:srgbClr val="660066">
                  <a:alpha val="20000"/>
                </a:srgbClr>
              </a:gs>
              <a:gs pos="74000">
                <a:srgbClr val="660066">
                  <a:alpha val="40000"/>
                </a:srgbClr>
              </a:gs>
              <a:gs pos="83000">
                <a:srgbClr val="660066">
                  <a:alpha val="50000"/>
                </a:srgbClr>
              </a:gs>
              <a:gs pos="100000">
                <a:srgbClr val="660066">
                  <a:alpha val="8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8" name="Elipse 7"/>
          <p:cNvSpPr/>
          <p:nvPr userDrawn="1"/>
        </p:nvSpPr>
        <p:spPr>
          <a:xfrm rot="21090367">
            <a:off x="2270917" y="3172232"/>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9" name="Rectángulo 8"/>
          <p:cNvSpPr/>
          <p:nvPr userDrawn="1"/>
        </p:nvSpPr>
        <p:spPr>
          <a:xfrm>
            <a:off x="-3323" y="3940547"/>
            <a:ext cx="3866856" cy="13845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10" name="Elipse 9"/>
          <p:cNvSpPr/>
          <p:nvPr userDrawn="1"/>
        </p:nvSpPr>
        <p:spPr>
          <a:xfrm rot="21090367">
            <a:off x="2267594" y="3182310"/>
            <a:ext cx="4934483" cy="20888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Tree>
    <p:extLst>
      <p:ext uri="{BB962C8B-B14F-4D97-AF65-F5344CB8AC3E}">
        <p14:creationId xmlns:p14="http://schemas.microsoft.com/office/powerpoint/2010/main" val="353053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cxnSp>
        <p:nvCxnSpPr>
          <p:cNvPr id="3" name="2 Conector recto"/>
          <p:cNvCxnSpPr/>
          <p:nvPr userDrawn="1"/>
        </p:nvCxnSpPr>
        <p:spPr>
          <a:xfrm>
            <a:off x="-15825" y="5269093"/>
            <a:ext cx="7200800" cy="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5" name="4 Rectángulo"/>
          <p:cNvSpPr/>
          <p:nvPr userDrawn="1"/>
        </p:nvSpPr>
        <p:spPr>
          <a:xfrm>
            <a:off x="-6109" y="0"/>
            <a:ext cx="7175259" cy="369332"/>
          </a:xfrm>
          <a:prstGeom prst="rect">
            <a:avLst/>
          </a:prstGeom>
          <a:solidFill>
            <a:srgbClr val="7030A0"/>
          </a:solidFill>
        </p:spPr>
        <p:txBody>
          <a:bodyPr wrap="square">
            <a:spAutoFit/>
          </a:bodyPr>
          <a:lstStyle/>
          <a:p>
            <a:endParaRPr lang="es-MX" sz="18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09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66313" y="3455134"/>
            <a:ext cx="6093778" cy="1067905"/>
          </a:xfrm>
        </p:spPr>
        <p:txBody>
          <a:bodyPr anchor="t"/>
          <a:lstStyle>
            <a:lvl1pPr algn="l">
              <a:defRPr sz="31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66313" y="2278945"/>
            <a:ext cx="6093778" cy="1176188"/>
          </a:xfrm>
        </p:spPr>
        <p:txBody>
          <a:bodyPr anchor="b"/>
          <a:lstStyle>
            <a:lvl1pPr marL="0" indent="0">
              <a:buNone/>
              <a:defRPr sz="1600">
                <a:solidFill>
                  <a:schemeClr val="tx1">
                    <a:tint val="75000"/>
                  </a:schemeClr>
                </a:solidFill>
              </a:defRPr>
            </a:lvl1pPr>
            <a:lvl2pPr marL="358414" indent="0">
              <a:buNone/>
              <a:defRPr sz="1400">
                <a:solidFill>
                  <a:schemeClr val="tx1">
                    <a:tint val="75000"/>
                  </a:schemeClr>
                </a:solidFill>
              </a:defRPr>
            </a:lvl2pPr>
            <a:lvl3pPr marL="716828" indent="0">
              <a:buNone/>
              <a:defRPr sz="1300">
                <a:solidFill>
                  <a:schemeClr val="tx1">
                    <a:tint val="75000"/>
                  </a:schemeClr>
                </a:solidFill>
              </a:defRPr>
            </a:lvl3pPr>
            <a:lvl4pPr marL="1075241" indent="0">
              <a:buNone/>
              <a:defRPr sz="1100">
                <a:solidFill>
                  <a:schemeClr val="tx1">
                    <a:tint val="75000"/>
                  </a:schemeClr>
                </a:solidFill>
              </a:defRPr>
            </a:lvl4pPr>
            <a:lvl5pPr marL="1433655" indent="0">
              <a:buNone/>
              <a:defRPr sz="1100">
                <a:solidFill>
                  <a:schemeClr val="tx1">
                    <a:tint val="75000"/>
                  </a:schemeClr>
                </a:solidFill>
              </a:defRPr>
            </a:lvl5pPr>
            <a:lvl6pPr marL="1792069" indent="0">
              <a:buNone/>
              <a:defRPr sz="1100">
                <a:solidFill>
                  <a:schemeClr val="tx1">
                    <a:tint val="75000"/>
                  </a:schemeClr>
                </a:solidFill>
              </a:defRPr>
            </a:lvl6pPr>
            <a:lvl7pPr marL="2150483" indent="0">
              <a:buNone/>
              <a:defRPr sz="1100">
                <a:solidFill>
                  <a:schemeClr val="tx1">
                    <a:tint val="75000"/>
                  </a:schemeClr>
                </a:solidFill>
              </a:defRPr>
            </a:lvl7pPr>
            <a:lvl8pPr marL="2508897" indent="0">
              <a:buNone/>
              <a:defRPr sz="1100">
                <a:solidFill>
                  <a:schemeClr val="tx1">
                    <a:tint val="75000"/>
                  </a:schemeClr>
                </a:solidFill>
              </a:defRPr>
            </a:lvl8pPr>
            <a:lvl9pPr marL="2867310" indent="0">
              <a:buNone/>
              <a:defRPr sz="11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74159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68845"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748174" y="1672803"/>
            <a:ext cx="2359845" cy="4730893"/>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643281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58458" y="215324"/>
            <a:ext cx="6452235" cy="896144"/>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58459" y="1203572"/>
            <a:ext cx="3167620"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58459" y="1705163"/>
            <a:ext cx="3167620"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641830" y="1203572"/>
            <a:ext cx="3168864" cy="501591"/>
          </a:xfrm>
        </p:spPr>
        <p:txBody>
          <a:bodyPr anchor="b"/>
          <a:lstStyle>
            <a:lvl1pPr marL="0" indent="0">
              <a:buNone/>
              <a:defRPr sz="1900" b="1"/>
            </a:lvl1pPr>
            <a:lvl2pPr marL="358414" indent="0">
              <a:buNone/>
              <a:defRPr sz="1600" b="1"/>
            </a:lvl2pPr>
            <a:lvl3pPr marL="716828" indent="0">
              <a:buNone/>
              <a:defRPr sz="1400" b="1"/>
            </a:lvl3pPr>
            <a:lvl4pPr marL="1075241" indent="0">
              <a:buNone/>
              <a:defRPr sz="1300" b="1"/>
            </a:lvl4pPr>
            <a:lvl5pPr marL="1433655" indent="0">
              <a:buNone/>
              <a:defRPr sz="1300" b="1"/>
            </a:lvl5pPr>
            <a:lvl6pPr marL="1792069" indent="0">
              <a:buNone/>
              <a:defRPr sz="1300" b="1"/>
            </a:lvl6pPr>
            <a:lvl7pPr marL="2150483" indent="0">
              <a:buNone/>
              <a:defRPr sz="1300" b="1"/>
            </a:lvl7pPr>
            <a:lvl8pPr marL="2508897" indent="0">
              <a:buNone/>
              <a:defRPr sz="1300" b="1"/>
            </a:lvl8pPr>
            <a:lvl9pPr marL="2867310" indent="0">
              <a:buNone/>
              <a:defRPr sz="13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641830" y="1705163"/>
            <a:ext cx="3168864" cy="3097920"/>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43290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284376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54116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58460" y="214079"/>
            <a:ext cx="2358601" cy="911080"/>
          </a:xfrm>
        </p:spPr>
        <p:txBody>
          <a:bodyPr anchor="b"/>
          <a:lstStyle>
            <a:lvl1pPr algn="l">
              <a:defRPr sz="16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802939" y="214079"/>
            <a:ext cx="4007754" cy="4589004"/>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58460" y="1125160"/>
            <a:ext cx="2358601" cy="3677925"/>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326120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05204" y="3763805"/>
            <a:ext cx="4301490" cy="444338"/>
          </a:xfrm>
        </p:spPr>
        <p:txBody>
          <a:bodyPr anchor="b"/>
          <a:lstStyle>
            <a:lvl1pPr algn="l">
              <a:defRPr sz="16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405204" y="480433"/>
            <a:ext cx="4301490" cy="3226118"/>
          </a:xfrm>
        </p:spPr>
        <p:txBody>
          <a:bodyPr/>
          <a:lstStyle>
            <a:lvl1pPr marL="0" indent="0">
              <a:buNone/>
              <a:defRPr sz="2500"/>
            </a:lvl1pPr>
            <a:lvl2pPr marL="358414" indent="0">
              <a:buNone/>
              <a:defRPr sz="2200"/>
            </a:lvl2pPr>
            <a:lvl3pPr marL="716828" indent="0">
              <a:buNone/>
              <a:defRPr sz="1900"/>
            </a:lvl3pPr>
            <a:lvl4pPr marL="1075241" indent="0">
              <a:buNone/>
              <a:defRPr sz="1600"/>
            </a:lvl4pPr>
            <a:lvl5pPr marL="1433655" indent="0">
              <a:buNone/>
              <a:defRPr sz="1600"/>
            </a:lvl5pPr>
            <a:lvl6pPr marL="1792069" indent="0">
              <a:buNone/>
              <a:defRPr sz="1600"/>
            </a:lvl6pPr>
            <a:lvl7pPr marL="2150483" indent="0">
              <a:buNone/>
              <a:defRPr sz="1600"/>
            </a:lvl7pPr>
            <a:lvl8pPr marL="2508897" indent="0">
              <a:buNone/>
              <a:defRPr sz="1600"/>
            </a:lvl8pPr>
            <a:lvl9pPr marL="2867310" indent="0">
              <a:buNone/>
              <a:defRPr sz="1600"/>
            </a:lvl9pPr>
          </a:lstStyle>
          <a:p>
            <a:endParaRPr lang="es-MX" dirty="0"/>
          </a:p>
        </p:txBody>
      </p:sp>
      <p:sp>
        <p:nvSpPr>
          <p:cNvPr id="4" name="3 Marcador de texto"/>
          <p:cNvSpPr>
            <a:spLocks noGrp="1"/>
          </p:cNvSpPr>
          <p:nvPr>
            <p:ph type="body" sz="half" idx="2"/>
          </p:nvPr>
        </p:nvSpPr>
        <p:spPr>
          <a:xfrm>
            <a:off x="1405204" y="4208144"/>
            <a:ext cx="4301490" cy="631034"/>
          </a:xfrm>
        </p:spPr>
        <p:txBody>
          <a:bodyPr/>
          <a:lstStyle>
            <a:lvl1pPr marL="0" indent="0">
              <a:buNone/>
              <a:defRPr sz="1100"/>
            </a:lvl1pPr>
            <a:lvl2pPr marL="358414" indent="0">
              <a:buNone/>
              <a:defRPr sz="900"/>
            </a:lvl2pPr>
            <a:lvl3pPr marL="716828" indent="0">
              <a:buNone/>
              <a:defRPr sz="800"/>
            </a:lvl3pPr>
            <a:lvl4pPr marL="1075241" indent="0">
              <a:buNone/>
              <a:defRPr sz="700"/>
            </a:lvl4pPr>
            <a:lvl5pPr marL="1433655" indent="0">
              <a:buNone/>
              <a:defRPr sz="700"/>
            </a:lvl5pPr>
            <a:lvl6pPr marL="1792069" indent="0">
              <a:buNone/>
              <a:defRPr sz="700"/>
            </a:lvl6pPr>
            <a:lvl7pPr marL="2150483" indent="0">
              <a:buNone/>
              <a:defRPr sz="700"/>
            </a:lvl7pPr>
            <a:lvl8pPr marL="2508897" indent="0">
              <a:buNone/>
              <a:defRPr sz="700"/>
            </a:lvl8pPr>
            <a:lvl9pPr marL="2867310" indent="0">
              <a:buNone/>
              <a:defRPr sz="7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F5452FD-D088-44C8-83E3-425120EC4973}" type="slidenum">
              <a:rPr lang="es-MX" smtClean="0"/>
              <a:t>‹Nº›</a:t>
            </a:fld>
            <a:endParaRPr lang="es-MX" dirty="0"/>
          </a:p>
        </p:txBody>
      </p:sp>
    </p:spTree>
    <p:extLst>
      <p:ext uri="{BB962C8B-B14F-4D97-AF65-F5344CB8AC3E}">
        <p14:creationId xmlns:p14="http://schemas.microsoft.com/office/powerpoint/2010/main" val="377065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58458" y="215324"/>
            <a:ext cx="6452235" cy="896144"/>
          </a:xfrm>
          <a:prstGeom prst="rect">
            <a:avLst/>
          </a:prstGeom>
        </p:spPr>
        <p:txBody>
          <a:bodyPr vert="horz" lIns="71683" tIns="35841" rIns="71683" bIns="35841"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58458" y="1254604"/>
            <a:ext cx="6452235" cy="3548481"/>
          </a:xfrm>
          <a:prstGeom prst="rect">
            <a:avLst/>
          </a:prstGeom>
        </p:spPr>
        <p:txBody>
          <a:bodyPr vert="horz" lIns="71683" tIns="35841" rIns="71683" bIns="3584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58459" y="4983557"/>
            <a:ext cx="1672801" cy="286268"/>
          </a:xfrm>
          <a:prstGeom prst="rect">
            <a:avLst/>
          </a:prstGeom>
        </p:spPr>
        <p:txBody>
          <a:bodyPr vert="horz" lIns="71683" tIns="35841" rIns="71683" bIns="35841" rtlCol="0" anchor="ctr"/>
          <a:lstStyle>
            <a:lvl1pPr algn="l">
              <a:defRPr sz="900">
                <a:solidFill>
                  <a:schemeClr val="tx1">
                    <a:tint val="75000"/>
                  </a:schemeClr>
                </a:solidFill>
              </a:defRPr>
            </a:lvl1pPr>
          </a:lstStyle>
          <a:p>
            <a:endParaRPr lang="es-MX" dirty="0"/>
          </a:p>
        </p:txBody>
      </p:sp>
      <p:sp>
        <p:nvSpPr>
          <p:cNvPr id="5" name="4 Marcador de pie de página"/>
          <p:cNvSpPr>
            <a:spLocks noGrp="1"/>
          </p:cNvSpPr>
          <p:nvPr>
            <p:ph type="ftr" sz="quarter" idx="3"/>
          </p:nvPr>
        </p:nvSpPr>
        <p:spPr>
          <a:xfrm>
            <a:off x="2449462" y="4983557"/>
            <a:ext cx="2270230" cy="286268"/>
          </a:xfrm>
          <a:prstGeom prst="rect">
            <a:avLst/>
          </a:prstGeom>
        </p:spPr>
        <p:txBody>
          <a:bodyPr vert="horz" lIns="71683" tIns="35841" rIns="71683" bIns="35841" rtlCol="0" anchor="ctr"/>
          <a:lstStyle>
            <a:lvl1pPr algn="ctr">
              <a:defRPr sz="9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5137893" y="4983557"/>
            <a:ext cx="1672801" cy="286268"/>
          </a:xfrm>
          <a:prstGeom prst="rect">
            <a:avLst/>
          </a:prstGeom>
        </p:spPr>
        <p:txBody>
          <a:bodyPr vert="horz" lIns="71683" tIns="35841" rIns="71683" bIns="35841" rtlCol="0" anchor="ctr"/>
          <a:lstStyle>
            <a:lvl1pPr algn="r">
              <a:defRPr sz="900">
                <a:solidFill>
                  <a:schemeClr val="tx1">
                    <a:tint val="75000"/>
                  </a:schemeClr>
                </a:solidFill>
              </a:defRPr>
            </a:lvl1pPr>
          </a:lstStyle>
          <a:p>
            <a:fld id="{8F5452FD-D088-44C8-83E3-425120EC4973}" type="slidenum">
              <a:rPr lang="es-MX" smtClean="0"/>
              <a:t>‹Nº›</a:t>
            </a:fld>
            <a:endParaRPr lang="es-MX" dirty="0"/>
          </a:p>
        </p:txBody>
      </p:sp>
    </p:spTree>
    <p:extLst>
      <p:ext uri="{BB962C8B-B14F-4D97-AF65-F5344CB8AC3E}">
        <p14:creationId xmlns:p14="http://schemas.microsoft.com/office/powerpoint/2010/main" val="1792844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716828" rtl="0" eaLnBrk="1" latinLnBrk="0" hangingPunct="1">
        <a:spcBef>
          <a:spcPct val="0"/>
        </a:spcBef>
        <a:buNone/>
        <a:defRPr sz="3400" kern="1200">
          <a:solidFill>
            <a:schemeClr val="tx1"/>
          </a:solidFill>
          <a:latin typeface="+mj-lt"/>
          <a:ea typeface="+mj-ea"/>
          <a:cs typeface="+mj-cs"/>
        </a:defRPr>
      </a:lvl1pPr>
    </p:titleStyle>
    <p:bodyStyle>
      <a:lvl1pPr marL="268811" indent="-268811" algn="l" defTabSz="71682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1pPr>
      <a:lvl2pPr marL="582423" indent="-224008" algn="l" defTabSz="71682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2pPr>
      <a:lvl3pPr marL="896034" indent="-179207" algn="l" defTabSz="716828"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54449"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12863"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1971275"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29690"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688104"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046517" indent="-179207" algn="l" defTabSz="716828"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s-MX"/>
      </a:defPPr>
      <a:lvl1pPr marL="0" algn="l" defTabSz="716828" rtl="0" eaLnBrk="1" latinLnBrk="0" hangingPunct="1">
        <a:defRPr sz="1400" kern="1200">
          <a:solidFill>
            <a:schemeClr val="tx1"/>
          </a:solidFill>
          <a:latin typeface="+mn-lt"/>
          <a:ea typeface="+mn-ea"/>
          <a:cs typeface="+mn-cs"/>
        </a:defRPr>
      </a:lvl1pPr>
      <a:lvl2pPr marL="358414" algn="l" defTabSz="716828" rtl="0" eaLnBrk="1" latinLnBrk="0" hangingPunct="1">
        <a:defRPr sz="1400" kern="1200">
          <a:solidFill>
            <a:schemeClr val="tx1"/>
          </a:solidFill>
          <a:latin typeface="+mn-lt"/>
          <a:ea typeface="+mn-ea"/>
          <a:cs typeface="+mn-cs"/>
        </a:defRPr>
      </a:lvl2pPr>
      <a:lvl3pPr marL="716828" algn="l" defTabSz="716828" rtl="0" eaLnBrk="1" latinLnBrk="0" hangingPunct="1">
        <a:defRPr sz="1400" kern="1200">
          <a:solidFill>
            <a:schemeClr val="tx1"/>
          </a:solidFill>
          <a:latin typeface="+mn-lt"/>
          <a:ea typeface="+mn-ea"/>
          <a:cs typeface="+mn-cs"/>
        </a:defRPr>
      </a:lvl3pPr>
      <a:lvl4pPr marL="1075241" algn="l" defTabSz="716828" rtl="0" eaLnBrk="1" latinLnBrk="0" hangingPunct="1">
        <a:defRPr sz="1400" kern="1200">
          <a:solidFill>
            <a:schemeClr val="tx1"/>
          </a:solidFill>
          <a:latin typeface="+mn-lt"/>
          <a:ea typeface="+mn-ea"/>
          <a:cs typeface="+mn-cs"/>
        </a:defRPr>
      </a:lvl4pPr>
      <a:lvl5pPr marL="1433655" algn="l" defTabSz="716828" rtl="0" eaLnBrk="1" latinLnBrk="0" hangingPunct="1">
        <a:defRPr sz="1400" kern="1200">
          <a:solidFill>
            <a:schemeClr val="tx1"/>
          </a:solidFill>
          <a:latin typeface="+mn-lt"/>
          <a:ea typeface="+mn-ea"/>
          <a:cs typeface="+mn-cs"/>
        </a:defRPr>
      </a:lvl5pPr>
      <a:lvl6pPr marL="1792069" algn="l" defTabSz="716828" rtl="0" eaLnBrk="1" latinLnBrk="0" hangingPunct="1">
        <a:defRPr sz="1400" kern="1200">
          <a:solidFill>
            <a:schemeClr val="tx1"/>
          </a:solidFill>
          <a:latin typeface="+mn-lt"/>
          <a:ea typeface="+mn-ea"/>
          <a:cs typeface="+mn-cs"/>
        </a:defRPr>
      </a:lvl6pPr>
      <a:lvl7pPr marL="2150483" algn="l" defTabSz="716828" rtl="0" eaLnBrk="1" latinLnBrk="0" hangingPunct="1">
        <a:defRPr sz="1400" kern="1200">
          <a:solidFill>
            <a:schemeClr val="tx1"/>
          </a:solidFill>
          <a:latin typeface="+mn-lt"/>
          <a:ea typeface="+mn-ea"/>
          <a:cs typeface="+mn-cs"/>
        </a:defRPr>
      </a:lvl7pPr>
      <a:lvl8pPr marL="2508897" algn="l" defTabSz="716828" rtl="0" eaLnBrk="1" latinLnBrk="0" hangingPunct="1">
        <a:defRPr sz="1400" kern="1200">
          <a:solidFill>
            <a:schemeClr val="tx1"/>
          </a:solidFill>
          <a:latin typeface="+mn-lt"/>
          <a:ea typeface="+mn-ea"/>
          <a:cs typeface="+mn-cs"/>
        </a:defRPr>
      </a:lvl8pPr>
      <a:lvl9pPr marL="2867310" algn="l" defTabSz="71682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90092" y="96143"/>
            <a:ext cx="1072169" cy="108012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9" name="8 Rectángulo redondeado"/>
          <p:cNvSpPr/>
          <p:nvPr/>
        </p:nvSpPr>
        <p:spPr>
          <a:xfrm>
            <a:off x="698183" y="744215"/>
            <a:ext cx="832068" cy="936104"/>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0" name="9 Rectángulo redondeado"/>
          <p:cNvSpPr/>
          <p:nvPr/>
        </p:nvSpPr>
        <p:spPr>
          <a:xfrm>
            <a:off x="378124" y="1400672"/>
            <a:ext cx="720080" cy="783704"/>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1" name="10 Rectángulo redondeado"/>
          <p:cNvSpPr/>
          <p:nvPr/>
        </p:nvSpPr>
        <p:spPr>
          <a:xfrm>
            <a:off x="1610957" y="139228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2" name="11 Rectángulo redondeado"/>
          <p:cNvSpPr/>
          <p:nvPr/>
        </p:nvSpPr>
        <p:spPr>
          <a:xfrm>
            <a:off x="1150679" y="1929457"/>
            <a:ext cx="423350" cy="432048"/>
          </a:xfrm>
          <a:prstGeom prst="roundRect">
            <a:avLst/>
          </a:prstGeom>
          <a:solidFill>
            <a:srgbClr val="009999">
              <a:alpha val="50000"/>
            </a:srgbClr>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3" name="12 Rectángulo redondeado"/>
          <p:cNvSpPr/>
          <p:nvPr/>
        </p:nvSpPr>
        <p:spPr>
          <a:xfrm>
            <a:off x="1250171" y="120445"/>
            <a:ext cx="471741" cy="468052"/>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14" name="13 Rectángulo redondeado"/>
          <p:cNvSpPr/>
          <p:nvPr/>
        </p:nvSpPr>
        <p:spPr>
          <a:xfrm>
            <a:off x="1441106" y="714557"/>
            <a:ext cx="508057" cy="497710"/>
          </a:xfrm>
          <a:prstGeom prst="roundRect">
            <a:avLst/>
          </a:prstGeom>
          <a:solidFill>
            <a:srgbClr val="7030A0"/>
          </a:solidFill>
        </p:spPr>
        <p:style>
          <a:lnRef idx="0">
            <a:schemeClr val="accent3"/>
          </a:lnRef>
          <a:fillRef idx="3">
            <a:schemeClr val="accent3"/>
          </a:fillRef>
          <a:effectRef idx="3">
            <a:schemeClr val="accent3"/>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6" name="8 Cuadro de texto"/>
          <p:cNvSpPr txBox="1"/>
          <p:nvPr/>
        </p:nvSpPr>
        <p:spPr>
          <a:xfrm>
            <a:off x="698182" y="2256383"/>
            <a:ext cx="5675655" cy="2011602"/>
          </a:xfrm>
          <a:prstGeom prst="roundRect">
            <a:avLst/>
          </a:prstGeom>
          <a:ln>
            <a:solidFill>
              <a:srgbClr val="006666"/>
            </a:solidFill>
          </a:ln>
        </p:spPr>
        <p:style>
          <a:lnRef idx="2">
            <a:schemeClr val="accent4"/>
          </a:lnRef>
          <a:fillRef idx="1">
            <a:schemeClr val="lt1"/>
          </a:fillRef>
          <a:effectRef idx="0">
            <a:schemeClr val="accent4"/>
          </a:effectRef>
          <a:fontRef idx="minor">
            <a:schemeClr val="dk1"/>
          </a:fontRef>
        </p:style>
        <p:txBody>
          <a:bodyPr rot="0" spcFirstLastPara="0" vert="horz" wrap="square" lIns="91432" tIns="45716" rIns="91432" bIns="45716" numCol="1" spcCol="0" rtlCol="0" fromWordArt="0" anchor="ctr" anchorCtr="0" forceAA="0" compatLnSpc="1">
            <a:prstTxWarp prst="textNoShape">
              <a:avLst/>
            </a:prstTxWarp>
            <a:noAutofit/>
          </a:bodyPr>
          <a:lstStyle/>
          <a:p>
            <a:pPr algn="ctr"/>
            <a:r>
              <a:rPr lang="es-MX" sz="2400" cap="small" dirty="0" smtClean="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Centro de Atención a                                   la Sociedad (CAS)</a:t>
            </a:r>
          </a:p>
          <a:p>
            <a:pPr algn="ctr"/>
            <a:r>
              <a:rPr lang="es-MX" sz="2400" cap="small" dirty="0" smtClean="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Informe Semanal</a:t>
            </a:r>
          </a:p>
          <a:p>
            <a:pPr algn="ctr"/>
            <a:r>
              <a:rPr lang="es-MX" sz="2400" cap="small" dirty="0" smtClean="0">
                <a:ln>
                  <a:solidFill>
                    <a:schemeClr val="tx1"/>
                  </a:solidFill>
                </a:ln>
                <a:solidFill>
                  <a:schemeClr val="tx1"/>
                </a:solidFill>
                <a:latin typeface="Times New Roman" panose="02020603050405020304" pitchFamily="18" charset="0"/>
                <a:ea typeface="Times New Roman"/>
                <a:cs typeface="Times New Roman" panose="02020603050405020304" pitchFamily="18" charset="0"/>
              </a:rPr>
              <a:t>Del 7 al 10 de febrero de 2017</a:t>
            </a:r>
            <a:endParaRPr lang="es-MX" sz="2400" dirty="0">
              <a:ln>
                <a:solidFill>
                  <a:schemeClr val="tx1"/>
                </a:solidFill>
              </a:ln>
              <a:solidFill>
                <a:schemeClr val="tx1"/>
              </a:solidFill>
              <a:latin typeface="Times New Roman" panose="02020603050405020304" pitchFamily="18" charset="0"/>
              <a:ea typeface="Times New Roman"/>
              <a:cs typeface="Times New Roman" panose="02020603050405020304" pitchFamily="18" charset="0"/>
            </a:endParaRPr>
          </a:p>
        </p:txBody>
      </p:sp>
      <p:sp>
        <p:nvSpPr>
          <p:cNvPr id="18" name="17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4" name="33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5" name="34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6" name="35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7" name="36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8" name="37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9" name="38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0" name="39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 name="AutoShape 2" descr="https://scontent-dfw1-1.xx.fbcdn.net/hphotos-xtp1/t31.0-8/10947386_1449372305354540_5826203706677402902_o.jpg?_nc_eui=ARg-nmd20loNlka5HtEUm8iaSuhDT9X-Kk-35igIT_0JDm8I3vVk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41"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3800599" y="-4465"/>
            <a:ext cx="3323099" cy="1967830"/>
          </a:xfrm>
          <a:prstGeom prst="rect">
            <a:avLst/>
          </a:prstGeom>
          <a:noFill/>
          <a:ln>
            <a:noFill/>
          </a:ln>
        </p:spPr>
      </p:pic>
    </p:spTree>
    <p:extLst>
      <p:ext uri="{BB962C8B-B14F-4D97-AF65-F5344CB8AC3E}">
        <p14:creationId xmlns:p14="http://schemas.microsoft.com/office/powerpoint/2010/main" val="3600801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4446" y="3535684"/>
            <a:ext cx="6990608" cy="1384995"/>
          </a:xfrm>
          <a:prstGeom prst="rect">
            <a:avLst/>
          </a:prstGeom>
          <a:noFill/>
        </p:spPr>
        <p:txBody>
          <a:bodyPr wrap="square" rtlCol="0">
            <a:spAutoFit/>
          </a:bodyPr>
          <a:lstStyle/>
          <a:p>
            <a:pPr algn="just"/>
            <a:r>
              <a:rPr lang="es-MX" b="1" dirty="0" smtClean="0"/>
              <a:t>El 86.8% de las asesorías brindadas son resueltas el mismo día, es decir, se da solución de manera inmediata, las cuales son 746 asesorías, siendo el rubro o canal de atención más empleado el Tel-INAI con 638 asesorías.</a:t>
            </a:r>
          </a:p>
          <a:p>
            <a:pPr algn="just"/>
            <a:endParaRPr lang="es-MX" b="1" dirty="0"/>
          </a:p>
          <a:p>
            <a:pPr algn="just"/>
            <a:r>
              <a:rPr lang="es-MX" b="1" dirty="0" smtClean="0"/>
              <a:t>El medio en el que se brinda respuesta entre 1 y 2 días fueron E-mail y Postal con 107 asesorías atendidas.</a:t>
            </a:r>
            <a:endParaRPr lang="es-MX" b="1" dirty="0"/>
          </a:p>
        </p:txBody>
      </p:sp>
      <p:sp>
        <p:nvSpPr>
          <p:cNvPr id="6" name="CuadroTexto 5"/>
          <p:cNvSpPr txBox="1"/>
          <p:nvPr/>
        </p:nvSpPr>
        <p:spPr>
          <a:xfrm>
            <a:off x="50351" y="3295270"/>
            <a:ext cx="4965284" cy="21544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sp>
        <p:nvSpPr>
          <p:cNvPr id="7" name="2 Rectángulo"/>
          <p:cNvSpPr/>
          <p:nvPr/>
        </p:nvSpPr>
        <p:spPr>
          <a:xfrm>
            <a:off x="50351" y="23729"/>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7</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Tiempo de </a:t>
            </a:r>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a</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sesoría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a:stretch>
            <a:fillRect/>
          </a:stretch>
        </p:blipFill>
        <p:spPr>
          <a:xfrm>
            <a:off x="200199" y="528191"/>
            <a:ext cx="6710489" cy="2592288"/>
          </a:xfrm>
          <a:prstGeom prst="rect">
            <a:avLst/>
          </a:prstGeom>
        </p:spPr>
      </p:pic>
    </p:spTree>
    <p:extLst>
      <p:ext uri="{BB962C8B-B14F-4D97-AF65-F5344CB8AC3E}">
        <p14:creationId xmlns:p14="http://schemas.microsoft.com/office/powerpoint/2010/main" val="2854013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8</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Tipo de Usuario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5" name="CuadroTexto 4"/>
          <p:cNvSpPr txBox="1"/>
          <p:nvPr/>
        </p:nvSpPr>
        <p:spPr>
          <a:xfrm>
            <a:off x="0" y="3912567"/>
            <a:ext cx="7136920" cy="1384995"/>
          </a:xfrm>
          <a:prstGeom prst="rect">
            <a:avLst/>
          </a:prstGeom>
          <a:noFill/>
        </p:spPr>
        <p:txBody>
          <a:bodyPr wrap="square" rtlCol="0">
            <a:spAutoFit/>
          </a:bodyPr>
          <a:lstStyle/>
          <a:p>
            <a:pPr algn="just"/>
            <a:r>
              <a:rPr lang="es-MX" b="1" dirty="0" smtClean="0"/>
              <a:t>Con 834 usuarios que representan el 97.1% de las asesorías realizadas por el CAS las </a:t>
            </a:r>
            <a:r>
              <a:rPr lang="es-MX" b="1" dirty="0"/>
              <a:t>personas </a:t>
            </a:r>
            <a:r>
              <a:rPr lang="es-MX" b="1" dirty="0" smtClean="0"/>
              <a:t>físicas emplean como medio principal el Tel-INAI con 618 usuarios que representan el 96.9% de las asesorías realizadas.</a:t>
            </a:r>
          </a:p>
          <a:p>
            <a:pPr algn="just"/>
            <a:endParaRPr lang="es-MX" b="1" dirty="0" smtClean="0"/>
          </a:p>
          <a:p>
            <a:pPr algn="just"/>
            <a:r>
              <a:rPr lang="es-MX" b="1" dirty="0" smtClean="0"/>
              <a:t>Los medios empleados por las personas morales es Tel-INAI con 20 usuarios que representa el 3.1%  E-mail con 4 usuarios que representa 2.9%, 1 usuario en presencial 1.2%.</a:t>
            </a:r>
            <a:endParaRPr lang="es-MX" b="1" dirty="0"/>
          </a:p>
        </p:txBody>
      </p:sp>
      <p:sp>
        <p:nvSpPr>
          <p:cNvPr id="6" name="CuadroTexto 5"/>
          <p:cNvSpPr txBox="1"/>
          <p:nvPr/>
        </p:nvSpPr>
        <p:spPr>
          <a:xfrm>
            <a:off x="3145342" y="1997127"/>
            <a:ext cx="3524719" cy="21544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pic>
        <p:nvPicPr>
          <p:cNvPr id="2" name="Imagen 1"/>
          <p:cNvPicPr>
            <a:picLocks noChangeAspect="1"/>
          </p:cNvPicPr>
          <p:nvPr/>
        </p:nvPicPr>
        <p:blipFill>
          <a:blip r:embed="rId2"/>
          <a:stretch>
            <a:fillRect/>
          </a:stretch>
        </p:blipFill>
        <p:spPr>
          <a:xfrm>
            <a:off x="3296543" y="472452"/>
            <a:ext cx="3590142" cy="1481239"/>
          </a:xfrm>
          <a:prstGeom prst="rect">
            <a:avLst/>
          </a:prstGeom>
        </p:spPr>
      </p:pic>
      <p:graphicFrame>
        <p:nvGraphicFramePr>
          <p:cNvPr id="7" name="6 Gráfico"/>
          <p:cNvGraphicFramePr>
            <a:graphicFrameLocks/>
          </p:cNvGraphicFramePr>
          <p:nvPr>
            <p:extLst>
              <p:ext uri="{D42A27DB-BD31-4B8C-83A1-F6EECF244321}">
                <p14:modId xmlns:p14="http://schemas.microsoft.com/office/powerpoint/2010/main" val="4138321363"/>
              </p:ext>
            </p:extLst>
          </p:nvPr>
        </p:nvGraphicFramePr>
        <p:xfrm>
          <a:off x="128190" y="472451"/>
          <a:ext cx="6938443" cy="34533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7584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2166" y="17923"/>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9</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Género de los Usuarios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6" name="CuadroTexto 5"/>
          <p:cNvSpPr txBox="1"/>
          <p:nvPr/>
        </p:nvSpPr>
        <p:spPr>
          <a:xfrm>
            <a:off x="47211" y="2380351"/>
            <a:ext cx="3465356"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s-MX" sz="800" dirty="0" smtClean="0"/>
              <a:t>Nota: La suma de los parciales puede no coincidir debido al redondeo aplicado.</a:t>
            </a:r>
            <a:endParaRPr lang="es-MX" sz="800" dirty="0"/>
          </a:p>
        </p:txBody>
      </p:sp>
      <p:sp>
        <p:nvSpPr>
          <p:cNvPr id="7" name="CuadroTexto 6"/>
          <p:cNvSpPr txBox="1"/>
          <p:nvPr/>
        </p:nvSpPr>
        <p:spPr>
          <a:xfrm>
            <a:off x="34574" y="2595795"/>
            <a:ext cx="7019422" cy="2292935"/>
          </a:xfrm>
          <a:prstGeom prst="rect">
            <a:avLst/>
          </a:prstGeom>
          <a:noFill/>
        </p:spPr>
        <p:txBody>
          <a:bodyPr wrap="square" rtlCol="0">
            <a:spAutoFit/>
          </a:bodyPr>
          <a:lstStyle/>
          <a:p>
            <a:pPr algn="just"/>
            <a:r>
              <a:rPr lang="es-MX" sz="1300" b="1" dirty="0" smtClean="0"/>
              <a:t>Respecto al género de quienes ocupan los canales de atención que proporciona el INAI y al ser el Tel-INAI el medio más empleado por los usuarios del CAS con 638 servicios atendidos, en la semana reportada los hombres representan el 50.2% y las mujeres </a:t>
            </a:r>
            <a:r>
              <a:rPr lang="es-MX" sz="1300" b="1" dirty="0"/>
              <a:t>representan el </a:t>
            </a:r>
            <a:r>
              <a:rPr lang="es-MX" sz="1300" b="1" dirty="0" smtClean="0"/>
              <a:t>49.5% </a:t>
            </a:r>
          </a:p>
          <a:p>
            <a:pPr algn="just"/>
            <a:endParaRPr lang="es-MX" sz="1300" b="1" dirty="0"/>
          </a:p>
          <a:p>
            <a:pPr algn="just"/>
            <a:r>
              <a:rPr lang="es-MX" sz="1300" b="1" dirty="0"/>
              <a:t>L</a:t>
            </a:r>
            <a:r>
              <a:rPr lang="es-MX" sz="1300" b="1" dirty="0" smtClean="0"/>
              <a:t>os usuarios que acuden de manera presencial al INAI en la semana reportada, en su mayoría son hombres y representan el 67.1% y en menor medida las mujeres con un 32.9% de las asesorías otorgadas. </a:t>
            </a:r>
          </a:p>
          <a:p>
            <a:pPr algn="just"/>
            <a:endParaRPr lang="es-MX" sz="1300" b="1" dirty="0"/>
          </a:p>
          <a:p>
            <a:pPr algn="just"/>
            <a:r>
              <a:rPr lang="es-MX" sz="1300" b="1" dirty="0" smtClean="0"/>
              <a:t>Finalmente, cabe resaltar que el canal de atención E-mail en la semana reportada representó el 15.8% de uso de los cuales 46.3% de los solicitante eran hombres y un 29.4% representado por la mujeres. </a:t>
            </a:r>
            <a:endParaRPr lang="es-MX" sz="1300" b="1" dirty="0"/>
          </a:p>
        </p:txBody>
      </p:sp>
      <p:pic>
        <p:nvPicPr>
          <p:cNvPr id="2" name="Imagen 1"/>
          <p:cNvPicPr>
            <a:picLocks noChangeAspect="1"/>
          </p:cNvPicPr>
          <p:nvPr/>
        </p:nvPicPr>
        <p:blipFill>
          <a:blip r:embed="rId2"/>
          <a:stretch>
            <a:fillRect/>
          </a:stretch>
        </p:blipFill>
        <p:spPr>
          <a:xfrm>
            <a:off x="344215" y="584885"/>
            <a:ext cx="6552728" cy="1671498"/>
          </a:xfrm>
          <a:prstGeom prst="rect">
            <a:avLst/>
          </a:prstGeom>
        </p:spPr>
      </p:pic>
    </p:spTree>
    <p:extLst>
      <p:ext uri="{BB962C8B-B14F-4D97-AF65-F5344CB8AC3E}">
        <p14:creationId xmlns:p14="http://schemas.microsoft.com/office/powerpoint/2010/main" val="1397737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rotWithShape="1">
          <a:blip r:embed="rId2">
            <a:lum bright="70000" contrast="-70000"/>
          </a:blip>
          <a:srcRect r="54408" b="51512"/>
          <a:stretch/>
        </p:blipFill>
        <p:spPr>
          <a:xfrm>
            <a:off x="2504455" y="1337885"/>
            <a:ext cx="1753939" cy="2719174"/>
          </a:xfrm>
          <a:prstGeom prst="rect">
            <a:avLst/>
          </a:prstGeom>
        </p:spPr>
      </p:pic>
      <p:sp>
        <p:nvSpPr>
          <p:cNvPr id="12" name="2 Rectángulo"/>
          <p:cNvSpPr/>
          <p:nvPr/>
        </p:nvSpPr>
        <p:spPr>
          <a:xfrm>
            <a:off x="-52166" y="17923"/>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9</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Género de los Usuarios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3"/>
          <a:stretch>
            <a:fillRect/>
          </a:stretch>
        </p:blipFill>
        <p:spPr>
          <a:xfrm>
            <a:off x="0" y="528192"/>
            <a:ext cx="2864495" cy="1901168"/>
          </a:xfrm>
          <a:prstGeom prst="rect">
            <a:avLst/>
          </a:prstGeom>
        </p:spPr>
      </p:pic>
      <p:pic>
        <p:nvPicPr>
          <p:cNvPr id="4" name="Imagen 3"/>
          <p:cNvPicPr>
            <a:picLocks noChangeAspect="1"/>
          </p:cNvPicPr>
          <p:nvPr/>
        </p:nvPicPr>
        <p:blipFill>
          <a:blip r:embed="rId4"/>
          <a:stretch>
            <a:fillRect/>
          </a:stretch>
        </p:blipFill>
        <p:spPr>
          <a:xfrm>
            <a:off x="4160639" y="456252"/>
            <a:ext cx="3031938" cy="2012301"/>
          </a:xfrm>
          <a:prstGeom prst="rect">
            <a:avLst/>
          </a:prstGeom>
        </p:spPr>
      </p:pic>
      <p:pic>
        <p:nvPicPr>
          <p:cNvPr id="10" name="Imagen 9"/>
          <p:cNvPicPr>
            <a:picLocks noChangeAspect="1"/>
          </p:cNvPicPr>
          <p:nvPr/>
        </p:nvPicPr>
        <p:blipFill>
          <a:blip r:embed="rId5"/>
          <a:stretch>
            <a:fillRect/>
          </a:stretch>
        </p:blipFill>
        <p:spPr>
          <a:xfrm>
            <a:off x="0" y="3041212"/>
            <a:ext cx="3009269" cy="1997255"/>
          </a:xfrm>
          <a:prstGeom prst="rect">
            <a:avLst/>
          </a:prstGeom>
        </p:spPr>
      </p:pic>
      <p:pic>
        <p:nvPicPr>
          <p:cNvPr id="13" name="Imagen 12"/>
          <p:cNvPicPr>
            <a:picLocks noChangeAspect="1"/>
          </p:cNvPicPr>
          <p:nvPr/>
        </p:nvPicPr>
        <p:blipFill>
          <a:blip r:embed="rId6"/>
          <a:stretch>
            <a:fillRect/>
          </a:stretch>
        </p:blipFill>
        <p:spPr>
          <a:xfrm>
            <a:off x="4006194" y="2942820"/>
            <a:ext cx="3015059" cy="2001098"/>
          </a:xfrm>
          <a:prstGeom prst="rect">
            <a:avLst/>
          </a:prstGeom>
        </p:spPr>
      </p:pic>
    </p:spTree>
    <p:extLst>
      <p:ext uri="{BB962C8B-B14F-4D97-AF65-F5344CB8AC3E}">
        <p14:creationId xmlns:p14="http://schemas.microsoft.com/office/powerpoint/2010/main" val="3121242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p:cNvSpPr/>
          <p:nvPr/>
        </p:nvSpPr>
        <p:spPr>
          <a:xfrm>
            <a:off x="122422" y="3249394"/>
            <a:ext cx="6918537" cy="2031325"/>
          </a:xfrm>
          <a:prstGeom prst="rect">
            <a:avLst/>
          </a:prstGeom>
        </p:spPr>
        <p:txBody>
          <a:bodyPr wrap="square">
            <a:spAutoFit/>
          </a:bodyPr>
          <a:lstStyle/>
          <a:p>
            <a:pPr marL="285750" indent="-285750" algn="just">
              <a:buFont typeface="Wingdings" panose="05000000000000000000" pitchFamily="2" charset="2"/>
              <a:buChar char="q"/>
            </a:pPr>
            <a:r>
              <a:rPr lang="es-MX" b="1" dirty="0" smtClean="0"/>
              <a:t>En </a:t>
            </a:r>
            <a:r>
              <a:rPr lang="es-MX" b="1" dirty="0"/>
              <a:t>el periodo que se informa </a:t>
            </a:r>
            <a:r>
              <a:rPr lang="es-MX" b="1" dirty="0" smtClean="0"/>
              <a:t>563 usuarios </a:t>
            </a:r>
            <a:r>
              <a:rPr lang="es-MX" b="1" dirty="0"/>
              <a:t>proporcionaron información sobre </a:t>
            </a:r>
            <a:r>
              <a:rPr lang="es-MX" b="1" dirty="0" smtClean="0"/>
              <a:t>su edad (lo que representa el 65.5% de los </a:t>
            </a:r>
            <a:r>
              <a:rPr lang="es-MX" b="1" dirty="0"/>
              <a:t>usuarios atendidos</a:t>
            </a:r>
            <a:r>
              <a:rPr lang="es-MX" b="1" dirty="0" smtClean="0"/>
              <a:t>),  quienes emplean en un 85.8% Tel-INAI y el 13.3% asisten a las instalaciones del INAI.</a:t>
            </a:r>
          </a:p>
          <a:p>
            <a:pPr algn="just"/>
            <a:endParaRPr lang="es-MX" b="1" dirty="0"/>
          </a:p>
          <a:p>
            <a:pPr marL="285750" indent="-285750" algn="just">
              <a:buFont typeface="Wingdings" panose="05000000000000000000" pitchFamily="2" charset="2"/>
              <a:buChar char="q"/>
            </a:pPr>
            <a:r>
              <a:rPr lang="es-MX" b="1" dirty="0" smtClean="0"/>
              <a:t>El 24.5% </a:t>
            </a:r>
            <a:r>
              <a:rPr lang="es-MX" b="1" dirty="0"/>
              <a:t>de los usuarios </a:t>
            </a:r>
            <a:r>
              <a:rPr lang="es-MX" b="1" dirty="0" smtClean="0"/>
              <a:t>tienen entre 40 y 49 </a:t>
            </a:r>
            <a:r>
              <a:rPr lang="es-MX" b="1" dirty="0"/>
              <a:t>años quienes </a:t>
            </a:r>
            <a:r>
              <a:rPr lang="es-MX" b="1" dirty="0" smtClean="0"/>
              <a:t>en la semana reportada fueron usuarios del  Tel-INAI,  E-mail y Presencial.</a:t>
            </a:r>
            <a:endParaRPr lang="es-MX" b="1" dirty="0"/>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El 22.7 % </a:t>
            </a:r>
            <a:r>
              <a:rPr lang="es-MX" b="1" dirty="0"/>
              <a:t>de los usuarios </a:t>
            </a:r>
            <a:r>
              <a:rPr lang="es-MX" b="1" dirty="0" smtClean="0"/>
              <a:t>tienen entre 30 y 39 años, los usuarios entre 50 y 59 años representan 16.3%.</a:t>
            </a:r>
            <a:endParaRPr lang="es-MX" b="1" dirty="0"/>
          </a:p>
        </p:txBody>
      </p:sp>
      <p:sp>
        <p:nvSpPr>
          <p:cNvPr id="6" name="CuadroTexto 5"/>
          <p:cNvSpPr txBox="1"/>
          <p:nvPr/>
        </p:nvSpPr>
        <p:spPr>
          <a:xfrm>
            <a:off x="128191" y="3048471"/>
            <a:ext cx="3465356"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s-MX" sz="800" dirty="0" smtClean="0"/>
              <a:t>Nota: La suma de los parciales puede no coincidir debido al redondeo aplicado.</a:t>
            </a:r>
            <a:endParaRPr lang="es-MX" sz="800" dirty="0"/>
          </a:p>
        </p:txBody>
      </p:sp>
      <p:sp>
        <p:nvSpPr>
          <p:cNvPr id="7"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10. Grupo de  Edades de los Usuarios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2"/>
          <a:stretch>
            <a:fillRect/>
          </a:stretch>
        </p:blipFill>
        <p:spPr>
          <a:xfrm>
            <a:off x="122422" y="456183"/>
            <a:ext cx="6830231" cy="2520280"/>
          </a:xfrm>
          <a:prstGeom prst="rect">
            <a:avLst/>
          </a:prstGeom>
        </p:spPr>
      </p:pic>
    </p:spTree>
    <p:extLst>
      <p:ext uri="{BB962C8B-B14F-4D97-AF65-F5344CB8AC3E}">
        <p14:creationId xmlns:p14="http://schemas.microsoft.com/office/powerpoint/2010/main" val="1416719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0" y="3420321"/>
            <a:ext cx="7163589" cy="1692771"/>
          </a:xfrm>
          <a:prstGeom prst="rect">
            <a:avLst/>
          </a:prstGeom>
          <a:noFill/>
        </p:spPr>
        <p:txBody>
          <a:bodyPr wrap="square" rtlCol="0">
            <a:spAutoFit/>
          </a:bodyPr>
          <a:lstStyle/>
          <a:p>
            <a:pPr algn="just"/>
            <a:r>
              <a:rPr lang="es-MX" b="1" dirty="0" smtClean="0"/>
              <a:t>Las edades de los usuarios </a:t>
            </a:r>
            <a:r>
              <a:rPr lang="es-MX" b="1" dirty="0"/>
              <a:t>de quienes ocupan </a:t>
            </a:r>
            <a:r>
              <a:rPr lang="es-MX" b="1" dirty="0" smtClean="0"/>
              <a:t>mas los </a:t>
            </a:r>
            <a:r>
              <a:rPr lang="es-MX" b="1" dirty="0"/>
              <a:t>canales de atención que proporciona el INAI </a:t>
            </a:r>
            <a:r>
              <a:rPr lang="es-MX" b="1" dirty="0" smtClean="0"/>
              <a:t>se encuentran en un rango de 40 a 49 años que representan el 24.5% de los usuarios que proporcionaron esta información, de este grupo el 58.7% son hombres y </a:t>
            </a:r>
            <a:r>
              <a:rPr lang="es-MX" b="1" dirty="0"/>
              <a:t>el </a:t>
            </a:r>
            <a:r>
              <a:rPr lang="es-MX" b="1" dirty="0" smtClean="0"/>
              <a:t>41.3% </a:t>
            </a:r>
            <a:r>
              <a:rPr lang="es-MX" b="1" dirty="0"/>
              <a:t>son </a:t>
            </a:r>
            <a:r>
              <a:rPr lang="es-MX" b="1" dirty="0" smtClean="0"/>
              <a:t>mujeres representados con 138 usuarios.</a:t>
            </a:r>
          </a:p>
          <a:p>
            <a:pPr algn="just"/>
            <a:endParaRPr lang="es-MX" sz="600" b="1" dirty="0" smtClean="0"/>
          </a:p>
          <a:p>
            <a:pPr algn="just"/>
            <a:r>
              <a:rPr lang="es-MX" b="1" dirty="0" smtClean="0"/>
              <a:t>El grupo de edad de 50 a 59 años fue el tercer rango de edad que más solicitó asesorías con </a:t>
            </a:r>
            <a:r>
              <a:rPr lang="es-MX" b="1" dirty="0"/>
              <a:t>9</a:t>
            </a:r>
            <a:r>
              <a:rPr lang="es-MX" b="1" dirty="0" smtClean="0"/>
              <a:t>2 usuarios representado por un 16.3% de los cuales un 52.9%  </a:t>
            </a:r>
            <a:r>
              <a:rPr lang="es-MX" b="1" dirty="0"/>
              <a:t>son </a:t>
            </a:r>
            <a:r>
              <a:rPr lang="es-MX" b="1" dirty="0" smtClean="0"/>
              <a:t>hombres y 47.8% son mujeres datos reportados en la semana del 7 al 10 de febrero.</a:t>
            </a:r>
            <a:endParaRPr lang="es-MX" b="1" dirty="0"/>
          </a:p>
        </p:txBody>
      </p:sp>
      <p:sp>
        <p:nvSpPr>
          <p:cNvPr id="8" name="2 Rectángulo"/>
          <p:cNvSpPr/>
          <p:nvPr/>
        </p:nvSpPr>
        <p:spPr>
          <a:xfrm>
            <a:off x="44790"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11. Grupo de  Edades de los Usuarios por género</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9" name="CuadroTexto 8"/>
          <p:cNvSpPr txBox="1"/>
          <p:nvPr/>
        </p:nvSpPr>
        <p:spPr>
          <a:xfrm>
            <a:off x="56183" y="3167883"/>
            <a:ext cx="3465356"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s-MX" sz="800" dirty="0" smtClean="0"/>
              <a:t>Nota: La suma de los parciales puede no coincidir debido al redondeo aplicado.</a:t>
            </a:r>
            <a:endParaRPr lang="es-MX" sz="800" dirty="0"/>
          </a:p>
        </p:txBody>
      </p:sp>
      <p:pic>
        <p:nvPicPr>
          <p:cNvPr id="2" name="Imagen 1"/>
          <p:cNvPicPr>
            <a:picLocks noChangeAspect="1"/>
          </p:cNvPicPr>
          <p:nvPr/>
        </p:nvPicPr>
        <p:blipFill>
          <a:blip r:embed="rId2"/>
          <a:stretch>
            <a:fillRect/>
          </a:stretch>
        </p:blipFill>
        <p:spPr>
          <a:xfrm>
            <a:off x="317183" y="600199"/>
            <a:ext cx="6408712" cy="2446455"/>
          </a:xfrm>
          <a:prstGeom prst="rect">
            <a:avLst/>
          </a:prstGeom>
        </p:spPr>
      </p:pic>
    </p:spTree>
    <p:extLst>
      <p:ext uri="{BB962C8B-B14F-4D97-AF65-F5344CB8AC3E}">
        <p14:creationId xmlns:p14="http://schemas.microsoft.com/office/powerpoint/2010/main" val="3086814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00199" y="737271"/>
            <a:ext cx="1324883" cy="2954132"/>
          </a:xfrm>
          <a:prstGeom prst="rect">
            <a:avLst/>
          </a:prstGeom>
        </p:spPr>
      </p:pic>
      <p:pic>
        <p:nvPicPr>
          <p:cNvPr id="6" name="Imagen 5"/>
          <p:cNvPicPr>
            <a:picLocks noChangeAspect="1"/>
          </p:cNvPicPr>
          <p:nvPr/>
        </p:nvPicPr>
        <p:blipFill rotWithShape="1">
          <a:blip r:embed="rId3">
            <a:lum bright="70000" contrast="-70000"/>
          </a:blip>
          <a:srcRect r="78731" b="48142"/>
          <a:stretch/>
        </p:blipFill>
        <p:spPr>
          <a:xfrm flipH="1">
            <a:off x="5342195" y="737271"/>
            <a:ext cx="1435159" cy="2954132"/>
          </a:xfrm>
          <a:prstGeom prst="rect">
            <a:avLst/>
          </a:prstGeom>
        </p:spPr>
      </p:pic>
      <p:sp>
        <p:nvSpPr>
          <p:cNvPr id="5"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12. Pirámide de Edades de los Usuarios por género</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3"/>
          <p:cNvSpPr txBox="1"/>
          <p:nvPr/>
        </p:nvSpPr>
        <p:spPr>
          <a:xfrm>
            <a:off x="0" y="4182596"/>
            <a:ext cx="7118799" cy="954107"/>
          </a:xfrm>
          <a:prstGeom prst="rect">
            <a:avLst/>
          </a:prstGeom>
          <a:noFill/>
        </p:spPr>
        <p:txBody>
          <a:bodyPr wrap="square" rtlCol="0">
            <a:spAutoFit/>
          </a:bodyPr>
          <a:lstStyle/>
          <a:p>
            <a:pPr algn="just"/>
            <a:r>
              <a:rPr lang="es-MX" b="1" dirty="0" smtClean="0"/>
              <a:t>En la semana del 7 al 10 de febrero de 2017, de los 563 usuarios  que proporcionaron su edad el grupo de 40 a 49 años,  constituye 24.5% de la población, toda vez que son, quienes más usan los canales que proporciona el CAS. La población del rango de 30 a 39 años, representa el 22.7% del total, la población en edad avanzada representa el 5.5%.</a:t>
            </a:r>
            <a:endParaRPr lang="es-MX" b="1" dirty="0"/>
          </a:p>
        </p:txBody>
      </p:sp>
      <p:graphicFrame>
        <p:nvGraphicFramePr>
          <p:cNvPr id="9" name="8 Gráfico"/>
          <p:cNvGraphicFramePr>
            <a:graphicFrameLocks/>
          </p:cNvGraphicFramePr>
          <p:nvPr>
            <p:extLst>
              <p:ext uri="{D42A27DB-BD31-4B8C-83A1-F6EECF244321}">
                <p14:modId xmlns:p14="http://schemas.microsoft.com/office/powerpoint/2010/main" val="3903020166"/>
              </p:ext>
            </p:extLst>
          </p:nvPr>
        </p:nvGraphicFramePr>
        <p:xfrm>
          <a:off x="94333" y="456183"/>
          <a:ext cx="6972300" cy="37264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49149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13. Escolaridad de los Usuarios</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2" name="CuadroTexto 1"/>
          <p:cNvSpPr txBox="1"/>
          <p:nvPr/>
        </p:nvSpPr>
        <p:spPr>
          <a:xfrm>
            <a:off x="79142" y="4056583"/>
            <a:ext cx="7033825" cy="1169551"/>
          </a:xfrm>
          <a:prstGeom prst="rect">
            <a:avLst/>
          </a:prstGeom>
          <a:noFill/>
        </p:spPr>
        <p:txBody>
          <a:bodyPr wrap="square" rtlCol="0">
            <a:spAutoFit/>
          </a:bodyPr>
          <a:lstStyle/>
          <a:p>
            <a:pPr marL="285750" indent="-285750">
              <a:buFont typeface="Wingdings" panose="05000000000000000000" pitchFamily="2" charset="2"/>
              <a:buChar char="q"/>
            </a:pPr>
            <a:r>
              <a:rPr lang="es-MX" b="1" dirty="0" smtClean="0"/>
              <a:t>El 48.9% de los usuarios del CAS tienen licenciatura.</a:t>
            </a:r>
          </a:p>
          <a:p>
            <a:pPr marL="285750" indent="-285750">
              <a:buFont typeface="Wingdings" panose="05000000000000000000" pitchFamily="2" charset="2"/>
              <a:buChar char="q"/>
            </a:pPr>
            <a:endParaRPr lang="es-MX" b="1" dirty="0"/>
          </a:p>
          <a:p>
            <a:pPr marL="285750" indent="-285750">
              <a:buFont typeface="Wingdings" panose="05000000000000000000" pitchFamily="2" charset="2"/>
              <a:buChar char="q"/>
            </a:pPr>
            <a:r>
              <a:rPr lang="es-MX" b="1" dirty="0" smtClean="0"/>
              <a:t>El 23.3% de los usuarios cuentan con Nivel medio superior.</a:t>
            </a:r>
          </a:p>
          <a:p>
            <a:pPr marL="285750" indent="-285750">
              <a:buFont typeface="Wingdings" panose="05000000000000000000" pitchFamily="2" charset="2"/>
              <a:buChar char="q"/>
            </a:pPr>
            <a:endParaRPr lang="es-MX" b="1" dirty="0"/>
          </a:p>
          <a:p>
            <a:pPr marL="285750" indent="-285750">
              <a:buFont typeface="Wingdings" panose="05000000000000000000" pitchFamily="2" charset="2"/>
              <a:buChar char="q"/>
            </a:pPr>
            <a:r>
              <a:rPr lang="es-MX" b="1" dirty="0" smtClean="0"/>
              <a:t>El  27.8% representa el resto de los usuarios que proporcionaron el dato.</a:t>
            </a:r>
            <a:endParaRPr lang="es-MX" b="1" dirty="0"/>
          </a:p>
        </p:txBody>
      </p:sp>
      <p:sp>
        <p:nvSpPr>
          <p:cNvPr id="7" name="CuadroTexto 6"/>
          <p:cNvSpPr txBox="1"/>
          <p:nvPr/>
        </p:nvSpPr>
        <p:spPr>
          <a:xfrm>
            <a:off x="59758" y="2544415"/>
            <a:ext cx="2360439"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s-MX" sz="800" dirty="0" smtClean="0"/>
              <a:t>Nota: La suma de los parciales puede no coincidir debido al redondeo aplicado.</a:t>
            </a:r>
            <a:endParaRPr lang="es-MX" sz="800" dirty="0"/>
          </a:p>
        </p:txBody>
      </p:sp>
      <p:pic>
        <p:nvPicPr>
          <p:cNvPr id="6" name="Imagen 5"/>
          <p:cNvPicPr>
            <a:picLocks noChangeAspect="1"/>
          </p:cNvPicPr>
          <p:nvPr/>
        </p:nvPicPr>
        <p:blipFill>
          <a:blip r:embed="rId2"/>
          <a:stretch>
            <a:fillRect/>
          </a:stretch>
        </p:blipFill>
        <p:spPr>
          <a:xfrm>
            <a:off x="180608" y="513909"/>
            <a:ext cx="2395855" cy="1970578"/>
          </a:xfrm>
          <a:prstGeom prst="rect">
            <a:avLst/>
          </a:prstGeom>
        </p:spPr>
      </p:pic>
      <p:graphicFrame>
        <p:nvGraphicFramePr>
          <p:cNvPr id="9" name="8 Gráfico"/>
          <p:cNvGraphicFramePr>
            <a:graphicFrameLocks/>
          </p:cNvGraphicFramePr>
          <p:nvPr>
            <p:extLst>
              <p:ext uri="{D42A27DB-BD31-4B8C-83A1-F6EECF244321}">
                <p14:modId xmlns:p14="http://schemas.microsoft.com/office/powerpoint/2010/main" val="2415399227"/>
              </p:ext>
            </p:extLst>
          </p:nvPr>
        </p:nvGraphicFramePr>
        <p:xfrm>
          <a:off x="79142" y="1104255"/>
          <a:ext cx="6987490" cy="29523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1760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9439" y="-13667"/>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14. Escolaridad de los Usuarios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3"/>
          <p:cNvSpPr txBox="1"/>
          <p:nvPr/>
        </p:nvSpPr>
        <p:spPr>
          <a:xfrm>
            <a:off x="26895" y="3260427"/>
            <a:ext cx="7086072" cy="1754326"/>
          </a:xfrm>
          <a:prstGeom prst="rect">
            <a:avLst/>
          </a:prstGeom>
          <a:noFill/>
        </p:spPr>
        <p:txBody>
          <a:bodyPr wrap="square" rtlCol="0">
            <a:spAutoFit/>
          </a:bodyPr>
          <a:lstStyle/>
          <a:p>
            <a:pPr algn="just"/>
            <a:r>
              <a:rPr lang="es-MX" sz="1200" b="1" dirty="0" smtClean="0"/>
              <a:t>En el caso de escolaridad sólo 571 usuarios proporcionaron datos de los cuales la licenciatura es el grado de mayor representación ya que con 279 usuarios que equivale </a:t>
            </a:r>
            <a:r>
              <a:rPr lang="es-MX" sz="1200" b="1" dirty="0"/>
              <a:t>a</a:t>
            </a:r>
            <a:r>
              <a:rPr lang="es-MX" sz="1200" b="1" dirty="0" smtClean="0"/>
              <a:t>l 48.9% del sub total que emplean como canal de atención preferido a Tel-INAI con un 86.4% respecto a otros canales de atención.</a:t>
            </a:r>
          </a:p>
          <a:p>
            <a:pPr algn="just"/>
            <a:endParaRPr lang="es-MX" sz="1200" b="1" dirty="0"/>
          </a:p>
          <a:p>
            <a:pPr algn="just"/>
            <a:r>
              <a:rPr lang="es-MX" sz="1200" b="1" dirty="0" smtClean="0"/>
              <a:t>En el Nivel medio superior de los 133 usuarios que otorgaron el dato respecto del subtotal, con un 83.5% el canal de atención Tel-INAI, de igual manera los usuarios con grado escolar de secundaria que representan el 11.6% de los usuarios, existe un mayor uso del canal de atención Tel-INAI con un 86.4%.</a:t>
            </a:r>
          </a:p>
          <a:p>
            <a:pPr algn="just"/>
            <a:endParaRPr lang="es-MX" sz="1200" b="1" dirty="0"/>
          </a:p>
          <a:p>
            <a:pPr algn="just"/>
            <a:endParaRPr lang="es-MX" sz="1200" b="1" dirty="0" smtClean="0"/>
          </a:p>
        </p:txBody>
      </p:sp>
      <p:sp>
        <p:nvSpPr>
          <p:cNvPr id="5" name="CuadroTexto 5"/>
          <p:cNvSpPr txBox="1"/>
          <p:nvPr/>
        </p:nvSpPr>
        <p:spPr>
          <a:xfrm>
            <a:off x="-19439" y="3049051"/>
            <a:ext cx="3694228" cy="21544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r>
              <a:rPr lang="es-MX" sz="800" dirty="0" smtClean="0"/>
              <a:t>Nota: La suma de los parciales puede no coincidir debido al redondeo aplicado.</a:t>
            </a:r>
            <a:endParaRPr lang="es-MX" sz="800" dirty="0"/>
          </a:p>
        </p:txBody>
      </p:sp>
      <p:pic>
        <p:nvPicPr>
          <p:cNvPr id="6" name="Imagen 5"/>
          <p:cNvPicPr>
            <a:picLocks noChangeAspect="1"/>
          </p:cNvPicPr>
          <p:nvPr/>
        </p:nvPicPr>
        <p:blipFill>
          <a:blip r:embed="rId2"/>
          <a:stretch>
            <a:fillRect/>
          </a:stretch>
        </p:blipFill>
        <p:spPr>
          <a:xfrm>
            <a:off x="84519" y="471417"/>
            <a:ext cx="6970824" cy="2433038"/>
          </a:xfrm>
          <a:prstGeom prst="rect">
            <a:avLst/>
          </a:prstGeom>
        </p:spPr>
      </p:pic>
    </p:spTree>
    <p:extLst>
      <p:ext uri="{BB962C8B-B14F-4D97-AF65-F5344CB8AC3E}">
        <p14:creationId xmlns:p14="http://schemas.microsoft.com/office/powerpoint/2010/main" val="642372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84575" y="456183"/>
            <a:ext cx="3456384" cy="4616648"/>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smtClean="0"/>
              <a:t>En el periodo que se informa </a:t>
            </a:r>
            <a:r>
              <a:rPr lang="es-MX" b="1" dirty="0" smtClean="0"/>
              <a:t>641 </a:t>
            </a:r>
            <a:r>
              <a:rPr lang="es-MX" b="1" dirty="0" smtClean="0"/>
              <a:t>usuarios proporcionaron información sobre la entidad de donde requirió el servicio (lo que representa el </a:t>
            </a:r>
            <a:r>
              <a:rPr lang="es-MX" b="1" dirty="0" smtClean="0"/>
              <a:t>74.3% </a:t>
            </a:r>
            <a:r>
              <a:rPr lang="es-MX" b="1" dirty="0" smtClean="0"/>
              <a:t>de los usuarios atendidos) y 218 no proporcionaron información lo que representa el 25.4% del total de los usuarios. </a:t>
            </a:r>
          </a:p>
          <a:p>
            <a:pPr marL="285750" indent="-285750" algn="just">
              <a:buFont typeface="Wingdings" panose="05000000000000000000" pitchFamily="2" charset="2"/>
              <a:buChar char="q"/>
            </a:pPr>
            <a:r>
              <a:rPr lang="es-MX" b="1" dirty="0" smtClean="0"/>
              <a:t>Así mismo 5 extranjeros que representan el 0.6%</a:t>
            </a:r>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44.4% de los usuarios son de la Ciudad de México, Estado de México y  Jalisco.</a:t>
            </a:r>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29.3% </a:t>
            </a:r>
            <a:r>
              <a:rPr lang="es-MX" b="1" dirty="0" smtClean="0"/>
              <a:t>de los usuarios están en el resto del país.</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smtClean="0"/>
              <a:t>Los estados de donde se advierte un uso muy escaso de los servicios del CAS son  Tlaxcala, Aguascalientes, Morelos y Zacatecas.</a:t>
            </a:r>
            <a:endParaRPr lang="es-MX" b="1" dirty="0"/>
          </a:p>
        </p:txBody>
      </p:sp>
      <p:sp>
        <p:nvSpPr>
          <p:cNvPr id="6"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15. Asesoría por Entidad Federativa</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a:stretch>
            <a:fillRect/>
          </a:stretch>
        </p:blipFill>
        <p:spPr>
          <a:xfrm>
            <a:off x="128191" y="490303"/>
            <a:ext cx="3384375" cy="4574392"/>
          </a:xfrm>
          <a:prstGeom prst="rect">
            <a:avLst/>
          </a:prstGeom>
        </p:spPr>
      </p:pic>
    </p:spTree>
    <p:extLst>
      <p:ext uri="{BB962C8B-B14F-4D97-AF65-F5344CB8AC3E}">
        <p14:creationId xmlns:p14="http://schemas.microsoft.com/office/powerpoint/2010/main" val="1290423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416223" y="528191"/>
            <a:ext cx="5832648" cy="6740307"/>
          </a:xfrm>
          <a:prstGeom prst="rect">
            <a:avLst/>
          </a:prstGeom>
          <a:noFill/>
        </p:spPr>
        <p:txBody>
          <a:bodyPr wrap="square" rtlCol="0">
            <a:spAutoFit/>
          </a:bodyPr>
          <a:lstStyle/>
          <a:p>
            <a:pPr marL="342900" indent="-342900" algn="just">
              <a:buFont typeface="+mj-lt"/>
              <a:buAutoNum type="arabicPeriod"/>
            </a:pPr>
            <a:r>
              <a:rPr lang="es-MX" sz="1600" dirty="0" smtClean="0"/>
              <a:t>Introducción.</a:t>
            </a:r>
            <a:endParaRPr lang="es-MX" sz="500" dirty="0" smtClean="0"/>
          </a:p>
          <a:p>
            <a:pPr marL="342900" indent="-342900" algn="just">
              <a:buFont typeface="+mj-lt"/>
              <a:buAutoNum type="arabicPeriod"/>
            </a:pPr>
            <a:r>
              <a:rPr lang="es-MX" sz="1600" dirty="0" smtClean="0"/>
              <a:t>Tipo de Servicios.</a:t>
            </a:r>
            <a:endParaRPr lang="es-MX" sz="500" dirty="0" smtClean="0"/>
          </a:p>
          <a:p>
            <a:pPr marL="342900" indent="-342900" algn="just">
              <a:buFont typeface="+mj-lt"/>
              <a:buAutoNum type="arabicPeriod"/>
            </a:pPr>
            <a:r>
              <a:rPr lang="es-MX" sz="1600" dirty="0"/>
              <a:t>Total Asesorías Solicitados por </a:t>
            </a:r>
            <a:r>
              <a:rPr lang="es-MX" sz="1600" dirty="0" smtClean="0"/>
              <a:t>día. </a:t>
            </a:r>
          </a:p>
          <a:p>
            <a:pPr marL="342900" indent="-342900" algn="just">
              <a:buFont typeface="+mj-lt"/>
              <a:buAutoNum type="arabicPeriod"/>
            </a:pPr>
            <a:r>
              <a:rPr lang="es-MX" sz="1600" dirty="0" smtClean="0"/>
              <a:t>Asesorías </a:t>
            </a:r>
            <a:r>
              <a:rPr lang="es-MX" sz="1600" dirty="0"/>
              <a:t>por Canal de </a:t>
            </a:r>
            <a:r>
              <a:rPr lang="es-MX" sz="1600" dirty="0" smtClean="0"/>
              <a:t>Atención.</a:t>
            </a:r>
          </a:p>
          <a:p>
            <a:pPr marL="342900" indent="-342900" algn="just">
              <a:buFont typeface="+mj-lt"/>
              <a:buAutoNum type="arabicPeriod"/>
            </a:pPr>
            <a:r>
              <a:rPr lang="es-MX" sz="1600" dirty="0" smtClean="0"/>
              <a:t>Canal </a:t>
            </a:r>
            <a:r>
              <a:rPr lang="es-MX" sz="1600" dirty="0"/>
              <a:t>de </a:t>
            </a:r>
            <a:r>
              <a:rPr lang="es-MX" sz="1600" dirty="0" smtClean="0"/>
              <a:t>Atención </a:t>
            </a:r>
            <a:r>
              <a:rPr lang="es-MX" sz="1600" dirty="0"/>
              <a:t>por </a:t>
            </a:r>
            <a:r>
              <a:rPr lang="es-MX" sz="1600" dirty="0" smtClean="0"/>
              <a:t>día.</a:t>
            </a:r>
            <a:endParaRPr lang="es-MX" sz="500" dirty="0" smtClean="0"/>
          </a:p>
          <a:p>
            <a:pPr marL="342900" indent="-342900" algn="just">
              <a:buFont typeface="+mj-lt"/>
              <a:buAutoNum type="arabicPeriod"/>
            </a:pPr>
            <a:r>
              <a:rPr lang="es-MX" sz="1600" dirty="0" smtClean="0"/>
              <a:t>Tipo </a:t>
            </a:r>
            <a:r>
              <a:rPr lang="es-MX" sz="1600" dirty="0"/>
              <a:t>de A</a:t>
            </a:r>
            <a:r>
              <a:rPr lang="es-MX" sz="1600" dirty="0" smtClean="0"/>
              <a:t>sesoría </a:t>
            </a:r>
            <a:r>
              <a:rPr lang="es-MX" sz="1600" dirty="0"/>
              <a:t>por Canal de </a:t>
            </a:r>
            <a:r>
              <a:rPr lang="es-MX" sz="1600" dirty="0" smtClean="0"/>
              <a:t>Atención.</a:t>
            </a:r>
            <a:endParaRPr lang="es-MX" sz="500" dirty="0" smtClean="0"/>
          </a:p>
          <a:p>
            <a:pPr marL="342900" indent="-342900" algn="just">
              <a:buFont typeface="+mj-lt"/>
              <a:buAutoNum type="arabicPeriod"/>
            </a:pPr>
            <a:r>
              <a:rPr lang="es-MX" sz="1600" dirty="0"/>
              <a:t>Tiempo de asesoría por Canal de </a:t>
            </a:r>
            <a:r>
              <a:rPr lang="es-MX" sz="1600" dirty="0" smtClean="0"/>
              <a:t>Atención.</a:t>
            </a:r>
            <a:endParaRPr lang="es-MX" sz="1600" dirty="0"/>
          </a:p>
          <a:p>
            <a:pPr marL="342900" indent="-342900" algn="just">
              <a:buFont typeface="+mj-lt"/>
              <a:buAutoNum type="arabicPeriod"/>
            </a:pPr>
            <a:r>
              <a:rPr lang="es-MX" sz="1600" dirty="0" smtClean="0"/>
              <a:t>Tipo </a:t>
            </a:r>
            <a:r>
              <a:rPr lang="es-MX" sz="1600" dirty="0"/>
              <a:t>de Usuario por Canal de </a:t>
            </a:r>
            <a:r>
              <a:rPr lang="es-MX" sz="1600" dirty="0" smtClean="0"/>
              <a:t>Atención.</a:t>
            </a:r>
            <a:endParaRPr lang="es-MX" sz="500" dirty="0" smtClean="0"/>
          </a:p>
          <a:p>
            <a:pPr marL="342900" indent="-342900" algn="just">
              <a:buFont typeface="+mj-lt"/>
              <a:buAutoNum type="arabicPeriod"/>
            </a:pPr>
            <a:r>
              <a:rPr lang="es-MX" sz="1600" dirty="0"/>
              <a:t>Género de los Usuarios por Canal de </a:t>
            </a:r>
            <a:r>
              <a:rPr lang="es-MX" sz="1600" dirty="0" smtClean="0"/>
              <a:t>Atención.</a:t>
            </a:r>
          </a:p>
          <a:p>
            <a:pPr marL="342900" indent="-342900" algn="just">
              <a:buFont typeface="+mj-lt"/>
              <a:buAutoNum type="arabicPeriod"/>
            </a:pPr>
            <a:r>
              <a:rPr lang="es-MX" sz="1600" dirty="0"/>
              <a:t>Grupo de  Edades de los Usuarios por Canal de </a:t>
            </a:r>
            <a:r>
              <a:rPr lang="es-MX" sz="1600" dirty="0" smtClean="0"/>
              <a:t>Atención.</a:t>
            </a:r>
          </a:p>
          <a:p>
            <a:pPr marL="342900" indent="-342900" algn="just">
              <a:buFont typeface="+mj-lt"/>
              <a:buAutoNum type="arabicPeriod"/>
            </a:pPr>
            <a:r>
              <a:rPr lang="es-MX" sz="1600" dirty="0"/>
              <a:t>Grupo de  Edades de los Usuarios por </a:t>
            </a:r>
            <a:r>
              <a:rPr lang="es-MX" sz="1600" dirty="0" smtClean="0"/>
              <a:t>género.</a:t>
            </a:r>
          </a:p>
          <a:p>
            <a:pPr marL="342900" indent="-342900" algn="just">
              <a:buFont typeface="+mj-lt"/>
              <a:buAutoNum type="arabicPeriod"/>
            </a:pPr>
            <a:r>
              <a:rPr lang="es-MX" sz="1600" dirty="0"/>
              <a:t>Pirámide de Edades de los Usuarios por </a:t>
            </a:r>
            <a:r>
              <a:rPr lang="es-MX" sz="1600" dirty="0" smtClean="0"/>
              <a:t>género.</a:t>
            </a:r>
          </a:p>
          <a:p>
            <a:pPr marL="342900" indent="-342900" algn="just">
              <a:buFont typeface="+mj-lt"/>
              <a:buAutoNum type="arabicPeriod"/>
            </a:pPr>
            <a:r>
              <a:rPr lang="es-MX" sz="1600" dirty="0"/>
              <a:t>Escolaridad de los </a:t>
            </a:r>
            <a:r>
              <a:rPr lang="es-MX" sz="1600" dirty="0" smtClean="0"/>
              <a:t>Usuarios.</a:t>
            </a:r>
          </a:p>
          <a:p>
            <a:pPr marL="342900" indent="-342900" algn="just">
              <a:buFont typeface="+mj-lt"/>
              <a:buAutoNum type="arabicPeriod"/>
            </a:pPr>
            <a:r>
              <a:rPr lang="es-MX" sz="1600" dirty="0"/>
              <a:t>Escolaridad de los Usuarios por canal de </a:t>
            </a:r>
            <a:r>
              <a:rPr lang="es-MX" sz="1600" dirty="0" smtClean="0"/>
              <a:t>atención.</a:t>
            </a:r>
          </a:p>
          <a:p>
            <a:pPr marL="342900" indent="-342900" algn="just">
              <a:buFont typeface="+mj-lt"/>
              <a:buAutoNum type="arabicPeriod"/>
            </a:pPr>
            <a:r>
              <a:rPr lang="es-MX" sz="1600" dirty="0"/>
              <a:t>Asesoría por Entidad </a:t>
            </a:r>
            <a:r>
              <a:rPr lang="es-MX" sz="1600" dirty="0" smtClean="0"/>
              <a:t>Federativa.</a:t>
            </a:r>
          </a:p>
          <a:p>
            <a:pPr marL="342900" indent="-342900" algn="just">
              <a:buFont typeface="+mj-lt"/>
              <a:buAutoNum type="arabicPeriod"/>
            </a:pPr>
            <a:r>
              <a:rPr lang="es-MX" sz="1600" dirty="0"/>
              <a:t>Evaluación del Servicio de </a:t>
            </a:r>
            <a:r>
              <a:rPr lang="es-MX" sz="1600" dirty="0" smtClean="0"/>
              <a:t>Tel-INAI.</a:t>
            </a:r>
          </a:p>
          <a:p>
            <a:pPr marL="342900" indent="-342900" algn="just">
              <a:buFont typeface="+mj-lt"/>
              <a:buAutoNum type="arabicPeriod"/>
            </a:pPr>
            <a:r>
              <a:rPr lang="es-MX" sz="1600" dirty="0"/>
              <a:t>Evaluación del Servicio </a:t>
            </a:r>
            <a:r>
              <a:rPr lang="es-MX" sz="1600" dirty="0" smtClean="0"/>
              <a:t>Presencial.</a:t>
            </a:r>
          </a:p>
          <a:p>
            <a:pPr marL="342900" indent="-342900" algn="just">
              <a:buFont typeface="+mj-lt"/>
              <a:buAutoNum type="arabicPeriod"/>
            </a:pPr>
            <a:r>
              <a:rPr lang="es-MX" sz="1600" dirty="0" smtClean="0"/>
              <a:t>Anexo </a:t>
            </a:r>
            <a:r>
              <a:rPr lang="es-MX" sz="1600" dirty="0"/>
              <a:t>Detalle de Servicios por </a:t>
            </a:r>
            <a:r>
              <a:rPr lang="es-MX" sz="1600" dirty="0" smtClean="0"/>
              <a:t>Agente. </a:t>
            </a:r>
            <a:endParaRPr lang="es-MX" sz="1600" dirty="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smtClean="0"/>
          </a:p>
          <a:p>
            <a:pPr marL="342900" indent="-342900" algn="just">
              <a:buFont typeface="+mj-lt"/>
              <a:buAutoNum type="arabicPeriod"/>
            </a:pPr>
            <a:endParaRPr lang="es-MX" sz="1600" dirty="0"/>
          </a:p>
        </p:txBody>
      </p:sp>
      <p:sp>
        <p:nvSpPr>
          <p:cNvPr id="3" name="2 Rectángulo"/>
          <p:cNvSpPr/>
          <p:nvPr/>
        </p:nvSpPr>
        <p:spPr>
          <a:xfrm>
            <a:off x="-5832" y="0"/>
            <a:ext cx="7118799" cy="361637"/>
          </a:xfrm>
          <a:prstGeom prst="rect">
            <a:avLst/>
          </a:prstGeom>
        </p:spPr>
        <p:txBody>
          <a:bodyPr wrap="square">
            <a:spAutoFit/>
          </a:bodyPr>
          <a:lstStyle/>
          <a:p>
            <a:r>
              <a:rPr lang="es-MX" sz="175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Contenido</a:t>
            </a:r>
            <a:endParaRPr lang="es-MX" sz="175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270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16. Evaluación del Servicio de Tel-INAI</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8" name="7 Rectángulo"/>
          <p:cNvSpPr/>
          <p:nvPr/>
        </p:nvSpPr>
        <p:spPr>
          <a:xfrm>
            <a:off x="218084" y="2674490"/>
            <a:ext cx="6750867" cy="2462213"/>
          </a:xfrm>
          <a:prstGeom prst="rect">
            <a:avLst/>
          </a:prstGeom>
        </p:spPr>
        <p:txBody>
          <a:bodyPr wrap="square">
            <a:spAutoFit/>
          </a:bodyPr>
          <a:lstStyle/>
          <a:p>
            <a:pPr marL="285750" indent="-285750" algn="just">
              <a:buFont typeface="Wingdings" panose="05000000000000000000" pitchFamily="2" charset="2"/>
              <a:buChar char="q"/>
            </a:pPr>
            <a:r>
              <a:rPr lang="es-MX" b="1" dirty="0" smtClean="0"/>
              <a:t>La calificación promedio que los usuarios dan al servicio recibido por Tel-INAI es de </a:t>
            </a:r>
            <a:r>
              <a:rPr lang="es-MX" b="1" dirty="0" smtClean="0"/>
              <a:t>9.3 </a:t>
            </a:r>
            <a:r>
              <a:rPr lang="es-MX" b="1" dirty="0" smtClean="0"/>
              <a:t>en una escala de 0 a 10.</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smtClean="0"/>
              <a:t>La calificación sobre la amabilidad recibida fue de </a:t>
            </a:r>
            <a:r>
              <a:rPr lang="es-MX" b="1" dirty="0" smtClean="0"/>
              <a:t>9.6, </a:t>
            </a:r>
            <a:r>
              <a:rPr lang="es-MX" b="1" dirty="0" smtClean="0"/>
              <a:t>la preparación del asesor del asesor tuvo una calificación de </a:t>
            </a:r>
            <a:r>
              <a:rPr lang="es-MX" b="1" dirty="0" smtClean="0"/>
              <a:t>9.4 </a:t>
            </a:r>
            <a:r>
              <a:rPr lang="es-MX" b="1" dirty="0" smtClean="0"/>
              <a:t>en una escala de 0 a 10</a:t>
            </a:r>
            <a:r>
              <a:rPr lang="es-MX" b="1" dirty="0"/>
              <a:t>.</a:t>
            </a:r>
          </a:p>
          <a:p>
            <a:pPr algn="just"/>
            <a:endParaRPr lang="es-MX" b="1" dirty="0" smtClean="0"/>
          </a:p>
          <a:p>
            <a:pPr marL="285750" indent="-285750" algn="just">
              <a:buFont typeface="Wingdings" panose="05000000000000000000" pitchFamily="2" charset="2"/>
              <a:buChar char="q"/>
            </a:pPr>
            <a:r>
              <a:rPr lang="es-MX" b="1" dirty="0" smtClean="0"/>
              <a:t>Respecto a  si la asesoría fue suficiente se obtuvo una calificación de  </a:t>
            </a:r>
            <a:r>
              <a:rPr lang="es-MX" b="1" dirty="0" smtClean="0"/>
              <a:t>9.6 en </a:t>
            </a:r>
            <a:r>
              <a:rPr lang="es-MX" b="1" dirty="0" smtClean="0"/>
              <a:t>una escala de 0 a 10.</a:t>
            </a:r>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Finalmente tanto la atención recibida </a:t>
            </a:r>
            <a:r>
              <a:rPr lang="es-MX" b="1" dirty="0" smtClean="0"/>
              <a:t>obtuvo una calificación de 9.6 y el </a:t>
            </a:r>
            <a:r>
              <a:rPr lang="es-MX" b="1" dirty="0" smtClean="0"/>
              <a:t>tiempo </a:t>
            </a:r>
            <a:r>
              <a:rPr lang="es-MX" b="1" dirty="0"/>
              <a:t>en </a:t>
            </a:r>
            <a:r>
              <a:rPr lang="es-MX" b="1" dirty="0" smtClean="0"/>
              <a:t>espera para ser atendido  </a:t>
            </a:r>
            <a:r>
              <a:rPr lang="es-MX" b="1" dirty="0" smtClean="0"/>
              <a:t>la </a:t>
            </a:r>
            <a:r>
              <a:rPr lang="es-MX" b="1" dirty="0" smtClean="0"/>
              <a:t>calificación fue de </a:t>
            </a:r>
            <a:r>
              <a:rPr lang="es-MX" b="1" dirty="0" smtClean="0"/>
              <a:t>8.6.</a:t>
            </a:r>
            <a:endParaRPr lang="es-MX" b="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6" y="384174"/>
            <a:ext cx="7042001" cy="2290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228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Rectángulo"/>
          <p:cNvSpPr/>
          <p:nvPr/>
        </p:nvSpPr>
        <p:spPr>
          <a:xfrm>
            <a:off x="-64804"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16. Evaluación del Servicio de Tel-INAI</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3"/>
          <p:cNvSpPr txBox="1"/>
          <p:nvPr/>
        </p:nvSpPr>
        <p:spPr>
          <a:xfrm>
            <a:off x="200199" y="3624535"/>
            <a:ext cx="6840760" cy="1384995"/>
          </a:xfrm>
          <a:prstGeom prst="rect">
            <a:avLst/>
          </a:prstGeom>
          <a:noFill/>
        </p:spPr>
        <p:txBody>
          <a:bodyPr wrap="square" rtlCol="0">
            <a:spAutoFit/>
          </a:bodyPr>
          <a:lstStyle/>
          <a:p>
            <a:r>
              <a:rPr lang="es-MX" b="1" dirty="0" smtClean="0"/>
              <a:t>En la gráfica se observa que la </a:t>
            </a:r>
            <a:r>
              <a:rPr lang="es-MX" b="1" dirty="0" smtClean="0"/>
              <a:t>calificación de la atención recibida, la amabilidad  y preparación </a:t>
            </a:r>
            <a:r>
              <a:rPr lang="es-MX" b="1" dirty="0" smtClean="0"/>
              <a:t>del asesor  y si la asesoría fue suficiente se encuentran por arriba de la calificación promedio que es de </a:t>
            </a:r>
            <a:r>
              <a:rPr lang="es-MX" b="1" dirty="0" smtClean="0"/>
              <a:t>9.3.</a:t>
            </a:r>
            <a:endParaRPr lang="es-MX" b="1" dirty="0" smtClean="0"/>
          </a:p>
          <a:p>
            <a:endParaRPr lang="es-MX" b="1" dirty="0"/>
          </a:p>
          <a:p>
            <a:pPr algn="just"/>
            <a:r>
              <a:rPr lang="es-MX" b="1" dirty="0" smtClean="0"/>
              <a:t>Sin embargo, existe </a:t>
            </a:r>
            <a:r>
              <a:rPr lang="es-MX" b="1" dirty="0" smtClean="0"/>
              <a:t>área de oportunidad </a:t>
            </a:r>
            <a:r>
              <a:rPr lang="es-MX" b="1" dirty="0" smtClean="0"/>
              <a:t>para mejorar en </a:t>
            </a:r>
            <a:r>
              <a:rPr lang="es-MX" b="1" dirty="0" smtClean="0"/>
              <a:t>el </a:t>
            </a:r>
            <a:r>
              <a:rPr lang="es-MX" b="1" dirty="0" smtClean="0"/>
              <a:t>tiempo de espera </a:t>
            </a:r>
            <a:r>
              <a:rPr lang="es-MX" b="1" dirty="0" smtClean="0"/>
              <a:t>el cual </a:t>
            </a:r>
            <a:r>
              <a:rPr lang="es-MX" b="1" dirty="0" smtClean="0"/>
              <a:t>se </a:t>
            </a:r>
            <a:r>
              <a:rPr lang="es-MX" b="1" dirty="0" smtClean="0"/>
              <a:t>encuentra </a:t>
            </a:r>
            <a:r>
              <a:rPr lang="es-MX" b="1" dirty="0" smtClean="0"/>
              <a:t>por abajo del promedio.</a:t>
            </a:r>
            <a:endParaRPr lang="es-MX" b="1" dirty="0"/>
          </a:p>
        </p:txBody>
      </p:sp>
      <p:graphicFrame>
        <p:nvGraphicFramePr>
          <p:cNvPr id="8" name="7 Gráfico"/>
          <p:cNvGraphicFramePr>
            <a:graphicFrameLocks/>
          </p:cNvGraphicFramePr>
          <p:nvPr>
            <p:extLst>
              <p:ext uri="{D42A27DB-BD31-4B8C-83A1-F6EECF244321}">
                <p14:modId xmlns:p14="http://schemas.microsoft.com/office/powerpoint/2010/main" val="1243931572"/>
              </p:ext>
            </p:extLst>
          </p:nvPr>
        </p:nvGraphicFramePr>
        <p:xfrm>
          <a:off x="128191" y="414610"/>
          <a:ext cx="6925804" cy="3209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4908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17. Evaluación del Servicio Presencial</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8" name="7 Rectángulo"/>
          <p:cNvSpPr/>
          <p:nvPr/>
        </p:nvSpPr>
        <p:spPr>
          <a:xfrm>
            <a:off x="128191" y="2832447"/>
            <a:ext cx="6816757" cy="2031325"/>
          </a:xfrm>
          <a:prstGeom prst="rect">
            <a:avLst/>
          </a:prstGeom>
        </p:spPr>
        <p:txBody>
          <a:bodyPr wrap="square">
            <a:spAutoFit/>
          </a:bodyPr>
          <a:lstStyle/>
          <a:p>
            <a:pPr marL="285750" indent="-285750" algn="just">
              <a:buFont typeface="Wingdings" panose="05000000000000000000" pitchFamily="2" charset="2"/>
              <a:buChar char="q"/>
            </a:pPr>
            <a:r>
              <a:rPr lang="es-MX" b="1" dirty="0" smtClean="0"/>
              <a:t>La calificación promedio que los usuarios dan al servicio presencial recibido es de </a:t>
            </a:r>
            <a:r>
              <a:rPr lang="es-MX" b="1" dirty="0" smtClean="0"/>
              <a:t>9.2 </a:t>
            </a:r>
            <a:r>
              <a:rPr lang="es-MX" b="1" dirty="0" smtClean="0"/>
              <a:t>en una escala de 0 a 10.</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smtClean="0"/>
              <a:t>La calificación sobre la amabilidad del asesor fue de </a:t>
            </a:r>
            <a:r>
              <a:rPr lang="es-MX" b="1" dirty="0" smtClean="0"/>
              <a:t>9.5 </a:t>
            </a:r>
            <a:r>
              <a:rPr lang="es-MX" b="1" dirty="0" smtClean="0"/>
              <a:t>en </a:t>
            </a:r>
            <a:r>
              <a:rPr lang="es-MX" b="1" dirty="0"/>
              <a:t>una escala de 0 a 10</a:t>
            </a:r>
            <a:r>
              <a:rPr lang="es-MX" b="1" dirty="0" smtClean="0"/>
              <a:t>.</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smtClean="0"/>
              <a:t>En cuanto a la atención recibida fue de </a:t>
            </a:r>
            <a:r>
              <a:rPr lang="es-MX" b="1" dirty="0" smtClean="0"/>
              <a:t>9.4 </a:t>
            </a:r>
            <a:r>
              <a:rPr lang="es-MX" b="1" dirty="0" smtClean="0"/>
              <a:t>en una escala de 0 a 10</a:t>
            </a:r>
            <a:endParaRPr lang="es-MX" b="1" dirty="0"/>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Respecto al tiempo de espera para ser atendido fue de </a:t>
            </a:r>
            <a:r>
              <a:rPr lang="es-MX" b="1" dirty="0" smtClean="0"/>
              <a:t>8.8 </a:t>
            </a:r>
            <a:r>
              <a:rPr lang="es-MX" b="1" dirty="0" smtClean="0"/>
              <a:t>y si la duda fue aclarada de 9.0  en una escala de 0 a 10 por lo que deben mejorarse.</a:t>
            </a:r>
            <a:endParaRPr lang="es-MX" b="1" dirty="0"/>
          </a:p>
        </p:txBody>
      </p:sp>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83" y="384175"/>
            <a:ext cx="7066384"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86801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77004" y="3840559"/>
            <a:ext cx="7035963" cy="1169551"/>
          </a:xfrm>
          <a:prstGeom prst="rect">
            <a:avLst/>
          </a:prstGeom>
          <a:noFill/>
        </p:spPr>
        <p:txBody>
          <a:bodyPr wrap="square" rtlCol="0">
            <a:spAutoFit/>
          </a:bodyPr>
          <a:lstStyle/>
          <a:p>
            <a:r>
              <a:rPr lang="es-MX" b="1" dirty="0"/>
              <a:t>En la gráfica se observa </a:t>
            </a:r>
            <a:r>
              <a:rPr lang="es-MX" b="1" dirty="0" smtClean="0"/>
              <a:t>que la atención recibida y la amabilidad  del asesor fueron evaluados por encima del promedio.</a:t>
            </a:r>
          </a:p>
          <a:p>
            <a:endParaRPr lang="es-MX" b="1" dirty="0"/>
          </a:p>
          <a:p>
            <a:pPr algn="just"/>
            <a:r>
              <a:rPr lang="es-MX" b="1" dirty="0" smtClean="0"/>
              <a:t>Sin </a:t>
            </a:r>
            <a:r>
              <a:rPr lang="es-MX" b="1" dirty="0"/>
              <a:t>embargo, existen </a:t>
            </a:r>
            <a:r>
              <a:rPr lang="es-MX" b="1" dirty="0" smtClean="0"/>
              <a:t>áreas </a:t>
            </a:r>
            <a:r>
              <a:rPr lang="es-MX" b="1" dirty="0"/>
              <a:t>de oportunidad para mejorar el </a:t>
            </a:r>
            <a:r>
              <a:rPr lang="es-MX" b="1" dirty="0" smtClean="0"/>
              <a:t>servicio con respecto al tiempo en </a:t>
            </a:r>
            <a:r>
              <a:rPr lang="es-MX" b="1" dirty="0" smtClean="0"/>
              <a:t>espera, la capacidad del asesor </a:t>
            </a:r>
            <a:r>
              <a:rPr lang="es-MX" b="1" dirty="0" smtClean="0"/>
              <a:t>y si la duda fue aclarada.</a:t>
            </a:r>
            <a:endParaRPr lang="es-MX" b="1" dirty="0"/>
          </a:p>
        </p:txBody>
      </p:sp>
      <p:sp>
        <p:nvSpPr>
          <p:cNvPr id="4" name="5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17. Evaluación del Servicio Presencial</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graphicFrame>
        <p:nvGraphicFramePr>
          <p:cNvPr id="5" name="4 Gráfico"/>
          <p:cNvGraphicFramePr>
            <a:graphicFrameLocks/>
          </p:cNvGraphicFramePr>
          <p:nvPr>
            <p:extLst>
              <p:ext uri="{D42A27DB-BD31-4B8C-83A1-F6EECF244321}">
                <p14:modId xmlns:p14="http://schemas.microsoft.com/office/powerpoint/2010/main" val="1374574349"/>
              </p:ext>
            </p:extLst>
          </p:nvPr>
        </p:nvGraphicFramePr>
        <p:xfrm>
          <a:off x="77004" y="456184"/>
          <a:ext cx="7035963" cy="338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0293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18. Anexo Detalle de Servicios por Agente </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2"/>
          <p:cNvSpPr txBox="1"/>
          <p:nvPr/>
        </p:nvSpPr>
        <p:spPr>
          <a:xfrm>
            <a:off x="194692" y="600199"/>
            <a:ext cx="6880118" cy="4154984"/>
          </a:xfrm>
          <a:prstGeom prst="rect">
            <a:avLst/>
          </a:prstGeom>
          <a:noFill/>
        </p:spPr>
        <p:txBody>
          <a:bodyPr wrap="square" rtlCol="0">
            <a:spAutoFit/>
          </a:bodyPr>
          <a:lstStyle/>
          <a:p>
            <a:pPr algn="just"/>
            <a:r>
              <a:rPr lang="es-MX" dirty="0" smtClean="0"/>
              <a:t>Como parte de este Informe se anexa archivo base con la información concentrada por agente y evaluaciones de Tel-INAI y presenciales. Cada hoja cuenta con distintos conceptos que se desglosan de la forma siguiente:</a:t>
            </a:r>
          </a:p>
          <a:p>
            <a:pPr algn="just"/>
            <a:endParaRPr lang="es-MX" dirty="0" smtClean="0"/>
          </a:p>
          <a:p>
            <a:pPr marL="285750" indent="-285750" algn="just">
              <a:buFont typeface="Arial" panose="020B0604020202020204" pitchFamily="34" charset="0"/>
              <a:buChar char="•"/>
            </a:pPr>
            <a:r>
              <a:rPr lang="es-MX" sz="1300" b="1" dirty="0" smtClean="0"/>
              <a:t>Fechas:</a:t>
            </a:r>
            <a:r>
              <a:rPr lang="es-MX" sz="1300" dirty="0" smtClean="0"/>
              <a:t> Fecha de ingreso y fecha de atención</a:t>
            </a:r>
          </a:p>
          <a:p>
            <a:pPr marL="285750" indent="-285750" algn="just">
              <a:buFont typeface="Arial" panose="020B0604020202020204" pitchFamily="34" charset="0"/>
              <a:buChar char="•"/>
            </a:pPr>
            <a:r>
              <a:rPr lang="es-MX" sz="1300" b="1" dirty="0" smtClean="0"/>
              <a:t>Servidor público: </a:t>
            </a:r>
            <a:r>
              <a:rPr lang="es-MX" sz="1300" dirty="0" smtClean="0"/>
              <a:t>Nombre del agente que atendió</a:t>
            </a:r>
          </a:p>
          <a:p>
            <a:pPr marL="285750" indent="-285750" algn="just">
              <a:buFont typeface="Arial" panose="020B0604020202020204" pitchFamily="34" charset="0"/>
              <a:buChar char="•"/>
            </a:pPr>
            <a:r>
              <a:rPr lang="es-MX" sz="1300" b="1" dirty="0" smtClean="0"/>
              <a:t>Tipo de servicio: </a:t>
            </a:r>
            <a:r>
              <a:rPr lang="es-MX" sz="1300" dirty="0" smtClean="0"/>
              <a:t>Es la clasificación del servicio en cada uno de los nueve tipos descritos en este informe.</a:t>
            </a:r>
          </a:p>
          <a:p>
            <a:pPr marL="285750" indent="-285750" algn="just">
              <a:buFont typeface="Arial" panose="020B0604020202020204" pitchFamily="34" charset="0"/>
              <a:buChar char="•"/>
            </a:pPr>
            <a:r>
              <a:rPr lang="es-MX" sz="1300" b="1" dirty="0" smtClean="0"/>
              <a:t>Canal de atención: </a:t>
            </a:r>
            <a:r>
              <a:rPr lang="es-MX" sz="1300" dirty="0" smtClean="0"/>
              <a:t>Se refiere a uno de los cuatro canales de atención con que cuenta el CAS a través del cuál se brindó el servicio al usuario.</a:t>
            </a:r>
          </a:p>
          <a:p>
            <a:pPr marL="285750" indent="-285750" algn="just">
              <a:buFont typeface="Arial" panose="020B0604020202020204" pitchFamily="34" charset="0"/>
              <a:buChar char="•"/>
            </a:pPr>
            <a:r>
              <a:rPr lang="es-MX" sz="1300" b="1" dirty="0" smtClean="0"/>
              <a:t>Requerimiento: </a:t>
            </a:r>
            <a:r>
              <a:rPr lang="es-MX" sz="1300" dirty="0" smtClean="0"/>
              <a:t>Se refiere a cada una de las consultas o solicitudes específicas de los usuarios.</a:t>
            </a:r>
          </a:p>
          <a:p>
            <a:pPr marL="285750" indent="-285750" algn="just">
              <a:buFont typeface="Arial" panose="020B0604020202020204" pitchFamily="34" charset="0"/>
              <a:buChar char="•"/>
            </a:pPr>
            <a:r>
              <a:rPr lang="es-MX" sz="1300" b="1" dirty="0" smtClean="0"/>
              <a:t>Atención: </a:t>
            </a:r>
            <a:r>
              <a:rPr lang="es-MX" sz="1300" dirty="0" smtClean="0"/>
              <a:t>Se refiere a la respuesta o acción que realizó el servidor público para atender el requerimiento del usuario.</a:t>
            </a:r>
          </a:p>
          <a:p>
            <a:pPr marL="285750" indent="-285750" algn="just">
              <a:buFont typeface="Arial" panose="020B0604020202020204" pitchFamily="34" charset="0"/>
              <a:buChar char="•"/>
            </a:pPr>
            <a:r>
              <a:rPr lang="es-MX" sz="1300" b="1" dirty="0" smtClean="0"/>
              <a:t>Fundamento legal de la atención: </a:t>
            </a:r>
            <a:r>
              <a:rPr lang="es-MX" sz="1300" dirty="0" smtClean="0"/>
              <a:t>Se refiere al documento o precepto normativo que avala la acción o respuesta del servidor público</a:t>
            </a:r>
          </a:p>
          <a:p>
            <a:pPr marL="285750" indent="-285750" algn="just">
              <a:buFont typeface="Arial" panose="020B0604020202020204" pitchFamily="34" charset="0"/>
              <a:buChar char="•"/>
            </a:pPr>
            <a:r>
              <a:rPr lang="es-MX" sz="1300" b="1" dirty="0" smtClean="0"/>
              <a:t>Tiempo de respuesta: </a:t>
            </a:r>
            <a:r>
              <a:rPr lang="es-MX" sz="1300" dirty="0" smtClean="0"/>
              <a:t>Se refiere al tiempo que tardó el CAS en brindar la atención al usuario.</a:t>
            </a:r>
          </a:p>
          <a:p>
            <a:pPr marL="285750" indent="-285750" algn="just">
              <a:buFont typeface="Arial" panose="020B0604020202020204" pitchFamily="34" charset="0"/>
              <a:buChar char="•"/>
            </a:pPr>
            <a:r>
              <a:rPr lang="es-MX" sz="1300" b="1" dirty="0" smtClean="0"/>
              <a:t>Tipo de usuario: </a:t>
            </a:r>
            <a:r>
              <a:rPr lang="es-MX" sz="1300" dirty="0" smtClean="0"/>
              <a:t>Régimen Fiscal</a:t>
            </a:r>
            <a:endParaRPr lang="es-MX" sz="1300" b="1" dirty="0" smtClean="0"/>
          </a:p>
          <a:p>
            <a:pPr marL="285750" indent="-285750" algn="just">
              <a:buFont typeface="Arial" panose="020B0604020202020204" pitchFamily="34" charset="0"/>
              <a:buChar char="•"/>
            </a:pPr>
            <a:r>
              <a:rPr lang="es-MX" sz="1300" b="1" dirty="0" smtClean="0"/>
              <a:t>Sexo: </a:t>
            </a:r>
            <a:r>
              <a:rPr lang="es-MX" sz="1300" dirty="0" smtClean="0"/>
              <a:t>Hombre o mujer</a:t>
            </a:r>
          </a:p>
          <a:p>
            <a:pPr marL="285750" indent="-285750" algn="just">
              <a:buFont typeface="Arial" panose="020B0604020202020204" pitchFamily="34" charset="0"/>
              <a:buChar char="•"/>
            </a:pPr>
            <a:r>
              <a:rPr lang="es-MX" sz="1300" b="1" dirty="0" smtClean="0"/>
              <a:t>Edad: </a:t>
            </a:r>
            <a:r>
              <a:rPr lang="es-MX" sz="1300" dirty="0" smtClean="0"/>
              <a:t>Se refiere a la edad de la persona usuaria.</a:t>
            </a:r>
            <a:endParaRPr lang="es-MX" sz="1300" dirty="0"/>
          </a:p>
          <a:p>
            <a:pPr marL="285750" indent="-285750" algn="just">
              <a:buFont typeface="Arial" panose="020B0604020202020204" pitchFamily="34" charset="0"/>
              <a:buChar char="•"/>
            </a:pPr>
            <a:r>
              <a:rPr lang="es-MX" sz="1300" b="1" dirty="0" smtClean="0"/>
              <a:t>Entidad: </a:t>
            </a:r>
            <a:r>
              <a:rPr lang="es-MX" sz="1300" dirty="0" smtClean="0"/>
              <a:t>Se refiere a la entidad federativa de la cuál provino la solicitud o requerimiento.</a:t>
            </a:r>
            <a:endParaRPr lang="es-MX" sz="1300" dirty="0"/>
          </a:p>
        </p:txBody>
      </p:sp>
    </p:spTree>
    <p:extLst>
      <p:ext uri="{BB962C8B-B14F-4D97-AF65-F5344CB8AC3E}">
        <p14:creationId xmlns:p14="http://schemas.microsoft.com/office/powerpoint/2010/main" val="23716090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1 Imagen" descr="C:\Users\jorge.acevedo\AppData\Local\Microsoft\Windows\Temporary Internet Files\Content.Outlook\UINZIPH0\Logo-inai_28abr2015_texto1.jpg"/>
          <p:cNvPicPr/>
          <p:nvPr/>
        </p:nvPicPr>
        <p:blipFill rotWithShape="1">
          <a:blip r:embed="rId2" cstate="print">
            <a:extLst>
              <a:ext uri="{28A0092B-C50C-407E-A947-70E740481C1C}">
                <a14:useLocalDpi xmlns:a14="http://schemas.microsoft.com/office/drawing/2010/main" val="0"/>
              </a:ext>
            </a:extLst>
          </a:blip>
          <a:srcRect l="7575" t="13072" r="5412" b="16340"/>
          <a:stretch/>
        </p:blipFill>
        <p:spPr bwMode="auto">
          <a:xfrm>
            <a:off x="2216423" y="456183"/>
            <a:ext cx="2818431" cy="1584176"/>
          </a:xfrm>
          <a:prstGeom prst="rect">
            <a:avLst/>
          </a:prstGeom>
          <a:noFill/>
          <a:ln>
            <a:noFill/>
          </a:ln>
        </p:spPr>
      </p:pic>
      <p:sp>
        <p:nvSpPr>
          <p:cNvPr id="12" name="11 Elipse"/>
          <p:cNvSpPr/>
          <p:nvPr/>
        </p:nvSpPr>
        <p:spPr>
          <a:xfrm>
            <a:off x="5422876" y="1963365"/>
            <a:ext cx="1760033" cy="174367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3" name="12 Elipse"/>
          <p:cNvSpPr/>
          <p:nvPr/>
        </p:nvSpPr>
        <p:spPr>
          <a:xfrm>
            <a:off x="5413351" y="3249183"/>
            <a:ext cx="1760033" cy="174367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4" name="13 Elipse"/>
          <p:cNvSpPr/>
          <p:nvPr/>
        </p:nvSpPr>
        <p:spPr>
          <a:xfrm>
            <a:off x="4664695" y="3912568"/>
            <a:ext cx="1440161" cy="14845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5" name="14 Elipse"/>
          <p:cNvSpPr/>
          <p:nvPr/>
        </p:nvSpPr>
        <p:spPr>
          <a:xfrm>
            <a:off x="3512567" y="4557193"/>
            <a:ext cx="792087" cy="81991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6" name="15 Elipse"/>
          <p:cNvSpPr/>
          <p:nvPr/>
        </p:nvSpPr>
        <p:spPr>
          <a:xfrm>
            <a:off x="4089565" y="4417298"/>
            <a:ext cx="950506" cy="979773"/>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7" name="16 Elipse"/>
          <p:cNvSpPr/>
          <p:nvPr/>
        </p:nvSpPr>
        <p:spPr>
          <a:xfrm>
            <a:off x="3066117" y="4737287"/>
            <a:ext cx="662474" cy="640840"/>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8" name="17 Elipse"/>
          <p:cNvSpPr/>
          <p:nvPr/>
        </p:nvSpPr>
        <p:spPr>
          <a:xfrm>
            <a:off x="6088685" y="508676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19" name="18 Elipse"/>
          <p:cNvSpPr/>
          <p:nvPr/>
        </p:nvSpPr>
        <p:spPr>
          <a:xfrm>
            <a:off x="6897757" y="4698755"/>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0" name="19 Elipse"/>
          <p:cNvSpPr/>
          <p:nvPr/>
        </p:nvSpPr>
        <p:spPr>
          <a:xfrm>
            <a:off x="5951494" y="465111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1" name="20 Elipse"/>
          <p:cNvSpPr/>
          <p:nvPr/>
        </p:nvSpPr>
        <p:spPr>
          <a:xfrm>
            <a:off x="6464895" y="459529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2" name="21 Elipse"/>
          <p:cNvSpPr/>
          <p:nvPr/>
        </p:nvSpPr>
        <p:spPr>
          <a:xfrm>
            <a:off x="5632549" y="509398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3" name="22 Elipse"/>
          <p:cNvSpPr/>
          <p:nvPr/>
        </p:nvSpPr>
        <p:spPr>
          <a:xfrm>
            <a:off x="6231261" y="4213922"/>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4" name="23 Elipse"/>
          <p:cNvSpPr/>
          <p:nvPr/>
        </p:nvSpPr>
        <p:spPr>
          <a:xfrm>
            <a:off x="6899823" y="5082931"/>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5" name="24 Elipse"/>
          <p:cNvSpPr/>
          <p:nvPr/>
        </p:nvSpPr>
        <p:spPr>
          <a:xfrm>
            <a:off x="6888232" y="420059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6" name="25 Elipse"/>
          <p:cNvSpPr/>
          <p:nvPr/>
        </p:nvSpPr>
        <p:spPr>
          <a:xfrm>
            <a:off x="6883998" y="3643904"/>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7" name="26 Elipse"/>
          <p:cNvSpPr/>
          <p:nvPr/>
        </p:nvSpPr>
        <p:spPr>
          <a:xfrm>
            <a:off x="6464895" y="5077839"/>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8" name="27 Elipse"/>
          <p:cNvSpPr/>
          <p:nvPr/>
        </p:nvSpPr>
        <p:spPr>
          <a:xfrm>
            <a:off x="6563217" y="3974053"/>
            <a:ext cx="285152" cy="2939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29" name="28 Elipse"/>
          <p:cNvSpPr/>
          <p:nvPr/>
        </p:nvSpPr>
        <p:spPr>
          <a:xfrm>
            <a:off x="2681923" y="4798079"/>
            <a:ext cx="561662" cy="58132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0" name="29 Elipse"/>
          <p:cNvSpPr/>
          <p:nvPr/>
        </p:nvSpPr>
        <p:spPr>
          <a:xfrm>
            <a:off x="2432447" y="4889225"/>
            <a:ext cx="504056" cy="495076"/>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1" name="30 Elipse"/>
          <p:cNvSpPr/>
          <p:nvPr/>
        </p:nvSpPr>
        <p:spPr>
          <a:xfrm>
            <a:off x="2168841" y="4967152"/>
            <a:ext cx="413972" cy="42076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2" name="31 Elipse"/>
          <p:cNvSpPr/>
          <p:nvPr/>
        </p:nvSpPr>
        <p:spPr>
          <a:xfrm>
            <a:off x="1974563" y="5091048"/>
            <a:ext cx="285152" cy="293932"/>
          </a:xfrm>
          <a:prstGeom prst="ellipse">
            <a:avLst/>
          </a:prstGeom>
          <a:solidFill>
            <a:srgbClr val="00B0AC">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33" name="32 Elipse"/>
          <p:cNvSpPr/>
          <p:nvPr/>
        </p:nvSpPr>
        <p:spPr>
          <a:xfrm>
            <a:off x="1810211" y="5177534"/>
            <a:ext cx="222441" cy="2133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s-MX" dirty="0"/>
          </a:p>
        </p:txBody>
      </p:sp>
      <p:sp>
        <p:nvSpPr>
          <p:cNvPr id="4" name="5 Rectángulo"/>
          <p:cNvSpPr/>
          <p:nvPr/>
        </p:nvSpPr>
        <p:spPr>
          <a:xfrm>
            <a:off x="-4754" y="2484923"/>
            <a:ext cx="7169150" cy="336056"/>
          </a:xfrm>
          <a:prstGeom prst="rect">
            <a:avLst/>
          </a:prstGeom>
          <a:gradFill>
            <a:gsLst>
              <a:gs pos="50000">
                <a:schemeClr val="accent4">
                  <a:lumMod val="60000"/>
                  <a:lumOff val="40000"/>
                  <a:alpha val="75000"/>
                </a:schemeClr>
              </a:gs>
              <a:gs pos="100000">
                <a:schemeClr val="accent1">
                  <a:tint val="23500"/>
                  <a:satMod val="16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71689" tIns="35844" rIns="71689" bIns="35844" rtlCol="0" anchor="ctr"/>
          <a:lstStyle/>
          <a:p>
            <a:pPr algn="ctr"/>
            <a:endParaRPr lang="es-MX" dirty="0"/>
          </a:p>
        </p:txBody>
      </p:sp>
      <p:sp>
        <p:nvSpPr>
          <p:cNvPr id="6" name="9 Rectángulo"/>
          <p:cNvSpPr/>
          <p:nvPr/>
        </p:nvSpPr>
        <p:spPr>
          <a:xfrm>
            <a:off x="474728" y="2373216"/>
            <a:ext cx="6210189" cy="555002"/>
          </a:xfrm>
          <a:prstGeom prst="rect">
            <a:avLst/>
          </a:prstGeom>
        </p:spPr>
        <p:txBody>
          <a:bodyPr wrap="square" lIns="71689" tIns="35844" rIns="71689" bIns="35844">
            <a:spAutoFit/>
          </a:bodyPr>
          <a:lstStyle/>
          <a:p>
            <a:pPr algn="ctr"/>
            <a:r>
              <a:rPr lang="es-MX" sz="3100" b="1" i="1" cap="small" dirty="0" smtClean="0">
                <a:effectLst>
                  <a:outerShdw blurRad="38100" dist="38100" dir="2700000" algn="tl">
                    <a:srgbClr val="000000">
                      <a:alpha val="43137"/>
                    </a:srgbClr>
                  </a:outerShdw>
                </a:effectLst>
                <a:latin typeface="Calibri" pitchFamily="34" charset="0"/>
              </a:rPr>
              <a:t>¡Gracias!</a:t>
            </a:r>
            <a:endParaRPr lang="es-MX" sz="3100" b="1" i="1" cap="small" dirty="0">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323017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128191" y="540380"/>
            <a:ext cx="6880118" cy="4524315"/>
          </a:xfrm>
          <a:prstGeom prst="rect">
            <a:avLst/>
          </a:prstGeom>
          <a:noFill/>
        </p:spPr>
        <p:txBody>
          <a:bodyPr wrap="square" rtlCol="0">
            <a:spAutoFit/>
          </a:bodyPr>
          <a:lstStyle/>
          <a:p>
            <a:pPr algn="just"/>
            <a:r>
              <a:rPr lang="es-MX" sz="1600" dirty="0" smtClean="0"/>
              <a:t>El presente Informe contiene </a:t>
            </a:r>
            <a:r>
              <a:rPr lang="es-MX" sz="1600" dirty="0"/>
              <a:t>datos </a:t>
            </a:r>
            <a:r>
              <a:rPr lang="es-MX" sz="1600" dirty="0" smtClean="0"/>
              <a:t>sobre los servicios brindados por el Centro de Atención a la Sociedad (CAS) del Instituto Nacional de Transparencia, Acceso a la Información y Protección de Datos Personales (INAI), en el periodo del 7 al 10 de febrero de 2017, en el que se desagrega información por tipo de consulta, canal de atención, perfil de los usuarios, evaluación del servicio y un reporte en el que se describe cada una de la atenciones formuladas a los requerimientos de los usuarios.</a:t>
            </a:r>
          </a:p>
          <a:p>
            <a:pPr algn="just"/>
            <a:endParaRPr lang="es-MX" sz="1600" dirty="0"/>
          </a:p>
          <a:p>
            <a:pPr algn="just"/>
            <a:r>
              <a:rPr lang="es-MX" sz="1600" dirty="0" smtClean="0"/>
              <a:t>Lo anterior, con la finalidad de mantener informados semanalmente a los Comisionados que integran el Pleno del INAI de las actividades que lleva a cabo el CAS, a fin de encontrar áreas de oportunidad que permitan mejorar la calidad de los servicios que se dan a la población.</a:t>
            </a:r>
          </a:p>
          <a:p>
            <a:pPr algn="just"/>
            <a:endParaRPr lang="es-MX" sz="1600" dirty="0"/>
          </a:p>
          <a:p>
            <a:pPr algn="just"/>
            <a:r>
              <a:rPr lang="es-MX" sz="1600" dirty="0" smtClean="0"/>
              <a:t>En este informe se podrán incorporar variables adicionales que permitan tener una mejor perspectiva de las características de los servicios otorgados por el CAS, para lo cual se está programando recabar información adicional a través de los reportes formulados por los agentes que brindan atención o mediante las evaluaciones del servicio que realizan los usuarios.</a:t>
            </a:r>
          </a:p>
        </p:txBody>
      </p:sp>
      <p:sp>
        <p:nvSpPr>
          <p:cNvPr id="3" name="2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1. Introducción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82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5832" y="0"/>
            <a:ext cx="7118799" cy="338554"/>
          </a:xfrm>
          <a:prstGeom prst="rect">
            <a:avLst/>
          </a:prstGeom>
        </p:spPr>
        <p:txBody>
          <a:bodyPr wrap="square">
            <a:spAutoFit/>
          </a:bodyPr>
          <a:lstStyle/>
          <a:p>
            <a:r>
              <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2</a:t>
            </a:r>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Tipo de Servicios</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6" name="CuadroTexto 2"/>
          <p:cNvSpPr txBox="1"/>
          <p:nvPr/>
        </p:nvSpPr>
        <p:spPr>
          <a:xfrm>
            <a:off x="272207" y="384176"/>
            <a:ext cx="6696744" cy="4955203"/>
          </a:xfrm>
          <a:prstGeom prst="rect">
            <a:avLst/>
          </a:prstGeom>
          <a:noFill/>
        </p:spPr>
        <p:txBody>
          <a:bodyPr wrap="square" rtlCol="0">
            <a:spAutoFit/>
          </a:bodyPr>
          <a:lstStyle/>
          <a:p>
            <a:pPr algn="just"/>
            <a:r>
              <a:rPr lang="es-MX" sz="1100" b="1" dirty="0" smtClean="0"/>
              <a:t>Solicitud </a:t>
            </a:r>
            <a:r>
              <a:rPr lang="es-MX" sz="1100" b="1" dirty="0"/>
              <a:t>de Acceso</a:t>
            </a:r>
            <a:r>
              <a:rPr lang="es-MX" sz="1100" dirty="0"/>
              <a:t>: </a:t>
            </a:r>
            <a:r>
              <a:rPr lang="es-MX" sz="1100" dirty="0" smtClean="0"/>
              <a:t>Se registran solicitudes de información pública.</a:t>
            </a:r>
            <a:r>
              <a:rPr lang="es-MX" sz="1100" dirty="0"/>
              <a:t>  </a:t>
            </a:r>
            <a:endParaRPr lang="es-MX" sz="1100" dirty="0" smtClean="0"/>
          </a:p>
          <a:p>
            <a:pPr algn="just"/>
            <a:endParaRPr lang="es-MX" sz="400" dirty="0"/>
          </a:p>
          <a:p>
            <a:pPr algn="just"/>
            <a:r>
              <a:rPr lang="es-MX" sz="1100" b="1" dirty="0"/>
              <a:t>Solicitudes de Datos </a:t>
            </a:r>
            <a:r>
              <a:rPr lang="es-MX" sz="1100" b="1" dirty="0" smtClean="0"/>
              <a:t>Personales: </a:t>
            </a:r>
            <a:r>
              <a:rPr lang="es-MX" sz="1100" dirty="0" smtClean="0"/>
              <a:t>Se registran solicitudes de datos personales.</a:t>
            </a:r>
            <a:endParaRPr lang="es-MX" sz="1100" dirty="0"/>
          </a:p>
          <a:p>
            <a:pPr algn="just"/>
            <a:endParaRPr lang="es-MX" sz="400" b="1" dirty="0" smtClean="0"/>
          </a:p>
          <a:p>
            <a:pPr algn="just"/>
            <a:r>
              <a:rPr lang="es-MX" sz="1100" b="1" dirty="0"/>
              <a:t>Orientación de la LGPDPPSO:</a:t>
            </a:r>
            <a:r>
              <a:rPr lang="es-MX" sz="1100" dirty="0"/>
              <a:t> Se resuelven las dudas planteadas por el usuario respecto a las disposiciones, plazos y procedimientos de la Ley General de Protección de Datos Personales en Posesión de Sujetos Obligados. </a:t>
            </a:r>
          </a:p>
          <a:p>
            <a:pPr algn="just"/>
            <a:endParaRPr lang="es-MX" sz="400" b="1" dirty="0" smtClean="0"/>
          </a:p>
          <a:p>
            <a:pPr algn="just"/>
            <a:r>
              <a:rPr lang="es-MX" sz="1100" b="1" dirty="0"/>
              <a:t>Orientaciones de la LGTAIP:</a:t>
            </a:r>
            <a:r>
              <a:rPr lang="es-MX" sz="1100" dirty="0"/>
              <a:t> Se atienden las preguntas formuladas por el usuario respecto a las disposiciones, plazos y procedimientos establecidos en la Ley General de Transparencia y Acceso a la Información Pública.</a:t>
            </a:r>
          </a:p>
          <a:p>
            <a:pPr algn="just"/>
            <a:endParaRPr lang="es-MX" sz="400" b="1" dirty="0"/>
          </a:p>
          <a:p>
            <a:pPr algn="just"/>
            <a:r>
              <a:rPr lang="es-MX" sz="1100" b="1" dirty="0"/>
              <a:t>Orientaciones de la LFTAIP:</a:t>
            </a:r>
            <a:r>
              <a:rPr lang="es-MX" sz="1100" dirty="0"/>
              <a:t> Se atienden las preguntas formuladas por el usuario respecto a las disposiciones, plazos y procedimientos establecidos en la Ley Federal de Transparencia y Acceso a la Información Pública.</a:t>
            </a:r>
          </a:p>
          <a:p>
            <a:pPr algn="just"/>
            <a:endParaRPr lang="es-MX" sz="400" b="1" dirty="0" smtClean="0"/>
          </a:p>
          <a:p>
            <a:pPr algn="just"/>
            <a:r>
              <a:rPr lang="es-MX" sz="1100" b="1" dirty="0" smtClean="0"/>
              <a:t>Orientaciones LFPDPPP:</a:t>
            </a:r>
            <a:r>
              <a:rPr lang="es-MX" sz="1100" b="1" dirty="0"/>
              <a:t> </a:t>
            </a:r>
            <a:r>
              <a:rPr lang="es-MX" sz="1100" dirty="0" smtClean="0"/>
              <a:t>Se atienden las consultas del usuario sobre las disposiciones, plazos y procedimientos establecidos en la Ley Federal de Protección de Datos Personales en Posesión de los Particulares y su Reglamento.</a:t>
            </a:r>
            <a:endParaRPr lang="es-MX" sz="1100" dirty="0"/>
          </a:p>
          <a:p>
            <a:pPr algn="just"/>
            <a:endParaRPr lang="es-MX" sz="400" b="1" dirty="0" smtClean="0"/>
          </a:p>
          <a:p>
            <a:pPr algn="just"/>
            <a:r>
              <a:rPr lang="es-MX" sz="1100" b="1" dirty="0" smtClean="0"/>
              <a:t>Quejas </a:t>
            </a:r>
            <a:r>
              <a:rPr lang="es-MX" sz="1100" b="1" dirty="0"/>
              <a:t>o </a:t>
            </a:r>
            <a:r>
              <a:rPr lang="es-MX" sz="1100" b="1" dirty="0" smtClean="0"/>
              <a:t>Denuncias:</a:t>
            </a:r>
            <a:r>
              <a:rPr lang="es-MX" sz="1100" dirty="0" smtClean="0"/>
              <a:t> Se brinda orientación al usuario de las instancias y procedimientos para presentar quejas o denuncias.</a:t>
            </a:r>
            <a:r>
              <a:rPr lang="es-MX" sz="1100" dirty="0"/>
              <a:t> </a:t>
            </a:r>
          </a:p>
          <a:p>
            <a:pPr algn="just"/>
            <a:endParaRPr lang="es-MX" sz="400" b="1" dirty="0" smtClean="0"/>
          </a:p>
          <a:p>
            <a:pPr algn="just"/>
            <a:r>
              <a:rPr lang="es-MX" sz="1100" b="1" dirty="0" smtClean="0"/>
              <a:t>Recurso </a:t>
            </a:r>
            <a:r>
              <a:rPr lang="es-MX" sz="1100" b="1" dirty="0"/>
              <a:t>de Revisión:</a:t>
            </a:r>
            <a:r>
              <a:rPr lang="es-MX" sz="1100" dirty="0"/>
              <a:t> </a:t>
            </a:r>
            <a:r>
              <a:rPr lang="es-MX" sz="1100" dirty="0" smtClean="0"/>
              <a:t>Se orienta al usuario sobre los medios, plazos y procedimientos para interponer recursos de revisión.</a:t>
            </a:r>
            <a:endParaRPr lang="es-MX" sz="1100" dirty="0"/>
          </a:p>
          <a:p>
            <a:pPr algn="just"/>
            <a:endParaRPr lang="es-MX" sz="400" b="1" dirty="0" smtClean="0"/>
          </a:p>
          <a:p>
            <a:pPr algn="just"/>
            <a:r>
              <a:rPr lang="es-MX" sz="1100" b="1" dirty="0" smtClean="0"/>
              <a:t>Información </a:t>
            </a:r>
            <a:r>
              <a:rPr lang="es-MX" sz="1100" b="1" dirty="0"/>
              <a:t>del INAI:</a:t>
            </a:r>
            <a:r>
              <a:rPr lang="es-MX" sz="1100" dirty="0"/>
              <a:t>  </a:t>
            </a:r>
            <a:r>
              <a:rPr lang="es-MX" sz="1100" dirty="0" smtClean="0"/>
              <a:t>Se otorga al usuario la información requerida por el usuario sobre las actividades, servicios, áreas, eventos y demás información general del INAI.</a:t>
            </a:r>
            <a:endParaRPr lang="es-MX" sz="1100" dirty="0"/>
          </a:p>
          <a:p>
            <a:pPr algn="just"/>
            <a:endParaRPr lang="es-MX" sz="400" b="1" dirty="0" smtClean="0"/>
          </a:p>
          <a:p>
            <a:pPr algn="just"/>
            <a:r>
              <a:rPr lang="es-MX" sz="1100" b="1" dirty="0" smtClean="0"/>
              <a:t>Información del ámbito local:</a:t>
            </a:r>
            <a:r>
              <a:rPr lang="es-MX" sz="1100" dirty="0" smtClean="0"/>
              <a:t> Se refiere a las preguntas de los usuarios que deben canalizarse a los órganos locales de transparencia, por ser de su competencia.</a:t>
            </a:r>
          </a:p>
          <a:p>
            <a:pPr algn="just"/>
            <a:endParaRPr lang="es-MX" sz="400" dirty="0" smtClean="0"/>
          </a:p>
          <a:p>
            <a:pPr algn="just"/>
            <a:r>
              <a:rPr lang="es-MX" sz="1100" b="1" dirty="0" smtClean="0"/>
              <a:t>Seguimiento a solicitudes:</a:t>
            </a:r>
            <a:r>
              <a:rPr lang="es-MX" sz="1100" dirty="0" smtClean="0"/>
              <a:t> Es el seguimiento a las respuestas de las solicitudes de información pública o de datos personales realizadas por los usuarios.</a:t>
            </a:r>
          </a:p>
          <a:p>
            <a:pPr algn="just"/>
            <a:endParaRPr lang="es-MX" sz="400" dirty="0"/>
          </a:p>
          <a:p>
            <a:pPr algn="just"/>
            <a:r>
              <a:rPr lang="es-MX" sz="1100" b="1" dirty="0" smtClean="0"/>
              <a:t>Servicio: </a:t>
            </a:r>
            <a:r>
              <a:rPr lang="es-MX" sz="1100" dirty="0" smtClean="0"/>
              <a:t>Tiene que ver con servicios que ofrece el INAI como capacitación o concursos.</a:t>
            </a:r>
          </a:p>
          <a:p>
            <a:pPr algn="just"/>
            <a:endParaRPr lang="es-MX" sz="400" b="1" dirty="0" smtClean="0"/>
          </a:p>
          <a:p>
            <a:pPr algn="just"/>
            <a:r>
              <a:rPr lang="es-MX" sz="1100" b="1" dirty="0" smtClean="0"/>
              <a:t>Trámite: </a:t>
            </a:r>
            <a:r>
              <a:rPr lang="es-MX" sz="1100" dirty="0" smtClean="0"/>
              <a:t>Es la orientación que se da sobre algún otro procedimiento que es de competencia de alguna dependencia de Gobierno Federal que no tiene que ver con el INAI.</a:t>
            </a:r>
          </a:p>
          <a:p>
            <a:pPr algn="just"/>
            <a:endParaRPr lang="es-MX" sz="400" dirty="0"/>
          </a:p>
          <a:p>
            <a:pPr algn="just"/>
            <a:r>
              <a:rPr lang="es-MX" sz="1100" b="1" dirty="0"/>
              <a:t>Otros Servicios: </a:t>
            </a:r>
            <a:r>
              <a:rPr lang="es-MX" sz="1100" dirty="0"/>
              <a:t>Servicios de atención o asesoría distintos a los anteriores</a:t>
            </a:r>
            <a:r>
              <a:rPr lang="es-MX" sz="1100" dirty="0" smtClean="0"/>
              <a:t>.</a:t>
            </a:r>
            <a:endParaRPr lang="es-MX" sz="1100" dirty="0"/>
          </a:p>
        </p:txBody>
      </p:sp>
    </p:spTree>
    <p:extLst>
      <p:ext uri="{BB962C8B-B14F-4D97-AF65-F5344CB8AC3E}">
        <p14:creationId xmlns:p14="http://schemas.microsoft.com/office/powerpoint/2010/main" val="2293558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Rectángulo"/>
          <p:cNvSpPr/>
          <p:nvPr/>
        </p:nvSpPr>
        <p:spPr>
          <a:xfrm>
            <a:off x="-5832" y="0"/>
            <a:ext cx="7118799" cy="307777"/>
          </a:xfrm>
          <a:prstGeom prst="rect">
            <a:avLst/>
          </a:prstGeom>
        </p:spPr>
        <p:txBody>
          <a:bodyPr wrap="square">
            <a:spAutoFit/>
          </a:bodyPr>
          <a:lstStyle/>
          <a:p>
            <a:r>
              <a:rPr lang="es-MX"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rPr>
              <a:t>3</a:t>
            </a:r>
            <a:r>
              <a:rPr lang="es-MX"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  Total Asesorías Solicitados por día  (7 al 10 de febrero  2017)</a:t>
            </a:r>
            <a:endParaRPr lang="es-MX"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6" name="CuadroTexto 5"/>
          <p:cNvSpPr txBox="1"/>
          <p:nvPr/>
        </p:nvSpPr>
        <p:spPr>
          <a:xfrm>
            <a:off x="29669" y="4488631"/>
            <a:ext cx="7081552" cy="738664"/>
          </a:xfrm>
          <a:prstGeom prst="rect">
            <a:avLst/>
          </a:prstGeom>
          <a:noFill/>
        </p:spPr>
        <p:txBody>
          <a:bodyPr wrap="square" rtlCol="0">
            <a:spAutoFit/>
          </a:bodyPr>
          <a:lstStyle/>
          <a:p>
            <a:pPr algn="just"/>
            <a:r>
              <a:rPr lang="es-MX" b="1" dirty="0" smtClean="0"/>
              <a:t>En la semana correspondiente del 7 al 10 de febrero se atendieron a 859 usuarios, siendo el </a:t>
            </a:r>
            <a:r>
              <a:rPr lang="es-MX" b="1" dirty="0"/>
              <a:t>7</a:t>
            </a:r>
            <a:r>
              <a:rPr lang="es-MX" b="1" dirty="0" smtClean="0"/>
              <a:t> de febrero </a:t>
            </a:r>
            <a:r>
              <a:rPr lang="es-MX" b="1" dirty="0"/>
              <a:t>el día en el que más asesorías se </a:t>
            </a:r>
            <a:r>
              <a:rPr lang="es-MX" b="1" dirty="0" smtClean="0"/>
              <a:t>brindaron con 255 lo que representó el 29.7% del total de la semana.</a:t>
            </a:r>
            <a:endParaRPr lang="es-MX" b="1" dirty="0"/>
          </a:p>
        </p:txBody>
      </p:sp>
      <p:sp>
        <p:nvSpPr>
          <p:cNvPr id="8" name="CuadroTexto 7"/>
          <p:cNvSpPr txBox="1"/>
          <p:nvPr/>
        </p:nvSpPr>
        <p:spPr>
          <a:xfrm>
            <a:off x="-21354" y="1845821"/>
            <a:ext cx="2745064" cy="33855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pic>
        <p:nvPicPr>
          <p:cNvPr id="2" name="Imagen 1"/>
          <p:cNvPicPr>
            <a:picLocks noChangeAspect="1"/>
          </p:cNvPicPr>
          <p:nvPr/>
        </p:nvPicPr>
        <p:blipFill>
          <a:blip r:embed="rId2"/>
          <a:stretch>
            <a:fillRect/>
          </a:stretch>
        </p:blipFill>
        <p:spPr>
          <a:xfrm>
            <a:off x="200198" y="533471"/>
            <a:ext cx="2523511" cy="1294518"/>
          </a:xfrm>
          <a:prstGeom prst="rect">
            <a:avLst/>
          </a:prstGeom>
        </p:spPr>
      </p:pic>
      <p:graphicFrame>
        <p:nvGraphicFramePr>
          <p:cNvPr id="9" name="8 Gráfico"/>
          <p:cNvGraphicFramePr>
            <a:graphicFrameLocks/>
          </p:cNvGraphicFramePr>
          <p:nvPr>
            <p:extLst>
              <p:ext uri="{D42A27DB-BD31-4B8C-83A1-F6EECF244321}">
                <p14:modId xmlns:p14="http://schemas.microsoft.com/office/powerpoint/2010/main" val="1783786010"/>
              </p:ext>
            </p:extLst>
          </p:nvPr>
        </p:nvGraphicFramePr>
        <p:xfrm>
          <a:off x="200197" y="2184375"/>
          <a:ext cx="6768753" cy="2311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342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0" y="3264495"/>
            <a:ext cx="6981191" cy="2031325"/>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smtClean="0"/>
              <a:t>Del 7 al 10 de febrero del 2017 se atendieron 859 servicios, de los cuales 74.3% fue a través de Tel-INAI.</a:t>
            </a:r>
          </a:p>
          <a:p>
            <a:pPr marL="285750" indent="-285750" algn="just">
              <a:buFont typeface="Wingdings" panose="05000000000000000000" pitchFamily="2" charset="2"/>
              <a:buChar char="q"/>
            </a:pPr>
            <a:endParaRPr lang="es-MX" b="1" dirty="0"/>
          </a:p>
          <a:p>
            <a:pPr marL="285750" indent="-285750" algn="just">
              <a:buFont typeface="Wingdings" panose="05000000000000000000" pitchFamily="2" charset="2"/>
              <a:buChar char="q"/>
            </a:pPr>
            <a:r>
              <a:rPr lang="es-MX" b="1" dirty="0" smtClean="0"/>
              <a:t>El 15.8 % de los usuarios del CAS prefiere la vía E-mail.</a:t>
            </a:r>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Se otorgaron 82 asesorías en el canal presencial que representó un 9.5% y 3 de postal con 0.3%.</a:t>
            </a:r>
          </a:p>
          <a:p>
            <a:pPr marL="285750" indent="-285750" algn="just">
              <a:buFont typeface="Wingdings" panose="05000000000000000000" pitchFamily="2" charset="2"/>
              <a:buChar char="q"/>
            </a:pPr>
            <a:endParaRPr lang="es-MX" b="1" dirty="0" smtClean="0"/>
          </a:p>
          <a:p>
            <a:pPr marL="285750" indent="-285750" algn="just">
              <a:buFont typeface="Wingdings" panose="05000000000000000000" pitchFamily="2" charset="2"/>
              <a:buChar char="q"/>
            </a:pPr>
            <a:r>
              <a:rPr lang="es-MX" b="1" dirty="0" smtClean="0"/>
              <a:t>Se realizó un promedio de 215 servicios por canal de atención.</a:t>
            </a:r>
            <a:endParaRPr lang="es-MX" b="1" dirty="0"/>
          </a:p>
        </p:txBody>
      </p:sp>
      <p:sp>
        <p:nvSpPr>
          <p:cNvPr id="7"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4. asesorías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8" name="CuadroTexto 7"/>
          <p:cNvSpPr txBox="1"/>
          <p:nvPr/>
        </p:nvSpPr>
        <p:spPr>
          <a:xfrm>
            <a:off x="3947280" y="1940886"/>
            <a:ext cx="3029332" cy="33855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pic>
        <p:nvPicPr>
          <p:cNvPr id="4" name="Imagen 3"/>
          <p:cNvPicPr>
            <a:picLocks noChangeAspect="1"/>
          </p:cNvPicPr>
          <p:nvPr/>
        </p:nvPicPr>
        <p:blipFill>
          <a:blip r:embed="rId2"/>
          <a:stretch>
            <a:fillRect/>
          </a:stretch>
        </p:blipFill>
        <p:spPr>
          <a:xfrm>
            <a:off x="286353" y="356478"/>
            <a:ext cx="6596444" cy="2908018"/>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6842" y="398636"/>
            <a:ext cx="3286125" cy="154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9694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832" y="-2375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5. Canal de atención por día</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4" name="CuadroTexto 3"/>
          <p:cNvSpPr txBox="1"/>
          <p:nvPr/>
        </p:nvSpPr>
        <p:spPr>
          <a:xfrm>
            <a:off x="102254" y="3007528"/>
            <a:ext cx="7010713" cy="1985159"/>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smtClean="0"/>
              <a:t>El medio o canal más usado en la semana del 7 al 10 de febrero es Tel-INAI con 638 asesorías, lo que representó el 74.3 % de atención.</a:t>
            </a:r>
          </a:p>
          <a:p>
            <a:pPr marL="285750" indent="-285750" algn="just">
              <a:buFont typeface="Wingdings" panose="05000000000000000000" pitchFamily="2" charset="2"/>
              <a:buChar char="q"/>
            </a:pPr>
            <a:endParaRPr lang="es-MX" sz="800" b="1" dirty="0"/>
          </a:p>
          <a:p>
            <a:pPr marL="285750" indent="-285750" algn="just">
              <a:buFont typeface="Wingdings" panose="05000000000000000000" pitchFamily="2" charset="2"/>
              <a:buChar char="q"/>
            </a:pPr>
            <a:r>
              <a:rPr lang="es-MX" b="1" dirty="0" smtClean="0"/>
              <a:t>El uso del correo electrónico (E-mail) representó el 15.8 % de atención a usuarios.</a:t>
            </a:r>
          </a:p>
          <a:p>
            <a:pPr marL="285750" indent="-285750" algn="just">
              <a:buFont typeface="Wingdings" panose="05000000000000000000" pitchFamily="2" charset="2"/>
              <a:buChar char="q"/>
            </a:pPr>
            <a:endParaRPr lang="es-MX" sz="700" b="1" dirty="0"/>
          </a:p>
          <a:p>
            <a:pPr marL="285750" indent="-285750" algn="just">
              <a:buFont typeface="Wingdings" panose="05000000000000000000" pitchFamily="2" charset="2"/>
              <a:buChar char="q"/>
            </a:pPr>
            <a:r>
              <a:rPr lang="es-MX" b="1" dirty="0" smtClean="0"/>
              <a:t>Respecto de la asesoría presencial se asesoraron a 82 personas lo que representó el 9.5% de asesorías.</a:t>
            </a:r>
          </a:p>
          <a:p>
            <a:pPr marL="285750" indent="-285750" algn="just">
              <a:buFont typeface="Wingdings" panose="05000000000000000000" pitchFamily="2" charset="2"/>
              <a:buChar char="q"/>
            </a:pPr>
            <a:endParaRPr lang="es-MX" sz="1000" b="1" dirty="0" smtClean="0"/>
          </a:p>
          <a:p>
            <a:pPr marL="285750" indent="-285750" algn="just">
              <a:buFont typeface="Wingdings" panose="05000000000000000000" pitchFamily="2" charset="2"/>
              <a:buChar char="q"/>
            </a:pPr>
            <a:r>
              <a:rPr lang="es-MX" b="1" dirty="0" smtClean="0"/>
              <a:t>Finalmente en la semana reportada el uso del canal de atención vía postal fue de 3 usuarios con un 0.3%.</a:t>
            </a:r>
            <a:endParaRPr lang="es-MX" b="1" dirty="0"/>
          </a:p>
        </p:txBody>
      </p:sp>
      <p:sp>
        <p:nvSpPr>
          <p:cNvPr id="6" name="CuadroTexto 5"/>
          <p:cNvSpPr txBox="1"/>
          <p:nvPr/>
        </p:nvSpPr>
        <p:spPr>
          <a:xfrm>
            <a:off x="-14834" y="2544995"/>
            <a:ext cx="4896544" cy="21544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pic>
        <p:nvPicPr>
          <p:cNvPr id="5" name="Imagen 4"/>
          <p:cNvPicPr>
            <a:picLocks noChangeAspect="1"/>
          </p:cNvPicPr>
          <p:nvPr/>
        </p:nvPicPr>
        <p:blipFill>
          <a:blip r:embed="rId2"/>
          <a:stretch>
            <a:fillRect/>
          </a:stretch>
        </p:blipFill>
        <p:spPr>
          <a:xfrm>
            <a:off x="272207" y="537719"/>
            <a:ext cx="6624736" cy="1934688"/>
          </a:xfrm>
          <a:prstGeom prst="rect">
            <a:avLst/>
          </a:prstGeom>
        </p:spPr>
      </p:pic>
    </p:spTree>
    <p:extLst>
      <p:ext uri="{BB962C8B-B14F-4D97-AF65-F5344CB8AC3E}">
        <p14:creationId xmlns:p14="http://schemas.microsoft.com/office/powerpoint/2010/main" val="3671937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5832" y="0"/>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5. Canal de atención por día</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sp>
        <p:nvSpPr>
          <p:cNvPr id="7" name="CuadroTexto 6"/>
          <p:cNvSpPr txBox="1"/>
          <p:nvPr/>
        </p:nvSpPr>
        <p:spPr>
          <a:xfrm>
            <a:off x="20992" y="509607"/>
            <a:ext cx="7091975" cy="738664"/>
          </a:xfrm>
          <a:prstGeom prst="rect">
            <a:avLst/>
          </a:prstGeom>
          <a:noFill/>
        </p:spPr>
        <p:txBody>
          <a:bodyPr wrap="square" rtlCol="0">
            <a:spAutoFit/>
          </a:bodyPr>
          <a:lstStyle/>
          <a:p>
            <a:pPr algn="just"/>
            <a:r>
              <a:rPr lang="es-MX" b="1" dirty="0" smtClean="0"/>
              <a:t>El medio o canal más utilizado por los usuarios del CAS es Tel-INAI con 638 asesorías , seguido del medio </a:t>
            </a:r>
            <a:r>
              <a:rPr lang="es-MX" b="1" dirty="0"/>
              <a:t>E-mail </a:t>
            </a:r>
            <a:r>
              <a:rPr lang="es-MX" b="1" dirty="0" smtClean="0"/>
              <a:t>con 136 </a:t>
            </a:r>
            <a:r>
              <a:rPr lang="es-MX" b="1" dirty="0"/>
              <a:t>usuarios </a:t>
            </a:r>
            <a:r>
              <a:rPr lang="es-MX" b="1" dirty="0" smtClean="0"/>
              <a:t>y en tercer lugar por el medio presencial con 82 usuarios que acudieron a las instalaciones del INAI y por último 3 usuarios vía postal.</a:t>
            </a:r>
            <a:endParaRPr lang="es-MX" b="1" dirty="0"/>
          </a:p>
        </p:txBody>
      </p:sp>
      <p:graphicFrame>
        <p:nvGraphicFramePr>
          <p:cNvPr id="5" name="4 Gráfico"/>
          <p:cNvGraphicFramePr>
            <a:graphicFrameLocks/>
          </p:cNvGraphicFramePr>
          <p:nvPr>
            <p:extLst>
              <p:ext uri="{D42A27DB-BD31-4B8C-83A1-F6EECF244321}">
                <p14:modId xmlns:p14="http://schemas.microsoft.com/office/powerpoint/2010/main" val="2282351947"/>
              </p:ext>
            </p:extLst>
          </p:nvPr>
        </p:nvGraphicFramePr>
        <p:xfrm>
          <a:off x="128191" y="1248271"/>
          <a:ext cx="6984776" cy="39321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247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75934" y="3915469"/>
            <a:ext cx="7037033" cy="1077218"/>
          </a:xfrm>
          <a:prstGeom prst="rect">
            <a:avLst/>
          </a:prstGeom>
          <a:noFill/>
        </p:spPr>
        <p:txBody>
          <a:bodyPr wrap="square" rtlCol="0">
            <a:spAutoFit/>
          </a:bodyPr>
          <a:lstStyle/>
          <a:p>
            <a:pPr marL="285750" indent="-285750" algn="just">
              <a:buFont typeface="Wingdings" panose="05000000000000000000" pitchFamily="2" charset="2"/>
              <a:buChar char="q"/>
            </a:pPr>
            <a:r>
              <a:rPr lang="es-MX" b="1" dirty="0" smtClean="0"/>
              <a:t>El 19.4 % de los servicios fueron orientaciones sobre la LGPDPPSO.</a:t>
            </a:r>
          </a:p>
          <a:p>
            <a:pPr algn="just"/>
            <a:endParaRPr lang="es-MX" b="1" dirty="0" smtClean="0"/>
          </a:p>
          <a:p>
            <a:pPr marL="285750" indent="-285750" algn="just">
              <a:buFont typeface="Wingdings" panose="05000000000000000000" pitchFamily="2" charset="2"/>
              <a:buChar char="q"/>
            </a:pPr>
            <a:r>
              <a:rPr lang="es-MX" b="1" dirty="0" smtClean="0"/>
              <a:t>El 16.9 % </a:t>
            </a:r>
            <a:r>
              <a:rPr lang="es-MX" b="1" dirty="0"/>
              <a:t>de los </a:t>
            </a:r>
            <a:r>
              <a:rPr lang="es-MX" b="1" dirty="0" smtClean="0"/>
              <a:t>servicios </a:t>
            </a:r>
            <a:r>
              <a:rPr lang="es-MX" b="1" dirty="0"/>
              <a:t>otorgados son orientaciones sobre la </a:t>
            </a:r>
            <a:r>
              <a:rPr lang="es-MX" b="1" dirty="0" smtClean="0"/>
              <a:t>LFPDPPP.</a:t>
            </a:r>
            <a:endParaRPr lang="es-MX" b="1" dirty="0"/>
          </a:p>
          <a:p>
            <a:pPr marL="285750" indent="-285750" algn="just">
              <a:buFont typeface="Wingdings" panose="05000000000000000000" pitchFamily="2" charset="2"/>
              <a:buChar char="q"/>
            </a:pPr>
            <a:endParaRPr lang="es-MX" sz="800" b="1" dirty="0" smtClean="0"/>
          </a:p>
          <a:p>
            <a:pPr marL="285750" indent="-285750" algn="just">
              <a:buFont typeface="Wingdings" panose="05000000000000000000" pitchFamily="2" charset="2"/>
              <a:buChar char="q"/>
            </a:pPr>
            <a:r>
              <a:rPr lang="es-MX" b="1" dirty="0" smtClean="0"/>
              <a:t>El 11.9% de los servicios se dio a Seguimiento a solicitudes.</a:t>
            </a:r>
            <a:endParaRPr lang="es-MX" b="1" dirty="0"/>
          </a:p>
        </p:txBody>
      </p:sp>
      <p:sp>
        <p:nvSpPr>
          <p:cNvPr id="6" name="CuadroTexto 5"/>
          <p:cNvSpPr txBox="1"/>
          <p:nvPr/>
        </p:nvSpPr>
        <p:spPr>
          <a:xfrm>
            <a:off x="231775" y="3552527"/>
            <a:ext cx="3499767" cy="215444"/>
          </a:xfrm>
          <a:prstGeom prst="rect">
            <a:avLst/>
          </a:prstGeom>
          <a:noFill/>
        </p:spPr>
        <p:txBody>
          <a:bodyPr wrap="square" rtlCol="0">
            <a:spAutoFit/>
          </a:bodyPr>
          <a:lstStyle/>
          <a:p>
            <a:pPr algn="just"/>
            <a:r>
              <a:rPr lang="es-MX" sz="800" dirty="0" smtClean="0"/>
              <a:t>Nota: La suma de los parciales puede no coincidir debido al redondeo aplicado.</a:t>
            </a:r>
            <a:endParaRPr lang="es-MX" sz="800" dirty="0"/>
          </a:p>
        </p:txBody>
      </p:sp>
      <p:sp>
        <p:nvSpPr>
          <p:cNvPr id="8" name="2 Rectángulo"/>
          <p:cNvSpPr/>
          <p:nvPr/>
        </p:nvSpPr>
        <p:spPr>
          <a:xfrm>
            <a:off x="-52166" y="17923"/>
            <a:ext cx="7118799" cy="338554"/>
          </a:xfrm>
          <a:prstGeom prst="rect">
            <a:avLst/>
          </a:prstGeom>
        </p:spPr>
        <p:txBody>
          <a:bodyPr wrap="square">
            <a:spAutoFit/>
          </a:bodyPr>
          <a:lstStyle/>
          <a:p>
            <a:r>
              <a:rPr lang="es-MX" sz="1600" b="1" cap="small" dirty="0" smtClean="0">
                <a:solidFill>
                  <a:schemeClr val="bg1"/>
                </a:solidFill>
                <a:effectLst>
                  <a:glow rad="50800">
                    <a:schemeClr val="tx1">
                      <a:alpha val="75000"/>
                    </a:schemeClr>
                  </a:glow>
                </a:effectLst>
                <a:latin typeface="Arial" panose="020B0604020202020204" pitchFamily="34" charset="0"/>
                <a:cs typeface="Arial" panose="020B0604020202020204" pitchFamily="34" charset="0"/>
              </a:rPr>
              <a:t>6. Tipo de asesoría por Canal de Atención</a:t>
            </a:r>
            <a:endParaRPr lang="es-MX" sz="1600" b="1" cap="small" dirty="0">
              <a:solidFill>
                <a:schemeClr val="bg1"/>
              </a:solidFill>
              <a:effectLst>
                <a:glow rad="50800">
                  <a:schemeClr val="tx1">
                    <a:alpha val="75000"/>
                  </a:schemeClr>
                </a:glow>
              </a:effectLst>
              <a:latin typeface="Arial" panose="020B0604020202020204" pitchFamily="34" charset="0"/>
              <a:cs typeface="Arial" panose="020B0604020202020204" pitchFamily="34" charset="0"/>
            </a:endParaRPr>
          </a:p>
        </p:txBody>
      </p:sp>
      <p:pic>
        <p:nvPicPr>
          <p:cNvPr id="2" name="Imagen 1"/>
          <p:cNvPicPr>
            <a:picLocks noChangeAspect="1"/>
          </p:cNvPicPr>
          <p:nvPr/>
        </p:nvPicPr>
        <p:blipFill>
          <a:blip r:embed="rId2"/>
          <a:stretch>
            <a:fillRect/>
          </a:stretch>
        </p:blipFill>
        <p:spPr>
          <a:xfrm>
            <a:off x="174649" y="503975"/>
            <a:ext cx="6665168" cy="3000469"/>
          </a:xfrm>
          <a:prstGeom prst="rect">
            <a:avLst/>
          </a:prstGeom>
        </p:spPr>
      </p:pic>
    </p:spTree>
    <p:extLst>
      <p:ext uri="{BB962C8B-B14F-4D97-AF65-F5344CB8AC3E}">
        <p14:creationId xmlns:p14="http://schemas.microsoft.com/office/powerpoint/2010/main" val="1626425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307121155007A44A47C2059D0C12875" ma:contentTypeVersion="0" ma:contentTypeDescription="Crear nuevo documento." ma:contentTypeScope="" ma:versionID="9c48086910603159637bf1bbda4204f1">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FF54BB-1F5A-45BD-9F03-074851F9F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9F43B79-C342-46B9-90E6-E2C4471C264D}">
  <ds:schemaRefs>
    <ds:schemaRef ds:uri="http://schemas.microsoft.com/sharepoint/v3/contenttype/forms"/>
  </ds:schemaRefs>
</ds:datastoreItem>
</file>

<file path=customXml/itemProps3.xml><?xml version="1.0" encoding="utf-8"?>
<ds:datastoreItem xmlns:ds="http://schemas.openxmlformats.org/officeDocument/2006/customXml" ds:itemID="{ABC47244-D593-4153-B8D7-C663E6B75BD3}">
  <ds:schemaRef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17455</TotalTime>
  <Words>2313</Words>
  <Application>Microsoft Office PowerPoint</Application>
  <PresentationFormat>Papel B5 (ISO) (176 x 250 mm)</PresentationFormat>
  <Paragraphs>193</Paragraphs>
  <Slides>25</Slides>
  <Notes>2</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Mendoza Oliva</dc:creator>
  <cp:lastModifiedBy>Prestamo IFAI</cp:lastModifiedBy>
  <cp:revision>1343</cp:revision>
  <cp:lastPrinted>2015-09-23T16:14:14Z</cp:lastPrinted>
  <dcterms:created xsi:type="dcterms:W3CDTF">2015-03-11T17:18:14Z</dcterms:created>
  <dcterms:modified xsi:type="dcterms:W3CDTF">2017-02-12T00:56:07Z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0x0101001307121155007A44A47C2059D0C12875</vt:lpwstr>
  </property>
</Properties>
</file>