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p:scale>
          <a:sx n="80" d="100"/>
          <a:sy n="80" d="100"/>
        </p:scale>
        <p:origin x="-2118" y="-144"/>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02 al 06 mayo.xlsx]Servicios x día!Tabla dinámica1</c:name>
    <c:fmtId val="58"/>
  </c:pivotSource>
  <c:chart>
    <c:autoTitleDeleted val="1"/>
    <c:pivotFmts>
      <c:pivotFmt>
        <c:idx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1"/>
        <c:spPr>
          <a:solidFill>
            <a:srgbClr val="00B050"/>
          </a:solidFill>
          <a:ln>
            <a:solidFill>
              <a:schemeClr val="bg1"/>
            </a:solid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5"/>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6"/>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7"/>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8"/>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9"/>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0"/>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1"/>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2"/>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3"/>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4"/>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5"/>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6"/>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7"/>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8"/>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9"/>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0"/>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1"/>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2"/>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3"/>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4"/>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5"/>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6"/>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7"/>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dLbl>
      </c:pivotFmt>
      <c:pivotFmt>
        <c:idx val="28"/>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9"/>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0"/>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1"/>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dLbl>
      </c:pivotFmt>
      <c:pivotFmt>
        <c:idx val="32"/>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3"/>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4"/>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s>
    <c:plotArea>
      <c:layout/>
      <c:barChart>
        <c:barDir val="col"/>
        <c:grouping val="clustered"/>
        <c:varyColors val="0"/>
        <c:ser>
          <c:idx val="0"/>
          <c:order val="0"/>
          <c:tx>
            <c:strRef>
              <c:f>'Servicios x día'!$B$3</c:f>
              <c:strCache>
                <c:ptCount val="1"/>
                <c:pt idx="0">
                  <c:v>Total</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invertIfNegative val="0"/>
          <c:dPt>
            <c:idx val="0"/>
            <c:invertIfNegative val="0"/>
            <c:bubble3D val="0"/>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1"/>
            <c:invertIfNegative val="0"/>
            <c:bubble3D val="0"/>
          </c:dPt>
          <c:dPt>
            <c:idx val="2"/>
            <c:invertIfNegative val="0"/>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3"/>
            <c:invertIfNegative val="0"/>
            <c:bubble3D val="0"/>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4"/>
            <c:invertIfNegative val="0"/>
            <c:bubble3D val="0"/>
          </c:dPt>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'Servicios x día'!$A$4:$A$8</c:f>
              <c:strCache>
                <c:ptCount val="4"/>
                <c:pt idx="0">
                  <c:v>07/02/2017</c:v>
                </c:pt>
                <c:pt idx="1">
                  <c:v>08/02/2017</c:v>
                </c:pt>
                <c:pt idx="2">
                  <c:v>09/02/2017</c:v>
                </c:pt>
                <c:pt idx="3">
                  <c:v>10/02/2017</c:v>
                </c:pt>
              </c:strCache>
            </c:strRef>
          </c:cat>
          <c:val>
            <c:numRef>
              <c:f>'Servicios x día'!$B$4:$B$8</c:f>
              <c:numCache>
                <c:formatCode>General</c:formatCode>
                <c:ptCount val="4"/>
                <c:pt idx="0">
                  <c:v>255</c:v>
                </c:pt>
                <c:pt idx="1">
                  <c:v>220</c:v>
                </c:pt>
                <c:pt idx="2">
                  <c:v>229</c:v>
                </c:pt>
                <c:pt idx="3">
                  <c:v>155</c:v>
                </c:pt>
              </c:numCache>
            </c:numRef>
          </c:val>
        </c:ser>
        <c:dLbls>
          <c:dLblPos val="inEnd"/>
          <c:showLegendKey val="0"/>
          <c:showVal val="1"/>
          <c:showCatName val="0"/>
          <c:showSerName val="0"/>
          <c:showPercent val="0"/>
          <c:showBubbleSize val="0"/>
        </c:dLbls>
        <c:gapWidth val="41"/>
        <c:axId val="158569472"/>
        <c:axId val="39981568"/>
      </c:barChart>
      <c:catAx>
        <c:axId val="158569472"/>
        <c:scaling>
          <c:orientation val="minMax"/>
        </c:scaling>
        <c:delete val="0"/>
        <c:axPos val="b"/>
        <c:numFmt formatCode="General" sourceLinked="1"/>
        <c:majorTickMark val="cross"/>
        <c:minorTickMark val="none"/>
        <c:tickLblPos val="nextTo"/>
        <c:spPr>
          <a:noFill/>
          <a:ln w="25400">
            <a:solidFill>
              <a:srgbClr val="FF0000"/>
            </a:solidFill>
          </a:ln>
          <a:effectLst/>
        </c:spPr>
        <c:txPr>
          <a:bodyPr rot="-60000000" spcFirstLastPara="1" vertOverflow="ellipsis" vert="horz" wrap="square" anchor="ctr" anchorCtr="1"/>
          <a:lstStyle/>
          <a:p>
            <a:pPr>
              <a:defRPr sz="1400" b="1" i="0" u="none" strike="noStrike" kern="1200" baseline="0">
                <a:solidFill>
                  <a:schemeClr val="dk1">
                    <a:lumMod val="65000"/>
                    <a:lumOff val="35000"/>
                  </a:schemeClr>
                </a:solidFill>
                <a:effectLst/>
                <a:latin typeface="+mn-lt"/>
                <a:ea typeface="+mn-ea"/>
                <a:cs typeface="+mn-cs"/>
              </a:defRPr>
            </a:pPr>
            <a:endParaRPr lang="es-MX"/>
          </a:p>
        </c:txPr>
        <c:crossAx val="39981568"/>
        <c:crosses val="autoZero"/>
        <c:auto val="1"/>
        <c:lblAlgn val="ctr"/>
        <c:lblOffset val="100"/>
        <c:noMultiLvlLbl val="0"/>
      </c:catAx>
      <c:valAx>
        <c:axId val="39981568"/>
        <c:scaling>
          <c:orientation val="minMax"/>
        </c:scaling>
        <c:delete val="1"/>
        <c:axPos val="l"/>
        <c:numFmt formatCode="General" sourceLinked="1"/>
        <c:majorTickMark val="none"/>
        <c:minorTickMark val="none"/>
        <c:tickLblPos val="nextTo"/>
        <c:crossAx val="1585694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b="1"/>
      </a:pPr>
      <a:endParaRPr lang="es-MX"/>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02 al 06 mayo.xlsx]Canal x día!Tabla dinámica1</c:name>
    <c:fmtId val="38"/>
  </c:pivotSource>
  <c:chart>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2"/>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3"/>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pivotFmt>
      <c:pivotFmt>
        <c:idx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7"/>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8"/>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9"/>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2"/>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3"/>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s>
    <c:plotArea>
      <c:layout/>
      <c:barChart>
        <c:barDir val="col"/>
        <c:grouping val="clustered"/>
        <c:varyColors val="0"/>
        <c:ser>
          <c:idx val="0"/>
          <c:order val="0"/>
          <c:tx>
            <c:strRef>
              <c:f>'Canal x día'!$B$3:$B$4</c:f>
              <c:strCache>
                <c:ptCount val="1"/>
                <c:pt idx="0">
                  <c:v>Tel-INAI</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día'!$A$5:$A$9</c:f>
              <c:strCache>
                <c:ptCount val="4"/>
                <c:pt idx="0">
                  <c:v>07/02/2017</c:v>
                </c:pt>
                <c:pt idx="1">
                  <c:v>08/02/2017</c:v>
                </c:pt>
                <c:pt idx="2">
                  <c:v>09/02/2017</c:v>
                </c:pt>
                <c:pt idx="3">
                  <c:v>10/02/2017</c:v>
                </c:pt>
              </c:strCache>
            </c:strRef>
          </c:cat>
          <c:val>
            <c:numRef>
              <c:f>'Canal x día'!$B$5:$B$9</c:f>
              <c:numCache>
                <c:formatCode>General</c:formatCode>
                <c:ptCount val="4"/>
                <c:pt idx="0">
                  <c:v>206</c:v>
                </c:pt>
                <c:pt idx="1">
                  <c:v>159</c:v>
                </c:pt>
                <c:pt idx="2">
                  <c:v>164</c:v>
                </c:pt>
                <c:pt idx="3">
                  <c:v>109</c:v>
                </c:pt>
              </c:numCache>
            </c:numRef>
          </c:val>
        </c:ser>
        <c:ser>
          <c:idx val="1"/>
          <c:order val="1"/>
          <c:tx>
            <c:strRef>
              <c:f>'Canal x día'!$C$3:$C$4</c:f>
              <c:strCache>
                <c:ptCount val="1"/>
                <c:pt idx="0">
                  <c:v>E-mail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día'!$A$5:$A$9</c:f>
              <c:strCache>
                <c:ptCount val="4"/>
                <c:pt idx="0">
                  <c:v>07/02/2017</c:v>
                </c:pt>
                <c:pt idx="1">
                  <c:v>08/02/2017</c:v>
                </c:pt>
                <c:pt idx="2">
                  <c:v>09/02/2017</c:v>
                </c:pt>
                <c:pt idx="3">
                  <c:v>10/02/2017</c:v>
                </c:pt>
              </c:strCache>
            </c:strRef>
          </c:cat>
          <c:val>
            <c:numRef>
              <c:f>'Canal x día'!$C$5:$C$9</c:f>
              <c:numCache>
                <c:formatCode>General</c:formatCode>
                <c:ptCount val="4"/>
                <c:pt idx="0">
                  <c:v>19</c:v>
                </c:pt>
                <c:pt idx="1">
                  <c:v>38</c:v>
                </c:pt>
                <c:pt idx="2">
                  <c:v>44</c:v>
                </c:pt>
                <c:pt idx="3">
                  <c:v>35</c:v>
                </c:pt>
              </c:numCache>
            </c:numRef>
          </c:val>
        </c:ser>
        <c:ser>
          <c:idx val="2"/>
          <c:order val="2"/>
          <c:tx>
            <c:strRef>
              <c:f>'Canal x día'!$D$3:$D$4</c:f>
              <c:strCache>
                <c:ptCount val="1"/>
                <c:pt idx="0">
                  <c:v>Presencial</c:v>
                </c:pt>
              </c:strCache>
            </c:strRef>
          </c:tx>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día'!$A$5:$A$9</c:f>
              <c:strCache>
                <c:ptCount val="4"/>
                <c:pt idx="0">
                  <c:v>07/02/2017</c:v>
                </c:pt>
                <c:pt idx="1">
                  <c:v>08/02/2017</c:v>
                </c:pt>
                <c:pt idx="2">
                  <c:v>09/02/2017</c:v>
                </c:pt>
                <c:pt idx="3">
                  <c:v>10/02/2017</c:v>
                </c:pt>
              </c:strCache>
            </c:strRef>
          </c:cat>
          <c:val>
            <c:numRef>
              <c:f>'Canal x día'!$D$5:$D$9</c:f>
              <c:numCache>
                <c:formatCode>General</c:formatCode>
                <c:ptCount val="4"/>
                <c:pt idx="0">
                  <c:v>30</c:v>
                </c:pt>
                <c:pt idx="1">
                  <c:v>22</c:v>
                </c:pt>
                <c:pt idx="2">
                  <c:v>20</c:v>
                </c:pt>
                <c:pt idx="3">
                  <c:v>10</c:v>
                </c:pt>
              </c:numCache>
            </c:numRef>
          </c:val>
        </c:ser>
        <c:ser>
          <c:idx val="3"/>
          <c:order val="3"/>
          <c:tx>
            <c:strRef>
              <c:f>'Canal x día'!$E$3:$E$4</c:f>
              <c:strCache>
                <c:ptCount val="1"/>
                <c:pt idx="0">
                  <c:v>Postal</c:v>
                </c:pt>
              </c:strCache>
            </c:strRef>
          </c:tx>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día'!$A$5:$A$9</c:f>
              <c:strCache>
                <c:ptCount val="4"/>
                <c:pt idx="0">
                  <c:v>07/02/2017</c:v>
                </c:pt>
                <c:pt idx="1">
                  <c:v>08/02/2017</c:v>
                </c:pt>
                <c:pt idx="2">
                  <c:v>09/02/2017</c:v>
                </c:pt>
                <c:pt idx="3">
                  <c:v>10/02/2017</c:v>
                </c:pt>
              </c:strCache>
            </c:strRef>
          </c:cat>
          <c:val>
            <c:numRef>
              <c:f>'Canal x día'!$E$5:$E$9</c:f>
              <c:numCache>
                <c:formatCode>General</c:formatCode>
                <c:ptCount val="4"/>
                <c:pt idx="1">
                  <c:v>1</c:v>
                </c:pt>
                <c:pt idx="2">
                  <c:v>1</c:v>
                </c:pt>
                <c:pt idx="3">
                  <c:v>1</c:v>
                </c:pt>
              </c:numCache>
            </c:numRef>
          </c:val>
        </c:ser>
        <c:dLbls>
          <c:dLblPos val="inEnd"/>
          <c:showLegendKey val="0"/>
          <c:showVal val="1"/>
          <c:showCatName val="0"/>
          <c:showSerName val="0"/>
          <c:showPercent val="0"/>
          <c:showBubbleSize val="0"/>
        </c:dLbls>
        <c:gapWidth val="100"/>
        <c:axId val="158353920"/>
        <c:axId val="139899968"/>
      </c:barChart>
      <c:catAx>
        <c:axId val="158353920"/>
        <c:scaling>
          <c:orientation val="minMax"/>
        </c:scaling>
        <c:delete val="0"/>
        <c:axPos val="b"/>
        <c:numFmt formatCode="General" sourceLinked="1"/>
        <c:majorTickMark val="cross"/>
        <c:minorTickMark val="none"/>
        <c:tickLblPos val="nextTo"/>
        <c:spPr>
          <a:noFill/>
          <a:ln w="22225" cap="flat" cmpd="sng" algn="ctr">
            <a:solidFill>
              <a:srgbClr val="FF0000"/>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crossAx val="139899968"/>
        <c:crosses val="autoZero"/>
        <c:auto val="1"/>
        <c:lblAlgn val="ctr"/>
        <c:lblOffset val="100"/>
        <c:noMultiLvlLbl val="0"/>
      </c:catAx>
      <c:valAx>
        <c:axId val="139899968"/>
        <c:scaling>
          <c:orientation val="minMax"/>
        </c:scaling>
        <c:delete val="1"/>
        <c:axPos val="l"/>
        <c:numFmt formatCode="General" sourceLinked="1"/>
        <c:majorTickMark val="none"/>
        <c:minorTickMark val="none"/>
        <c:tickLblPos val="nextTo"/>
        <c:crossAx val="158353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sz="1050" b="1"/>
      </a:pPr>
      <a:endParaRPr lang="es-MX"/>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893433775323542E-2"/>
          <c:y val="0"/>
          <c:w val="0.9510294936004452"/>
          <c:h val="0.77377516857497219"/>
        </c:manualLayout>
      </c:layout>
      <c:barChart>
        <c:barDir val="col"/>
        <c:grouping val="clustered"/>
        <c:varyColors val="0"/>
        <c:ser>
          <c:idx val="0"/>
          <c:order val="0"/>
          <c:tx>
            <c:strRef>
              <c:f>'Tipo de usuario'!$H$2</c:f>
              <c:strCache>
                <c:ptCount val="1"/>
                <c:pt idx="0">
                  <c:v>Física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'Tipo de usuario'!$G$3:$G$6</c:f>
              <c:strCache>
                <c:ptCount val="4"/>
                <c:pt idx="0">
                  <c:v>Tel-INAI</c:v>
                </c:pt>
                <c:pt idx="1">
                  <c:v>E-mail</c:v>
                </c:pt>
                <c:pt idx="2">
                  <c:v>Presencial</c:v>
                </c:pt>
                <c:pt idx="3">
                  <c:v>Postal</c:v>
                </c:pt>
              </c:strCache>
            </c:strRef>
          </c:cat>
          <c:val>
            <c:numRef>
              <c:f>'Tipo de usuario'!$H$3:$H$6</c:f>
              <c:numCache>
                <c:formatCode>General</c:formatCode>
                <c:ptCount val="4"/>
                <c:pt idx="0">
                  <c:v>618</c:v>
                </c:pt>
                <c:pt idx="1">
                  <c:v>132</c:v>
                </c:pt>
                <c:pt idx="2">
                  <c:v>81</c:v>
                </c:pt>
                <c:pt idx="3">
                  <c:v>3</c:v>
                </c:pt>
              </c:numCache>
            </c:numRef>
          </c:val>
        </c:ser>
        <c:ser>
          <c:idx val="1"/>
          <c:order val="1"/>
          <c:tx>
            <c:strRef>
              <c:f>'Tipo de usuario'!$J$2</c:f>
              <c:strCache>
                <c:ptCount val="1"/>
                <c:pt idx="0">
                  <c:v>Moral</c:v>
                </c:pt>
              </c:strCache>
            </c:strRef>
          </c:tx>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14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'Tipo de usuario'!$G$3:$G$6</c:f>
              <c:strCache>
                <c:ptCount val="4"/>
                <c:pt idx="0">
                  <c:v>Tel-INAI</c:v>
                </c:pt>
                <c:pt idx="1">
                  <c:v>E-mail</c:v>
                </c:pt>
                <c:pt idx="2">
                  <c:v>Presencial</c:v>
                </c:pt>
                <c:pt idx="3">
                  <c:v>Postal</c:v>
                </c:pt>
              </c:strCache>
            </c:strRef>
          </c:cat>
          <c:val>
            <c:numRef>
              <c:f>'Tipo de usuario'!$J$3:$J$6</c:f>
              <c:numCache>
                <c:formatCode>General</c:formatCode>
                <c:ptCount val="4"/>
                <c:pt idx="0">
                  <c:v>20</c:v>
                </c:pt>
                <c:pt idx="1">
                  <c:v>4</c:v>
                </c:pt>
                <c:pt idx="2">
                  <c:v>1</c:v>
                </c:pt>
                <c:pt idx="3">
                  <c:v>0</c:v>
                </c:pt>
              </c:numCache>
            </c:numRef>
          </c:val>
        </c:ser>
        <c:dLbls>
          <c:dLblPos val="inEnd"/>
          <c:showLegendKey val="0"/>
          <c:showVal val="1"/>
          <c:showCatName val="0"/>
          <c:showSerName val="0"/>
          <c:showPercent val="0"/>
          <c:showBubbleSize val="0"/>
        </c:dLbls>
        <c:gapWidth val="56"/>
        <c:overlap val="1"/>
        <c:axId val="92581888"/>
        <c:axId val="91767936"/>
      </c:barChart>
      <c:catAx>
        <c:axId val="92581888"/>
        <c:scaling>
          <c:orientation val="minMax"/>
        </c:scaling>
        <c:delete val="0"/>
        <c:axPos val="b"/>
        <c:numFmt formatCode="General" sourceLinked="1"/>
        <c:majorTickMark val="cross"/>
        <c:minorTickMark val="none"/>
        <c:tickLblPos val="nextTo"/>
        <c:spPr>
          <a:noFill/>
          <a:ln w="19050" cap="flat" cmpd="sng" algn="ctr">
            <a:solidFill>
              <a:srgbClr val="FF0000"/>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crossAx val="91767936"/>
        <c:crosses val="autoZero"/>
        <c:auto val="1"/>
        <c:lblAlgn val="ctr"/>
        <c:lblOffset val="100"/>
        <c:noMultiLvlLbl val="0"/>
      </c:catAx>
      <c:valAx>
        <c:axId val="91767936"/>
        <c:scaling>
          <c:orientation val="minMax"/>
        </c:scaling>
        <c:delete val="1"/>
        <c:axPos val="l"/>
        <c:numFmt formatCode="General" sourceLinked="1"/>
        <c:majorTickMark val="none"/>
        <c:minorTickMark val="none"/>
        <c:tickLblPos val="nextTo"/>
        <c:crossAx val="92581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sz="1400" b="1"/>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'Edades solicitantes'!$J$23</c:f>
              <c:strCache>
                <c:ptCount val="1"/>
                <c:pt idx="0">
                  <c:v>Hombre</c:v>
                </c:pt>
              </c:strCache>
            </c:strRef>
          </c:tx>
          <c:spPr>
            <a:solidFill>
              <a:schemeClr val="accent1"/>
            </a:solidFill>
            <a:ln>
              <a:noFill/>
            </a:ln>
            <a:effectLst/>
            <a:scene3d>
              <a:camera prst="orthographicFront"/>
              <a:lightRig rig="threePt" dir="t"/>
            </a:scene3d>
            <a:sp3d prstMaterial="metal">
              <a:bevelT/>
              <a:bevelB/>
            </a:sp3d>
          </c:spPr>
          <c:invertIfNegative val="0"/>
          <c:dLbls>
            <c:dLbl>
              <c:idx val="0"/>
              <c:layout>
                <c:manualLayout>
                  <c:x val="-3.1722530585316183E-2"/>
                  <c:y val="3.3296202678107694E-3"/>
                </c:manualLayout>
              </c:layout>
              <c:tx>
                <c:rich>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r>
                      <a:rPr lang="en-US">
                        <a:solidFill>
                          <a:schemeClr val="bg1"/>
                        </a:solidFill>
                      </a:rPr>
                      <a:t>6</a:t>
                    </a:r>
                  </a:p>
                </c:rich>
              </c:tx>
              <c:numFmt formatCode="#,##0;#,##0" sourceLinked="0"/>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solicitantes'!$J$24:$J$30</c:f>
              <c:numCache>
                <c:formatCode>General</c:formatCode>
                <c:ptCount val="7"/>
                <c:pt idx="0">
                  <c:v>-6</c:v>
                </c:pt>
                <c:pt idx="1">
                  <c:v>-37</c:v>
                </c:pt>
                <c:pt idx="2">
                  <c:v>-58</c:v>
                </c:pt>
                <c:pt idx="3">
                  <c:v>-81</c:v>
                </c:pt>
                <c:pt idx="4">
                  <c:v>-48</c:v>
                </c:pt>
                <c:pt idx="5">
                  <c:v>-47</c:v>
                </c:pt>
                <c:pt idx="6">
                  <c:v>-22</c:v>
                </c:pt>
              </c:numCache>
            </c:numRef>
          </c:val>
        </c:ser>
        <c:ser>
          <c:idx val="1"/>
          <c:order val="1"/>
          <c:tx>
            <c:strRef>
              <c:f>'Edades solicitantes'!$K$23</c:f>
              <c:strCache>
                <c:ptCount val="1"/>
                <c:pt idx="0">
                  <c:v>Mujer</c:v>
                </c:pt>
              </c:strCache>
            </c:strRef>
          </c:tx>
          <c:spPr>
            <a:solidFill>
              <a:srgbClr val="FF0000"/>
            </a:solidFill>
            <a:ln>
              <a:noFill/>
            </a:ln>
            <a:effectLst/>
            <a:scene3d>
              <a:camera prst="orthographicFront"/>
              <a:lightRig rig="threePt" dir="t"/>
            </a:scene3d>
            <a:sp3d prstMaterial="metal">
              <a:bevelT/>
              <a:bevelB/>
            </a:sp3d>
          </c:spPr>
          <c:invertIfNegative val="0"/>
          <c:dLbls>
            <c:dLbl>
              <c:idx val="0"/>
              <c:layout>
                <c:manualLayout>
                  <c:x val="-3.351505242172597E-2"/>
                  <c:y val="5.1654053177331208E-7"/>
                </c:manualLayout>
              </c:layout>
              <c:tx>
                <c:rich>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r>
                      <a:rPr lang="en-US">
                        <a:solidFill>
                          <a:schemeClr val="bg1"/>
                        </a:solidFill>
                      </a:rPr>
                      <a:t>7</a:t>
                    </a:r>
                  </a:p>
                </c:rich>
              </c:tx>
              <c:spPr>
                <a:noFill/>
                <a:ln>
                  <a:noFill/>
                </a:ln>
                <a:effectLst/>
              </c:spPr>
              <c:dLblPos val="outEnd"/>
              <c:showLegendKey val="0"/>
              <c:showVal val="1"/>
              <c:showCatName val="0"/>
              <c:showSerName val="0"/>
              <c:showPercent val="0"/>
              <c:showBubbleSize val="0"/>
            </c:dLbl>
            <c:dLbl>
              <c:idx val="6"/>
              <c:layout>
                <c:manualLayout>
                  <c:x val="-3.6824864105101614E-2"/>
                  <c:y val="2.5827026600692249E-7"/>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solicitantes'!$K$24:$K$30</c:f>
              <c:numCache>
                <c:formatCode>General</c:formatCode>
                <c:ptCount val="7"/>
                <c:pt idx="0">
                  <c:v>7</c:v>
                </c:pt>
                <c:pt idx="1">
                  <c:v>54</c:v>
                </c:pt>
                <c:pt idx="2">
                  <c:v>70</c:v>
                </c:pt>
                <c:pt idx="3">
                  <c:v>57</c:v>
                </c:pt>
                <c:pt idx="4">
                  <c:v>44</c:v>
                </c:pt>
                <c:pt idx="5">
                  <c:v>23</c:v>
                </c:pt>
                <c:pt idx="6">
                  <c:v>9</c:v>
                </c:pt>
              </c:numCache>
            </c:numRef>
          </c:val>
        </c:ser>
        <c:dLbls>
          <c:showLegendKey val="0"/>
          <c:showVal val="0"/>
          <c:showCatName val="0"/>
          <c:showSerName val="0"/>
          <c:showPercent val="0"/>
          <c:showBubbleSize val="0"/>
        </c:dLbls>
        <c:gapWidth val="5"/>
        <c:overlap val="100"/>
        <c:axId val="92585472"/>
        <c:axId val="40051840"/>
      </c:barChart>
      <c:catAx>
        <c:axId val="9258547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050" b="1" i="0" u="none" strike="noStrike" kern="1200" baseline="0">
                <a:solidFill>
                  <a:schemeClr val="tx1">
                    <a:lumMod val="65000"/>
                    <a:lumOff val="35000"/>
                  </a:schemeClr>
                </a:solidFill>
                <a:latin typeface="+mn-lt"/>
                <a:ea typeface="+mn-ea"/>
                <a:cs typeface="+mn-cs"/>
              </a:defRPr>
            </a:pPr>
            <a:endParaRPr lang="es-MX"/>
          </a:p>
        </c:txPr>
        <c:crossAx val="40051840"/>
        <c:crosses val="autoZero"/>
        <c:auto val="1"/>
        <c:lblAlgn val="ctr"/>
        <c:lblOffset val="100"/>
        <c:noMultiLvlLbl val="0"/>
      </c:catAx>
      <c:valAx>
        <c:axId val="4005184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92585472"/>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MX"/>
          </a:p>
        </c:txPr>
      </c:legendEntry>
      <c:layout>
        <c:manualLayout>
          <c:xMode val="edge"/>
          <c:yMode val="edge"/>
          <c:x val="0.40888028340719706"/>
          <c:y val="0.90780947597530959"/>
          <c:w val="0.29517189449679448"/>
          <c:h val="9.219052402469039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9055036344756E-2"/>
          <c:y val="5.4214308735547299E-2"/>
          <c:w val="0.9543094496365524"/>
          <c:h val="0.84690140679727899"/>
        </c:manualLayout>
      </c:layout>
      <c:barChart>
        <c:barDir val="col"/>
        <c:grouping val="clustered"/>
        <c:varyColors val="0"/>
        <c:ser>
          <c:idx val="0"/>
          <c:order val="0"/>
          <c:tx>
            <c:strRef>
              <c:f>Ecolaridad!$B$16</c:f>
              <c:strCache>
                <c:ptCount val="1"/>
                <c:pt idx="0">
                  <c:v>Total</c:v>
                </c:pt>
              </c:strCache>
            </c:strRef>
          </c:tx>
          <c:spPr>
            <a:solidFill>
              <a:schemeClr val="accent1">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invertIfNegative val="0"/>
          <c:dPt>
            <c:idx val="0"/>
            <c:invertIfNegative val="0"/>
            <c:bubble3D val="0"/>
            <c:spPr>
              <a:solidFill>
                <a:schemeClr val="accent4">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1"/>
            <c:invertIfNegative val="0"/>
            <c:bubble3D val="0"/>
            <c:spPr>
              <a:solidFill>
                <a:srgbClr val="00B05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2"/>
            <c:invertIfNegative val="0"/>
            <c:bubble3D val="0"/>
            <c:spPr>
              <a:solidFill>
                <a:schemeClr val="accent2">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3"/>
            <c:invertIfNegative val="0"/>
            <c:bubble3D val="0"/>
            <c:spPr>
              <a:solidFill>
                <a:srgbClr val="7030A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5"/>
            <c:invertIfNegative val="0"/>
            <c:bubble3D val="0"/>
            <c:spPr>
              <a:solidFill>
                <a:srgbClr val="FF000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Ecolaridad!$A$17:$A$23</c:f>
              <c:strCache>
                <c:ptCount val="7"/>
                <c:pt idx="0">
                  <c:v>Primaria</c:v>
                </c:pt>
                <c:pt idx="1">
                  <c:v>Secundaria</c:v>
                </c:pt>
                <c:pt idx="2">
                  <c:v>Nivel medio superior</c:v>
                </c:pt>
                <c:pt idx="3">
                  <c:v>Licenciatura</c:v>
                </c:pt>
                <c:pt idx="4">
                  <c:v>Maestría</c:v>
                </c:pt>
                <c:pt idx="5">
                  <c:v>Doctorado</c:v>
                </c:pt>
                <c:pt idx="6">
                  <c:v>Sin Educación</c:v>
                </c:pt>
              </c:strCache>
            </c:strRef>
          </c:cat>
          <c:val>
            <c:numRef>
              <c:f>Ecolaridad!$B$17:$B$23</c:f>
              <c:numCache>
                <c:formatCode>#,##0</c:formatCode>
                <c:ptCount val="7"/>
                <c:pt idx="0">
                  <c:v>28</c:v>
                </c:pt>
                <c:pt idx="1">
                  <c:v>66</c:v>
                </c:pt>
                <c:pt idx="2">
                  <c:v>133</c:v>
                </c:pt>
                <c:pt idx="3">
                  <c:v>279</c:v>
                </c:pt>
                <c:pt idx="4">
                  <c:v>55</c:v>
                </c:pt>
                <c:pt idx="5">
                  <c:v>8</c:v>
                </c:pt>
                <c:pt idx="6">
                  <c:v>2</c:v>
                </c:pt>
              </c:numCache>
            </c:numRef>
          </c:val>
        </c:ser>
        <c:dLbls>
          <c:dLblPos val="inEnd"/>
          <c:showLegendKey val="0"/>
          <c:showVal val="1"/>
          <c:showCatName val="0"/>
          <c:showSerName val="0"/>
          <c:showPercent val="0"/>
          <c:showBubbleSize val="0"/>
        </c:dLbls>
        <c:gapWidth val="65"/>
        <c:axId val="93366272"/>
        <c:axId val="39491200"/>
      </c:barChart>
      <c:catAx>
        <c:axId val="93366272"/>
        <c:scaling>
          <c:orientation val="minMax"/>
        </c:scaling>
        <c:delete val="0"/>
        <c:axPos val="b"/>
        <c:numFmt formatCode="General" sourceLinked="1"/>
        <c:majorTickMark val="cross"/>
        <c:minorTickMark val="none"/>
        <c:tickLblPos val="nextTo"/>
        <c:spPr>
          <a:noFill/>
          <a:ln w="22225" cap="flat" cmpd="sng" algn="ctr">
            <a:solidFill>
              <a:srgbClr val="FF0000"/>
            </a:solidFill>
            <a:round/>
          </a:ln>
          <a:effectLst/>
        </c:spPr>
        <c:txPr>
          <a:bodyPr rot="-60000000" spcFirstLastPara="1" vertOverflow="ellipsis" vert="horz" wrap="square" anchor="ctr" anchorCtr="1"/>
          <a:lstStyle/>
          <a:p>
            <a:pPr>
              <a:defRPr sz="900" b="1" i="0" u="none" strike="noStrike" kern="1200" cap="all" baseline="0">
                <a:solidFill>
                  <a:schemeClr val="dk1">
                    <a:lumMod val="75000"/>
                    <a:lumOff val="25000"/>
                  </a:schemeClr>
                </a:solidFill>
                <a:latin typeface="+mn-lt"/>
                <a:ea typeface="+mn-ea"/>
                <a:cs typeface="+mn-cs"/>
              </a:defRPr>
            </a:pPr>
            <a:endParaRPr lang="es-MX"/>
          </a:p>
        </c:txPr>
        <c:crossAx val="39491200"/>
        <c:crosses val="autoZero"/>
        <c:auto val="1"/>
        <c:lblAlgn val="ctr"/>
        <c:lblOffset val="100"/>
        <c:noMultiLvlLbl val="0"/>
      </c:catAx>
      <c:valAx>
        <c:axId val="39491200"/>
        <c:scaling>
          <c:orientation val="minMax"/>
        </c:scaling>
        <c:delete val="1"/>
        <c:axPos val="l"/>
        <c:numFmt formatCode="#,##0" sourceLinked="1"/>
        <c:majorTickMark val="none"/>
        <c:minorTickMark val="none"/>
        <c:tickLblPos val="nextTo"/>
        <c:crossAx val="933662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'Cuadro enc tel'!$C$12</c:f>
              <c:strCache>
                <c:ptCount val="1"/>
                <c:pt idx="0">
                  <c:v>Calificación</c:v>
                </c:pt>
              </c:strCache>
            </c:strRef>
          </c:tx>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solidFill>
                  <a:srgbClr val="7030A0"/>
                </a:solid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'Cuadro enc tel'!$B$13:$B$17</c:f>
              <c:strCache>
                <c:ptCount val="5"/>
                <c:pt idx="0">
                  <c:v>¿Cómo calificaría la atención recibida?</c:v>
                </c:pt>
                <c:pt idx="1">
                  <c:v>¿Considera que el tiempo de espera para ser atendido fue?</c:v>
                </c:pt>
                <c:pt idx="2">
                  <c:v>¿Considera que la amabilidad del asesor que lo atendió fue?</c:v>
                </c:pt>
                <c:pt idx="3">
                  <c:v>¿Considera que la preparación del asesor para resolver sus dudas fue?</c:v>
                </c:pt>
                <c:pt idx="4">
                  <c:v>¿Considera usted que la asesoría fue suficiente?</c:v>
                </c:pt>
              </c:strCache>
            </c:strRef>
          </c:cat>
          <c:val>
            <c:numRef>
              <c:f>'Cuadro enc tel'!$C$13:$C$17</c:f>
              <c:numCache>
                <c:formatCode>0.0</c:formatCode>
                <c:ptCount val="5"/>
                <c:pt idx="0">
                  <c:v>9.6178343949044596</c:v>
                </c:pt>
                <c:pt idx="1">
                  <c:v>8.5755813953488378</c:v>
                </c:pt>
                <c:pt idx="2">
                  <c:v>9.6348314606741567</c:v>
                </c:pt>
                <c:pt idx="3">
                  <c:v>9.3628808864265931</c:v>
                </c:pt>
                <c:pt idx="4">
                  <c:v>9.4957983193277311</c:v>
                </c:pt>
              </c:numCache>
            </c:numRef>
          </c:val>
        </c:ser>
        <c:dLbls>
          <c:showLegendKey val="0"/>
          <c:showVal val="0"/>
          <c:showCatName val="0"/>
          <c:showSerName val="0"/>
          <c:showPercent val="0"/>
          <c:showBubbleSize val="0"/>
        </c:dLbls>
        <c:gapWidth val="219"/>
        <c:overlap val="-27"/>
        <c:axId val="158354944"/>
        <c:axId val="39491776"/>
      </c:barChart>
      <c:catAx>
        <c:axId val="158354944"/>
        <c:scaling>
          <c:orientation val="minMax"/>
        </c:scaling>
        <c:delete val="0"/>
        <c:axPos val="b"/>
        <c:numFmt formatCode="General" sourceLinked="1"/>
        <c:majorTickMark val="cross"/>
        <c:minorTickMark val="none"/>
        <c:tickLblPos val="nextTo"/>
        <c:spPr>
          <a:noFill/>
          <a:ln w="38100" cap="flat" cmpd="sng" algn="ctr">
            <a:solidFill>
              <a:srgbClr val="FF0000"/>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39491776"/>
        <c:crosses val="autoZero"/>
        <c:auto val="1"/>
        <c:lblAlgn val="ctr"/>
        <c:lblOffset val="100"/>
        <c:noMultiLvlLbl val="0"/>
      </c:catAx>
      <c:valAx>
        <c:axId val="3949177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1583549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pPr>
      <a:endParaRPr lang="es-MX"/>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68995856649998E-2"/>
          <c:y val="2.4165680319114723E-2"/>
          <c:w val="0.90068802720414665"/>
          <c:h val="0.66766090122082289"/>
        </c:manualLayout>
      </c:layout>
      <c:barChart>
        <c:barDir val="col"/>
        <c:grouping val="clustered"/>
        <c:varyColors val="0"/>
        <c:ser>
          <c:idx val="0"/>
          <c:order val="0"/>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no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'Cuadro en pre'!$B$4:$B$8</c:f>
              <c:strCache>
                <c:ptCount val="5"/>
                <c:pt idx="0">
                  <c:v>¿Cómo calificaría la atención recibida? </c:v>
                </c:pt>
                <c:pt idx="1">
                  <c:v>¿Cuál es su opinión sobre el tiempo de espera para ser atendido? </c:v>
                </c:pt>
                <c:pt idx="2">
                  <c:v>¿Qué opinión tiene de la amabilidad del asesor que lo atendió? </c:v>
                </c:pt>
                <c:pt idx="3">
                  <c:v>¿Qué opinión tiene de la capacidad del asesor para resolver dudas? </c:v>
                </c:pt>
                <c:pt idx="4">
                  <c:v>¿Su duda fue aclarada?</c:v>
                </c:pt>
              </c:strCache>
            </c:strRef>
          </c:cat>
          <c:val>
            <c:numRef>
              <c:f>'Cuadro en pre'!$C$4:$C$8</c:f>
              <c:numCache>
                <c:formatCode>0.0</c:formatCode>
                <c:ptCount val="5"/>
                <c:pt idx="0">
                  <c:v>9.4153846153846157</c:v>
                </c:pt>
                <c:pt idx="1">
                  <c:v>8.8000000000000007</c:v>
                </c:pt>
                <c:pt idx="2">
                  <c:v>9.4615384615384617</c:v>
                </c:pt>
                <c:pt idx="3">
                  <c:v>9.0769230769230766</c:v>
                </c:pt>
                <c:pt idx="4">
                  <c:v>9</c:v>
                </c:pt>
              </c:numCache>
            </c:numRef>
          </c:val>
        </c:ser>
        <c:dLbls>
          <c:showLegendKey val="0"/>
          <c:showVal val="0"/>
          <c:showCatName val="0"/>
          <c:showSerName val="0"/>
          <c:showPercent val="0"/>
          <c:showBubbleSize val="0"/>
        </c:dLbls>
        <c:gapWidth val="219"/>
        <c:overlap val="-27"/>
        <c:axId val="158571520"/>
        <c:axId val="40053568"/>
      </c:barChart>
      <c:catAx>
        <c:axId val="158571520"/>
        <c:scaling>
          <c:orientation val="minMax"/>
        </c:scaling>
        <c:delete val="0"/>
        <c:axPos val="b"/>
        <c:numFmt formatCode="General" sourceLinked="1"/>
        <c:majorTickMark val="cross"/>
        <c:minorTickMark val="none"/>
        <c:tickLblPos val="nextTo"/>
        <c:spPr>
          <a:noFill/>
          <a:ln w="41275" cap="flat" cmpd="sng" algn="ctr">
            <a:solidFill>
              <a:srgbClr val="FF0000"/>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40053568"/>
        <c:crosses val="autoZero"/>
        <c:auto val="1"/>
        <c:lblAlgn val="ctr"/>
        <c:lblOffset val="100"/>
        <c:noMultiLvlLbl val="0"/>
      </c:catAx>
      <c:valAx>
        <c:axId val="40053568"/>
        <c:scaling>
          <c:orientation val="minMax"/>
          <c:min val="8"/>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1585715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b="1"/>
      </a:pPr>
      <a:endParaRPr lang="es-MX"/>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0.05415</cdr:x>
      <cdr:y>0.24134</cdr:y>
    </cdr:from>
    <cdr:to>
      <cdr:x>0.94982</cdr:x>
      <cdr:y>0.24728</cdr:y>
    </cdr:to>
    <cdr:cxnSp macro="">
      <cdr:nvCxnSpPr>
        <cdr:cNvPr id="2" name="Conector recto de flecha 1"/>
        <cdr:cNvCxnSpPr/>
      </cdr:nvCxnSpPr>
      <cdr:spPr>
        <a:xfrm xmlns:a="http://schemas.openxmlformats.org/drawingml/2006/main" flipV="1">
          <a:off x="346086" y="774695"/>
          <a:ext cx="5724474" cy="19067"/>
        </a:xfrm>
        <a:prstGeom xmlns:a="http://schemas.openxmlformats.org/drawingml/2006/main" prst="straightConnector1">
          <a:avLst/>
        </a:prstGeom>
        <a:ln xmlns:a="http://schemas.openxmlformats.org/drawingml/2006/main" w="190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0.26875</cdr:x>
      <cdr:y>0.05737</cdr:y>
    </cdr:from>
    <cdr:to>
      <cdr:x>0.41331</cdr:x>
      <cdr:y>0.20574</cdr:y>
    </cdr:to>
    <cdr:sp macro="" textlink="">
      <cdr:nvSpPr>
        <cdr:cNvPr id="3" name="CuadroTexto 4"/>
        <cdr:cNvSpPr txBox="1"/>
      </cdr:nvSpPr>
      <cdr:spPr>
        <a:xfrm xmlns:a="http://schemas.openxmlformats.org/drawingml/2006/main">
          <a:off x="1717653" y="184160"/>
          <a:ext cx="923923" cy="47625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a:t>Promedio</a:t>
          </a:r>
          <a:r>
            <a:rPr lang="es-MX" sz="1100" b="1" baseline="0"/>
            <a:t> 9.3</a:t>
          </a:r>
          <a:endParaRPr lang="es-MX" sz="1100" b="1"/>
        </a:p>
      </cdr:txBody>
    </cdr:sp>
  </cdr:relSizeAnchor>
</c:userShapes>
</file>

<file path=ppt/drawings/drawing2.xml><?xml version="1.0" encoding="utf-8"?>
<c:userShapes xmlns:c="http://schemas.openxmlformats.org/drawingml/2006/chart">
  <cdr:relSizeAnchor xmlns:cdr="http://schemas.openxmlformats.org/drawingml/2006/chartDrawing">
    <cdr:from>
      <cdr:x>0.06342</cdr:x>
      <cdr:y>0.18892</cdr:y>
    </cdr:from>
    <cdr:to>
      <cdr:x>0.93553</cdr:x>
      <cdr:y>0.19297</cdr:y>
    </cdr:to>
    <cdr:cxnSp macro="">
      <cdr:nvCxnSpPr>
        <cdr:cNvPr id="5" name="Conector recto de flecha 4"/>
        <cdr:cNvCxnSpPr/>
      </cdr:nvCxnSpPr>
      <cdr:spPr>
        <a:xfrm xmlns:a="http://schemas.openxmlformats.org/drawingml/2006/main">
          <a:off x="384178" y="666709"/>
          <a:ext cx="5283155" cy="14293"/>
        </a:xfrm>
        <a:prstGeom xmlns:a="http://schemas.openxmlformats.org/drawingml/2006/main" prst="straightConnector1">
          <a:avLst/>
        </a:prstGeom>
        <a:ln xmlns:a="http://schemas.openxmlformats.org/drawingml/2006/main" w="127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0.19078</cdr:x>
      <cdr:y>0.02024</cdr:y>
    </cdr:from>
    <cdr:to>
      <cdr:x>0.31499</cdr:x>
      <cdr:y>0.18083</cdr:y>
    </cdr:to>
    <cdr:sp macro="" textlink="">
      <cdr:nvSpPr>
        <cdr:cNvPr id="6" name="CuadroTexto 4"/>
        <cdr:cNvSpPr txBox="1"/>
      </cdr:nvSpPr>
      <cdr:spPr>
        <a:xfrm xmlns:a="http://schemas.openxmlformats.org/drawingml/2006/main">
          <a:off x="1155726" y="71439"/>
          <a:ext cx="752452" cy="5667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a:t>Promedio</a:t>
          </a:r>
          <a:r>
            <a:rPr lang="es-MX" sz="1100" b="1" baseline="0"/>
            <a:t> 9.2</a:t>
          </a:r>
          <a:endParaRPr lang="es-MX" sz="11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11/02/2017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11/02/2017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7 al 10 de febrero de 2017</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535684"/>
            <a:ext cx="6990608" cy="1384995"/>
          </a:xfrm>
          <a:prstGeom prst="rect">
            <a:avLst/>
          </a:prstGeom>
          <a:noFill/>
        </p:spPr>
        <p:txBody>
          <a:bodyPr wrap="square" rtlCol="0">
            <a:spAutoFit/>
          </a:bodyPr>
          <a:lstStyle/>
          <a:p>
            <a:pPr algn="just"/>
            <a:r>
              <a:rPr lang="es-MX" b="1" dirty="0" smtClean="0"/>
              <a:t>El 86.8% de las asesorías brindadas son resueltas el mismo día, es decir, se da solución de manera inmediata, las cuales son 746 asesorías, siendo el rubro o canal de atención más empleado el Tel-INAI con 638 asesorías.</a:t>
            </a:r>
          </a:p>
          <a:p>
            <a:pPr algn="just"/>
            <a:endParaRPr lang="es-MX" b="1" dirty="0"/>
          </a:p>
          <a:p>
            <a:pPr algn="just"/>
            <a:r>
              <a:rPr lang="es-MX" b="1" dirty="0" smtClean="0"/>
              <a:t>El medio en el que se brinda respuesta entre 1 y 2 días fueron E-mail y Postal con 107 asesorías atendidas.</a:t>
            </a:r>
            <a:endParaRPr lang="es-MX" b="1" dirty="0"/>
          </a:p>
        </p:txBody>
      </p:sp>
      <p:sp>
        <p:nvSpPr>
          <p:cNvPr id="6" name="CuadroTexto 5"/>
          <p:cNvSpPr txBox="1"/>
          <p:nvPr/>
        </p:nvSpPr>
        <p:spPr>
          <a:xfrm>
            <a:off x="50351" y="3295270"/>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200199" y="528191"/>
            <a:ext cx="6710489" cy="2592288"/>
          </a:xfrm>
          <a:prstGeom prst="rect">
            <a:avLst/>
          </a:prstGeom>
        </p:spPr>
      </p:pic>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912567"/>
            <a:ext cx="7136920" cy="1384995"/>
          </a:xfrm>
          <a:prstGeom prst="rect">
            <a:avLst/>
          </a:prstGeom>
          <a:noFill/>
        </p:spPr>
        <p:txBody>
          <a:bodyPr wrap="square" rtlCol="0">
            <a:spAutoFit/>
          </a:bodyPr>
          <a:lstStyle/>
          <a:p>
            <a:pPr algn="just"/>
            <a:r>
              <a:rPr lang="es-MX" b="1" dirty="0" smtClean="0"/>
              <a:t>Con 834 usuarios que representan el 97.1% de las asesorías realizadas por el CAS las </a:t>
            </a:r>
            <a:r>
              <a:rPr lang="es-MX" b="1" dirty="0"/>
              <a:t>personas </a:t>
            </a:r>
            <a:r>
              <a:rPr lang="es-MX" b="1" dirty="0" smtClean="0"/>
              <a:t>físicas emplean como medio principal el Tel-INAI con 618 usuarios que representan el 96.9% de las asesorías realizadas.</a:t>
            </a:r>
          </a:p>
          <a:p>
            <a:pPr algn="just"/>
            <a:endParaRPr lang="es-MX" b="1" dirty="0" smtClean="0"/>
          </a:p>
          <a:p>
            <a:pPr algn="just"/>
            <a:r>
              <a:rPr lang="es-MX" b="1" dirty="0" smtClean="0"/>
              <a:t>Los medios empleados por las personas morales es Tel-INAI con 20 usuarios que representa el 3.1%  E-mail con 4 usuarios que representa 2.9%, 1 usuario en presencial 1.2%.</a:t>
            </a:r>
            <a:endParaRPr lang="es-MX" b="1" dirty="0"/>
          </a:p>
        </p:txBody>
      </p:sp>
      <p:sp>
        <p:nvSpPr>
          <p:cNvPr id="6" name="CuadroTexto 5"/>
          <p:cNvSpPr txBox="1"/>
          <p:nvPr/>
        </p:nvSpPr>
        <p:spPr>
          <a:xfrm>
            <a:off x="3145342" y="1997127"/>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3296543" y="472452"/>
            <a:ext cx="3590142" cy="1481239"/>
          </a:xfrm>
          <a:prstGeom prst="rect">
            <a:avLst/>
          </a:prstGeom>
        </p:spPr>
      </p:pic>
      <p:graphicFrame>
        <p:nvGraphicFramePr>
          <p:cNvPr id="7" name="6 Gráfico"/>
          <p:cNvGraphicFramePr>
            <a:graphicFrameLocks/>
          </p:cNvGraphicFramePr>
          <p:nvPr>
            <p:extLst>
              <p:ext uri="{D42A27DB-BD31-4B8C-83A1-F6EECF244321}">
                <p14:modId xmlns:p14="http://schemas.microsoft.com/office/powerpoint/2010/main" val="4138321363"/>
              </p:ext>
            </p:extLst>
          </p:nvPr>
        </p:nvGraphicFramePr>
        <p:xfrm>
          <a:off x="128190" y="472451"/>
          <a:ext cx="6938443" cy="34533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595795"/>
            <a:ext cx="7019422" cy="2292935"/>
          </a:xfrm>
          <a:prstGeom prst="rect">
            <a:avLst/>
          </a:prstGeom>
          <a:noFill/>
        </p:spPr>
        <p:txBody>
          <a:bodyPr wrap="square" rtlCol="0">
            <a:spAutoFit/>
          </a:bodyPr>
          <a:lstStyle/>
          <a:p>
            <a:pPr algn="just"/>
            <a:r>
              <a:rPr lang="es-MX" sz="1300" b="1" dirty="0" smtClean="0"/>
              <a:t>Respecto al género de quienes ocupan los canales de atención que proporciona el INAI y al ser el Tel-INAI el medio más empleado por los usuarios del CAS con 638 servicios atendidos, en la semana reportada los hombres representan el 50.2% y las mujeres </a:t>
            </a:r>
            <a:r>
              <a:rPr lang="es-MX" sz="1300" b="1" dirty="0"/>
              <a:t>representan el </a:t>
            </a:r>
            <a:r>
              <a:rPr lang="es-MX" sz="1300" b="1" dirty="0" smtClean="0"/>
              <a:t>49.5% </a:t>
            </a:r>
          </a:p>
          <a:p>
            <a:pPr algn="just"/>
            <a:endParaRPr lang="es-MX" sz="1300" b="1" dirty="0"/>
          </a:p>
          <a:p>
            <a:pPr algn="just"/>
            <a:r>
              <a:rPr lang="es-MX" sz="1300" b="1" dirty="0"/>
              <a:t>L</a:t>
            </a:r>
            <a:r>
              <a:rPr lang="es-MX" sz="1300" b="1" dirty="0" smtClean="0"/>
              <a:t>os usuarios que acuden de manera presencial al INAI en la semana reportada, en su mayoría son hombres y representan el 67.1% y en menor medida las mujeres con un 32.9% de las asesorías otorgadas. </a:t>
            </a:r>
          </a:p>
          <a:p>
            <a:pPr algn="just"/>
            <a:endParaRPr lang="es-MX" sz="1300" b="1" dirty="0"/>
          </a:p>
          <a:p>
            <a:pPr algn="just"/>
            <a:r>
              <a:rPr lang="es-MX" sz="1300" b="1" dirty="0" smtClean="0"/>
              <a:t>Finalmente, cabe resaltar que el canal de atención E-mail en la semana reportada representó el 15.8% de uso de los cuales 46.3% de los solicitante eran hombres y un 29.4% representado por la mujeres. </a:t>
            </a:r>
            <a:endParaRPr lang="es-MX" sz="1300" b="1" dirty="0"/>
          </a:p>
        </p:txBody>
      </p:sp>
      <p:pic>
        <p:nvPicPr>
          <p:cNvPr id="2" name="Imagen 1"/>
          <p:cNvPicPr>
            <a:picLocks noChangeAspect="1"/>
          </p:cNvPicPr>
          <p:nvPr/>
        </p:nvPicPr>
        <p:blipFill>
          <a:blip r:embed="rId2"/>
          <a:stretch>
            <a:fillRect/>
          </a:stretch>
        </p:blipFill>
        <p:spPr>
          <a:xfrm>
            <a:off x="344215" y="584885"/>
            <a:ext cx="6552728" cy="1671498"/>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504455"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3"/>
          <a:stretch>
            <a:fillRect/>
          </a:stretch>
        </p:blipFill>
        <p:spPr>
          <a:xfrm>
            <a:off x="0" y="528192"/>
            <a:ext cx="2864495" cy="1901168"/>
          </a:xfrm>
          <a:prstGeom prst="rect">
            <a:avLst/>
          </a:prstGeom>
        </p:spPr>
      </p:pic>
      <p:pic>
        <p:nvPicPr>
          <p:cNvPr id="4" name="Imagen 3"/>
          <p:cNvPicPr>
            <a:picLocks noChangeAspect="1"/>
          </p:cNvPicPr>
          <p:nvPr/>
        </p:nvPicPr>
        <p:blipFill>
          <a:blip r:embed="rId4"/>
          <a:stretch>
            <a:fillRect/>
          </a:stretch>
        </p:blipFill>
        <p:spPr>
          <a:xfrm>
            <a:off x="4160639" y="456252"/>
            <a:ext cx="3031938" cy="2012301"/>
          </a:xfrm>
          <a:prstGeom prst="rect">
            <a:avLst/>
          </a:prstGeom>
        </p:spPr>
      </p:pic>
      <p:pic>
        <p:nvPicPr>
          <p:cNvPr id="10" name="Imagen 9"/>
          <p:cNvPicPr>
            <a:picLocks noChangeAspect="1"/>
          </p:cNvPicPr>
          <p:nvPr/>
        </p:nvPicPr>
        <p:blipFill>
          <a:blip r:embed="rId5"/>
          <a:stretch>
            <a:fillRect/>
          </a:stretch>
        </p:blipFill>
        <p:spPr>
          <a:xfrm>
            <a:off x="0" y="3041212"/>
            <a:ext cx="3009269" cy="1997255"/>
          </a:xfrm>
          <a:prstGeom prst="rect">
            <a:avLst/>
          </a:prstGeom>
        </p:spPr>
      </p:pic>
      <p:pic>
        <p:nvPicPr>
          <p:cNvPr id="13" name="Imagen 12"/>
          <p:cNvPicPr>
            <a:picLocks noChangeAspect="1"/>
          </p:cNvPicPr>
          <p:nvPr/>
        </p:nvPicPr>
        <p:blipFill>
          <a:blip r:embed="rId6"/>
          <a:stretch>
            <a:fillRect/>
          </a:stretch>
        </p:blipFill>
        <p:spPr>
          <a:xfrm>
            <a:off x="4006194" y="2942820"/>
            <a:ext cx="3015059" cy="2001098"/>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9394"/>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En </a:t>
            </a:r>
            <a:r>
              <a:rPr lang="es-MX" b="1" dirty="0"/>
              <a:t>el periodo que se informa </a:t>
            </a:r>
            <a:r>
              <a:rPr lang="es-MX" b="1" dirty="0" smtClean="0"/>
              <a:t>563 usuarios </a:t>
            </a:r>
            <a:r>
              <a:rPr lang="es-MX" b="1" dirty="0"/>
              <a:t>proporcionaron información sobre </a:t>
            </a:r>
            <a:r>
              <a:rPr lang="es-MX" b="1" dirty="0" smtClean="0"/>
              <a:t>su edad (lo que representa el 65.5% de los </a:t>
            </a:r>
            <a:r>
              <a:rPr lang="es-MX" b="1" dirty="0"/>
              <a:t>usuarios atendidos</a:t>
            </a:r>
            <a:r>
              <a:rPr lang="es-MX" b="1" dirty="0" smtClean="0"/>
              <a:t>),  quienes emplean en un 85.8% Tel-INAI y el 13.3% asisten a las instalaciones del INAI.</a:t>
            </a:r>
          </a:p>
          <a:p>
            <a:pPr algn="just"/>
            <a:endParaRPr lang="es-MX" b="1" dirty="0"/>
          </a:p>
          <a:p>
            <a:pPr marL="285750" indent="-285750" algn="just">
              <a:buFont typeface="Wingdings" panose="05000000000000000000" pitchFamily="2" charset="2"/>
              <a:buChar char="q"/>
            </a:pPr>
            <a:r>
              <a:rPr lang="es-MX" b="1" dirty="0" smtClean="0"/>
              <a:t>El 24.5% </a:t>
            </a:r>
            <a:r>
              <a:rPr lang="es-MX" b="1" dirty="0"/>
              <a:t>de los usuarios </a:t>
            </a:r>
            <a:r>
              <a:rPr lang="es-MX" b="1" dirty="0" smtClean="0"/>
              <a:t>tienen entre 40 y 49 </a:t>
            </a:r>
            <a:r>
              <a:rPr lang="es-MX" b="1" dirty="0"/>
              <a:t>años quienes </a:t>
            </a:r>
            <a:r>
              <a:rPr lang="es-MX" b="1" dirty="0" smtClean="0"/>
              <a:t>en la semana reportada fueron usuarios del  Tel-INAI,  E-mail y Presencial.</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22.7 % </a:t>
            </a:r>
            <a:r>
              <a:rPr lang="es-MX" b="1" dirty="0"/>
              <a:t>de los usuarios </a:t>
            </a:r>
            <a:r>
              <a:rPr lang="es-MX" b="1" dirty="0" smtClean="0"/>
              <a:t>tienen entre 30 y 39 años, los usuarios entre 50 y 59 años representan 16.3%.</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2"/>
          <a:stretch>
            <a:fillRect/>
          </a:stretch>
        </p:blipFill>
        <p:spPr>
          <a:xfrm>
            <a:off x="122422" y="456183"/>
            <a:ext cx="6830231" cy="2520280"/>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40 a 49 años que representan el 24.5% de los usuarios que proporcionaron esta información, de este grupo el 58.7% son hombres y </a:t>
            </a:r>
            <a:r>
              <a:rPr lang="es-MX" b="1" dirty="0"/>
              <a:t>el </a:t>
            </a:r>
            <a:r>
              <a:rPr lang="es-MX" b="1" dirty="0" smtClean="0"/>
              <a:t>41.3% </a:t>
            </a:r>
            <a:r>
              <a:rPr lang="es-MX" b="1" dirty="0"/>
              <a:t>son </a:t>
            </a:r>
            <a:r>
              <a:rPr lang="es-MX" b="1" dirty="0" smtClean="0"/>
              <a:t>mujeres representados con 138 usuarios.</a:t>
            </a:r>
          </a:p>
          <a:p>
            <a:pPr algn="just"/>
            <a:endParaRPr lang="es-MX" sz="600" b="1" dirty="0" smtClean="0"/>
          </a:p>
          <a:p>
            <a:pPr algn="just"/>
            <a:r>
              <a:rPr lang="es-MX" b="1" dirty="0" smtClean="0"/>
              <a:t>El grupo de edad de 50 a 59 años fue el tercer rango de edad que más solicitó asesorías con </a:t>
            </a:r>
            <a:r>
              <a:rPr lang="es-MX" b="1" dirty="0"/>
              <a:t>9</a:t>
            </a:r>
            <a:r>
              <a:rPr lang="es-MX" b="1" dirty="0" smtClean="0"/>
              <a:t>2 usuarios representado por un 16.3% de los cuales un 52.9%  </a:t>
            </a:r>
            <a:r>
              <a:rPr lang="es-MX" b="1" dirty="0"/>
              <a:t>son </a:t>
            </a:r>
            <a:r>
              <a:rPr lang="es-MX" b="1" dirty="0" smtClean="0"/>
              <a:t>hombres y 47.8% son mujeres datos reportados en la semana del 7 al 10 de febrero.</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317183" y="600199"/>
            <a:ext cx="6408712" cy="2446455"/>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smtClean="0"/>
              <a:t>En la semana del 7 al 10 de febrero de 2017, de los 563 usuarios  que proporcionaron su edad el grupo de 40 a 49 años,  constituye 24.5% de la población, toda vez que son, quienes más usan los canales que proporciona el CAS. La población del rango de 30 a 39 años, representa el 22.7% del total, la población en edad avanzada representa el 5.5%.</a:t>
            </a:r>
            <a:endParaRPr lang="es-MX" b="1" dirty="0"/>
          </a:p>
        </p:txBody>
      </p:sp>
      <p:graphicFrame>
        <p:nvGraphicFramePr>
          <p:cNvPr id="9" name="8 Gráfico"/>
          <p:cNvGraphicFramePr>
            <a:graphicFrameLocks/>
          </p:cNvGraphicFramePr>
          <p:nvPr>
            <p:extLst>
              <p:ext uri="{D42A27DB-BD31-4B8C-83A1-F6EECF244321}">
                <p14:modId xmlns:p14="http://schemas.microsoft.com/office/powerpoint/2010/main" val="3903020166"/>
              </p:ext>
            </p:extLst>
          </p:nvPr>
        </p:nvGraphicFramePr>
        <p:xfrm>
          <a:off x="94333" y="456183"/>
          <a:ext cx="6972300" cy="37264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48.9%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23.3%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27.8% representa el resto de los usuarios que proporcionaron el dato.</a:t>
            </a:r>
            <a:endParaRPr lang="es-MX" b="1" dirty="0"/>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180608" y="513909"/>
            <a:ext cx="2395855" cy="1970578"/>
          </a:xfrm>
          <a:prstGeom prst="rect">
            <a:avLst/>
          </a:prstGeom>
        </p:spPr>
      </p:pic>
      <p:graphicFrame>
        <p:nvGraphicFramePr>
          <p:cNvPr id="9" name="8 Gráfico"/>
          <p:cNvGraphicFramePr>
            <a:graphicFrameLocks/>
          </p:cNvGraphicFramePr>
          <p:nvPr>
            <p:extLst>
              <p:ext uri="{D42A27DB-BD31-4B8C-83A1-F6EECF244321}">
                <p14:modId xmlns:p14="http://schemas.microsoft.com/office/powerpoint/2010/main" val="2415399227"/>
              </p:ext>
            </p:extLst>
          </p:nvPr>
        </p:nvGraphicFramePr>
        <p:xfrm>
          <a:off x="79142" y="1104255"/>
          <a:ext cx="6987490" cy="2952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260427"/>
            <a:ext cx="7086072" cy="1754326"/>
          </a:xfrm>
          <a:prstGeom prst="rect">
            <a:avLst/>
          </a:prstGeom>
          <a:noFill/>
        </p:spPr>
        <p:txBody>
          <a:bodyPr wrap="square" rtlCol="0">
            <a:spAutoFit/>
          </a:bodyPr>
          <a:lstStyle/>
          <a:p>
            <a:pPr algn="just"/>
            <a:r>
              <a:rPr lang="es-MX" sz="1200" b="1" dirty="0" smtClean="0"/>
              <a:t>En el caso de escolaridad sólo 571 usuarios proporcionaron datos de los cuales la licenciatura es el grado de mayor representación ya que con 279 usuarios que equivale </a:t>
            </a:r>
            <a:r>
              <a:rPr lang="es-MX" sz="1200" b="1" dirty="0"/>
              <a:t>a</a:t>
            </a:r>
            <a:r>
              <a:rPr lang="es-MX" sz="1200" b="1" dirty="0" smtClean="0"/>
              <a:t>l 48.9% del sub total que emplean como canal de atención preferido a Tel-INAI con un 86.4% respecto a otros canales de atención.</a:t>
            </a:r>
          </a:p>
          <a:p>
            <a:pPr algn="just"/>
            <a:endParaRPr lang="es-MX" sz="1200" b="1" dirty="0"/>
          </a:p>
          <a:p>
            <a:pPr algn="just"/>
            <a:r>
              <a:rPr lang="es-MX" sz="1200" b="1" dirty="0" smtClean="0"/>
              <a:t>En el Nivel medio superior de los 133 usuarios que otorgaron el dato respecto del subtotal, con un 83.5% el canal de atención Tel-INAI, de igual manera los usuarios con grado escolar de secundaria que representan el 11.6% de los usuarios, existe un mayor uso del canal de atención Tel-INAI con un 86.4%.</a:t>
            </a:r>
          </a:p>
          <a:p>
            <a:pPr algn="just"/>
            <a:endParaRPr lang="es-MX" sz="1200" b="1" dirty="0"/>
          </a:p>
          <a:p>
            <a:pPr algn="just"/>
            <a:endParaRPr lang="es-MX" sz="1200" b="1" dirty="0" smtClean="0"/>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84519" y="471417"/>
            <a:ext cx="6970824" cy="2433038"/>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56183"/>
            <a:ext cx="3456384" cy="461664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a:t>
            </a:r>
            <a:r>
              <a:rPr lang="es-MX" b="1" dirty="0" smtClean="0"/>
              <a:t>641 </a:t>
            </a:r>
            <a:r>
              <a:rPr lang="es-MX" b="1" dirty="0" smtClean="0"/>
              <a:t>usuarios proporcionaron información sobre la entidad de donde requirió el servicio (lo que representa el </a:t>
            </a:r>
            <a:r>
              <a:rPr lang="es-MX" b="1" dirty="0" smtClean="0"/>
              <a:t>74.3% </a:t>
            </a:r>
            <a:r>
              <a:rPr lang="es-MX" b="1" dirty="0" smtClean="0"/>
              <a:t>de los usuarios atendidos) y 218 no proporcionaron información lo que representa el 25.4% del total de los usuarios. </a:t>
            </a:r>
          </a:p>
          <a:p>
            <a:pPr marL="285750" indent="-285750" algn="just">
              <a:buFont typeface="Wingdings" panose="05000000000000000000" pitchFamily="2" charset="2"/>
              <a:buChar char="q"/>
            </a:pPr>
            <a:r>
              <a:rPr lang="es-MX" b="1" dirty="0" smtClean="0"/>
              <a:t>Así mismo 5 extranjeros que representan el 0.6%</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44.4% de los usuarios son de la Ciudad de México, Estado de México y  Jalisco.</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29.3% </a:t>
            </a:r>
            <a:r>
              <a:rPr lang="es-MX" b="1" dirty="0" smtClean="0"/>
              <a:t>de los usuarios están en el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Los estados de donde se advierte un uso muy escaso de los servicios del CAS son  Tlaxcala, Aguascalientes, Morelos y Zacatecas.</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128191" y="490303"/>
            <a:ext cx="3384375" cy="4574392"/>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674490"/>
            <a:ext cx="6750867" cy="246221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a:t>
            </a:r>
            <a:r>
              <a:rPr lang="es-MX" b="1" dirty="0" smtClean="0"/>
              <a:t>9.3 </a:t>
            </a:r>
            <a:r>
              <a:rPr lang="es-MX" b="1" dirty="0" smtClean="0"/>
              <a:t>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recibida fue de </a:t>
            </a:r>
            <a:r>
              <a:rPr lang="es-MX" b="1" dirty="0" smtClean="0"/>
              <a:t>9.6, </a:t>
            </a:r>
            <a:r>
              <a:rPr lang="es-MX" b="1" dirty="0" smtClean="0"/>
              <a:t>la preparación del asesor del asesor tuvo una calificación de </a:t>
            </a:r>
            <a:r>
              <a:rPr lang="es-MX" b="1" dirty="0" smtClean="0"/>
              <a:t>9.4 </a:t>
            </a:r>
            <a:r>
              <a:rPr lang="es-MX" b="1" dirty="0" smtClean="0"/>
              <a:t>en una escala de 0 a 10</a:t>
            </a:r>
            <a:r>
              <a:rPr lang="es-MX" b="1" dirty="0"/>
              <a:t>.</a:t>
            </a:r>
          </a:p>
          <a:p>
            <a:pPr algn="just"/>
            <a:endParaRPr lang="es-MX" b="1" dirty="0" smtClean="0"/>
          </a:p>
          <a:p>
            <a:pPr marL="285750" indent="-285750" algn="just">
              <a:buFont typeface="Wingdings" panose="05000000000000000000" pitchFamily="2" charset="2"/>
              <a:buChar char="q"/>
            </a:pPr>
            <a:r>
              <a:rPr lang="es-MX" b="1" dirty="0" smtClean="0"/>
              <a:t>Respecto a  si la asesoría fue suficiente se obtuvo una calificación de  </a:t>
            </a:r>
            <a:r>
              <a:rPr lang="es-MX" b="1" dirty="0" smtClean="0"/>
              <a:t>9.6 en </a:t>
            </a:r>
            <a:r>
              <a:rPr lang="es-MX" b="1" dirty="0" smtClean="0"/>
              <a:t>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Finalmente tanto la atención recibida </a:t>
            </a:r>
            <a:r>
              <a:rPr lang="es-MX" b="1" dirty="0" smtClean="0"/>
              <a:t>obtuvo una calificación de 9.6 y el </a:t>
            </a:r>
            <a:r>
              <a:rPr lang="es-MX" b="1" dirty="0" smtClean="0"/>
              <a:t>tiempo </a:t>
            </a:r>
            <a:r>
              <a:rPr lang="es-MX" b="1" dirty="0"/>
              <a:t>en </a:t>
            </a:r>
            <a:r>
              <a:rPr lang="es-MX" b="1" dirty="0" smtClean="0"/>
              <a:t>espera para ser atendido  </a:t>
            </a:r>
            <a:r>
              <a:rPr lang="es-MX" b="1" dirty="0" smtClean="0"/>
              <a:t>la </a:t>
            </a:r>
            <a:r>
              <a:rPr lang="es-MX" b="1" dirty="0" smtClean="0"/>
              <a:t>calificación fue de </a:t>
            </a:r>
            <a:r>
              <a:rPr lang="es-MX" b="1" dirty="0" smtClean="0"/>
              <a:t>8.6.</a:t>
            </a:r>
            <a:endParaRPr lang="es-MX"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6" y="384174"/>
            <a:ext cx="7042001" cy="229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624535"/>
            <a:ext cx="6840760" cy="1384995"/>
          </a:xfrm>
          <a:prstGeom prst="rect">
            <a:avLst/>
          </a:prstGeom>
          <a:noFill/>
        </p:spPr>
        <p:txBody>
          <a:bodyPr wrap="square" rtlCol="0">
            <a:spAutoFit/>
          </a:bodyPr>
          <a:lstStyle/>
          <a:p>
            <a:r>
              <a:rPr lang="es-MX" b="1" dirty="0" smtClean="0"/>
              <a:t>En la gráfica se observa que la </a:t>
            </a:r>
            <a:r>
              <a:rPr lang="es-MX" b="1" dirty="0" smtClean="0"/>
              <a:t>calificación de la atención recibida, la amabilidad  y preparación </a:t>
            </a:r>
            <a:r>
              <a:rPr lang="es-MX" b="1" dirty="0" smtClean="0"/>
              <a:t>del asesor  y si la asesoría fue suficiente se encuentran por arriba de la calificación promedio que es de </a:t>
            </a:r>
            <a:r>
              <a:rPr lang="es-MX" b="1" dirty="0" smtClean="0"/>
              <a:t>9.3.</a:t>
            </a:r>
            <a:endParaRPr lang="es-MX" b="1" dirty="0" smtClean="0"/>
          </a:p>
          <a:p>
            <a:endParaRPr lang="es-MX" b="1" dirty="0"/>
          </a:p>
          <a:p>
            <a:pPr algn="just"/>
            <a:r>
              <a:rPr lang="es-MX" b="1" dirty="0" smtClean="0"/>
              <a:t>Sin embargo, existe </a:t>
            </a:r>
            <a:r>
              <a:rPr lang="es-MX" b="1" dirty="0" smtClean="0"/>
              <a:t>área de oportunidad </a:t>
            </a:r>
            <a:r>
              <a:rPr lang="es-MX" b="1" dirty="0" smtClean="0"/>
              <a:t>para mejorar en </a:t>
            </a:r>
            <a:r>
              <a:rPr lang="es-MX" b="1" dirty="0" smtClean="0"/>
              <a:t>el </a:t>
            </a:r>
            <a:r>
              <a:rPr lang="es-MX" b="1" dirty="0" smtClean="0"/>
              <a:t>tiempo de espera </a:t>
            </a:r>
            <a:r>
              <a:rPr lang="es-MX" b="1" dirty="0" smtClean="0"/>
              <a:t>el cual </a:t>
            </a:r>
            <a:r>
              <a:rPr lang="es-MX" b="1" dirty="0" smtClean="0"/>
              <a:t>se </a:t>
            </a:r>
            <a:r>
              <a:rPr lang="es-MX" b="1" dirty="0" smtClean="0"/>
              <a:t>encuentra </a:t>
            </a:r>
            <a:r>
              <a:rPr lang="es-MX" b="1" dirty="0" smtClean="0"/>
              <a:t>por abajo del promedio.</a:t>
            </a:r>
            <a:endParaRPr lang="es-MX" b="1" dirty="0"/>
          </a:p>
        </p:txBody>
      </p:sp>
      <p:graphicFrame>
        <p:nvGraphicFramePr>
          <p:cNvPr id="8" name="7 Gráfico"/>
          <p:cNvGraphicFramePr>
            <a:graphicFrameLocks/>
          </p:cNvGraphicFramePr>
          <p:nvPr>
            <p:extLst>
              <p:ext uri="{D42A27DB-BD31-4B8C-83A1-F6EECF244321}">
                <p14:modId xmlns:p14="http://schemas.microsoft.com/office/powerpoint/2010/main" val="1243931572"/>
              </p:ext>
            </p:extLst>
          </p:nvPr>
        </p:nvGraphicFramePr>
        <p:xfrm>
          <a:off x="128191" y="414610"/>
          <a:ext cx="6925804" cy="3209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28191" y="2832447"/>
            <a:ext cx="681675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a:t>
            </a:r>
            <a:r>
              <a:rPr lang="es-MX" b="1" dirty="0" smtClean="0"/>
              <a:t>9.2 </a:t>
            </a:r>
            <a:r>
              <a:rPr lang="es-MX" b="1" dirty="0" smtClean="0"/>
              <a:t>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del asesor fue de </a:t>
            </a:r>
            <a:r>
              <a:rPr lang="es-MX" b="1" dirty="0" smtClean="0"/>
              <a:t>9.5 </a:t>
            </a:r>
            <a:r>
              <a:rPr lang="es-MX" b="1" dirty="0" smtClean="0"/>
              <a:t>en </a:t>
            </a:r>
            <a:r>
              <a:rPr lang="es-MX" b="1" dirty="0"/>
              <a:t>una escala de 0 a 10</a:t>
            </a:r>
            <a:r>
              <a:rPr lang="es-MX" b="1" dirty="0" smtClean="0"/>
              <a:t>.</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En cuanto a la atención recibida fue de </a:t>
            </a:r>
            <a:r>
              <a:rPr lang="es-MX" b="1" dirty="0" smtClean="0"/>
              <a:t>9.4 </a:t>
            </a:r>
            <a:r>
              <a:rPr lang="es-MX" b="1" dirty="0" smtClean="0"/>
              <a:t>en una escala de 0 a 10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al tiempo de espera para ser atendido fue de </a:t>
            </a:r>
            <a:r>
              <a:rPr lang="es-MX" b="1" dirty="0" smtClean="0"/>
              <a:t>8.8 </a:t>
            </a:r>
            <a:r>
              <a:rPr lang="es-MX" b="1" dirty="0" smtClean="0"/>
              <a:t>y si la duda fue aclarada de 9.0  en una escala de 0 a 10 por lo que deben mejorarse.</a:t>
            </a:r>
            <a:endParaRPr lang="es-MX" b="1" dirty="0"/>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83" y="384175"/>
            <a:ext cx="7066384"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169551"/>
          </a:xfrm>
          <a:prstGeom prst="rect">
            <a:avLst/>
          </a:prstGeom>
          <a:noFill/>
        </p:spPr>
        <p:txBody>
          <a:bodyPr wrap="square" rtlCol="0">
            <a:spAutoFit/>
          </a:bodyPr>
          <a:lstStyle/>
          <a:p>
            <a:r>
              <a:rPr lang="es-MX" b="1" dirty="0"/>
              <a:t>En la gráfica se observa </a:t>
            </a:r>
            <a:r>
              <a:rPr lang="es-MX" b="1" dirty="0" smtClean="0"/>
              <a:t>que la atención recibida y la amabilidad  del asesor fueron evaluados por encima del promedio.</a:t>
            </a:r>
          </a:p>
          <a:p>
            <a:endParaRPr lang="es-MX" b="1" dirty="0"/>
          </a:p>
          <a:p>
            <a:pPr algn="just"/>
            <a:r>
              <a:rPr lang="es-MX" b="1" dirty="0" smtClean="0"/>
              <a:t>Sin </a:t>
            </a:r>
            <a:r>
              <a:rPr lang="es-MX" b="1" dirty="0"/>
              <a:t>embargo, existen </a:t>
            </a:r>
            <a:r>
              <a:rPr lang="es-MX" b="1" dirty="0" smtClean="0"/>
              <a:t>áreas </a:t>
            </a:r>
            <a:r>
              <a:rPr lang="es-MX" b="1" dirty="0"/>
              <a:t>de oportunidad para mejorar el </a:t>
            </a:r>
            <a:r>
              <a:rPr lang="es-MX" b="1" dirty="0" smtClean="0"/>
              <a:t>servicio con respecto al tiempo en </a:t>
            </a:r>
            <a:r>
              <a:rPr lang="es-MX" b="1" dirty="0" smtClean="0"/>
              <a:t>espera, la capacidad del asesor </a:t>
            </a:r>
            <a:r>
              <a:rPr lang="es-MX" b="1" dirty="0" smtClean="0"/>
              <a:t>y si la duda fue aclarada.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graphicFrame>
        <p:nvGraphicFramePr>
          <p:cNvPr id="5" name="4 Gráfico"/>
          <p:cNvGraphicFramePr>
            <a:graphicFrameLocks/>
          </p:cNvGraphicFramePr>
          <p:nvPr>
            <p:extLst>
              <p:ext uri="{D42A27DB-BD31-4B8C-83A1-F6EECF244321}">
                <p14:modId xmlns:p14="http://schemas.microsoft.com/office/powerpoint/2010/main" val="1374574349"/>
              </p:ext>
            </p:extLst>
          </p:nvPr>
        </p:nvGraphicFramePr>
        <p:xfrm>
          <a:off x="77004" y="456184"/>
          <a:ext cx="7035963"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7 al 10 de febrero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955203"/>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a:t>Orientación de la LGPDPPSO:</a:t>
            </a:r>
            <a:r>
              <a:rPr lang="es-MX" sz="1100" dirty="0"/>
              <a:t> Se resuelven las dudas planteadas por el usuario respecto a las disposiciones, plazos y procedimientos de la Ley General de Protección de Datos Personales en Posesión de Sujetos Obligados. </a:t>
            </a:r>
          </a:p>
          <a:p>
            <a:pPr algn="just"/>
            <a:endParaRPr lang="es-MX" sz="400" b="1" dirty="0" smtClean="0"/>
          </a:p>
          <a:p>
            <a:pPr algn="just"/>
            <a:r>
              <a:rPr lang="es-MX" sz="1100" b="1" dirty="0"/>
              <a:t>Orientaciones de la LGTAIP:</a:t>
            </a:r>
            <a:r>
              <a:rPr lang="es-MX" sz="1100" dirty="0"/>
              <a:t> Se atienden las preguntas formuladas por el usuario respecto a las disposiciones, plazos y procedimientos establecidos en la Ley General de Transparencia y Acceso a la Información Pública.</a:t>
            </a:r>
          </a:p>
          <a:p>
            <a:pPr algn="just"/>
            <a:endParaRPr lang="es-MX" sz="400" b="1" dirty="0"/>
          </a:p>
          <a:p>
            <a:pPr algn="just"/>
            <a:r>
              <a:rPr lang="es-MX" sz="1100" b="1" dirty="0"/>
              <a:t>Orientaciones de la LFTAIP:</a:t>
            </a:r>
            <a:r>
              <a:rPr lang="es-MX" sz="1100" dirty="0"/>
              <a:t> Se atienden las preguntas formuladas por el usuario respecto a las disposiciones, plazos y procedimientos establecidos en la Ley Federal de Transparencia y Acceso a la Información Pública.</a:t>
            </a:r>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(7 al 10 de febrero  2017)</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7 al 10 de febrero se atendieron a 859 usuarios, siendo el </a:t>
            </a:r>
            <a:r>
              <a:rPr lang="es-MX" b="1" dirty="0"/>
              <a:t>7</a:t>
            </a:r>
            <a:r>
              <a:rPr lang="es-MX" b="1" dirty="0" smtClean="0"/>
              <a:t> de febrero </a:t>
            </a:r>
            <a:r>
              <a:rPr lang="es-MX" b="1" dirty="0"/>
              <a:t>el día en el que más asesorías se </a:t>
            </a:r>
            <a:r>
              <a:rPr lang="es-MX" b="1" dirty="0" smtClean="0"/>
              <a:t>brindaron con 255 lo que representó el 29.7% del total de la semana.</a:t>
            </a:r>
            <a:endParaRPr lang="es-MX" b="1" dirty="0"/>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200198" y="533471"/>
            <a:ext cx="2523511" cy="1294518"/>
          </a:xfrm>
          <a:prstGeom prst="rect">
            <a:avLst/>
          </a:prstGeom>
        </p:spPr>
      </p:pic>
      <p:graphicFrame>
        <p:nvGraphicFramePr>
          <p:cNvPr id="9" name="8 Gráfico"/>
          <p:cNvGraphicFramePr>
            <a:graphicFrameLocks/>
          </p:cNvGraphicFramePr>
          <p:nvPr>
            <p:extLst>
              <p:ext uri="{D42A27DB-BD31-4B8C-83A1-F6EECF244321}">
                <p14:modId xmlns:p14="http://schemas.microsoft.com/office/powerpoint/2010/main" val="1783786010"/>
              </p:ext>
            </p:extLst>
          </p:nvPr>
        </p:nvGraphicFramePr>
        <p:xfrm>
          <a:off x="200197" y="2184375"/>
          <a:ext cx="6768753" cy="2311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264495"/>
            <a:ext cx="6981191" cy="203132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7 al 10 de febrero del 2017 se atendieron 859 servicios, de los cuales 74.3%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15.8 %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otorgaron 82 asesorías en el canal presencial que representó un 9.5% y 3 de postal con 0.3%.</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realizó un promedio de 215 servicios por canal de atención.</a:t>
            </a:r>
            <a:endParaRPr lang="es-MX"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4" name="Imagen 3"/>
          <p:cNvPicPr>
            <a:picLocks noChangeAspect="1"/>
          </p:cNvPicPr>
          <p:nvPr/>
        </p:nvPicPr>
        <p:blipFill>
          <a:blip r:embed="rId2"/>
          <a:stretch>
            <a:fillRect/>
          </a:stretch>
        </p:blipFill>
        <p:spPr>
          <a:xfrm>
            <a:off x="286353" y="356478"/>
            <a:ext cx="6596444" cy="290801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6842" y="398636"/>
            <a:ext cx="3286125" cy="154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3007528"/>
            <a:ext cx="7010713" cy="1985159"/>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7 al 10 de febrero es Tel-INAI con 638 asesorías, lo que representó el 74.3 % de atención.</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El uso del correo electrónico (E-mail) representó el 15.8 %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smtClean="0"/>
              <a:t>Respecto de la asesoría presencial se asesoraron a 82 personas lo que representó el 9.5% de asesorías.</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en la semana reportada el uso del canal de atención vía postal fue de 3 usuarios con un 0.3%.</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5" name="Imagen 4"/>
          <p:cNvPicPr>
            <a:picLocks noChangeAspect="1"/>
          </p:cNvPicPr>
          <p:nvPr/>
        </p:nvPicPr>
        <p:blipFill>
          <a:blip r:embed="rId2"/>
          <a:stretch>
            <a:fillRect/>
          </a:stretch>
        </p:blipFill>
        <p:spPr>
          <a:xfrm>
            <a:off x="272207" y="537719"/>
            <a:ext cx="6624736" cy="1934688"/>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638 asesorías , seguido del medio </a:t>
            </a:r>
            <a:r>
              <a:rPr lang="es-MX" b="1" dirty="0"/>
              <a:t>E-mail </a:t>
            </a:r>
            <a:r>
              <a:rPr lang="es-MX" b="1" dirty="0" smtClean="0"/>
              <a:t>con 136 </a:t>
            </a:r>
            <a:r>
              <a:rPr lang="es-MX" b="1" dirty="0"/>
              <a:t>usuarios </a:t>
            </a:r>
            <a:r>
              <a:rPr lang="es-MX" b="1" dirty="0" smtClean="0"/>
              <a:t>y en tercer lugar por el medio presencial con 82 usuarios que acudieron a las instalaciones del INAI y por último 3 usuarios vía postal.</a:t>
            </a:r>
            <a:endParaRPr lang="es-MX" b="1" dirty="0"/>
          </a:p>
        </p:txBody>
      </p:sp>
      <p:graphicFrame>
        <p:nvGraphicFramePr>
          <p:cNvPr id="5" name="4 Gráfico"/>
          <p:cNvGraphicFramePr>
            <a:graphicFrameLocks/>
          </p:cNvGraphicFramePr>
          <p:nvPr>
            <p:extLst>
              <p:ext uri="{D42A27DB-BD31-4B8C-83A1-F6EECF244321}">
                <p14:modId xmlns:p14="http://schemas.microsoft.com/office/powerpoint/2010/main" val="2282351947"/>
              </p:ext>
            </p:extLst>
          </p:nvPr>
        </p:nvGraphicFramePr>
        <p:xfrm>
          <a:off x="128191" y="1248271"/>
          <a:ext cx="6984776" cy="3932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07721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19.4 % de los servicios fueron orientaciones sobre la LGPDPPSO.</a:t>
            </a:r>
          </a:p>
          <a:p>
            <a:pPr algn="just"/>
            <a:endParaRPr lang="es-MX" b="1" dirty="0" smtClean="0"/>
          </a:p>
          <a:p>
            <a:pPr marL="285750" indent="-285750" algn="just">
              <a:buFont typeface="Wingdings" panose="05000000000000000000" pitchFamily="2" charset="2"/>
              <a:buChar char="q"/>
            </a:pPr>
            <a:r>
              <a:rPr lang="es-MX" b="1" dirty="0" smtClean="0"/>
              <a:t>El 16.9 % </a:t>
            </a:r>
            <a:r>
              <a:rPr lang="es-MX" b="1" dirty="0"/>
              <a:t>de los </a:t>
            </a:r>
            <a:r>
              <a:rPr lang="es-MX" b="1" dirty="0" smtClean="0"/>
              <a:t>servicios </a:t>
            </a:r>
            <a:r>
              <a:rPr lang="es-MX" b="1" dirty="0"/>
              <a:t>otorgados son orientaciones sobre la </a:t>
            </a:r>
            <a:r>
              <a:rPr lang="es-MX" b="1" dirty="0" smtClean="0"/>
              <a:t>LFPDPPP.</a:t>
            </a:r>
            <a:endParaRPr lang="es-MX" b="1" dirty="0"/>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El 11.9% de los servicios se dio a Seguimiento a solicitudes.</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2"/>
          <a:stretch>
            <a:fillRect/>
          </a:stretch>
        </p:blipFill>
        <p:spPr>
          <a:xfrm>
            <a:off x="174649" y="503975"/>
            <a:ext cx="6665168" cy="3000469"/>
          </a:xfrm>
          <a:prstGeom prst="rect">
            <a:avLst/>
          </a:prstGeom>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3.xml><?xml version="1.0" encoding="utf-8"?>
<ds:datastoreItem xmlns:ds="http://schemas.openxmlformats.org/officeDocument/2006/customXml" ds:itemID="{ABC47244-D593-4153-B8D7-C663E6B75BD3}">
  <ds:schemaRef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17455</TotalTime>
  <Words>2313</Words>
  <Application>Microsoft Office PowerPoint</Application>
  <PresentationFormat>Papel B5 (ISO) (176 x 250 mm)</PresentationFormat>
  <Paragraphs>193</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Prestamo IFAI</cp:lastModifiedBy>
  <cp:revision>1343</cp:revision>
  <cp:lastPrinted>2015-09-23T16:14:14Z</cp:lastPrinted>
  <dcterms:created xsi:type="dcterms:W3CDTF">2015-03-11T17:18:14Z</dcterms:created>
  <dcterms:modified xsi:type="dcterms:W3CDTF">2017-02-12T00:56:07Z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