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63" userDrawn="1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34587" autoAdjust="0"/>
    <p:restoredTop sz="86417" autoAdjust="0"/>
  </p:normalViewPr>
  <p:slideViewPr>
    <p:cSldViewPr snapToGrid="0">
      <p:cViewPr varScale="1">
        <p:scale>
          <a:sx n="92" d="100"/>
          <a:sy n="92" d="100"/>
        </p:scale>
        <p:origin x="108" y="1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70" d="100"/>
          <a:sy n="70" d="100"/>
        </p:scale>
        <p:origin x="384" y="48"/>
      </p:cViewPr>
      <p:guideLst>
        <p:guide orient="horz" pos="286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13C84B-9AF7-45F6-9719-34888157CE54}" type="datetimeFigureOut">
              <a:rPr lang="es-MX" smtClean="0"/>
              <a:t>08/06/2020</a:t>
            </a:fld>
            <a:endParaRPr lang="es-MX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EC4954-7E35-42DF-9E97-816259F3339B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07795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emf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6" Type="http://schemas.openxmlformats.org/officeDocument/2006/relationships/image" Target="../media/image4.png"/><Relationship Id="rId11" Type="http://schemas.openxmlformats.org/officeDocument/2006/relationships/image" Target="../media/image9.emf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notesSlides/_rels/notesSlide2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1.png"/><Relationship Id="rId7" Type="http://schemas.openxmlformats.org/officeDocument/2006/relationships/image" Target="../media/image11.png"/><Relationship Id="rId12" Type="http://schemas.openxmlformats.org/officeDocument/2006/relationships/image" Target="../media/image15.png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6" Type="http://schemas.microsoft.com/office/2007/relationships/hdphoto" Target="../media/hdphoto1.wdp"/><Relationship Id="rId11" Type="http://schemas.openxmlformats.org/officeDocument/2006/relationships/image" Target="../media/image14.emf"/><Relationship Id="rId5" Type="http://schemas.openxmlformats.org/officeDocument/2006/relationships/image" Target="../media/image10.png"/><Relationship Id="rId10" Type="http://schemas.openxmlformats.org/officeDocument/2006/relationships/image" Target="../media/image13.emf"/><Relationship Id="rId4" Type="http://schemas.openxmlformats.org/officeDocument/2006/relationships/image" Target="../media/image2.png"/><Relationship Id="rId9" Type="http://schemas.openxmlformats.org/officeDocument/2006/relationships/image" Target="../media/image12.png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>
          <a:xfrm>
            <a:off x="275665" y="1117527"/>
            <a:ext cx="6269915" cy="722707"/>
          </a:xfrm>
        </p:spPr>
        <p:txBody>
          <a:bodyPr/>
          <a:lstStyle/>
          <a:p>
            <a:pPr algn="just"/>
            <a:r>
              <a:rPr lang="es-ES" dirty="0">
                <a:ea typeface="Century Gothic" panose="020B0502020202020204" pitchFamily="34" charset="0"/>
                <a:cs typeface="Century Gothic" panose="020B0502020202020204" pitchFamily="34" charset="0"/>
              </a:rPr>
              <a:t>El presente Informe detalla los servicios brindados por el CAS, en el periodo del 01 al 05 de junio de 2020; en éste, se desagrega información por canal de atención, perfil de las personas usuarias, evaluación del servicio.</a:t>
            </a:r>
            <a:endParaRPr lang="es-MX" dirty="0">
              <a:effectLst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15A0A7C-0E76-4E6D-BDFC-F66FC2212A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977" y="339031"/>
            <a:ext cx="683852" cy="683852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8E3258FE-619D-4509-BE04-0A4E74E7C5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5577" y="289903"/>
            <a:ext cx="1282739" cy="667235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CD351649-F63A-49D4-BEB2-E1DD0D55CFAD}"/>
              </a:ext>
            </a:extLst>
          </p:cNvPr>
          <p:cNvSpPr txBox="1"/>
          <p:nvPr/>
        </p:nvSpPr>
        <p:spPr>
          <a:xfrm>
            <a:off x="352707" y="3285004"/>
            <a:ext cx="30175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sz="1200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9BCDA482-C5DC-4433-8543-0CE145D440DA}"/>
              </a:ext>
            </a:extLst>
          </p:cNvPr>
          <p:cNvSpPr txBox="1"/>
          <p:nvPr/>
        </p:nvSpPr>
        <p:spPr>
          <a:xfrm>
            <a:off x="194233" y="3337609"/>
            <a:ext cx="31582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dirty="0"/>
              <a:t>Se atendieron a 806 personas otorgando 846 servicios, a través de los canales de comunicación: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/>
              <a:t>Tel-INAI (81.4%)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/>
              <a:t>Correo electrónico (18.6%)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F3F74D4D-674B-43C1-81D6-1F36ED5062F7}"/>
              </a:ext>
            </a:extLst>
          </p:cNvPr>
          <p:cNvSpPr txBox="1"/>
          <p:nvPr/>
        </p:nvSpPr>
        <p:spPr>
          <a:xfrm>
            <a:off x="92779" y="6630076"/>
            <a:ext cx="327364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/>
              <a:t>El 81.0% de los servicios brindados por el CAS, se atendieron inmediatamente. Otro 17.4% se atendió dentro de los primeros 2 días.</a:t>
            </a:r>
            <a:endParaRPr lang="es-MX" sz="1100" dirty="0"/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06A33C1E-E5BE-4D1E-98B9-5ECBE855D63D}"/>
              </a:ext>
            </a:extLst>
          </p:cNvPr>
          <p:cNvSpPr txBox="1"/>
          <p:nvPr/>
        </p:nvSpPr>
        <p:spPr>
          <a:xfrm>
            <a:off x="3521097" y="1735282"/>
            <a:ext cx="322771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/>
              <a:t>En el periodo indicado, se apoyó a personas a formular</a:t>
            </a:r>
            <a:r>
              <a:rPr lang="es-ES" sz="1100" b="1" dirty="0"/>
              <a:t> </a:t>
            </a:r>
            <a:r>
              <a:rPr lang="es-ES" sz="1100" dirty="0"/>
              <a:t>sus </a:t>
            </a:r>
            <a:r>
              <a:rPr lang="es-ES" sz="1100" b="1" dirty="0"/>
              <a:t>solicitudes</a:t>
            </a:r>
            <a:r>
              <a:rPr lang="es-ES" sz="1100" dirty="0"/>
              <a:t>, </a:t>
            </a:r>
            <a:r>
              <a:rPr lang="es-ES" sz="1100" b="1" dirty="0"/>
              <a:t>14</a:t>
            </a:r>
            <a:r>
              <a:rPr lang="es-ES" sz="1100" dirty="0"/>
              <a:t> fueron de derechos ARCO y 7 de Acceso a información pública. 8 solicitudes (38.1%) fueron presentadas a través de la PNT, y 61.9 por INFOMEX.</a:t>
            </a:r>
            <a:endParaRPr lang="es-MX" sz="1100" dirty="0"/>
          </a:p>
        </p:txBody>
      </p:sp>
      <p:sp>
        <p:nvSpPr>
          <p:cNvPr id="2" name="CuadroTexto 1"/>
          <p:cNvSpPr txBox="1"/>
          <p:nvPr/>
        </p:nvSpPr>
        <p:spPr>
          <a:xfrm>
            <a:off x="1446824" y="216428"/>
            <a:ext cx="388875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600" dirty="0"/>
              <a:t>Informe semanal del </a:t>
            </a:r>
          </a:p>
          <a:p>
            <a:pPr algn="ctr"/>
            <a:r>
              <a:rPr lang="es-MX" b="1" dirty="0">
                <a:solidFill>
                  <a:srgbClr val="7030A0"/>
                </a:solidFill>
              </a:rPr>
              <a:t>Centro de Atención a la Sociedad (CAS)</a:t>
            </a:r>
          </a:p>
          <a:p>
            <a:pPr algn="ctr"/>
            <a:r>
              <a:rPr lang="es-MX" sz="1600" dirty="0"/>
              <a:t>del 01 al 05 de junio de 2020</a:t>
            </a:r>
          </a:p>
        </p:txBody>
      </p:sp>
      <p:sp>
        <p:nvSpPr>
          <p:cNvPr id="25" name="CuadroTexto 24"/>
          <p:cNvSpPr txBox="1"/>
          <p:nvPr/>
        </p:nvSpPr>
        <p:spPr>
          <a:xfrm>
            <a:off x="3672452" y="4056534"/>
            <a:ext cx="30763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dirty="0"/>
              <a:t>De las personas usuarias que proporcionaron su edad, el </a:t>
            </a:r>
            <a:r>
              <a:rPr lang="es-MX" sz="1200" dirty="0"/>
              <a:t>14.2</a:t>
            </a:r>
            <a:r>
              <a:rPr lang="es-ES" sz="1200" dirty="0"/>
              <a:t>% fueron menores de 29 años; el 64.5% oscilan entre 30 y 59 años y el 21.2% son mayores de 60 años.</a:t>
            </a:r>
            <a:endParaRPr lang="es-MX" sz="1200" dirty="0"/>
          </a:p>
        </p:txBody>
      </p:sp>
      <p:pic>
        <p:nvPicPr>
          <p:cNvPr id="28" name="Imagen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45549" y="5018713"/>
            <a:ext cx="589871" cy="1315254"/>
          </a:xfrm>
          <a:prstGeom prst="rect">
            <a:avLst/>
          </a:prstGeom>
        </p:spPr>
      </p:pic>
      <p:pic>
        <p:nvPicPr>
          <p:cNvPr id="29" name="Imagen 28"/>
          <p:cNvPicPr>
            <a:picLocks noChangeAspect="1"/>
          </p:cNvPicPr>
          <p:nvPr/>
        </p:nvPicPr>
        <p:blipFill rotWithShape="1">
          <a:blip r:embed="rId6">
            <a:lum bright="70000" contrast="-70000"/>
          </a:blip>
          <a:srcRect r="78731" b="48142"/>
          <a:stretch/>
        </p:blipFill>
        <p:spPr>
          <a:xfrm flipH="1">
            <a:off x="6072256" y="4950683"/>
            <a:ext cx="525205" cy="1261544"/>
          </a:xfrm>
          <a:prstGeom prst="rect">
            <a:avLst/>
          </a:prstGeom>
        </p:spPr>
      </p:pic>
      <p:sp>
        <p:nvSpPr>
          <p:cNvPr id="30" name="CuadroTexto 7"/>
          <p:cNvSpPr txBox="1"/>
          <p:nvPr/>
        </p:nvSpPr>
        <p:spPr>
          <a:xfrm>
            <a:off x="3507404" y="7003978"/>
            <a:ext cx="322771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MX" sz="1200" dirty="0"/>
              <a:t>El </a:t>
            </a:r>
            <a:r>
              <a:rPr lang="es-MX" sz="1200" b="1" dirty="0">
                <a:solidFill>
                  <a:srgbClr val="7030A0"/>
                </a:solidFill>
              </a:rPr>
              <a:t>8.6% </a:t>
            </a:r>
            <a:r>
              <a:rPr lang="es-MX" sz="1200" dirty="0"/>
              <a:t>fueron relativos a la obtención de </a:t>
            </a:r>
            <a:r>
              <a:rPr lang="es-MX" sz="1200" b="1" dirty="0">
                <a:solidFill>
                  <a:srgbClr val="7030A0"/>
                </a:solidFill>
              </a:rPr>
              <a:t>historiales laborales, semanas cotizadas y resolución de pensiones.</a:t>
            </a:r>
            <a:endParaRPr lang="es-MX" sz="120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MX" sz="1200" dirty="0"/>
              <a:t>El </a:t>
            </a:r>
            <a:r>
              <a:rPr lang="es-MX" sz="1200" b="1" dirty="0">
                <a:solidFill>
                  <a:srgbClr val="7030A0"/>
                </a:solidFill>
              </a:rPr>
              <a:t>3.0%</a:t>
            </a:r>
            <a:r>
              <a:rPr lang="es-MX" sz="1200" dirty="0">
                <a:solidFill>
                  <a:srgbClr val="7030A0"/>
                </a:solidFill>
              </a:rPr>
              <a:t> </a:t>
            </a:r>
            <a:r>
              <a:rPr lang="es-MX" sz="1200" dirty="0"/>
              <a:t>fueron para la obtención de </a:t>
            </a:r>
            <a:r>
              <a:rPr lang="es-MX" sz="1200" b="1" dirty="0">
                <a:solidFill>
                  <a:srgbClr val="7030A0"/>
                </a:solidFill>
              </a:rPr>
              <a:t>expedientes médicos</a:t>
            </a:r>
            <a:r>
              <a:rPr lang="es-MX" sz="1200" dirty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MX" sz="1200" dirty="0"/>
              <a:t>El </a:t>
            </a:r>
            <a:r>
              <a:rPr lang="es-MX" sz="1200" b="1" dirty="0">
                <a:solidFill>
                  <a:srgbClr val="7030A0"/>
                </a:solidFill>
              </a:rPr>
              <a:t>2.2%</a:t>
            </a:r>
            <a:r>
              <a:rPr lang="es-MX" sz="1200" dirty="0">
                <a:solidFill>
                  <a:srgbClr val="7030A0"/>
                </a:solidFill>
              </a:rPr>
              <a:t> </a:t>
            </a:r>
            <a:r>
              <a:rPr lang="es-MX" sz="1200" dirty="0"/>
              <a:t>fueron asesorías sobre </a:t>
            </a:r>
            <a:r>
              <a:rPr lang="es-MX" sz="1200" b="1" dirty="0">
                <a:solidFill>
                  <a:srgbClr val="7030A0"/>
                </a:solidFill>
              </a:rPr>
              <a:t>aviso de privacidad</a:t>
            </a:r>
            <a:r>
              <a:rPr lang="es-MX" sz="1200" dirty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MX" sz="1200" dirty="0"/>
              <a:t>El </a:t>
            </a:r>
            <a:r>
              <a:rPr lang="es-MX" sz="1200" b="1" dirty="0">
                <a:solidFill>
                  <a:srgbClr val="7030A0"/>
                </a:solidFill>
              </a:rPr>
              <a:t>1.9%</a:t>
            </a:r>
            <a:r>
              <a:rPr lang="es-MX" sz="1200" dirty="0"/>
              <a:t> fueron asesorías de temas relativos al </a:t>
            </a:r>
            <a:r>
              <a:rPr lang="es-MX" sz="1200" b="1" dirty="0">
                <a:solidFill>
                  <a:srgbClr val="7030A0"/>
                </a:solidFill>
              </a:rPr>
              <a:t>Covid-19</a:t>
            </a:r>
            <a:r>
              <a:rPr lang="es-MX" sz="1200" dirty="0"/>
              <a:t>.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8C27B9A2-6B48-4A54-A3D1-177A6AFCE0C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0616" y="1735282"/>
            <a:ext cx="3051322" cy="1602327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9E488C73-4D0A-4DC5-8562-521E3F9B93D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90615" y="4353272"/>
            <a:ext cx="3051323" cy="2276804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B7C3AF04-5719-41B3-A624-ED57DFCBC90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521097" y="2674001"/>
            <a:ext cx="3214025" cy="1382532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33D13CF3-8EE7-40A7-93C8-684C5DFB0A1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563268" y="4950683"/>
            <a:ext cx="2994933" cy="1985055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B54228F7-105B-48CC-B59C-EF33E00A7A2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0871" y="7230241"/>
            <a:ext cx="3328130" cy="1459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51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715A0A7C-0E76-4E6D-BDFC-F66FC2212A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977" y="339031"/>
            <a:ext cx="683852" cy="683852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8E3258FE-619D-4509-BE04-0A4E74E7C5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5577" y="289903"/>
            <a:ext cx="1282739" cy="667235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9BCDA482-C5DC-4433-8543-0CE145D440DA}"/>
              </a:ext>
            </a:extLst>
          </p:cNvPr>
          <p:cNvSpPr txBox="1"/>
          <p:nvPr/>
        </p:nvSpPr>
        <p:spPr>
          <a:xfrm>
            <a:off x="310692" y="1078397"/>
            <a:ext cx="31582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00" dirty="0"/>
              <a:t>El 27.3% de las consultas fueron orientaciones en materia de la LGPDPPSO, 19.2% correspondió a información sobre el INAI y 18.1% de las consultas fueron seguimiento a solicitudes.</a:t>
            </a:r>
            <a:endParaRPr lang="es-ES" sz="1200" dirty="0"/>
          </a:p>
        </p:txBody>
      </p:sp>
      <p:graphicFrame>
        <p:nvGraphicFramePr>
          <p:cNvPr id="17" name="Tabla 16">
            <a:extLst>
              <a:ext uri="{FF2B5EF4-FFF2-40B4-BE49-F238E27FC236}">
                <a16:creationId xmlns:a16="http://schemas.microsoft.com/office/drawing/2014/main" id="{E627E588-50D3-4D6E-8741-F9CF7028DE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6233774"/>
              </p:ext>
            </p:extLst>
          </p:nvPr>
        </p:nvGraphicFramePr>
        <p:xfrm>
          <a:off x="3787401" y="1483698"/>
          <a:ext cx="2663606" cy="510536"/>
        </p:xfrm>
        <a:graphic>
          <a:graphicData uri="http://schemas.openxmlformats.org/drawingml/2006/table">
            <a:tbl>
              <a:tblPr/>
              <a:tblGrid>
                <a:gridCol w="2663606">
                  <a:extLst>
                    <a:ext uri="{9D8B030D-6E8A-4147-A177-3AD203B41FA5}">
                      <a16:colId xmlns:a16="http://schemas.microsoft.com/office/drawing/2014/main" val="2140068650"/>
                    </a:ext>
                  </a:extLst>
                </a:gridCol>
              </a:tblGrid>
              <a:tr h="510536">
                <a:tc>
                  <a:txBody>
                    <a:bodyPr/>
                    <a:lstStyle/>
                    <a:p>
                      <a:pPr marL="12700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es-ES" sz="12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3 entidades concentran el 33.6% de nuestros servicios.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8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6999736"/>
                  </a:ext>
                </a:extLst>
              </a:tr>
            </a:tbl>
          </a:graphicData>
        </a:graphic>
      </p:graphicFrame>
      <p:sp>
        <p:nvSpPr>
          <p:cNvPr id="20" name="CuadroTexto 19">
            <a:extLst>
              <a:ext uri="{FF2B5EF4-FFF2-40B4-BE49-F238E27FC236}">
                <a16:creationId xmlns:a16="http://schemas.microsoft.com/office/drawing/2014/main" id="{F3F74D4D-674B-43C1-81D6-1F36ED5062F7}"/>
              </a:ext>
            </a:extLst>
          </p:cNvPr>
          <p:cNvSpPr txBox="1"/>
          <p:nvPr/>
        </p:nvSpPr>
        <p:spPr>
          <a:xfrm>
            <a:off x="200397" y="4015545"/>
            <a:ext cx="316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/>
              <a:t>De los servicios brindados por el CAS, el 98.4% se otorgaron a personas físicas, el 1.6 a personas morales. Tel-INAI es el medio mas usado por las personas físicas.</a:t>
            </a:r>
            <a:endParaRPr lang="es-MX" sz="1100" dirty="0"/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39F3A93F-3590-4393-9E16-E531A4A41FA1}"/>
              </a:ext>
            </a:extLst>
          </p:cNvPr>
          <p:cNvSpPr txBox="1"/>
          <p:nvPr/>
        </p:nvSpPr>
        <p:spPr>
          <a:xfrm>
            <a:off x="3552658" y="4303577"/>
            <a:ext cx="3193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00" dirty="0"/>
              <a:t>372 personas evaluaron el servicio de Tel- INAI, otorgando una calificación promedio de 9.5; el servicio de presencial, fue suspendido por acuerdo del pleno.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06A33C1E-E5BE-4D1E-98B9-5ECBE855D63D}"/>
              </a:ext>
            </a:extLst>
          </p:cNvPr>
          <p:cNvSpPr txBox="1"/>
          <p:nvPr/>
        </p:nvSpPr>
        <p:spPr>
          <a:xfrm>
            <a:off x="99018" y="6271882"/>
            <a:ext cx="337443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/>
              <a:t>En el periodo indicado, </a:t>
            </a:r>
            <a:r>
              <a:rPr lang="es-MX" sz="1100" dirty="0"/>
              <a:t>las personas con licenciatura son las que más aprovecharon los servicios otorgados por el CAS con un 48.5%, seguidos por los de nivel medio superior con 23.5%; el 12.5% refirió de estudios de secundaria. El 45.5% no proporciono escolaridad.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1446821" y="216428"/>
            <a:ext cx="388875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600" dirty="0"/>
              <a:t>Informe semanal del </a:t>
            </a:r>
          </a:p>
          <a:p>
            <a:pPr algn="ctr"/>
            <a:r>
              <a:rPr lang="es-MX" b="1" dirty="0">
                <a:solidFill>
                  <a:srgbClr val="7030A0"/>
                </a:solidFill>
              </a:rPr>
              <a:t>Centro de Atención a la Sociedad (CAS)</a:t>
            </a:r>
          </a:p>
          <a:p>
            <a:pPr algn="ctr"/>
            <a:r>
              <a:rPr lang="es-MX" sz="1600" dirty="0"/>
              <a:t>del 01 al 05 de junio de 2020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3680650" y="1170934"/>
            <a:ext cx="2877882" cy="307777"/>
          </a:xfrm>
          <a:prstGeom prst="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solidFill>
                  <a:schemeClr val="bg1"/>
                </a:solidFill>
              </a:rPr>
              <a:t>Servicios por entidad federativa</a:t>
            </a:r>
          </a:p>
        </p:txBody>
      </p:sp>
      <p:pic>
        <p:nvPicPr>
          <p:cNvPr id="22" name="Imagen 21"/>
          <p:cNvPicPr>
            <a:picLocks noChangeAspect="1"/>
          </p:cNvPicPr>
          <p:nvPr/>
        </p:nvPicPr>
        <p:blipFill rotWithShape="1"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rcRect t="1953"/>
          <a:stretch/>
        </p:blipFill>
        <p:spPr>
          <a:xfrm>
            <a:off x="3552658" y="1940352"/>
            <a:ext cx="2747427" cy="1914787"/>
          </a:xfrm>
          <a:prstGeom prst="rect">
            <a:avLst/>
          </a:prstGeom>
        </p:spPr>
      </p:pic>
      <p:sp>
        <p:nvSpPr>
          <p:cNvPr id="30" name="CuadroTexto 29"/>
          <p:cNvSpPr txBox="1"/>
          <p:nvPr/>
        </p:nvSpPr>
        <p:spPr>
          <a:xfrm>
            <a:off x="3675485" y="3880381"/>
            <a:ext cx="2877882" cy="307777"/>
          </a:xfrm>
          <a:prstGeom prst="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solidFill>
                  <a:schemeClr val="bg1"/>
                </a:solidFill>
              </a:rPr>
              <a:t>Evaluación de los servicios</a:t>
            </a:r>
          </a:p>
        </p:txBody>
      </p:sp>
      <p:pic>
        <p:nvPicPr>
          <p:cNvPr id="24" name="Imagen 23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552658" y="7173714"/>
            <a:ext cx="3193829" cy="1658049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9B75C93A-00BC-4500-B68A-86932AA5D5A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00395" y="2094059"/>
            <a:ext cx="3228605" cy="1921485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259F0A70-3D9E-43D2-8EF7-564356AFAA9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00395" y="4784987"/>
            <a:ext cx="3104948" cy="1486896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FB16060E-6216-4CFF-B48F-E340AE8293D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95209" y="7210601"/>
            <a:ext cx="3193829" cy="1617226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34EAEDEB-37B6-4EC8-B6D4-D42F824CCE6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552658" y="5134574"/>
            <a:ext cx="3193829" cy="1915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271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6C1390-C2CA-4F3B-9921-A6734B2071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FEC4C21-F7AC-45D3-848B-E681651F01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F46512-3B3E-4995-A0C6-8E423E205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6CEA-594B-4DDE-B1DF-F75E1FAE12F4}" type="datetimeFigureOut">
              <a:rPr lang="es-MX" smtClean="0"/>
              <a:t>08/06/2020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C7FB98E-AB56-4084-A25B-F8DAE565C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75E784F-71D6-4FF5-9AA9-CB701BC44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2EE4-FC31-4A0F-B0D5-4A31B7009D7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51845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2E0570-3B47-4718-BF22-C4DCB03C0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E6E9B1D-DDC1-419A-94CB-A6D2D38437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EE2140-7464-4154-ADA8-D6AB89C99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6CEA-594B-4DDE-B1DF-F75E1FAE12F4}" type="datetimeFigureOut">
              <a:rPr lang="es-MX" smtClean="0"/>
              <a:t>08/06/2020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3A4EA6-5A24-4A8A-9BBD-8A02A7C53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D6C7D4F-BDAF-4A0A-B383-68FD77622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2EE4-FC31-4A0F-B0D5-4A31B7009D7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32299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9DE52D1-E873-4F1C-807B-808EB56DC4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0E89B55-CCEA-4BF9-A173-232524A14B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902822-30D1-4B66-8DE9-18159539A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6CEA-594B-4DDE-B1DF-F75E1FAE12F4}" type="datetimeFigureOut">
              <a:rPr lang="es-MX" smtClean="0"/>
              <a:t>08/06/2020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6BBA803-CA4F-4FFB-A3D1-9E0D546B0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F3D0C02-2D7F-4C80-B34C-A7375A1B3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2EE4-FC31-4A0F-B0D5-4A31B7009D7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90098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8C2BC5-7F11-45D7-8EA4-B29461030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0943A1-232E-4D8B-91BE-2F403D95CD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4AAF1E-DA30-4CFC-A887-29FA097F0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6CEA-594B-4DDE-B1DF-F75E1FAE12F4}" type="datetimeFigureOut">
              <a:rPr lang="es-MX" smtClean="0"/>
              <a:t>08/06/2020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F41E9EC-1FD8-4DFB-92CA-29A11F497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0B60F5E-B4B7-4C09-83B8-4C1BCFEE6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2EE4-FC31-4A0F-B0D5-4A31B7009D7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89841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171773-AB1F-43C0-B23A-85D6ADDD3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BF583B7-C3F9-4FFE-B48A-5C829D9B58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7048847-6BD1-4A6B-B6A2-C7F2E2395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6CEA-594B-4DDE-B1DF-F75E1FAE12F4}" type="datetimeFigureOut">
              <a:rPr lang="es-MX" smtClean="0"/>
              <a:t>08/06/2020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EA87278-B777-4325-82C1-C5B3C3B2A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982E6A6-F8F8-4C52-B700-3162B10D7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2EE4-FC31-4A0F-B0D5-4A31B7009D7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73843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A5DA00-CB8E-4676-A44B-71A63315D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9B34A39-15CC-4790-8CC6-5A5AB594E9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6878364-D1C5-4D11-BEC0-9D5723D36D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A3EFA59-D863-477E-8790-4C0FEEE0C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6CEA-594B-4DDE-B1DF-F75E1FAE12F4}" type="datetimeFigureOut">
              <a:rPr lang="es-MX" smtClean="0"/>
              <a:t>08/06/2020</a:t>
            </a:fld>
            <a:endParaRPr lang="es-MX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B7C58C3-9EDF-4961-B45F-AA187A16E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4BA3796-273B-4842-8110-823F3C1CE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2EE4-FC31-4A0F-B0D5-4A31B7009D7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34952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AB7BE1-546B-4568-9BED-3220A7A6B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B98ECE5-13EB-4A80-AFB5-4EE845D213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E96C8C2-4FAC-4AE8-82E8-485EECFA8E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08F32E5-2506-4FB6-A5F2-3A05DD10A7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F9AF790-473D-451E-B406-DEF1C12A0D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24F9765-4CB5-41EC-9DFF-1F536EFB4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6CEA-594B-4DDE-B1DF-F75E1FAE12F4}" type="datetimeFigureOut">
              <a:rPr lang="es-MX" smtClean="0"/>
              <a:t>08/06/2020</a:t>
            </a:fld>
            <a:endParaRPr lang="es-MX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372A78E-3BCB-40D9-AAB5-74F4C80A0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F3490D9-A85C-43C7-B9B1-F8D142D26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2EE4-FC31-4A0F-B0D5-4A31B7009D7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3573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4C004B-E719-4E12-BCCA-F60187490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4B5C971-7996-4FFC-8CE5-AD43350DD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6CEA-594B-4DDE-B1DF-F75E1FAE12F4}" type="datetimeFigureOut">
              <a:rPr lang="es-MX" smtClean="0"/>
              <a:t>08/06/2020</a:t>
            </a:fld>
            <a:endParaRPr lang="es-MX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B296012-3CEF-45D2-BA8D-AB02D485C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32A6E4C-BF03-4D56-9DB5-669462D8D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2EE4-FC31-4A0F-B0D5-4A31B7009D7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51310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30DD858-FFCE-452F-A8E2-33B7C080E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6CEA-594B-4DDE-B1DF-F75E1FAE12F4}" type="datetimeFigureOut">
              <a:rPr lang="es-MX" smtClean="0"/>
              <a:t>08/06/2020</a:t>
            </a:fld>
            <a:endParaRPr lang="es-MX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AD8230B-B130-474C-802F-4070C95B4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76A054A-970B-4032-A3B3-07C7FB4D9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2EE4-FC31-4A0F-B0D5-4A31B7009D7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45394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3261C7-DED8-4692-9586-1545E3058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A967E94-BCC2-4838-B2B9-D5A5B67930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EFA39ED-BA92-4EEC-8557-F80BD87A6D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9AC2B42-9B4C-4D5D-8A63-F28706B31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6CEA-594B-4DDE-B1DF-F75E1FAE12F4}" type="datetimeFigureOut">
              <a:rPr lang="es-MX" smtClean="0"/>
              <a:t>08/06/2020</a:t>
            </a:fld>
            <a:endParaRPr lang="es-MX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B4824FF-FC9D-4C0A-BBFE-FBCE647B9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E447585-BDAE-4BF7-A433-85E610C54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2EE4-FC31-4A0F-B0D5-4A31B7009D7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11074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777D97-60F9-4975-8FF8-1609B8296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5FE87B7-D36C-4E31-A875-6EF07449D2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10F4FE9-A44F-4084-9157-631E7572A1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ECFE496-1399-45C5-8361-6A11E4292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6CEA-594B-4DDE-B1DF-F75E1FAE12F4}" type="datetimeFigureOut">
              <a:rPr lang="es-MX" smtClean="0"/>
              <a:t>08/06/2020</a:t>
            </a:fld>
            <a:endParaRPr lang="es-MX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A2406AE-6BF8-4F16-9767-FD4B39E78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878E309-B3C6-4823-808D-3F612D9F3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2EE4-FC31-4A0F-B0D5-4A31B7009D7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30105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EE527D3-AB27-4DC9-AC7A-03D1A173A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9AA79AB-4AD9-4917-B452-A66975565C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E4F2BB4-44A2-4DAC-9B79-A2D49D4295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D6CEA-594B-4DDE-B1DF-F75E1FAE12F4}" type="datetimeFigureOut">
              <a:rPr lang="es-MX" smtClean="0"/>
              <a:t>08/06/2020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4998733-EE60-4EAF-A75A-1D71D6A714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89D863F-6419-4FEC-9E87-EA8110A7E1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62EE4-FC31-4A0F-B0D5-4A31B7009D7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62979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5DB99F-AF58-4139-BA47-445CE7FF9B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A75E7A7-D69E-494D-AB20-A8379AD322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08014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5DB99F-AF58-4139-BA47-445CE7FF9B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A75E7A7-D69E-494D-AB20-A8379AD322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408168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1307121155007A44A47C2059D0C12875" ma:contentTypeVersion="0" ma:contentTypeDescription="Crear nuevo documento." ma:contentTypeScope="" ma:versionID="9c48086910603159637bf1bbda4204f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3f6edc329ff236629c56e3b879b320d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164E0E1-2FF2-4529-967F-5D0272C00A78}"/>
</file>

<file path=customXml/itemProps2.xml><?xml version="1.0" encoding="utf-8"?>
<ds:datastoreItem xmlns:ds="http://schemas.openxmlformats.org/officeDocument/2006/customXml" ds:itemID="{887BA60B-BF8D-4608-B05D-AFFC1D67808C}"/>
</file>

<file path=customXml/itemProps3.xml><?xml version="1.0" encoding="utf-8"?>
<ds:datastoreItem xmlns:ds="http://schemas.openxmlformats.org/officeDocument/2006/customXml" ds:itemID="{873E9447-BDBE-45AC-B66A-519B010D5836}"/>
</file>

<file path=docProps/app.xml><?xml version="1.0" encoding="utf-8"?>
<Properties xmlns="http://schemas.openxmlformats.org/officeDocument/2006/extended-properties" xmlns:vt="http://schemas.openxmlformats.org/officeDocument/2006/docPropsVTypes">
  <TotalTime>2414</TotalTime>
  <Words>433</Words>
  <Application>Microsoft Office PowerPoint</Application>
  <PresentationFormat>Panorámica</PresentationFormat>
  <Paragraphs>24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René Jiménez Flores</dc:creator>
  <cp:lastModifiedBy>Gustavo Anzaldo García</cp:lastModifiedBy>
  <cp:revision>367</cp:revision>
  <dcterms:created xsi:type="dcterms:W3CDTF">2018-12-17T16:11:47Z</dcterms:created>
  <dcterms:modified xsi:type="dcterms:W3CDTF">2020-06-08T18:51:51Z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0x0101001307121155007A44A47C2059D0C12875</vt:lpwstr>
  </property>
</Properties>
</file>