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4994" autoAdjust="0"/>
    <p:restoredTop sz="95407" autoAdjust="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94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stavo.agarcia\Desktop\11%20al%2015%20de%20nov.%202019\Macro%20informe%20Semanal%20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bevelB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373-4027-A18E-2402C0BB21A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etal">
                <a:bevelT w="165100" prst="coolSlant"/>
                <a:bevelB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373-4027-A18E-2402C0BB21AE}"/>
              </c:ext>
            </c:extLst>
          </c:dPt>
          <c:dLbls>
            <c:dLbl>
              <c:idx val="0"/>
              <c:layout>
                <c:manualLayout>
                  <c:x val="5.157988293574875E-2"/>
                  <c:y val="0.1812352322272752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6ED0E73-7657-4825-9017-B56AECD98922}" type="PERCENTAGE">
                      <a:rPr lang="en-US" b="1"/>
                      <a:pPr>
                        <a:defRPr sz="1200"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373-4027-A18E-2402C0BB21AE}"/>
                </c:ext>
              </c:extLst>
            </c:dLbl>
            <c:dLbl>
              <c:idx val="1"/>
              <c:layout>
                <c:manualLayout>
                  <c:x val="-0.11032690788394937"/>
                  <c:y val="-0.239042838130525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73-4027-A18E-2402C0BB21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'Servicios x día'!$C$52:$D$52</c:f>
              <c:strCache>
                <c:ptCount val="2"/>
                <c:pt idx="0">
                  <c:v>Datos</c:v>
                </c:pt>
                <c:pt idx="1">
                  <c:v>Acceso</c:v>
                </c:pt>
              </c:strCache>
            </c:strRef>
          </c:cat>
          <c:val>
            <c:numRef>
              <c:f>'Servicios x día'!$C$53:$D$53</c:f>
              <c:numCache>
                <c:formatCode>General</c:formatCode>
                <c:ptCount val="2"/>
                <c:pt idx="0">
                  <c:v>110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73-4027-A18E-2402C0BB21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3C84B-9AF7-45F6-9719-34888157CE5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4954-7E35-42DF-9E97-816259F33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779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emf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4.png"/><Relationship Id="rId11" Type="http://schemas.openxmlformats.org/officeDocument/2006/relationships/chart" Target="../charts/chart1.xml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emf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microsoft.com/office/2007/relationships/hdphoto" Target="../media/hdphoto2.wdp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275665" y="1117527"/>
            <a:ext cx="6269915" cy="722707"/>
          </a:xfrm>
        </p:spPr>
        <p:txBody>
          <a:bodyPr/>
          <a:lstStyle/>
          <a:p>
            <a:pPr algn="just"/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El presente Informe detalla los servicios brindados por el CAS, en el periodo del 11 al 15 de noviembre de 2019; en éste, se desagrega información por canal de atención, perfil de las personas usuarias, evaluación del servicio, entre otros.</a:t>
            </a:r>
            <a:endParaRPr lang="es-MX" dirty="0">
              <a:effectLst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D351649-F63A-49D4-BEB2-E1DD0D55CFAD}"/>
              </a:ext>
            </a:extLst>
          </p:cNvPr>
          <p:cNvSpPr txBox="1"/>
          <p:nvPr/>
        </p:nvSpPr>
        <p:spPr>
          <a:xfrm>
            <a:off x="352707" y="3285004"/>
            <a:ext cx="3017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194233" y="3337609"/>
            <a:ext cx="31582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Se atendieron a 1,442 personas otorgando 1,624 servicios, a través de los canales de comunicación: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Tel-INAI (77.7%)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Correo electrónico (8.6%)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Presencial (12.8%)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Postal (0.9%)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92779" y="6630076"/>
            <a:ext cx="32736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El 90.8% de los servicios brindados por el CAS, se atendieron inmediatamente. Otro 8.7% se atendió dentro de los primeros 2 días.</a:t>
            </a:r>
            <a:endParaRPr lang="es-MX" sz="11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3806750" y="1902179"/>
            <a:ext cx="287476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En el periodo indicado, se presentaron</a:t>
            </a:r>
            <a:r>
              <a:rPr lang="es-ES" sz="1100" b="1" dirty="0"/>
              <a:t> 128 solicitudes</a:t>
            </a:r>
            <a:r>
              <a:rPr lang="es-ES" sz="1100" dirty="0"/>
              <a:t>, de las cuales 110 fueron solicitudes de derechos ARCO y 18 de Acceso a información pública. 70 solicitudes (54.7%) fueron presentadas a través de la PNT.</a:t>
            </a:r>
            <a:r>
              <a:rPr lang="es-MX" sz="1100" dirty="0">
                <a:effectLst/>
              </a:rPr>
              <a:t> 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446824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semanal del 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11 al 15 de noviembre de 2019</a:t>
            </a:r>
          </a:p>
        </p:txBody>
      </p:sp>
      <p:sp>
        <p:nvSpPr>
          <p:cNvPr id="25" name="CuadroTexto 24">
            <a:extLst/>
          </p:cNvPr>
          <p:cNvSpPr txBox="1"/>
          <p:nvPr/>
        </p:nvSpPr>
        <p:spPr>
          <a:xfrm>
            <a:off x="3672454" y="4482974"/>
            <a:ext cx="3076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De las personas usuarias que proporcionaron su edad, el </a:t>
            </a:r>
            <a:r>
              <a:rPr lang="es-MX" sz="1200" dirty="0"/>
              <a:t>13.1</a:t>
            </a:r>
            <a:r>
              <a:rPr lang="es-ES" sz="1200" dirty="0"/>
              <a:t>% fueron menores de 29 años; el 57.2% oscilan entre 30 y 59 años y el 29.7% son mayores de 60 años.</a:t>
            </a:r>
            <a:endParaRPr lang="es-MX" sz="1200" dirty="0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9012" y="5558572"/>
            <a:ext cx="589871" cy="1315254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6">
            <a:lum bright="70000" contrast="-70000"/>
          </a:blip>
          <a:srcRect r="78731" b="48142"/>
          <a:stretch/>
        </p:blipFill>
        <p:spPr>
          <a:xfrm flipH="1">
            <a:off x="6161764" y="5543332"/>
            <a:ext cx="525205" cy="1261544"/>
          </a:xfrm>
          <a:prstGeom prst="rect">
            <a:avLst/>
          </a:prstGeom>
        </p:spPr>
      </p:pic>
      <p:pic>
        <p:nvPicPr>
          <p:cNvPr id="31" name="Imagen 30">
            <a:extLst/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86395" y="7224906"/>
            <a:ext cx="2653992" cy="165804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779" y="1788806"/>
            <a:ext cx="3259737" cy="147506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779" y="4821546"/>
            <a:ext cx="3259737" cy="1709587"/>
          </a:xfrm>
          <a:prstGeom prst="rect">
            <a:avLst/>
          </a:prstGeom>
        </p:spPr>
      </p:pic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281A3780-5069-45CE-A9E7-18F563E79C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904875"/>
              </p:ext>
            </p:extLst>
          </p:nvPr>
        </p:nvGraphicFramePr>
        <p:xfrm>
          <a:off x="3528706" y="2767094"/>
          <a:ext cx="3220112" cy="1736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706" y="7224906"/>
            <a:ext cx="3266721" cy="165805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28706" y="5313972"/>
            <a:ext cx="3220112" cy="182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310692" y="1078397"/>
            <a:ext cx="3158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El 29.4% de las consultas fueron orientaciones en materia de la LGPDPPSO, 19.5% correspondió a seguimiento a solicitudes y 11.2% fueron orientaciones en materia de la LFPDPPP.</a:t>
            </a:r>
            <a:endParaRPr lang="es-ES" sz="1200" dirty="0"/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E627E588-50D3-4D6E-8741-F9CF7028D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762259"/>
              </p:ext>
            </p:extLst>
          </p:nvPr>
        </p:nvGraphicFramePr>
        <p:xfrm>
          <a:off x="3787401" y="1483698"/>
          <a:ext cx="2663606" cy="510536"/>
        </p:xfrm>
        <a:graphic>
          <a:graphicData uri="http://schemas.openxmlformats.org/drawingml/2006/table">
            <a:tbl>
              <a:tblPr/>
              <a:tblGrid>
                <a:gridCol w="2663606">
                  <a:extLst>
                    <a:ext uri="{9D8B030D-6E8A-4147-A177-3AD203B41FA5}">
                      <a16:colId xmlns:a16="http://schemas.microsoft.com/office/drawing/2014/main" val="2140068650"/>
                    </a:ext>
                  </a:extLst>
                </a:gridCol>
              </a:tblGrid>
              <a:tr h="510536">
                <a:tc>
                  <a:txBody>
                    <a:bodyPr/>
                    <a:lstStyle/>
                    <a:p>
                      <a:pPr marL="12700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es-ES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3 entidades concentran el 38.0</a:t>
                      </a:r>
                      <a:r>
                        <a:rPr lang="es-ES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%</a:t>
                      </a:r>
                      <a:r>
                        <a:rPr lang="es-ES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de nuestros servicios.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99736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200397" y="4015545"/>
            <a:ext cx="316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De los servicios brindados por el CAS, el 99.0% se otorgaron a personas físicas, el 0.8 a personas morales. Tel-INAI es el medio mas usado por las personas físicas.</a:t>
            </a:r>
            <a:endParaRPr lang="es-MX" sz="11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9F3A93F-3590-4393-9E16-E531A4A41FA1}"/>
              </a:ext>
            </a:extLst>
          </p:cNvPr>
          <p:cNvSpPr txBox="1"/>
          <p:nvPr/>
        </p:nvSpPr>
        <p:spPr>
          <a:xfrm>
            <a:off x="3629700" y="4303577"/>
            <a:ext cx="2923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673 personas evaluaron el servicio de Tel- INAI, otorgando una calificación promedio de 9.4; 92 personas evaluaron el servicio de presencial, otorgando una calificación promedio de 9.5.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307974" y="6271882"/>
            <a:ext cx="3165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En el periodo indicado, </a:t>
            </a:r>
            <a:r>
              <a:rPr lang="es-MX" sz="1100" dirty="0"/>
              <a:t>las personas con licenciatura son las que más aprovecharon los servicios otorgados por el CAS con un 29.3%, seguidos por los de nivel medio superior con 15.7%; el 8.3% refirió de estudios de secundaria. El 36.3% no proporciono escolaridad.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446821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semanal del 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11 al 15 de noviembre de 2019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680650" y="1170934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Servicios por entidad federativa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1953"/>
          <a:stretch/>
        </p:blipFill>
        <p:spPr>
          <a:xfrm>
            <a:off x="3552658" y="1940352"/>
            <a:ext cx="2747427" cy="1914787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0C13B6A-25DB-4E46-9415-811003DC539A}"/>
              </a:ext>
            </a:extLst>
          </p:cNvPr>
          <p:cNvSpPr txBox="1"/>
          <p:nvPr/>
        </p:nvSpPr>
        <p:spPr>
          <a:xfrm>
            <a:off x="5109232" y="1919584"/>
            <a:ext cx="154356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346 CDMX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161 Edo. México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  40 Nuevo León 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3675485" y="3880381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Evaluación de los servicios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720" y="2094060"/>
            <a:ext cx="3199148" cy="192148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657" y="4744182"/>
            <a:ext cx="3227211" cy="15277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3656" y="7333802"/>
            <a:ext cx="3237741" cy="1532972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52656" y="5319240"/>
            <a:ext cx="3180157" cy="1868674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52655" y="7187914"/>
            <a:ext cx="3180157" cy="167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C1390-C2CA-4F3B-9921-A6734B20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EC4C21-F7AC-45D3-848B-E681651F0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F46512-3B3E-4995-A0C6-8E423E20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FB98E-AB56-4084-A25B-F8DAE565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E784F-71D6-4FF5-9AA9-CB701BC4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18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E0570-3B47-4718-BF22-C4DCB03C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6E9B1D-DDC1-419A-94CB-A6D2D3843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EE2140-7464-4154-ADA8-D6AB89C9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A4EA6-5A24-4A8A-9BBD-8A02A7C5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6C7D4F-BDAF-4A0A-B383-68FD7762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229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DE52D1-E873-4F1C-807B-808EB56DC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E89B55-CCEA-4BF9-A173-232524A14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02822-30D1-4B66-8DE9-18159539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BA803-CA4F-4FFB-A3D1-9E0D546B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3D0C02-2D7F-4C80-B34C-A7375A1B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09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C2BC5-7F11-45D7-8EA4-B2946103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943A1-232E-4D8B-91BE-2F403D95C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AAF1E-DA30-4CFC-A887-29FA097F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41E9EC-1FD8-4DFB-92CA-29A11F49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60F5E-B4B7-4C09-83B8-4C1BCFEE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84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71773-AB1F-43C0-B23A-85D6ADDD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583B7-C3F9-4FFE-B48A-5C829D9B5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48847-6BD1-4A6B-B6A2-C7F2E239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A87278-B777-4325-82C1-C5B3C3B2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2E6A6-F8F8-4C52-B700-3162B10D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8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5DA00-CB8E-4676-A44B-71A63315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34A39-15CC-4790-8CC6-5A5AB594E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878364-D1C5-4D11-BEC0-9D5723D36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EFA59-D863-477E-8790-4C0FEEE0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7C58C3-9EDF-4961-B45F-AA187A16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A3796-273B-4842-8110-823F3C1C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49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B7BE1-546B-4568-9BED-3220A7A6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98ECE5-13EB-4A80-AFB5-4EE845D21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96C8C2-4FAC-4AE8-82E8-485EECFA8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8F32E5-2506-4FB6-A5F2-3A05DD10A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9AF790-473D-451E-B406-DEF1C12A0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4F9765-4CB5-41EC-9DFF-1F536EFB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72A78E-3BCB-40D9-AAB5-74F4C80A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3490D9-A85C-43C7-B9B1-F8D142D2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C004B-E719-4E12-BCCA-F6018749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B5C971-7996-4FFC-8CE5-AD43350D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296012-3CEF-45D2-BA8D-AB02D485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2A6E4C-BF03-4D56-9DB5-669462D8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31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0DD858-FFCE-452F-A8E2-33B7C080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D8230B-B130-474C-802F-4070C95B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6A054A-970B-4032-A3B3-07C7FB4D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53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261C7-DED8-4692-9586-1545E305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67E94-BCC2-4838-B2B9-D5A5B6793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FA39ED-BA92-4EEC-8557-F80BD87A6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AC2B42-9B4C-4D5D-8A63-F28706B3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824FF-FC9D-4C0A-BBFE-FBCE647B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447585-BDAE-4BF7-A433-85E610C5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07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77D97-60F9-4975-8FF8-1609B829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FE87B7-D36C-4E31-A875-6EF07449D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0F4FE9-A44F-4084-9157-631E7572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CFE496-1399-45C5-8361-6A11E429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2406AE-6BF8-4F16-9767-FD4B39E7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78E309-B3C6-4823-808D-3F612D9F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0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E527D3-AB27-4DC9-AC7A-03D1A173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AA79AB-4AD9-4917-B452-A669755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F2BB4-44A2-4DAC-9B79-A2D49D429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6CEA-594B-4DDE-B1DF-F75E1FAE12F4}" type="datetimeFigureOut">
              <a:rPr lang="es-MX" smtClean="0"/>
              <a:t>20/11/2019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98733-EE60-4EAF-A75A-1D71D6A71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D863F-6419-4FEC-9E87-EA8110A7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2EE4-FC31-4A0F-B0D5-4A31B7009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80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816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07121155007A44A47C2059D0C12875" ma:contentTypeVersion="0" ma:contentTypeDescription="Crear nuevo documento." ma:contentTypeScope="" ma:versionID="9c48086910603159637bf1bbda4204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5A0CAC-8DEF-4CD2-872A-3CE8C7E58821}"/>
</file>

<file path=customXml/itemProps2.xml><?xml version="1.0" encoding="utf-8"?>
<ds:datastoreItem xmlns:ds="http://schemas.openxmlformats.org/officeDocument/2006/customXml" ds:itemID="{2792B7D7-6853-4BA1-B9B3-7B21650FE535}"/>
</file>

<file path=customXml/itemProps3.xml><?xml version="1.0" encoding="utf-8"?>
<ds:datastoreItem xmlns:ds="http://schemas.openxmlformats.org/officeDocument/2006/customXml" ds:itemID="{B71FCA1B-0E8D-4CE2-950F-5D998206B5BC}"/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402</Words>
  <Application>Microsoft Office PowerPoint</Application>
  <PresentationFormat>Panorámica</PresentationFormat>
  <Paragraphs>27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 Unicode MS</vt:lpstr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René Jiménez Flores</dc:creator>
  <cp:lastModifiedBy>Gustavo Anzaldo García</cp:lastModifiedBy>
  <cp:revision>208</cp:revision>
  <dcterms:created xsi:type="dcterms:W3CDTF">2018-12-17T16:11:47Z</dcterms:created>
  <dcterms:modified xsi:type="dcterms:W3CDTF">2019-11-20T18:54:51Z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0x0101001307121155007A44A47C2059D0C12875</vt:lpwstr>
  </property>
</Properties>
</file>