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notesMasterIdLst>
    <p:notesMasterId r:id="rId31"/>
  </p:notesMasterIdLst>
  <p:handoutMasterIdLst>
    <p:handoutMasterId r:id="rId32"/>
  </p:handoutMasterIdLst>
  <p:sldIdLst>
    <p:sldId id="256" r:id="rId5"/>
    <p:sldId id="296" r:id="rId6"/>
    <p:sldId id="297" r:id="rId7"/>
    <p:sldId id="294" r:id="rId8"/>
    <p:sldId id="327" r:id="rId9"/>
    <p:sldId id="328" r:id="rId10"/>
    <p:sldId id="312" r:id="rId11"/>
    <p:sldId id="323" r:id="rId12"/>
    <p:sldId id="311" r:id="rId13"/>
    <p:sldId id="300" r:id="rId14"/>
    <p:sldId id="313" r:id="rId15"/>
    <p:sldId id="314" r:id="rId16"/>
    <p:sldId id="315" r:id="rId17"/>
    <p:sldId id="316" r:id="rId18"/>
    <p:sldId id="319" r:id="rId19"/>
    <p:sldId id="318" r:id="rId20"/>
    <p:sldId id="320" r:id="rId21"/>
    <p:sldId id="321" r:id="rId22"/>
    <p:sldId id="324" r:id="rId23"/>
    <p:sldId id="322" r:id="rId24"/>
    <p:sldId id="308" r:id="rId25"/>
    <p:sldId id="325" r:id="rId26"/>
    <p:sldId id="309" r:id="rId27"/>
    <p:sldId id="326" r:id="rId28"/>
    <p:sldId id="293" r:id="rId29"/>
    <p:sldId id="286" r:id="rId30"/>
  </p:sldIdLst>
  <p:sldSz cx="7169150" cy="5376863" type="B5ISO"/>
  <p:notesSz cx="9296400" cy="7010400"/>
  <p:defaultTextStyle>
    <a:defPPr>
      <a:defRPr lang="es-MX"/>
    </a:defPPr>
    <a:lvl1pPr marL="0" algn="l" defTabSz="716828" rtl="0" eaLnBrk="1" latinLnBrk="0" hangingPunct="1">
      <a:defRPr sz="1400" kern="1200">
        <a:solidFill>
          <a:schemeClr val="tx1"/>
        </a:solidFill>
        <a:latin typeface="+mn-lt"/>
        <a:ea typeface="+mn-ea"/>
        <a:cs typeface="+mn-cs"/>
      </a:defRPr>
    </a:lvl1pPr>
    <a:lvl2pPr marL="358414" algn="l" defTabSz="716828" rtl="0" eaLnBrk="1" latinLnBrk="0" hangingPunct="1">
      <a:defRPr sz="1400" kern="1200">
        <a:solidFill>
          <a:schemeClr val="tx1"/>
        </a:solidFill>
        <a:latin typeface="+mn-lt"/>
        <a:ea typeface="+mn-ea"/>
        <a:cs typeface="+mn-cs"/>
      </a:defRPr>
    </a:lvl2pPr>
    <a:lvl3pPr marL="716828" algn="l" defTabSz="716828" rtl="0" eaLnBrk="1" latinLnBrk="0" hangingPunct="1">
      <a:defRPr sz="1400" kern="1200">
        <a:solidFill>
          <a:schemeClr val="tx1"/>
        </a:solidFill>
        <a:latin typeface="+mn-lt"/>
        <a:ea typeface="+mn-ea"/>
        <a:cs typeface="+mn-cs"/>
      </a:defRPr>
    </a:lvl3pPr>
    <a:lvl4pPr marL="1075241" algn="l" defTabSz="716828" rtl="0" eaLnBrk="1" latinLnBrk="0" hangingPunct="1">
      <a:defRPr sz="1400" kern="1200">
        <a:solidFill>
          <a:schemeClr val="tx1"/>
        </a:solidFill>
        <a:latin typeface="+mn-lt"/>
        <a:ea typeface="+mn-ea"/>
        <a:cs typeface="+mn-cs"/>
      </a:defRPr>
    </a:lvl4pPr>
    <a:lvl5pPr marL="1433655" algn="l" defTabSz="716828" rtl="0" eaLnBrk="1" latinLnBrk="0" hangingPunct="1">
      <a:defRPr sz="1400" kern="1200">
        <a:solidFill>
          <a:schemeClr val="tx1"/>
        </a:solidFill>
        <a:latin typeface="+mn-lt"/>
        <a:ea typeface="+mn-ea"/>
        <a:cs typeface="+mn-cs"/>
      </a:defRPr>
    </a:lvl5pPr>
    <a:lvl6pPr marL="1792069" algn="l" defTabSz="716828" rtl="0" eaLnBrk="1" latinLnBrk="0" hangingPunct="1">
      <a:defRPr sz="1400" kern="1200">
        <a:solidFill>
          <a:schemeClr val="tx1"/>
        </a:solidFill>
        <a:latin typeface="+mn-lt"/>
        <a:ea typeface="+mn-ea"/>
        <a:cs typeface="+mn-cs"/>
      </a:defRPr>
    </a:lvl6pPr>
    <a:lvl7pPr marL="2150483" algn="l" defTabSz="716828" rtl="0" eaLnBrk="1" latinLnBrk="0" hangingPunct="1">
      <a:defRPr sz="1400" kern="1200">
        <a:solidFill>
          <a:schemeClr val="tx1"/>
        </a:solidFill>
        <a:latin typeface="+mn-lt"/>
        <a:ea typeface="+mn-ea"/>
        <a:cs typeface="+mn-cs"/>
      </a:defRPr>
    </a:lvl7pPr>
    <a:lvl8pPr marL="2508897" algn="l" defTabSz="716828" rtl="0" eaLnBrk="1" latinLnBrk="0" hangingPunct="1">
      <a:defRPr sz="1400" kern="1200">
        <a:solidFill>
          <a:schemeClr val="tx1"/>
        </a:solidFill>
        <a:latin typeface="+mn-lt"/>
        <a:ea typeface="+mn-ea"/>
        <a:cs typeface="+mn-cs"/>
      </a:defRPr>
    </a:lvl8pPr>
    <a:lvl9pPr marL="2867310" algn="l" defTabSz="716828"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94">
          <p15:clr>
            <a:srgbClr val="A4A3A4"/>
          </p15:clr>
        </p15:guide>
        <p15:guide id="2" pos="225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opoldo Alejandro Cruz Vásquez" initials="LACV" lastIdx="11" clrIdx="0">
    <p:extLst>
      <p:ext uri="{19B8F6BF-5375-455C-9EA6-DF929625EA0E}">
        <p15:presenceInfo xmlns:p15="http://schemas.microsoft.com/office/powerpoint/2012/main" userId="S-1-5-21-1177238915-299502267-725345543-15561" providerId="AD"/>
      </p:ext>
    </p:extLst>
  </p:cmAuthor>
  <p:cmAuthor id="2" name="Sandra Huerta Romero" initials="SHR" lastIdx="4" clrIdx="1">
    <p:extLst>
      <p:ext uri="{19B8F6BF-5375-455C-9EA6-DF929625EA0E}">
        <p15:presenceInfo xmlns:p15="http://schemas.microsoft.com/office/powerpoint/2012/main" userId="S-1-5-21-1177238915-299502267-725345543-1533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64A2"/>
    <a:srgbClr val="612A8A"/>
    <a:srgbClr val="006666"/>
    <a:srgbClr val="00A9A6"/>
    <a:srgbClr val="009999"/>
    <a:srgbClr val="00B0AC"/>
    <a:srgbClr val="92E150"/>
    <a:srgbClr val="FF0066"/>
    <a:srgbClr val="0066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561" autoAdjust="0"/>
    <p:restoredTop sz="93922" autoAdjust="0"/>
  </p:normalViewPr>
  <p:slideViewPr>
    <p:cSldViewPr>
      <p:cViewPr varScale="1">
        <p:scale>
          <a:sx n="86" d="100"/>
          <a:sy n="86" d="100"/>
        </p:scale>
        <p:origin x="1710" y="84"/>
      </p:cViewPr>
      <p:guideLst>
        <p:guide orient="horz" pos="1694"/>
        <p:guide pos="2259"/>
      </p:guideLst>
    </p:cSldViewPr>
  </p:slideViewPr>
  <p:outlineViewPr>
    <p:cViewPr>
      <p:scale>
        <a:sx n="33" d="100"/>
        <a:sy n="33" d="100"/>
      </p:scale>
      <p:origin x="0" y="0"/>
    </p:cViewPr>
  </p:outlineViewPr>
  <p:notesTextViewPr>
    <p:cViewPr>
      <p:scale>
        <a:sx n="1" d="1"/>
        <a:sy n="1" d="1"/>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4029282" cy="350760"/>
          </a:xfrm>
          <a:prstGeom prst="rect">
            <a:avLst/>
          </a:prstGeom>
        </p:spPr>
        <p:txBody>
          <a:bodyPr vert="horz" lIns="91440" tIns="45720" rIns="91440" bIns="45720" rtlCol="0"/>
          <a:lstStyle>
            <a:lvl1pPr algn="l">
              <a:defRPr sz="1200"/>
            </a:lvl1pPr>
          </a:lstStyle>
          <a:p>
            <a:endParaRPr lang="es-MX" dirty="0"/>
          </a:p>
        </p:txBody>
      </p:sp>
      <p:sp>
        <p:nvSpPr>
          <p:cNvPr id="3" name="2 Marcador de fecha"/>
          <p:cNvSpPr>
            <a:spLocks noGrp="1"/>
          </p:cNvSpPr>
          <p:nvPr>
            <p:ph type="dt" sz="quarter" idx="1"/>
          </p:nvPr>
        </p:nvSpPr>
        <p:spPr>
          <a:xfrm>
            <a:off x="5265014" y="0"/>
            <a:ext cx="4029282" cy="350760"/>
          </a:xfrm>
          <a:prstGeom prst="rect">
            <a:avLst/>
          </a:prstGeom>
        </p:spPr>
        <p:txBody>
          <a:bodyPr vert="horz" lIns="91440" tIns="45720" rIns="91440" bIns="45720" rtlCol="0"/>
          <a:lstStyle>
            <a:lvl1pPr algn="r">
              <a:defRPr sz="1200"/>
            </a:lvl1pPr>
          </a:lstStyle>
          <a:p>
            <a:fld id="{BED38652-4DDC-4906-93C2-9ADA1C55ED5F}" type="datetimeFigureOut">
              <a:rPr lang="es-MX" smtClean="0"/>
              <a:t>03/06/2019</a:t>
            </a:fld>
            <a:endParaRPr lang="es-MX" dirty="0"/>
          </a:p>
        </p:txBody>
      </p:sp>
      <p:sp>
        <p:nvSpPr>
          <p:cNvPr id="4" name="3 Marcador de pie de página"/>
          <p:cNvSpPr>
            <a:spLocks noGrp="1"/>
          </p:cNvSpPr>
          <p:nvPr>
            <p:ph type="ftr" sz="quarter" idx="2"/>
          </p:nvPr>
        </p:nvSpPr>
        <p:spPr>
          <a:xfrm>
            <a:off x="1" y="6658443"/>
            <a:ext cx="4029282" cy="350760"/>
          </a:xfrm>
          <a:prstGeom prst="rect">
            <a:avLst/>
          </a:prstGeom>
        </p:spPr>
        <p:txBody>
          <a:bodyPr vert="horz" lIns="91440" tIns="45720" rIns="91440" bIns="45720" rtlCol="0" anchor="b"/>
          <a:lstStyle>
            <a:lvl1pPr algn="l">
              <a:defRPr sz="1200"/>
            </a:lvl1pPr>
          </a:lstStyle>
          <a:p>
            <a:endParaRPr lang="es-MX" dirty="0"/>
          </a:p>
        </p:txBody>
      </p:sp>
      <p:sp>
        <p:nvSpPr>
          <p:cNvPr id="5" name="4 Marcador de número de diapositiva"/>
          <p:cNvSpPr>
            <a:spLocks noGrp="1"/>
          </p:cNvSpPr>
          <p:nvPr>
            <p:ph type="sldNum" sz="quarter" idx="3"/>
          </p:nvPr>
        </p:nvSpPr>
        <p:spPr>
          <a:xfrm>
            <a:off x="5265014" y="6658443"/>
            <a:ext cx="4029282" cy="350760"/>
          </a:xfrm>
          <a:prstGeom prst="rect">
            <a:avLst/>
          </a:prstGeom>
        </p:spPr>
        <p:txBody>
          <a:bodyPr vert="horz" lIns="91440" tIns="45720" rIns="91440" bIns="45720" rtlCol="0" anchor="b"/>
          <a:lstStyle>
            <a:lvl1pPr algn="r">
              <a:defRPr sz="1200"/>
            </a:lvl1pPr>
          </a:lstStyle>
          <a:p>
            <a:fld id="{F0168FC1-9F56-4510-9D9C-46426ED652FA}" type="slidenum">
              <a:rPr lang="es-MX" smtClean="0"/>
              <a:t>‹Nº›</a:t>
            </a:fld>
            <a:endParaRPr lang="es-MX" dirty="0"/>
          </a:p>
        </p:txBody>
      </p:sp>
    </p:spTree>
    <p:extLst>
      <p:ext uri="{BB962C8B-B14F-4D97-AF65-F5344CB8AC3E}">
        <p14:creationId xmlns:p14="http://schemas.microsoft.com/office/powerpoint/2010/main" val="78530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s-MX" dirty="0"/>
          </a:p>
        </p:txBody>
      </p:sp>
      <p:sp>
        <p:nvSpPr>
          <p:cNvPr id="3" name="2 Marcador de fecha"/>
          <p:cNvSpPr>
            <a:spLocks noGrp="1"/>
          </p:cNvSpPr>
          <p:nvPr>
            <p:ph type="dt" idx="1"/>
          </p:nvPr>
        </p:nvSpPr>
        <p:spPr>
          <a:xfrm>
            <a:off x="5265809" y="0"/>
            <a:ext cx="4028440" cy="350520"/>
          </a:xfrm>
          <a:prstGeom prst="rect">
            <a:avLst/>
          </a:prstGeom>
        </p:spPr>
        <p:txBody>
          <a:bodyPr vert="horz" lIns="93177" tIns="46589" rIns="93177" bIns="46589" rtlCol="0"/>
          <a:lstStyle>
            <a:lvl1pPr algn="r">
              <a:defRPr sz="1200"/>
            </a:lvl1pPr>
          </a:lstStyle>
          <a:p>
            <a:fld id="{8EA0EA82-0AD7-429D-B62E-6ADED28645CF}" type="datetimeFigureOut">
              <a:rPr lang="es-MX" smtClean="0"/>
              <a:t>03/06/2019</a:t>
            </a:fld>
            <a:endParaRPr lang="es-MX" dirty="0"/>
          </a:p>
        </p:txBody>
      </p:sp>
      <p:sp>
        <p:nvSpPr>
          <p:cNvPr id="4" name="3 Marcador de imagen de diapositiva"/>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3177" tIns="46589" rIns="93177" bIns="46589" rtlCol="0" anchor="ctr"/>
          <a:lstStyle/>
          <a:p>
            <a:endParaRPr lang="es-MX" dirty="0"/>
          </a:p>
        </p:txBody>
      </p:sp>
      <p:sp>
        <p:nvSpPr>
          <p:cNvPr id="5" name="4 Marcador de notas"/>
          <p:cNvSpPr>
            <a:spLocks noGrp="1"/>
          </p:cNvSpPr>
          <p:nvPr>
            <p:ph type="body" sz="quarter" idx="3"/>
          </p:nvPr>
        </p:nvSpPr>
        <p:spPr>
          <a:xfrm>
            <a:off x="929640" y="3329940"/>
            <a:ext cx="7437120" cy="3154680"/>
          </a:xfrm>
          <a:prstGeom prst="rect">
            <a:avLst/>
          </a:prstGeom>
        </p:spPr>
        <p:txBody>
          <a:bodyPr vert="horz" lIns="93177" tIns="46589" rIns="93177" bIns="46589"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5 Marcador de pie de página"/>
          <p:cNvSpPr>
            <a:spLocks noGrp="1"/>
          </p:cNvSpPr>
          <p:nvPr>
            <p:ph type="ftr" sz="quarter" idx="4"/>
          </p:nvPr>
        </p:nvSpPr>
        <p:spPr>
          <a:xfrm>
            <a:off x="0" y="6658664"/>
            <a:ext cx="4028440" cy="350520"/>
          </a:xfrm>
          <a:prstGeom prst="rect">
            <a:avLst/>
          </a:prstGeom>
        </p:spPr>
        <p:txBody>
          <a:bodyPr vert="horz" lIns="93177" tIns="46589" rIns="93177" bIns="46589" rtlCol="0" anchor="b"/>
          <a:lstStyle>
            <a:lvl1pPr algn="l">
              <a:defRPr sz="1200"/>
            </a:lvl1pPr>
          </a:lstStyle>
          <a:p>
            <a:endParaRPr lang="es-MX" dirty="0"/>
          </a:p>
        </p:txBody>
      </p:sp>
      <p:sp>
        <p:nvSpPr>
          <p:cNvPr id="7" name="6 Marcador de número de diapositiva"/>
          <p:cNvSpPr>
            <a:spLocks noGrp="1"/>
          </p:cNvSpPr>
          <p:nvPr>
            <p:ph type="sldNum" sz="quarter" idx="5"/>
          </p:nvPr>
        </p:nvSpPr>
        <p:spPr>
          <a:xfrm>
            <a:off x="5265809" y="6658664"/>
            <a:ext cx="4028440" cy="350520"/>
          </a:xfrm>
          <a:prstGeom prst="rect">
            <a:avLst/>
          </a:prstGeom>
        </p:spPr>
        <p:txBody>
          <a:bodyPr vert="horz" lIns="93177" tIns="46589" rIns="93177" bIns="46589" rtlCol="0" anchor="b"/>
          <a:lstStyle>
            <a:lvl1pPr algn="r">
              <a:defRPr sz="1200"/>
            </a:lvl1pPr>
          </a:lstStyle>
          <a:p>
            <a:fld id="{C8369EB5-BC3D-4D57-B58A-EA45B22950B2}" type="slidenum">
              <a:rPr lang="es-MX" smtClean="0"/>
              <a:t>‹Nº›</a:t>
            </a:fld>
            <a:endParaRPr lang="es-MX" dirty="0"/>
          </a:p>
        </p:txBody>
      </p:sp>
    </p:spTree>
    <p:extLst>
      <p:ext uri="{BB962C8B-B14F-4D97-AF65-F5344CB8AC3E}">
        <p14:creationId xmlns:p14="http://schemas.microsoft.com/office/powerpoint/2010/main" val="3189192144"/>
      </p:ext>
    </p:extLst>
  </p:cSld>
  <p:clrMap bg1="lt1" tx1="dk1" bg2="lt2" tx2="dk2" accent1="accent1" accent2="accent2" accent3="accent3" accent4="accent4" accent5="accent5" accent6="accent6" hlink="hlink" folHlink="folHlink"/>
  <p:notesStyle>
    <a:lvl1pPr marL="0" algn="l" defTabSz="914321" rtl="0" eaLnBrk="1" latinLnBrk="0" hangingPunct="1">
      <a:defRPr sz="1200" kern="1200">
        <a:solidFill>
          <a:schemeClr val="tx1"/>
        </a:solidFill>
        <a:latin typeface="+mn-lt"/>
        <a:ea typeface="+mn-ea"/>
        <a:cs typeface="+mn-cs"/>
      </a:defRPr>
    </a:lvl1pPr>
    <a:lvl2pPr marL="457161" algn="l" defTabSz="914321" rtl="0" eaLnBrk="1" latinLnBrk="0" hangingPunct="1">
      <a:defRPr sz="1200" kern="1200">
        <a:solidFill>
          <a:schemeClr val="tx1"/>
        </a:solidFill>
        <a:latin typeface="+mn-lt"/>
        <a:ea typeface="+mn-ea"/>
        <a:cs typeface="+mn-cs"/>
      </a:defRPr>
    </a:lvl2pPr>
    <a:lvl3pPr marL="914321" algn="l" defTabSz="914321" rtl="0" eaLnBrk="1" latinLnBrk="0" hangingPunct="1">
      <a:defRPr sz="1200" kern="1200">
        <a:solidFill>
          <a:schemeClr val="tx1"/>
        </a:solidFill>
        <a:latin typeface="+mn-lt"/>
        <a:ea typeface="+mn-ea"/>
        <a:cs typeface="+mn-cs"/>
      </a:defRPr>
    </a:lvl3pPr>
    <a:lvl4pPr marL="1371482" algn="l" defTabSz="914321" rtl="0" eaLnBrk="1" latinLnBrk="0" hangingPunct="1">
      <a:defRPr sz="1200" kern="1200">
        <a:solidFill>
          <a:schemeClr val="tx1"/>
        </a:solidFill>
        <a:latin typeface="+mn-lt"/>
        <a:ea typeface="+mn-ea"/>
        <a:cs typeface="+mn-cs"/>
      </a:defRPr>
    </a:lvl4pPr>
    <a:lvl5pPr marL="1828642" algn="l" defTabSz="914321" rtl="0" eaLnBrk="1" latinLnBrk="0" hangingPunct="1">
      <a:defRPr sz="1200" kern="1200">
        <a:solidFill>
          <a:schemeClr val="tx1"/>
        </a:solidFill>
        <a:latin typeface="+mn-lt"/>
        <a:ea typeface="+mn-ea"/>
        <a:cs typeface="+mn-cs"/>
      </a:defRPr>
    </a:lvl5pPr>
    <a:lvl6pPr marL="2285802" algn="l" defTabSz="914321" rtl="0" eaLnBrk="1" latinLnBrk="0" hangingPunct="1">
      <a:defRPr sz="1200" kern="1200">
        <a:solidFill>
          <a:schemeClr val="tx1"/>
        </a:solidFill>
        <a:latin typeface="+mn-lt"/>
        <a:ea typeface="+mn-ea"/>
        <a:cs typeface="+mn-cs"/>
      </a:defRPr>
    </a:lvl6pPr>
    <a:lvl7pPr marL="2742963" algn="l" defTabSz="914321" rtl="0" eaLnBrk="1" latinLnBrk="0" hangingPunct="1">
      <a:defRPr sz="1200" kern="1200">
        <a:solidFill>
          <a:schemeClr val="tx1"/>
        </a:solidFill>
        <a:latin typeface="+mn-lt"/>
        <a:ea typeface="+mn-ea"/>
        <a:cs typeface="+mn-cs"/>
      </a:defRPr>
    </a:lvl7pPr>
    <a:lvl8pPr marL="3200123" algn="l" defTabSz="914321" rtl="0" eaLnBrk="1" latinLnBrk="0" hangingPunct="1">
      <a:defRPr sz="1200" kern="1200">
        <a:solidFill>
          <a:schemeClr val="tx1"/>
        </a:solidFill>
        <a:latin typeface="+mn-lt"/>
        <a:ea typeface="+mn-ea"/>
        <a:cs typeface="+mn-cs"/>
      </a:defRPr>
    </a:lvl8pPr>
    <a:lvl9pPr marL="3657284" algn="l" defTabSz="914321"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C8369EB5-BC3D-4D57-B58A-EA45B22950B2}" type="slidenum">
              <a:rPr lang="es-MX" smtClean="0"/>
              <a:t>20</a:t>
            </a:fld>
            <a:endParaRPr lang="es-MX" dirty="0"/>
          </a:p>
        </p:txBody>
      </p:sp>
    </p:spTree>
    <p:extLst>
      <p:ext uri="{BB962C8B-B14F-4D97-AF65-F5344CB8AC3E}">
        <p14:creationId xmlns:p14="http://schemas.microsoft.com/office/powerpoint/2010/main" val="8369693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C8369EB5-BC3D-4D57-B58A-EA45B22950B2}" type="slidenum">
              <a:rPr lang="es-MX" smtClean="0"/>
              <a:t>22</a:t>
            </a:fld>
            <a:endParaRPr lang="es-MX" dirty="0"/>
          </a:p>
        </p:txBody>
      </p:sp>
    </p:spTree>
    <p:extLst>
      <p:ext uri="{BB962C8B-B14F-4D97-AF65-F5344CB8AC3E}">
        <p14:creationId xmlns:p14="http://schemas.microsoft.com/office/powerpoint/2010/main" val="22143514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C8369EB5-BC3D-4D57-B58A-EA45B22950B2}" type="slidenum">
              <a:rPr lang="es-MX" smtClean="0"/>
              <a:t>23</a:t>
            </a:fld>
            <a:endParaRPr lang="es-MX" dirty="0"/>
          </a:p>
        </p:txBody>
      </p:sp>
    </p:spTree>
    <p:extLst>
      <p:ext uri="{BB962C8B-B14F-4D97-AF65-F5344CB8AC3E}">
        <p14:creationId xmlns:p14="http://schemas.microsoft.com/office/powerpoint/2010/main" val="3377307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2895600" y="525463"/>
            <a:ext cx="3505200" cy="2628900"/>
          </a:xfrm>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C8369EB5-BC3D-4D57-B58A-EA45B22950B2}" type="slidenum">
              <a:rPr lang="es-MX" smtClean="0"/>
              <a:t>25</a:t>
            </a:fld>
            <a:endParaRPr lang="es-MX" dirty="0"/>
          </a:p>
        </p:txBody>
      </p:sp>
    </p:spTree>
    <p:extLst>
      <p:ext uri="{BB962C8B-B14F-4D97-AF65-F5344CB8AC3E}">
        <p14:creationId xmlns:p14="http://schemas.microsoft.com/office/powerpoint/2010/main" val="13993195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537688" y="1670314"/>
            <a:ext cx="6093778" cy="1152540"/>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075373" y="3046889"/>
            <a:ext cx="5018405" cy="1374087"/>
          </a:xfrm>
        </p:spPr>
        <p:txBody>
          <a:bodyPr/>
          <a:lstStyle>
            <a:lvl1pPr marL="0" indent="0" algn="ctr">
              <a:buNone/>
              <a:defRPr>
                <a:solidFill>
                  <a:schemeClr val="tx1">
                    <a:tint val="75000"/>
                  </a:schemeClr>
                </a:solidFill>
              </a:defRPr>
            </a:lvl1pPr>
            <a:lvl2pPr marL="358414" indent="0" algn="ctr">
              <a:buNone/>
              <a:defRPr>
                <a:solidFill>
                  <a:schemeClr val="tx1">
                    <a:tint val="75000"/>
                  </a:schemeClr>
                </a:solidFill>
              </a:defRPr>
            </a:lvl2pPr>
            <a:lvl3pPr marL="716828" indent="0" algn="ctr">
              <a:buNone/>
              <a:defRPr>
                <a:solidFill>
                  <a:schemeClr val="tx1">
                    <a:tint val="75000"/>
                  </a:schemeClr>
                </a:solidFill>
              </a:defRPr>
            </a:lvl3pPr>
            <a:lvl4pPr marL="1075241" indent="0" algn="ctr">
              <a:buNone/>
              <a:defRPr>
                <a:solidFill>
                  <a:schemeClr val="tx1">
                    <a:tint val="75000"/>
                  </a:schemeClr>
                </a:solidFill>
              </a:defRPr>
            </a:lvl4pPr>
            <a:lvl5pPr marL="1433655" indent="0" algn="ctr">
              <a:buNone/>
              <a:defRPr>
                <a:solidFill>
                  <a:schemeClr val="tx1">
                    <a:tint val="75000"/>
                  </a:schemeClr>
                </a:solidFill>
              </a:defRPr>
            </a:lvl5pPr>
            <a:lvl6pPr marL="1792069" indent="0" algn="ctr">
              <a:buNone/>
              <a:defRPr>
                <a:solidFill>
                  <a:schemeClr val="tx1">
                    <a:tint val="75000"/>
                  </a:schemeClr>
                </a:solidFill>
              </a:defRPr>
            </a:lvl6pPr>
            <a:lvl7pPr marL="2150483" indent="0" algn="ctr">
              <a:buNone/>
              <a:defRPr>
                <a:solidFill>
                  <a:schemeClr val="tx1">
                    <a:tint val="75000"/>
                  </a:schemeClr>
                </a:solidFill>
              </a:defRPr>
            </a:lvl7pPr>
            <a:lvl8pPr marL="2508897" indent="0" algn="ctr">
              <a:buNone/>
              <a:defRPr>
                <a:solidFill>
                  <a:schemeClr val="tx1">
                    <a:tint val="75000"/>
                  </a:schemeClr>
                </a:solidFill>
              </a:defRPr>
            </a:lvl8pPr>
            <a:lvl9pPr marL="2867310"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p>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8F5452FD-D088-44C8-83E3-425120EC4973}" type="slidenum">
              <a:rPr lang="es-MX" smtClean="0"/>
              <a:t>‹Nº›</a:t>
            </a:fld>
            <a:endParaRPr lang="es-MX" dirty="0"/>
          </a:p>
        </p:txBody>
      </p:sp>
    </p:spTree>
    <p:extLst>
      <p:ext uri="{BB962C8B-B14F-4D97-AF65-F5344CB8AC3E}">
        <p14:creationId xmlns:p14="http://schemas.microsoft.com/office/powerpoint/2010/main" val="3273476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8F5452FD-D088-44C8-83E3-425120EC4973}" type="slidenum">
              <a:rPr lang="es-MX" smtClean="0"/>
              <a:t>‹Nº›</a:t>
            </a:fld>
            <a:endParaRPr lang="es-MX" dirty="0"/>
          </a:p>
        </p:txBody>
      </p:sp>
    </p:spTree>
    <p:extLst>
      <p:ext uri="{BB962C8B-B14F-4D97-AF65-F5344CB8AC3E}">
        <p14:creationId xmlns:p14="http://schemas.microsoft.com/office/powerpoint/2010/main" val="3280836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3898226" y="287513"/>
            <a:ext cx="1209795" cy="6116182"/>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268846" y="287513"/>
            <a:ext cx="3509897" cy="6116182"/>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8F5452FD-D088-44C8-83E3-425120EC4973}" type="slidenum">
              <a:rPr lang="es-MX" smtClean="0"/>
              <a:t>‹Nº›</a:t>
            </a:fld>
            <a:endParaRPr lang="es-MX" dirty="0"/>
          </a:p>
        </p:txBody>
      </p:sp>
    </p:spTree>
    <p:extLst>
      <p:ext uri="{BB962C8B-B14F-4D97-AF65-F5344CB8AC3E}">
        <p14:creationId xmlns:p14="http://schemas.microsoft.com/office/powerpoint/2010/main" val="20932121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Diapositiva de título">
    <p:spTree>
      <p:nvGrpSpPr>
        <p:cNvPr id="1" name=""/>
        <p:cNvGrpSpPr/>
        <p:nvPr/>
      </p:nvGrpSpPr>
      <p:grpSpPr>
        <a:xfrm>
          <a:off x="0" y="0"/>
          <a:ext cx="0" cy="0"/>
          <a:chOff x="0" y="0"/>
          <a:chExt cx="0" cy="0"/>
        </a:xfrm>
      </p:grpSpPr>
      <p:sp>
        <p:nvSpPr>
          <p:cNvPr id="7" name="Rectángulo 6"/>
          <p:cNvSpPr/>
          <p:nvPr userDrawn="1"/>
        </p:nvSpPr>
        <p:spPr>
          <a:xfrm>
            <a:off x="-3323" y="3940547"/>
            <a:ext cx="7169150" cy="1441034"/>
          </a:xfrm>
          <a:prstGeom prst="rect">
            <a:avLst/>
          </a:prstGeom>
          <a:gradFill>
            <a:gsLst>
              <a:gs pos="0">
                <a:srgbClr val="660066">
                  <a:alpha val="20000"/>
                </a:srgbClr>
              </a:gs>
              <a:gs pos="74000">
                <a:srgbClr val="660066">
                  <a:alpha val="40000"/>
                </a:srgbClr>
              </a:gs>
              <a:gs pos="83000">
                <a:srgbClr val="660066">
                  <a:alpha val="50000"/>
                </a:srgbClr>
              </a:gs>
              <a:gs pos="100000">
                <a:srgbClr val="660066">
                  <a:alpha val="8000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71689" tIns="35844" rIns="71689" bIns="35844" rtlCol="0" anchor="ctr"/>
          <a:lstStyle/>
          <a:p>
            <a:pPr algn="ctr"/>
            <a:endParaRPr lang="es-MX" dirty="0"/>
          </a:p>
        </p:txBody>
      </p:sp>
      <p:sp>
        <p:nvSpPr>
          <p:cNvPr id="8" name="Elipse 7"/>
          <p:cNvSpPr/>
          <p:nvPr userDrawn="1"/>
        </p:nvSpPr>
        <p:spPr>
          <a:xfrm rot="21090367">
            <a:off x="2270917" y="3172232"/>
            <a:ext cx="4934483" cy="208888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1689" tIns="35844" rIns="71689" bIns="35844" rtlCol="0" anchor="ctr"/>
          <a:lstStyle/>
          <a:p>
            <a:pPr algn="ctr"/>
            <a:endParaRPr lang="es-MX" dirty="0"/>
          </a:p>
        </p:txBody>
      </p:sp>
      <p:sp>
        <p:nvSpPr>
          <p:cNvPr id="9" name="Rectángulo 8"/>
          <p:cNvSpPr/>
          <p:nvPr userDrawn="1"/>
        </p:nvSpPr>
        <p:spPr>
          <a:xfrm>
            <a:off x="-3323" y="3940547"/>
            <a:ext cx="3866856" cy="138457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1689" tIns="35844" rIns="71689" bIns="35844" rtlCol="0" anchor="ctr"/>
          <a:lstStyle/>
          <a:p>
            <a:pPr algn="ctr"/>
            <a:endParaRPr lang="es-MX" dirty="0"/>
          </a:p>
        </p:txBody>
      </p:sp>
      <p:sp>
        <p:nvSpPr>
          <p:cNvPr id="10" name="Elipse 9"/>
          <p:cNvSpPr/>
          <p:nvPr userDrawn="1"/>
        </p:nvSpPr>
        <p:spPr>
          <a:xfrm rot="21090367">
            <a:off x="2267594" y="3182310"/>
            <a:ext cx="4934483" cy="208888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1689" tIns="35844" rIns="71689" bIns="35844" rtlCol="0" anchor="ctr"/>
          <a:lstStyle/>
          <a:p>
            <a:pPr algn="ctr"/>
            <a:endParaRPr lang="es-MX" dirty="0"/>
          </a:p>
        </p:txBody>
      </p:sp>
    </p:spTree>
    <p:extLst>
      <p:ext uri="{BB962C8B-B14F-4D97-AF65-F5344CB8AC3E}">
        <p14:creationId xmlns:p14="http://schemas.microsoft.com/office/powerpoint/2010/main" val="3530532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cxnSp>
        <p:nvCxnSpPr>
          <p:cNvPr id="3" name="2 Conector recto"/>
          <p:cNvCxnSpPr/>
          <p:nvPr userDrawn="1"/>
        </p:nvCxnSpPr>
        <p:spPr>
          <a:xfrm>
            <a:off x="-15825" y="5269093"/>
            <a:ext cx="7200800" cy="0"/>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sp>
        <p:nvSpPr>
          <p:cNvPr id="5" name="4 Rectángulo"/>
          <p:cNvSpPr/>
          <p:nvPr userDrawn="1"/>
        </p:nvSpPr>
        <p:spPr>
          <a:xfrm>
            <a:off x="-6109" y="0"/>
            <a:ext cx="7175259" cy="369332"/>
          </a:xfrm>
          <a:prstGeom prst="rect">
            <a:avLst/>
          </a:prstGeom>
          <a:solidFill>
            <a:srgbClr val="7030A0"/>
          </a:solidFill>
        </p:spPr>
        <p:txBody>
          <a:bodyPr wrap="square">
            <a:spAutoFit/>
          </a:bodyPr>
          <a:lstStyle/>
          <a:p>
            <a:endParaRPr lang="es-MX" sz="18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29099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66313" y="3455134"/>
            <a:ext cx="6093778" cy="1067905"/>
          </a:xfrm>
        </p:spPr>
        <p:txBody>
          <a:bodyPr anchor="t"/>
          <a:lstStyle>
            <a:lvl1pPr algn="l">
              <a:defRPr sz="31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566313" y="2278945"/>
            <a:ext cx="6093778" cy="1176188"/>
          </a:xfrm>
        </p:spPr>
        <p:txBody>
          <a:bodyPr anchor="b"/>
          <a:lstStyle>
            <a:lvl1pPr marL="0" indent="0">
              <a:buNone/>
              <a:defRPr sz="1600">
                <a:solidFill>
                  <a:schemeClr val="tx1">
                    <a:tint val="75000"/>
                  </a:schemeClr>
                </a:solidFill>
              </a:defRPr>
            </a:lvl1pPr>
            <a:lvl2pPr marL="358414" indent="0">
              <a:buNone/>
              <a:defRPr sz="1400">
                <a:solidFill>
                  <a:schemeClr val="tx1">
                    <a:tint val="75000"/>
                  </a:schemeClr>
                </a:solidFill>
              </a:defRPr>
            </a:lvl2pPr>
            <a:lvl3pPr marL="716828" indent="0">
              <a:buNone/>
              <a:defRPr sz="1300">
                <a:solidFill>
                  <a:schemeClr val="tx1">
                    <a:tint val="75000"/>
                  </a:schemeClr>
                </a:solidFill>
              </a:defRPr>
            </a:lvl3pPr>
            <a:lvl4pPr marL="1075241" indent="0">
              <a:buNone/>
              <a:defRPr sz="1100">
                <a:solidFill>
                  <a:schemeClr val="tx1">
                    <a:tint val="75000"/>
                  </a:schemeClr>
                </a:solidFill>
              </a:defRPr>
            </a:lvl4pPr>
            <a:lvl5pPr marL="1433655" indent="0">
              <a:buNone/>
              <a:defRPr sz="1100">
                <a:solidFill>
                  <a:schemeClr val="tx1">
                    <a:tint val="75000"/>
                  </a:schemeClr>
                </a:solidFill>
              </a:defRPr>
            </a:lvl5pPr>
            <a:lvl6pPr marL="1792069" indent="0">
              <a:buNone/>
              <a:defRPr sz="1100">
                <a:solidFill>
                  <a:schemeClr val="tx1">
                    <a:tint val="75000"/>
                  </a:schemeClr>
                </a:solidFill>
              </a:defRPr>
            </a:lvl6pPr>
            <a:lvl7pPr marL="2150483" indent="0">
              <a:buNone/>
              <a:defRPr sz="1100">
                <a:solidFill>
                  <a:schemeClr val="tx1">
                    <a:tint val="75000"/>
                  </a:schemeClr>
                </a:solidFill>
              </a:defRPr>
            </a:lvl7pPr>
            <a:lvl8pPr marL="2508897" indent="0">
              <a:buNone/>
              <a:defRPr sz="1100">
                <a:solidFill>
                  <a:schemeClr val="tx1">
                    <a:tint val="75000"/>
                  </a:schemeClr>
                </a:solidFill>
              </a:defRPr>
            </a:lvl8pPr>
            <a:lvl9pPr marL="2867310" indent="0">
              <a:buNone/>
              <a:defRPr sz="11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8F5452FD-D088-44C8-83E3-425120EC4973}" type="slidenum">
              <a:rPr lang="es-MX" smtClean="0"/>
              <a:t>‹Nº›</a:t>
            </a:fld>
            <a:endParaRPr lang="es-MX" dirty="0"/>
          </a:p>
        </p:txBody>
      </p:sp>
    </p:spTree>
    <p:extLst>
      <p:ext uri="{BB962C8B-B14F-4D97-AF65-F5344CB8AC3E}">
        <p14:creationId xmlns:p14="http://schemas.microsoft.com/office/powerpoint/2010/main" val="741598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268845" y="1672803"/>
            <a:ext cx="2359845" cy="4730893"/>
          </a:xfrm>
        </p:spPr>
        <p:txBody>
          <a:bodyPr/>
          <a:lstStyle>
            <a:lvl1pPr>
              <a:defRPr sz="2200"/>
            </a:lvl1pPr>
            <a:lvl2pPr>
              <a:defRPr sz="19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2748174" y="1672803"/>
            <a:ext cx="2359845" cy="4730893"/>
          </a:xfrm>
        </p:spPr>
        <p:txBody>
          <a:bodyPr/>
          <a:lstStyle>
            <a:lvl1pPr>
              <a:defRPr sz="2200"/>
            </a:lvl1pPr>
            <a:lvl2pPr>
              <a:defRPr sz="19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p>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8F5452FD-D088-44C8-83E3-425120EC4973}" type="slidenum">
              <a:rPr lang="es-MX" smtClean="0"/>
              <a:t>‹Nº›</a:t>
            </a:fld>
            <a:endParaRPr lang="es-MX" dirty="0"/>
          </a:p>
        </p:txBody>
      </p:sp>
    </p:spTree>
    <p:extLst>
      <p:ext uri="{BB962C8B-B14F-4D97-AF65-F5344CB8AC3E}">
        <p14:creationId xmlns:p14="http://schemas.microsoft.com/office/powerpoint/2010/main" val="1643281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58458" y="215324"/>
            <a:ext cx="6452235" cy="896144"/>
          </a:xfrm>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358459" y="1203572"/>
            <a:ext cx="3167620" cy="501591"/>
          </a:xfrm>
        </p:spPr>
        <p:txBody>
          <a:bodyPr anchor="b"/>
          <a:lstStyle>
            <a:lvl1pPr marL="0" indent="0">
              <a:buNone/>
              <a:defRPr sz="1900" b="1"/>
            </a:lvl1pPr>
            <a:lvl2pPr marL="358414" indent="0">
              <a:buNone/>
              <a:defRPr sz="1600" b="1"/>
            </a:lvl2pPr>
            <a:lvl3pPr marL="716828" indent="0">
              <a:buNone/>
              <a:defRPr sz="1400" b="1"/>
            </a:lvl3pPr>
            <a:lvl4pPr marL="1075241" indent="0">
              <a:buNone/>
              <a:defRPr sz="1300" b="1"/>
            </a:lvl4pPr>
            <a:lvl5pPr marL="1433655" indent="0">
              <a:buNone/>
              <a:defRPr sz="1300" b="1"/>
            </a:lvl5pPr>
            <a:lvl6pPr marL="1792069" indent="0">
              <a:buNone/>
              <a:defRPr sz="1300" b="1"/>
            </a:lvl6pPr>
            <a:lvl7pPr marL="2150483" indent="0">
              <a:buNone/>
              <a:defRPr sz="1300" b="1"/>
            </a:lvl7pPr>
            <a:lvl8pPr marL="2508897" indent="0">
              <a:buNone/>
              <a:defRPr sz="1300" b="1"/>
            </a:lvl8pPr>
            <a:lvl9pPr marL="2867310" indent="0">
              <a:buNone/>
              <a:defRPr sz="1300" b="1"/>
            </a:lvl9pPr>
          </a:lstStyle>
          <a:p>
            <a:pPr lvl="0"/>
            <a:r>
              <a:rPr lang="es-ES"/>
              <a:t>Haga clic para modificar el estilo de texto del patrón</a:t>
            </a:r>
          </a:p>
        </p:txBody>
      </p:sp>
      <p:sp>
        <p:nvSpPr>
          <p:cNvPr id="4" name="3 Marcador de contenido"/>
          <p:cNvSpPr>
            <a:spLocks noGrp="1"/>
          </p:cNvSpPr>
          <p:nvPr>
            <p:ph sz="half" idx="2"/>
          </p:nvPr>
        </p:nvSpPr>
        <p:spPr>
          <a:xfrm>
            <a:off x="358459" y="1705163"/>
            <a:ext cx="3167620" cy="3097920"/>
          </a:xfrm>
        </p:spPr>
        <p:txBody>
          <a:bodyPr/>
          <a:lstStyle>
            <a:lvl1pPr>
              <a:defRPr sz="1900"/>
            </a:lvl1pPr>
            <a:lvl2pPr>
              <a:defRPr sz="1600"/>
            </a:lvl2pPr>
            <a:lvl3pPr>
              <a:defRPr sz="1400"/>
            </a:lvl3pPr>
            <a:lvl4pPr>
              <a:defRPr sz="1300"/>
            </a:lvl4pPr>
            <a:lvl5pPr>
              <a:defRPr sz="1300"/>
            </a:lvl5pPr>
            <a:lvl6pPr>
              <a:defRPr sz="1300"/>
            </a:lvl6pPr>
            <a:lvl7pPr>
              <a:defRPr sz="1300"/>
            </a:lvl7pPr>
            <a:lvl8pPr>
              <a:defRPr sz="1300"/>
            </a:lvl8pPr>
            <a:lvl9pPr>
              <a:defRPr sz="13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3641830" y="1203572"/>
            <a:ext cx="3168864" cy="501591"/>
          </a:xfrm>
        </p:spPr>
        <p:txBody>
          <a:bodyPr anchor="b"/>
          <a:lstStyle>
            <a:lvl1pPr marL="0" indent="0">
              <a:buNone/>
              <a:defRPr sz="1900" b="1"/>
            </a:lvl1pPr>
            <a:lvl2pPr marL="358414" indent="0">
              <a:buNone/>
              <a:defRPr sz="1600" b="1"/>
            </a:lvl2pPr>
            <a:lvl3pPr marL="716828" indent="0">
              <a:buNone/>
              <a:defRPr sz="1400" b="1"/>
            </a:lvl3pPr>
            <a:lvl4pPr marL="1075241" indent="0">
              <a:buNone/>
              <a:defRPr sz="1300" b="1"/>
            </a:lvl4pPr>
            <a:lvl5pPr marL="1433655" indent="0">
              <a:buNone/>
              <a:defRPr sz="1300" b="1"/>
            </a:lvl5pPr>
            <a:lvl6pPr marL="1792069" indent="0">
              <a:buNone/>
              <a:defRPr sz="1300" b="1"/>
            </a:lvl6pPr>
            <a:lvl7pPr marL="2150483" indent="0">
              <a:buNone/>
              <a:defRPr sz="1300" b="1"/>
            </a:lvl7pPr>
            <a:lvl8pPr marL="2508897" indent="0">
              <a:buNone/>
              <a:defRPr sz="1300" b="1"/>
            </a:lvl8pPr>
            <a:lvl9pPr marL="2867310" indent="0">
              <a:buNone/>
              <a:defRPr sz="1300" b="1"/>
            </a:lvl9pPr>
          </a:lstStyle>
          <a:p>
            <a:pPr lvl="0"/>
            <a:r>
              <a:rPr lang="es-ES"/>
              <a:t>Haga clic para modificar el estilo de texto del patrón</a:t>
            </a:r>
          </a:p>
        </p:txBody>
      </p:sp>
      <p:sp>
        <p:nvSpPr>
          <p:cNvPr id="6" name="5 Marcador de contenido"/>
          <p:cNvSpPr>
            <a:spLocks noGrp="1"/>
          </p:cNvSpPr>
          <p:nvPr>
            <p:ph sz="quarter" idx="4"/>
          </p:nvPr>
        </p:nvSpPr>
        <p:spPr>
          <a:xfrm>
            <a:off x="3641830" y="1705163"/>
            <a:ext cx="3168864" cy="3097920"/>
          </a:xfrm>
        </p:spPr>
        <p:txBody>
          <a:bodyPr/>
          <a:lstStyle>
            <a:lvl1pPr>
              <a:defRPr sz="1900"/>
            </a:lvl1pPr>
            <a:lvl2pPr>
              <a:defRPr sz="1600"/>
            </a:lvl2pPr>
            <a:lvl3pPr>
              <a:defRPr sz="1400"/>
            </a:lvl3pPr>
            <a:lvl4pPr>
              <a:defRPr sz="1300"/>
            </a:lvl4pPr>
            <a:lvl5pPr>
              <a:defRPr sz="1300"/>
            </a:lvl5pPr>
            <a:lvl6pPr>
              <a:defRPr sz="1300"/>
            </a:lvl6pPr>
            <a:lvl7pPr>
              <a:defRPr sz="1300"/>
            </a:lvl7pPr>
            <a:lvl8pPr>
              <a:defRPr sz="1300"/>
            </a:lvl8pPr>
            <a:lvl9pPr>
              <a:defRPr sz="13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p>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8F5452FD-D088-44C8-83E3-425120EC4973}" type="slidenum">
              <a:rPr lang="es-MX" smtClean="0"/>
              <a:t>‹Nº›</a:t>
            </a:fld>
            <a:endParaRPr lang="es-MX" dirty="0"/>
          </a:p>
        </p:txBody>
      </p:sp>
    </p:spTree>
    <p:extLst>
      <p:ext uri="{BB962C8B-B14F-4D97-AF65-F5344CB8AC3E}">
        <p14:creationId xmlns:p14="http://schemas.microsoft.com/office/powerpoint/2010/main" val="432902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8F5452FD-D088-44C8-83E3-425120EC4973}" type="slidenum">
              <a:rPr lang="es-MX" smtClean="0"/>
              <a:t>‹Nº›</a:t>
            </a:fld>
            <a:endParaRPr lang="es-MX" dirty="0"/>
          </a:p>
        </p:txBody>
      </p:sp>
    </p:spTree>
    <p:extLst>
      <p:ext uri="{BB962C8B-B14F-4D97-AF65-F5344CB8AC3E}">
        <p14:creationId xmlns:p14="http://schemas.microsoft.com/office/powerpoint/2010/main" val="2843769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8F5452FD-D088-44C8-83E3-425120EC4973}" type="slidenum">
              <a:rPr lang="es-MX" smtClean="0"/>
              <a:t>‹Nº›</a:t>
            </a:fld>
            <a:endParaRPr lang="es-MX" dirty="0"/>
          </a:p>
        </p:txBody>
      </p:sp>
    </p:spTree>
    <p:extLst>
      <p:ext uri="{BB962C8B-B14F-4D97-AF65-F5344CB8AC3E}">
        <p14:creationId xmlns:p14="http://schemas.microsoft.com/office/powerpoint/2010/main" val="541161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58460" y="214079"/>
            <a:ext cx="2358601" cy="911080"/>
          </a:xfrm>
        </p:spPr>
        <p:txBody>
          <a:bodyPr anchor="b"/>
          <a:lstStyle>
            <a:lvl1pPr algn="l">
              <a:defRPr sz="1600" b="1"/>
            </a:lvl1pPr>
          </a:lstStyle>
          <a:p>
            <a:r>
              <a:rPr lang="es-ES"/>
              <a:t>Haga clic para modificar el estilo de título del patrón</a:t>
            </a:r>
            <a:endParaRPr lang="es-MX"/>
          </a:p>
        </p:txBody>
      </p:sp>
      <p:sp>
        <p:nvSpPr>
          <p:cNvPr id="3" name="2 Marcador de contenido"/>
          <p:cNvSpPr>
            <a:spLocks noGrp="1"/>
          </p:cNvSpPr>
          <p:nvPr>
            <p:ph idx="1"/>
          </p:nvPr>
        </p:nvSpPr>
        <p:spPr>
          <a:xfrm>
            <a:off x="2802939" y="214079"/>
            <a:ext cx="4007754" cy="4589004"/>
          </a:xfrm>
        </p:spPr>
        <p:txBody>
          <a:bodyPr/>
          <a:lstStyle>
            <a:lvl1pPr>
              <a:defRPr sz="2500"/>
            </a:lvl1pPr>
            <a:lvl2pPr>
              <a:defRPr sz="2200"/>
            </a:lvl2pPr>
            <a:lvl3pPr>
              <a:defRPr sz="19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358460" y="1125160"/>
            <a:ext cx="2358601" cy="3677925"/>
          </a:xfrm>
        </p:spPr>
        <p:txBody>
          <a:bodyPr/>
          <a:lstStyle>
            <a:lvl1pPr marL="0" indent="0">
              <a:buNone/>
              <a:defRPr sz="1100"/>
            </a:lvl1pPr>
            <a:lvl2pPr marL="358414" indent="0">
              <a:buNone/>
              <a:defRPr sz="900"/>
            </a:lvl2pPr>
            <a:lvl3pPr marL="716828" indent="0">
              <a:buNone/>
              <a:defRPr sz="800"/>
            </a:lvl3pPr>
            <a:lvl4pPr marL="1075241" indent="0">
              <a:buNone/>
              <a:defRPr sz="700"/>
            </a:lvl4pPr>
            <a:lvl5pPr marL="1433655" indent="0">
              <a:buNone/>
              <a:defRPr sz="700"/>
            </a:lvl5pPr>
            <a:lvl6pPr marL="1792069" indent="0">
              <a:buNone/>
              <a:defRPr sz="700"/>
            </a:lvl6pPr>
            <a:lvl7pPr marL="2150483" indent="0">
              <a:buNone/>
              <a:defRPr sz="700"/>
            </a:lvl7pPr>
            <a:lvl8pPr marL="2508897" indent="0">
              <a:buNone/>
              <a:defRPr sz="700"/>
            </a:lvl8pPr>
            <a:lvl9pPr marL="2867310" indent="0">
              <a:buNone/>
              <a:defRPr sz="7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8F5452FD-D088-44C8-83E3-425120EC4973}" type="slidenum">
              <a:rPr lang="es-MX" smtClean="0"/>
              <a:t>‹Nº›</a:t>
            </a:fld>
            <a:endParaRPr lang="es-MX" dirty="0"/>
          </a:p>
        </p:txBody>
      </p:sp>
    </p:spTree>
    <p:extLst>
      <p:ext uri="{BB962C8B-B14F-4D97-AF65-F5344CB8AC3E}">
        <p14:creationId xmlns:p14="http://schemas.microsoft.com/office/powerpoint/2010/main" val="1326120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05204" y="3763805"/>
            <a:ext cx="4301490" cy="444338"/>
          </a:xfrm>
        </p:spPr>
        <p:txBody>
          <a:bodyPr anchor="b"/>
          <a:lstStyle>
            <a:lvl1pPr algn="l">
              <a:defRPr sz="16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1405204" y="480433"/>
            <a:ext cx="4301490" cy="3226118"/>
          </a:xfrm>
        </p:spPr>
        <p:txBody>
          <a:bodyPr/>
          <a:lstStyle>
            <a:lvl1pPr marL="0" indent="0">
              <a:buNone/>
              <a:defRPr sz="2500"/>
            </a:lvl1pPr>
            <a:lvl2pPr marL="358414" indent="0">
              <a:buNone/>
              <a:defRPr sz="2200"/>
            </a:lvl2pPr>
            <a:lvl3pPr marL="716828" indent="0">
              <a:buNone/>
              <a:defRPr sz="1900"/>
            </a:lvl3pPr>
            <a:lvl4pPr marL="1075241" indent="0">
              <a:buNone/>
              <a:defRPr sz="1600"/>
            </a:lvl4pPr>
            <a:lvl5pPr marL="1433655" indent="0">
              <a:buNone/>
              <a:defRPr sz="1600"/>
            </a:lvl5pPr>
            <a:lvl6pPr marL="1792069" indent="0">
              <a:buNone/>
              <a:defRPr sz="1600"/>
            </a:lvl6pPr>
            <a:lvl7pPr marL="2150483" indent="0">
              <a:buNone/>
              <a:defRPr sz="1600"/>
            </a:lvl7pPr>
            <a:lvl8pPr marL="2508897" indent="0">
              <a:buNone/>
              <a:defRPr sz="1600"/>
            </a:lvl8pPr>
            <a:lvl9pPr marL="2867310" indent="0">
              <a:buNone/>
              <a:defRPr sz="1600"/>
            </a:lvl9pPr>
          </a:lstStyle>
          <a:p>
            <a:endParaRPr lang="es-MX" dirty="0"/>
          </a:p>
        </p:txBody>
      </p:sp>
      <p:sp>
        <p:nvSpPr>
          <p:cNvPr id="4" name="3 Marcador de texto"/>
          <p:cNvSpPr>
            <a:spLocks noGrp="1"/>
          </p:cNvSpPr>
          <p:nvPr>
            <p:ph type="body" sz="half" idx="2"/>
          </p:nvPr>
        </p:nvSpPr>
        <p:spPr>
          <a:xfrm>
            <a:off x="1405204" y="4208144"/>
            <a:ext cx="4301490" cy="631034"/>
          </a:xfrm>
        </p:spPr>
        <p:txBody>
          <a:bodyPr/>
          <a:lstStyle>
            <a:lvl1pPr marL="0" indent="0">
              <a:buNone/>
              <a:defRPr sz="1100"/>
            </a:lvl1pPr>
            <a:lvl2pPr marL="358414" indent="0">
              <a:buNone/>
              <a:defRPr sz="900"/>
            </a:lvl2pPr>
            <a:lvl3pPr marL="716828" indent="0">
              <a:buNone/>
              <a:defRPr sz="800"/>
            </a:lvl3pPr>
            <a:lvl4pPr marL="1075241" indent="0">
              <a:buNone/>
              <a:defRPr sz="700"/>
            </a:lvl4pPr>
            <a:lvl5pPr marL="1433655" indent="0">
              <a:buNone/>
              <a:defRPr sz="700"/>
            </a:lvl5pPr>
            <a:lvl6pPr marL="1792069" indent="0">
              <a:buNone/>
              <a:defRPr sz="700"/>
            </a:lvl6pPr>
            <a:lvl7pPr marL="2150483" indent="0">
              <a:buNone/>
              <a:defRPr sz="700"/>
            </a:lvl7pPr>
            <a:lvl8pPr marL="2508897" indent="0">
              <a:buNone/>
              <a:defRPr sz="700"/>
            </a:lvl8pPr>
            <a:lvl9pPr marL="2867310" indent="0">
              <a:buNone/>
              <a:defRPr sz="7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8F5452FD-D088-44C8-83E3-425120EC4973}" type="slidenum">
              <a:rPr lang="es-MX" smtClean="0"/>
              <a:t>‹Nº›</a:t>
            </a:fld>
            <a:endParaRPr lang="es-MX" dirty="0"/>
          </a:p>
        </p:txBody>
      </p:sp>
    </p:spTree>
    <p:extLst>
      <p:ext uri="{BB962C8B-B14F-4D97-AF65-F5344CB8AC3E}">
        <p14:creationId xmlns:p14="http://schemas.microsoft.com/office/powerpoint/2010/main" val="3770655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358458" y="215324"/>
            <a:ext cx="6452235" cy="896144"/>
          </a:xfrm>
          <a:prstGeom prst="rect">
            <a:avLst/>
          </a:prstGeom>
        </p:spPr>
        <p:txBody>
          <a:bodyPr vert="horz" lIns="71683" tIns="35841" rIns="71683" bIns="35841" rtlCol="0" anchor="ctr">
            <a:normAutofit/>
          </a:bodyPr>
          <a:lstStyle/>
          <a:p>
            <a:r>
              <a:rPr lang="es-ES"/>
              <a:t>Haga clic para modificar el estilo de título del patrón</a:t>
            </a:r>
            <a:endParaRPr lang="es-MX"/>
          </a:p>
        </p:txBody>
      </p:sp>
      <p:sp>
        <p:nvSpPr>
          <p:cNvPr id="3" name="2 Marcador de texto"/>
          <p:cNvSpPr>
            <a:spLocks noGrp="1"/>
          </p:cNvSpPr>
          <p:nvPr>
            <p:ph type="body" idx="1"/>
          </p:nvPr>
        </p:nvSpPr>
        <p:spPr>
          <a:xfrm>
            <a:off x="358458" y="1254604"/>
            <a:ext cx="6452235" cy="3548481"/>
          </a:xfrm>
          <a:prstGeom prst="rect">
            <a:avLst/>
          </a:prstGeom>
        </p:spPr>
        <p:txBody>
          <a:bodyPr vert="horz" lIns="71683" tIns="35841" rIns="71683" bIns="35841"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2"/>
          </p:nvPr>
        </p:nvSpPr>
        <p:spPr>
          <a:xfrm>
            <a:off x="358459" y="4983557"/>
            <a:ext cx="1672801" cy="286268"/>
          </a:xfrm>
          <a:prstGeom prst="rect">
            <a:avLst/>
          </a:prstGeom>
        </p:spPr>
        <p:txBody>
          <a:bodyPr vert="horz" lIns="71683" tIns="35841" rIns="71683" bIns="35841" rtlCol="0" anchor="ctr"/>
          <a:lstStyle>
            <a:lvl1pPr algn="l">
              <a:defRPr sz="900">
                <a:solidFill>
                  <a:schemeClr val="tx1">
                    <a:tint val="75000"/>
                  </a:schemeClr>
                </a:solidFill>
              </a:defRPr>
            </a:lvl1pPr>
          </a:lstStyle>
          <a:p>
            <a:endParaRPr lang="es-MX" dirty="0"/>
          </a:p>
        </p:txBody>
      </p:sp>
      <p:sp>
        <p:nvSpPr>
          <p:cNvPr id="5" name="4 Marcador de pie de página"/>
          <p:cNvSpPr>
            <a:spLocks noGrp="1"/>
          </p:cNvSpPr>
          <p:nvPr>
            <p:ph type="ftr" sz="quarter" idx="3"/>
          </p:nvPr>
        </p:nvSpPr>
        <p:spPr>
          <a:xfrm>
            <a:off x="2449462" y="4983557"/>
            <a:ext cx="2270230" cy="286268"/>
          </a:xfrm>
          <a:prstGeom prst="rect">
            <a:avLst/>
          </a:prstGeom>
        </p:spPr>
        <p:txBody>
          <a:bodyPr vert="horz" lIns="71683" tIns="35841" rIns="71683" bIns="35841" rtlCol="0" anchor="ctr"/>
          <a:lstStyle>
            <a:lvl1pPr algn="ctr">
              <a:defRPr sz="9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5137893" y="4983557"/>
            <a:ext cx="1672801" cy="286268"/>
          </a:xfrm>
          <a:prstGeom prst="rect">
            <a:avLst/>
          </a:prstGeom>
        </p:spPr>
        <p:txBody>
          <a:bodyPr vert="horz" lIns="71683" tIns="35841" rIns="71683" bIns="35841" rtlCol="0" anchor="ctr"/>
          <a:lstStyle>
            <a:lvl1pPr algn="r">
              <a:defRPr sz="900">
                <a:solidFill>
                  <a:schemeClr val="tx1">
                    <a:tint val="75000"/>
                  </a:schemeClr>
                </a:solidFill>
              </a:defRPr>
            </a:lvl1pPr>
          </a:lstStyle>
          <a:p>
            <a:fld id="{8F5452FD-D088-44C8-83E3-425120EC4973}" type="slidenum">
              <a:rPr lang="es-MX" smtClean="0"/>
              <a:t>‹Nº›</a:t>
            </a:fld>
            <a:endParaRPr lang="es-MX" dirty="0"/>
          </a:p>
        </p:txBody>
      </p:sp>
    </p:spTree>
    <p:extLst>
      <p:ext uri="{BB962C8B-B14F-4D97-AF65-F5344CB8AC3E}">
        <p14:creationId xmlns:p14="http://schemas.microsoft.com/office/powerpoint/2010/main" val="17928449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716828" rtl="0" eaLnBrk="1" latinLnBrk="0" hangingPunct="1">
        <a:spcBef>
          <a:spcPct val="0"/>
        </a:spcBef>
        <a:buNone/>
        <a:defRPr sz="3400" kern="1200">
          <a:solidFill>
            <a:schemeClr val="tx1"/>
          </a:solidFill>
          <a:latin typeface="+mj-lt"/>
          <a:ea typeface="+mj-ea"/>
          <a:cs typeface="+mj-cs"/>
        </a:defRPr>
      </a:lvl1pPr>
    </p:titleStyle>
    <p:bodyStyle>
      <a:lvl1pPr marL="268811" indent="-268811" algn="l" defTabSz="716828" rtl="0" eaLnBrk="1" latinLnBrk="0" hangingPunct="1">
        <a:spcBef>
          <a:spcPct val="20000"/>
        </a:spcBef>
        <a:buFont typeface="Arial" panose="020B0604020202020204" pitchFamily="34" charset="0"/>
        <a:buChar char="•"/>
        <a:defRPr sz="2500" kern="1200">
          <a:solidFill>
            <a:schemeClr val="tx1"/>
          </a:solidFill>
          <a:latin typeface="+mn-lt"/>
          <a:ea typeface="+mn-ea"/>
          <a:cs typeface="+mn-cs"/>
        </a:defRPr>
      </a:lvl1pPr>
      <a:lvl2pPr marL="582423" indent="-224008" algn="l" defTabSz="716828"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2pPr>
      <a:lvl3pPr marL="896034" indent="-179207" algn="l" defTabSz="716828"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3pPr>
      <a:lvl4pPr marL="1254449" indent="-179207" algn="l" defTabSz="716828"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1612863" indent="-179207" algn="l" defTabSz="716828"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1971275" indent="-179207" algn="l" defTabSz="716828"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329690" indent="-179207" algn="l" defTabSz="716828"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2688104" indent="-179207" algn="l" defTabSz="716828"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046517" indent="-179207" algn="l" defTabSz="716828"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p:bodyStyle>
    <p:otherStyle>
      <a:defPPr>
        <a:defRPr lang="es-MX"/>
      </a:defPPr>
      <a:lvl1pPr marL="0" algn="l" defTabSz="716828" rtl="0" eaLnBrk="1" latinLnBrk="0" hangingPunct="1">
        <a:defRPr sz="1400" kern="1200">
          <a:solidFill>
            <a:schemeClr val="tx1"/>
          </a:solidFill>
          <a:latin typeface="+mn-lt"/>
          <a:ea typeface="+mn-ea"/>
          <a:cs typeface="+mn-cs"/>
        </a:defRPr>
      </a:lvl1pPr>
      <a:lvl2pPr marL="358414" algn="l" defTabSz="716828" rtl="0" eaLnBrk="1" latinLnBrk="0" hangingPunct="1">
        <a:defRPr sz="1400" kern="1200">
          <a:solidFill>
            <a:schemeClr val="tx1"/>
          </a:solidFill>
          <a:latin typeface="+mn-lt"/>
          <a:ea typeface="+mn-ea"/>
          <a:cs typeface="+mn-cs"/>
        </a:defRPr>
      </a:lvl2pPr>
      <a:lvl3pPr marL="716828" algn="l" defTabSz="716828" rtl="0" eaLnBrk="1" latinLnBrk="0" hangingPunct="1">
        <a:defRPr sz="1400" kern="1200">
          <a:solidFill>
            <a:schemeClr val="tx1"/>
          </a:solidFill>
          <a:latin typeface="+mn-lt"/>
          <a:ea typeface="+mn-ea"/>
          <a:cs typeface="+mn-cs"/>
        </a:defRPr>
      </a:lvl3pPr>
      <a:lvl4pPr marL="1075241" algn="l" defTabSz="716828" rtl="0" eaLnBrk="1" latinLnBrk="0" hangingPunct="1">
        <a:defRPr sz="1400" kern="1200">
          <a:solidFill>
            <a:schemeClr val="tx1"/>
          </a:solidFill>
          <a:latin typeface="+mn-lt"/>
          <a:ea typeface="+mn-ea"/>
          <a:cs typeface="+mn-cs"/>
        </a:defRPr>
      </a:lvl4pPr>
      <a:lvl5pPr marL="1433655" algn="l" defTabSz="716828" rtl="0" eaLnBrk="1" latinLnBrk="0" hangingPunct="1">
        <a:defRPr sz="1400" kern="1200">
          <a:solidFill>
            <a:schemeClr val="tx1"/>
          </a:solidFill>
          <a:latin typeface="+mn-lt"/>
          <a:ea typeface="+mn-ea"/>
          <a:cs typeface="+mn-cs"/>
        </a:defRPr>
      </a:lvl5pPr>
      <a:lvl6pPr marL="1792069" algn="l" defTabSz="716828" rtl="0" eaLnBrk="1" latinLnBrk="0" hangingPunct="1">
        <a:defRPr sz="1400" kern="1200">
          <a:solidFill>
            <a:schemeClr val="tx1"/>
          </a:solidFill>
          <a:latin typeface="+mn-lt"/>
          <a:ea typeface="+mn-ea"/>
          <a:cs typeface="+mn-cs"/>
        </a:defRPr>
      </a:lvl6pPr>
      <a:lvl7pPr marL="2150483" algn="l" defTabSz="716828" rtl="0" eaLnBrk="1" latinLnBrk="0" hangingPunct="1">
        <a:defRPr sz="1400" kern="1200">
          <a:solidFill>
            <a:schemeClr val="tx1"/>
          </a:solidFill>
          <a:latin typeface="+mn-lt"/>
          <a:ea typeface="+mn-ea"/>
          <a:cs typeface="+mn-cs"/>
        </a:defRPr>
      </a:lvl7pPr>
      <a:lvl8pPr marL="2508897" algn="l" defTabSz="716828" rtl="0" eaLnBrk="1" latinLnBrk="0" hangingPunct="1">
        <a:defRPr sz="1400" kern="1200">
          <a:solidFill>
            <a:schemeClr val="tx1"/>
          </a:solidFill>
          <a:latin typeface="+mn-lt"/>
          <a:ea typeface="+mn-ea"/>
          <a:cs typeface="+mn-cs"/>
        </a:defRPr>
      </a:lvl8pPr>
      <a:lvl9pPr marL="2867310" algn="l" defTabSz="716828"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18.emf"/><Relationship Id="rId5" Type="http://schemas.openxmlformats.org/officeDocument/2006/relationships/image" Target="../media/image17.emf"/><Relationship Id="rId4" Type="http://schemas.openxmlformats.org/officeDocument/2006/relationships/image" Target="../media/image16.emf"/></Relationships>
</file>

<file path=ppt/slides/_rels/slide15.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 Id="rId4" Type="http://schemas.openxmlformats.org/officeDocument/2006/relationships/image" Target="../media/image23.emf"/></Relationships>
</file>

<file path=ppt/slides/_rels/slide18.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9.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redondeado"/>
          <p:cNvSpPr/>
          <p:nvPr/>
        </p:nvSpPr>
        <p:spPr>
          <a:xfrm>
            <a:off x="90092" y="96143"/>
            <a:ext cx="1072169" cy="1080120"/>
          </a:xfrm>
          <a:prstGeom prst="roundRect">
            <a:avLst/>
          </a:prstGeom>
          <a:solidFill>
            <a:srgbClr val="7030A0"/>
          </a:solidFill>
        </p:spPr>
        <p:style>
          <a:lnRef idx="0">
            <a:schemeClr val="accent3"/>
          </a:lnRef>
          <a:fillRef idx="3">
            <a:schemeClr val="accent3"/>
          </a:fillRef>
          <a:effectRef idx="3">
            <a:schemeClr val="accent3"/>
          </a:effectRef>
          <a:fontRef idx="minor">
            <a:schemeClr val="lt1"/>
          </a:fontRef>
        </p:style>
        <p:txBody>
          <a:bodyPr lIns="91432" tIns="45716" rIns="91432" bIns="45716" rtlCol="0" anchor="ctr"/>
          <a:lstStyle/>
          <a:p>
            <a:pPr algn="ctr"/>
            <a:endParaRPr lang="es-MX" dirty="0"/>
          </a:p>
        </p:txBody>
      </p:sp>
      <p:sp>
        <p:nvSpPr>
          <p:cNvPr id="9" name="8 Rectángulo redondeado"/>
          <p:cNvSpPr/>
          <p:nvPr/>
        </p:nvSpPr>
        <p:spPr>
          <a:xfrm>
            <a:off x="698183" y="744215"/>
            <a:ext cx="832068" cy="936104"/>
          </a:xfrm>
          <a:prstGeom prst="roundRect">
            <a:avLst/>
          </a:prstGeom>
          <a:solidFill>
            <a:srgbClr val="7030A0"/>
          </a:solidFill>
        </p:spPr>
        <p:style>
          <a:lnRef idx="0">
            <a:schemeClr val="accent3"/>
          </a:lnRef>
          <a:fillRef idx="3">
            <a:schemeClr val="accent3"/>
          </a:fillRef>
          <a:effectRef idx="3">
            <a:schemeClr val="accent3"/>
          </a:effectRef>
          <a:fontRef idx="minor">
            <a:schemeClr val="lt1"/>
          </a:fontRef>
        </p:style>
        <p:txBody>
          <a:bodyPr lIns="91432" tIns="45716" rIns="91432" bIns="45716" rtlCol="0" anchor="ctr"/>
          <a:lstStyle/>
          <a:p>
            <a:pPr algn="ctr"/>
            <a:endParaRPr lang="es-MX" dirty="0"/>
          </a:p>
        </p:txBody>
      </p:sp>
      <p:sp>
        <p:nvSpPr>
          <p:cNvPr id="10" name="9 Rectángulo redondeado"/>
          <p:cNvSpPr/>
          <p:nvPr/>
        </p:nvSpPr>
        <p:spPr>
          <a:xfrm>
            <a:off x="378124" y="1400672"/>
            <a:ext cx="720080" cy="783704"/>
          </a:xfrm>
          <a:prstGeom prst="roundRect">
            <a:avLst/>
          </a:prstGeom>
          <a:solidFill>
            <a:srgbClr val="009999">
              <a:alpha val="50000"/>
            </a:srgbClr>
          </a:solidFill>
        </p:spPr>
        <p:style>
          <a:lnRef idx="0">
            <a:schemeClr val="accent3"/>
          </a:lnRef>
          <a:fillRef idx="3">
            <a:schemeClr val="accent3"/>
          </a:fillRef>
          <a:effectRef idx="3">
            <a:schemeClr val="accent3"/>
          </a:effectRef>
          <a:fontRef idx="minor">
            <a:schemeClr val="lt1"/>
          </a:fontRef>
        </p:style>
        <p:txBody>
          <a:bodyPr lIns="91432" tIns="45716" rIns="91432" bIns="45716" rtlCol="0" anchor="ctr"/>
          <a:lstStyle/>
          <a:p>
            <a:pPr algn="ctr"/>
            <a:endParaRPr lang="es-MX" dirty="0"/>
          </a:p>
        </p:txBody>
      </p:sp>
      <p:sp>
        <p:nvSpPr>
          <p:cNvPr id="11" name="10 Rectángulo redondeado"/>
          <p:cNvSpPr/>
          <p:nvPr/>
        </p:nvSpPr>
        <p:spPr>
          <a:xfrm>
            <a:off x="1610957" y="1392287"/>
            <a:ext cx="423350" cy="432048"/>
          </a:xfrm>
          <a:prstGeom prst="roundRect">
            <a:avLst/>
          </a:prstGeom>
          <a:solidFill>
            <a:srgbClr val="009999">
              <a:alpha val="50000"/>
            </a:srgbClr>
          </a:solidFill>
        </p:spPr>
        <p:style>
          <a:lnRef idx="0">
            <a:schemeClr val="accent3"/>
          </a:lnRef>
          <a:fillRef idx="3">
            <a:schemeClr val="accent3"/>
          </a:fillRef>
          <a:effectRef idx="3">
            <a:schemeClr val="accent3"/>
          </a:effectRef>
          <a:fontRef idx="minor">
            <a:schemeClr val="lt1"/>
          </a:fontRef>
        </p:style>
        <p:txBody>
          <a:bodyPr lIns="91432" tIns="45716" rIns="91432" bIns="45716" rtlCol="0" anchor="ctr"/>
          <a:lstStyle/>
          <a:p>
            <a:pPr algn="ctr"/>
            <a:endParaRPr lang="es-MX" dirty="0"/>
          </a:p>
        </p:txBody>
      </p:sp>
      <p:sp>
        <p:nvSpPr>
          <p:cNvPr id="12" name="11 Rectángulo redondeado"/>
          <p:cNvSpPr/>
          <p:nvPr/>
        </p:nvSpPr>
        <p:spPr>
          <a:xfrm>
            <a:off x="1150679" y="1929457"/>
            <a:ext cx="423350" cy="432048"/>
          </a:xfrm>
          <a:prstGeom prst="roundRect">
            <a:avLst/>
          </a:prstGeom>
          <a:solidFill>
            <a:srgbClr val="009999">
              <a:alpha val="50000"/>
            </a:srgbClr>
          </a:solidFill>
        </p:spPr>
        <p:style>
          <a:lnRef idx="0">
            <a:schemeClr val="accent3"/>
          </a:lnRef>
          <a:fillRef idx="3">
            <a:schemeClr val="accent3"/>
          </a:fillRef>
          <a:effectRef idx="3">
            <a:schemeClr val="accent3"/>
          </a:effectRef>
          <a:fontRef idx="minor">
            <a:schemeClr val="lt1"/>
          </a:fontRef>
        </p:style>
        <p:txBody>
          <a:bodyPr lIns="91432" tIns="45716" rIns="91432" bIns="45716" rtlCol="0" anchor="ctr"/>
          <a:lstStyle/>
          <a:p>
            <a:pPr algn="ctr"/>
            <a:endParaRPr lang="es-MX" dirty="0"/>
          </a:p>
        </p:txBody>
      </p:sp>
      <p:sp>
        <p:nvSpPr>
          <p:cNvPr id="13" name="12 Rectángulo redondeado"/>
          <p:cNvSpPr/>
          <p:nvPr/>
        </p:nvSpPr>
        <p:spPr>
          <a:xfrm>
            <a:off x="1250171" y="120445"/>
            <a:ext cx="471741" cy="468052"/>
          </a:xfrm>
          <a:prstGeom prst="roundRect">
            <a:avLst/>
          </a:prstGeom>
          <a:solidFill>
            <a:srgbClr val="7030A0"/>
          </a:solidFill>
        </p:spPr>
        <p:style>
          <a:lnRef idx="0">
            <a:schemeClr val="accent3"/>
          </a:lnRef>
          <a:fillRef idx="3">
            <a:schemeClr val="accent3"/>
          </a:fillRef>
          <a:effectRef idx="3">
            <a:schemeClr val="accent3"/>
          </a:effectRef>
          <a:fontRef idx="minor">
            <a:schemeClr val="lt1"/>
          </a:fontRef>
        </p:style>
        <p:txBody>
          <a:bodyPr lIns="91432" tIns="45716" rIns="91432" bIns="45716" rtlCol="0" anchor="ctr"/>
          <a:lstStyle/>
          <a:p>
            <a:pPr algn="ctr"/>
            <a:endParaRPr lang="es-MX" dirty="0"/>
          </a:p>
        </p:txBody>
      </p:sp>
      <p:sp>
        <p:nvSpPr>
          <p:cNvPr id="14" name="13 Rectángulo redondeado"/>
          <p:cNvSpPr/>
          <p:nvPr/>
        </p:nvSpPr>
        <p:spPr>
          <a:xfrm>
            <a:off x="1441106" y="714557"/>
            <a:ext cx="508057" cy="497710"/>
          </a:xfrm>
          <a:prstGeom prst="roundRect">
            <a:avLst/>
          </a:prstGeom>
          <a:solidFill>
            <a:srgbClr val="7030A0"/>
          </a:solidFill>
        </p:spPr>
        <p:style>
          <a:lnRef idx="0">
            <a:schemeClr val="accent3"/>
          </a:lnRef>
          <a:fillRef idx="3">
            <a:schemeClr val="accent3"/>
          </a:fillRef>
          <a:effectRef idx="3">
            <a:schemeClr val="accent3"/>
          </a:effectRef>
          <a:fontRef idx="minor">
            <a:schemeClr val="lt1"/>
          </a:fontRef>
        </p:style>
        <p:txBody>
          <a:bodyPr lIns="91432" tIns="45716" rIns="91432" bIns="45716" rtlCol="0" anchor="ctr"/>
          <a:lstStyle/>
          <a:p>
            <a:pPr algn="ctr"/>
            <a:endParaRPr lang="es-MX" dirty="0"/>
          </a:p>
        </p:txBody>
      </p:sp>
      <p:sp>
        <p:nvSpPr>
          <p:cNvPr id="27" name="26 Elipse"/>
          <p:cNvSpPr/>
          <p:nvPr/>
        </p:nvSpPr>
        <p:spPr>
          <a:xfrm>
            <a:off x="5422876" y="1963365"/>
            <a:ext cx="1760033" cy="174367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8" name="27 Elipse"/>
          <p:cNvSpPr/>
          <p:nvPr/>
        </p:nvSpPr>
        <p:spPr>
          <a:xfrm>
            <a:off x="5413351" y="3249183"/>
            <a:ext cx="1760033" cy="1743672"/>
          </a:xfrm>
          <a:prstGeom prst="ellipse">
            <a:avLst/>
          </a:prstGeom>
          <a:solidFill>
            <a:srgbClr val="00B0AC">
              <a:alpha val="4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9" name="28 Elipse"/>
          <p:cNvSpPr/>
          <p:nvPr/>
        </p:nvSpPr>
        <p:spPr>
          <a:xfrm>
            <a:off x="4664695" y="3912568"/>
            <a:ext cx="1440161" cy="1484504"/>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30" name="29 Elipse"/>
          <p:cNvSpPr/>
          <p:nvPr/>
        </p:nvSpPr>
        <p:spPr>
          <a:xfrm>
            <a:off x="3512567" y="4557193"/>
            <a:ext cx="792087" cy="819918"/>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31" name="30 Elipse"/>
          <p:cNvSpPr/>
          <p:nvPr/>
        </p:nvSpPr>
        <p:spPr>
          <a:xfrm>
            <a:off x="4089565" y="4417298"/>
            <a:ext cx="950506" cy="979773"/>
          </a:xfrm>
          <a:prstGeom prst="ellipse">
            <a:avLst/>
          </a:prstGeom>
          <a:solidFill>
            <a:srgbClr val="00B0AC">
              <a:alpha val="4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32" name="31 Elipse"/>
          <p:cNvSpPr/>
          <p:nvPr/>
        </p:nvSpPr>
        <p:spPr>
          <a:xfrm>
            <a:off x="3066117" y="4737287"/>
            <a:ext cx="662474" cy="640840"/>
          </a:xfrm>
          <a:prstGeom prst="ellipse">
            <a:avLst/>
          </a:prstGeom>
          <a:solidFill>
            <a:srgbClr val="00B0AC">
              <a:alpha val="4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33" name="32 Elipse"/>
          <p:cNvSpPr/>
          <p:nvPr/>
        </p:nvSpPr>
        <p:spPr>
          <a:xfrm>
            <a:off x="6088685" y="5086762"/>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6" name="8 Cuadro de texto"/>
          <p:cNvSpPr txBox="1"/>
          <p:nvPr/>
        </p:nvSpPr>
        <p:spPr>
          <a:xfrm>
            <a:off x="698182" y="2256383"/>
            <a:ext cx="5675655" cy="2011602"/>
          </a:xfrm>
          <a:prstGeom prst="roundRect">
            <a:avLst/>
          </a:prstGeom>
          <a:ln>
            <a:solidFill>
              <a:srgbClr val="006666"/>
            </a:solidFill>
          </a:ln>
        </p:spPr>
        <p:style>
          <a:lnRef idx="2">
            <a:schemeClr val="accent4"/>
          </a:lnRef>
          <a:fillRef idx="1">
            <a:schemeClr val="lt1"/>
          </a:fillRef>
          <a:effectRef idx="0">
            <a:schemeClr val="accent4"/>
          </a:effectRef>
          <a:fontRef idx="minor">
            <a:schemeClr val="dk1"/>
          </a:fontRef>
        </p:style>
        <p:txBody>
          <a:bodyPr rot="0" spcFirstLastPara="0" vert="horz" wrap="square" lIns="91432" tIns="45716" rIns="91432" bIns="45716" numCol="1" spcCol="0" rtlCol="0" fromWordArt="0" anchor="ctr" anchorCtr="0" forceAA="0" compatLnSpc="1">
            <a:prstTxWarp prst="textNoShape">
              <a:avLst/>
            </a:prstTxWarp>
            <a:noAutofit/>
          </a:bodyPr>
          <a:lstStyle/>
          <a:p>
            <a:pPr algn="ctr"/>
            <a:r>
              <a:rPr lang="es-MX" sz="2400" cap="small" dirty="0">
                <a:ln>
                  <a:solidFill>
                    <a:schemeClr val="tx1"/>
                  </a:solidFill>
                </a:ln>
                <a:solidFill>
                  <a:schemeClr val="tx1"/>
                </a:solidFill>
                <a:latin typeface="Times New Roman" panose="02020603050405020304" pitchFamily="18" charset="0"/>
                <a:ea typeface="Times New Roman"/>
                <a:cs typeface="Times New Roman" panose="02020603050405020304" pitchFamily="18" charset="0"/>
              </a:rPr>
              <a:t>Centro de Atención a                                   la Sociedad (CAS)</a:t>
            </a:r>
          </a:p>
          <a:p>
            <a:pPr algn="ctr"/>
            <a:r>
              <a:rPr lang="es-MX" sz="2400" cap="small" dirty="0">
                <a:ln>
                  <a:solidFill>
                    <a:schemeClr val="tx1"/>
                  </a:solidFill>
                </a:ln>
                <a:solidFill>
                  <a:schemeClr val="tx1"/>
                </a:solidFill>
                <a:latin typeface="Times New Roman" panose="02020603050405020304" pitchFamily="18" charset="0"/>
                <a:ea typeface="Times New Roman"/>
                <a:cs typeface="Times New Roman" panose="02020603050405020304" pitchFamily="18" charset="0"/>
              </a:rPr>
              <a:t>Informe semanal</a:t>
            </a:r>
          </a:p>
          <a:p>
            <a:pPr algn="ctr"/>
            <a:r>
              <a:rPr lang="es-MX" sz="2400" cap="small" dirty="0">
                <a:ln>
                  <a:solidFill>
                    <a:schemeClr val="tx1"/>
                  </a:solidFill>
                </a:ln>
                <a:solidFill>
                  <a:schemeClr val="tx1"/>
                </a:solidFill>
                <a:latin typeface="Times New Roman" panose="02020603050405020304" pitchFamily="18" charset="0"/>
                <a:ea typeface="Times New Roman"/>
                <a:cs typeface="Times New Roman" panose="02020603050405020304" pitchFamily="18" charset="0"/>
              </a:rPr>
              <a:t>del 20 AL 24 de mayo de 2019</a:t>
            </a:r>
            <a:endParaRPr lang="es-MX" sz="2400" dirty="0">
              <a:ln>
                <a:solidFill>
                  <a:schemeClr val="tx1"/>
                </a:solidFill>
              </a:ln>
              <a:solidFill>
                <a:schemeClr val="tx1"/>
              </a:solidFill>
              <a:latin typeface="Times New Roman" panose="02020603050405020304" pitchFamily="18" charset="0"/>
              <a:ea typeface="Times New Roman"/>
              <a:cs typeface="Times New Roman" panose="02020603050405020304" pitchFamily="18" charset="0"/>
            </a:endParaRPr>
          </a:p>
        </p:txBody>
      </p:sp>
      <p:sp>
        <p:nvSpPr>
          <p:cNvPr id="18" name="17 Elipse"/>
          <p:cNvSpPr/>
          <p:nvPr/>
        </p:nvSpPr>
        <p:spPr>
          <a:xfrm>
            <a:off x="6897757" y="4698755"/>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19" name="18 Elipse"/>
          <p:cNvSpPr/>
          <p:nvPr/>
        </p:nvSpPr>
        <p:spPr>
          <a:xfrm>
            <a:off x="5951494" y="4651113"/>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0" name="19 Elipse"/>
          <p:cNvSpPr/>
          <p:nvPr/>
        </p:nvSpPr>
        <p:spPr>
          <a:xfrm>
            <a:off x="6464895" y="4595293"/>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1" name="20 Elipse"/>
          <p:cNvSpPr/>
          <p:nvPr/>
        </p:nvSpPr>
        <p:spPr>
          <a:xfrm>
            <a:off x="5632549" y="5093984"/>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2" name="21 Elipse"/>
          <p:cNvSpPr/>
          <p:nvPr/>
        </p:nvSpPr>
        <p:spPr>
          <a:xfrm>
            <a:off x="6231261" y="4213922"/>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3" name="22 Elipse"/>
          <p:cNvSpPr/>
          <p:nvPr/>
        </p:nvSpPr>
        <p:spPr>
          <a:xfrm>
            <a:off x="6899823" y="5082931"/>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4" name="23 Elipse"/>
          <p:cNvSpPr/>
          <p:nvPr/>
        </p:nvSpPr>
        <p:spPr>
          <a:xfrm>
            <a:off x="6888232" y="4200599"/>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5" name="24 Elipse"/>
          <p:cNvSpPr/>
          <p:nvPr/>
        </p:nvSpPr>
        <p:spPr>
          <a:xfrm>
            <a:off x="6883998" y="3643904"/>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34" name="33 Elipse"/>
          <p:cNvSpPr/>
          <p:nvPr/>
        </p:nvSpPr>
        <p:spPr>
          <a:xfrm>
            <a:off x="6464895" y="5077839"/>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35" name="34 Elipse"/>
          <p:cNvSpPr/>
          <p:nvPr/>
        </p:nvSpPr>
        <p:spPr>
          <a:xfrm>
            <a:off x="6563217" y="3974053"/>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36" name="35 Elipse"/>
          <p:cNvSpPr/>
          <p:nvPr/>
        </p:nvSpPr>
        <p:spPr>
          <a:xfrm>
            <a:off x="2681923" y="4798079"/>
            <a:ext cx="561662" cy="581324"/>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37" name="36 Elipse"/>
          <p:cNvSpPr/>
          <p:nvPr/>
        </p:nvSpPr>
        <p:spPr>
          <a:xfrm>
            <a:off x="2432447" y="4889225"/>
            <a:ext cx="504056" cy="495076"/>
          </a:xfrm>
          <a:prstGeom prst="ellipse">
            <a:avLst/>
          </a:prstGeom>
          <a:solidFill>
            <a:srgbClr val="00B0AC">
              <a:alpha val="4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38" name="37 Elipse"/>
          <p:cNvSpPr/>
          <p:nvPr/>
        </p:nvSpPr>
        <p:spPr>
          <a:xfrm>
            <a:off x="2168841" y="4967152"/>
            <a:ext cx="413972" cy="420764"/>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39" name="38 Elipse"/>
          <p:cNvSpPr/>
          <p:nvPr/>
        </p:nvSpPr>
        <p:spPr>
          <a:xfrm>
            <a:off x="1974563" y="5091048"/>
            <a:ext cx="285152" cy="293932"/>
          </a:xfrm>
          <a:prstGeom prst="ellipse">
            <a:avLst/>
          </a:prstGeom>
          <a:solidFill>
            <a:srgbClr val="00B0AC">
              <a:alpha val="4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40" name="39 Elipse"/>
          <p:cNvSpPr/>
          <p:nvPr/>
        </p:nvSpPr>
        <p:spPr>
          <a:xfrm>
            <a:off x="1810211" y="5177534"/>
            <a:ext cx="222441" cy="213346"/>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3" name="AutoShape 2" descr="https://scontent-dfw1-1.xx.fbcdn.net/hphotos-xtp1/t31.0-8/10947386_1449372305354540_5826203706677402902_o.jpg?_nc_eui=ARg-nmd20loNlka5HtEUm8iaSuhDT9X-Kk-35igIT_0JDm8I3vVk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dirty="0"/>
          </a:p>
        </p:txBody>
      </p:sp>
      <p:pic>
        <p:nvPicPr>
          <p:cNvPr id="41" name="1 Imagen" descr="C:\Users\jorge.acevedo\AppData\Local\Microsoft\Windows\Temporary Internet Files\Content.Outlook\UINZIPH0\Logo-inai_28abr2015_texto1.jpg"/>
          <p:cNvPicPr/>
          <p:nvPr/>
        </p:nvPicPr>
        <p:blipFill rotWithShape="1">
          <a:blip r:embed="rId2" cstate="print">
            <a:extLst>
              <a:ext uri="{28A0092B-C50C-407E-A947-70E740481C1C}">
                <a14:useLocalDpi xmlns:a14="http://schemas.microsoft.com/office/drawing/2010/main" val="0"/>
              </a:ext>
            </a:extLst>
          </a:blip>
          <a:srcRect l="7575" t="13072" r="5412" b="16340"/>
          <a:stretch/>
        </p:blipFill>
        <p:spPr bwMode="auto">
          <a:xfrm>
            <a:off x="3800599" y="-4465"/>
            <a:ext cx="3323099" cy="1967830"/>
          </a:xfrm>
          <a:prstGeom prst="rect">
            <a:avLst/>
          </a:prstGeom>
          <a:noFill/>
          <a:ln>
            <a:noFill/>
          </a:ln>
        </p:spPr>
      </p:pic>
    </p:spTree>
    <p:extLst>
      <p:ext uri="{BB962C8B-B14F-4D97-AF65-F5344CB8AC3E}">
        <p14:creationId xmlns:p14="http://schemas.microsoft.com/office/powerpoint/2010/main" val="36008012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p:cNvSpPr txBox="1"/>
          <p:nvPr/>
        </p:nvSpPr>
        <p:spPr>
          <a:xfrm>
            <a:off x="75934" y="3840559"/>
            <a:ext cx="7037033" cy="1107996"/>
          </a:xfrm>
          <a:prstGeom prst="rect">
            <a:avLst/>
          </a:prstGeom>
          <a:noFill/>
        </p:spPr>
        <p:txBody>
          <a:bodyPr wrap="square" rtlCol="0">
            <a:spAutoFit/>
          </a:bodyPr>
          <a:lstStyle/>
          <a:p>
            <a:pPr marL="285750" indent="-285750" algn="just">
              <a:buFont typeface="Wingdings" panose="05000000000000000000" pitchFamily="2" charset="2"/>
              <a:buChar char="q"/>
            </a:pPr>
            <a:r>
              <a:rPr lang="es-MX" b="1" dirty="0"/>
              <a:t>El 29.3% de las consultas fue sobre orientaciones en materia de la LGPDPPSO.</a:t>
            </a:r>
          </a:p>
          <a:p>
            <a:pPr algn="just"/>
            <a:endParaRPr lang="es-MX" sz="800" b="1" dirty="0"/>
          </a:p>
          <a:p>
            <a:pPr marL="285750" indent="-285750" algn="just">
              <a:buFont typeface="Wingdings" panose="05000000000000000000" pitchFamily="2" charset="2"/>
              <a:buChar char="q"/>
            </a:pPr>
            <a:r>
              <a:rPr lang="es-MX" b="1" dirty="0"/>
              <a:t>El 19.5% de las consultas se dio a Seguimiento a Solicitudes. </a:t>
            </a:r>
          </a:p>
          <a:p>
            <a:pPr marL="285750" indent="-285750" algn="just">
              <a:buFont typeface="Wingdings" panose="05000000000000000000" pitchFamily="2" charset="2"/>
              <a:buChar char="q"/>
            </a:pPr>
            <a:endParaRPr lang="es-MX" sz="800" b="1" dirty="0"/>
          </a:p>
          <a:p>
            <a:pPr marL="285750" indent="-285750" algn="just">
              <a:buFont typeface="Wingdings" panose="05000000000000000000" pitchFamily="2" charset="2"/>
              <a:buChar char="q"/>
            </a:pPr>
            <a:r>
              <a:rPr lang="es-MX" b="1" dirty="0"/>
              <a:t>El 13.9% de las consultas  otorgadas consistió en orientaciones sobre la LFPDPPP.</a:t>
            </a:r>
          </a:p>
          <a:p>
            <a:pPr algn="just"/>
            <a:endParaRPr lang="es-MX" sz="800" b="1" dirty="0"/>
          </a:p>
        </p:txBody>
      </p:sp>
      <p:sp>
        <p:nvSpPr>
          <p:cNvPr id="8" name="2 Rectángulo"/>
          <p:cNvSpPr/>
          <p:nvPr/>
        </p:nvSpPr>
        <p:spPr>
          <a:xfrm>
            <a:off x="-52166" y="17923"/>
            <a:ext cx="7118799" cy="338554"/>
          </a:xfrm>
          <a:prstGeom prst="rect">
            <a:avLst/>
          </a:prstGeom>
        </p:spPr>
        <p:txBody>
          <a:bodyPr wrap="square">
            <a:spAutoFit/>
          </a:bodyPr>
          <a:lstStyle/>
          <a:p>
            <a:pPr algn="ctr"/>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7. Tipo de Servicio por Canal de Atención</a:t>
            </a:r>
          </a:p>
        </p:txBody>
      </p:sp>
      <p:sp>
        <p:nvSpPr>
          <p:cNvPr id="9" name="CuadroTexto 8"/>
          <p:cNvSpPr txBox="1"/>
          <p:nvPr/>
        </p:nvSpPr>
        <p:spPr>
          <a:xfrm>
            <a:off x="307223" y="3408511"/>
            <a:ext cx="4930146" cy="230832"/>
          </a:xfrm>
          <a:prstGeom prst="rect">
            <a:avLst/>
          </a:prstGeom>
          <a:noFill/>
        </p:spPr>
        <p:txBody>
          <a:bodyPr wrap="square" rtlCol="0">
            <a:spAutoFit/>
          </a:bodyPr>
          <a:lstStyle/>
          <a:p>
            <a:r>
              <a:rPr lang="es-MX" sz="900" dirty="0"/>
              <a:t>Nota: La suma de los porcentajes parciales puede no coincidir con el 100 debido a redondeo aplicado</a:t>
            </a:r>
            <a:endParaRPr lang="en-US" sz="900" dirty="0"/>
          </a:p>
        </p:txBody>
      </p:sp>
      <p:pic>
        <p:nvPicPr>
          <p:cNvPr id="2" name="Imagen 1"/>
          <p:cNvPicPr/>
          <p:nvPr>
            <p:extLst>
              <p:ext uri="{D42A27DB-BD31-4B8C-83A1-F6EECF244321}">
                <p14:modId xmlns:p14="http://schemas.microsoft.com/office/powerpoint/2010/main" val="2560404770"/>
              </p:ext>
            </p:extLst>
          </p:nvPr>
        </p:nvPicPr>
        <p:blipFill>
          <a:blip r:embed="rId2"/>
          <a:stretch>
            <a:fillRect/>
          </a:stretch>
        </p:blipFill>
        <p:spPr>
          <a:xfrm>
            <a:off x="200025" y="455613"/>
            <a:ext cx="6697663" cy="2952750"/>
          </a:xfrm>
          <a:prstGeom prst="rect">
            <a:avLst/>
          </a:prstGeom>
        </p:spPr>
      </p:pic>
    </p:spTree>
    <p:extLst>
      <p:ext uri="{BB962C8B-B14F-4D97-AF65-F5344CB8AC3E}">
        <p14:creationId xmlns:p14="http://schemas.microsoft.com/office/powerpoint/2010/main" val="16264257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14446" y="3751128"/>
            <a:ext cx="6990608" cy="1169551"/>
          </a:xfrm>
          <a:prstGeom prst="rect">
            <a:avLst/>
          </a:prstGeom>
          <a:noFill/>
        </p:spPr>
        <p:txBody>
          <a:bodyPr wrap="square" rtlCol="0">
            <a:spAutoFit/>
          </a:bodyPr>
          <a:lstStyle/>
          <a:p>
            <a:pPr algn="just"/>
            <a:r>
              <a:rPr lang="es-MX" b="1" dirty="0"/>
              <a:t>El 90.3 % de las consultas brindadas fue resuelta el mismo día, es decir, se le dio solución de manera inmediata, cuantificado en 1,252, de las que el rubro o canal de atención más empleado fue el Tel-INAI, con 1,085.</a:t>
            </a:r>
          </a:p>
          <a:p>
            <a:pPr algn="just"/>
            <a:endParaRPr lang="es-MX" b="1" dirty="0"/>
          </a:p>
          <a:p>
            <a:pPr algn="just"/>
            <a:r>
              <a:rPr lang="es-MX" b="1" dirty="0"/>
              <a:t>El 8.2% de las asesorías atendidas se respondieron entre 1 y 2 días.</a:t>
            </a:r>
          </a:p>
        </p:txBody>
      </p:sp>
      <p:sp>
        <p:nvSpPr>
          <p:cNvPr id="7" name="2 Rectángulo"/>
          <p:cNvSpPr/>
          <p:nvPr/>
        </p:nvSpPr>
        <p:spPr>
          <a:xfrm>
            <a:off x="50351" y="23729"/>
            <a:ext cx="7118799" cy="338554"/>
          </a:xfrm>
          <a:prstGeom prst="rect">
            <a:avLst/>
          </a:prstGeom>
        </p:spPr>
        <p:txBody>
          <a:bodyPr wrap="square">
            <a:spAutoFit/>
          </a:bodyPr>
          <a:lstStyle/>
          <a:p>
            <a:pPr algn="ctr"/>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8. Tiempo de respuesta por Canal de Atención</a:t>
            </a:r>
          </a:p>
        </p:txBody>
      </p:sp>
      <p:sp>
        <p:nvSpPr>
          <p:cNvPr id="8" name="CuadroTexto 7"/>
          <p:cNvSpPr txBox="1"/>
          <p:nvPr/>
        </p:nvSpPr>
        <p:spPr>
          <a:xfrm>
            <a:off x="94589" y="3264495"/>
            <a:ext cx="4930146" cy="230832"/>
          </a:xfrm>
          <a:prstGeom prst="rect">
            <a:avLst/>
          </a:prstGeom>
          <a:noFill/>
        </p:spPr>
        <p:txBody>
          <a:bodyPr wrap="square" rtlCol="0">
            <a:spAutoFit/>
          </a:bodyPr>
          <a:lstStyle/>
          <a:p>
            <a:r>
              <a:rPr lang="es-MX" sz="900" dirty="0"/>
              <a:t>Nota: La suma de los porcentajes parciales puede no coincidir con el 100 debido a redondeo aplicado</a:t>
            </a:r>
            <a:endParaRPr lang="en-US" sz="900" dirty="0"/>
          </a:p>
        </p:txBody>
      </p:sp>
      <p:pic>
        <p:nvPicPr>
          <p:cNvPr id="3" name="Imagen 2"/>
          <p:cNvPicPr/>
          <p:nvPr>
            <p:extLst>
              <p:ext uri="{D42A27DB-BD31-4B8C-83A1-F6EECF244321}">
                <p14:modId xmlns:p14="http://schemas.microsoft.com/office/powerpoint/2010/main" val="3374382344"/>
              </p:ext>
            </p:extLst>
          </p:nvPr>
        </p:nvPicPr>
        <p:blipFill>
          <a:blip r:embed="rId2"/>
          <a:stretch>
            <a:fillRect/>
          </a:stretch>
        </p:blipFill>
        <p:spPr>
          <a:xfrm>
            <a:off x="114446" y="415454"/>
            <a:ext cx="6990608" cy="2705025"/>
          </a:xfrm>
          <a:prstGeom prst="rect">
            <a:avLst/>
          </a:prstGeom>
        </p:spPr>
      </p:pic>
    </p:spTree>
    <p:extLst>
      <p:ext uri="{BB962C8B-B14F-4D97-AF65-F5344CB8AC3E}">
        <p14:creationId xmlns:p14="http://schemas.microsoft.com/office/powerpoint/2010/main" val="2854013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Rectángulo"/>
          <p:cNvSpPr/>
          <p:nvPr/>
        </p:nvSpPr>
        <p:spPr>
          <a:xfrm>
            <a:off x="-52166" y="17923"/>
            <a:ext cx="7118799" cy="338554"/>
          </a:xfrm>
          <a:prstGeom prst="rect">
            <a:avLst/>
          </a:prstGeom>
        </p:spPr>
        <p:txBody>
          <a:bodyPr wrap="square">
            <a:spAutoFit/>
          </a:bodyPr>
          <a:lstStyle/>
          <a:p>
            <a:pPr algn="ctr"/>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9. Tipo de Persona por Canal de Atención</a:t>
            </a:r>
          </a:p>
        </p:txBody>
      </p:sp>
      <p:sp>
        <p:nvSpPr>
          <p:cNvPr id="5" name="CuadroTexto 4"/>
          <p:cNvSpPr txBox="1"/>
          <p:nvPr/>
        </p:nvSpPr>
        <p:spPr>
          <a:xfrm>
            <a:off x="-15825" y="4111168"/>
            <a:ext cx="7136920" cy="1169551"/>
          </a:xfrm>
          <a:prstGeom prst="rect">
            <a:avLst/>
          </a:prstGeom>
          <a:noFill/>
        </p:spPr>
        <p:txBody>
          <a:bodyPr wrap="square" rtlCol="0">
            <a:spAutoFit/>
          </a:bodyPr>
          <a:lstStyle/>
          <a:p>
            <a:pPr algn="just"/>
            <a:r>
              <a:rPr lang="es-MX" b="1" dirty="0"/>
              <a:t>Con 1,372 usuarios, que representan el 98.9% de las asesorías realizadas por el CAS, las personas físicas emplearon como medio principal el Tel-INAI con 1,071, los cuales representaron el 98.7% de las asesorías realizadas.</a:t>
            </a:r>
          </a:p>
          <a:p>
            <a:pPr algn="just"/>
            <a:r>
              <a:rPr lang="es-MX" b="1" dirty="0"/>
              <a:t>El medio empleado por las personas morales fue: Tel-INAI, con 14 usuarios que representaron el 1.3%</a:t>
            </a:r>
          </a:p>
        </p:txBody>
      </p:sp>
      <p:sp>
        <p:nvSpPr>
          <p:cNvPr id="9" name="CuadroTexto 8"/>
          <p:cNvSpPr txBox="1"/>
          <p:nvPr/>
        </p:nvSpPr>
        <p:spPr>
          <a:xfrm>
            <a:off x="3507233" y="1857835"/>
            <a:ext cx="3387447" cy="369332"/>
          </a:xfrm>
          <a:prstGeom prst="rect">
            <a:avLst/>
          </a:prstGeom>
          <a:noFill/>
        </p:spPr>
        <p:txBody>
          <a:bodyPr wrap="square" rtlCol="0">
            <a:spAutoFit/>
          </a:bodyPr>
          <a:lstStyle/>
          <a:p>
            <a:r>
              <a:rPr lang="es-MX" sz="900" dirty="0"/>
              <a:t>Nota: La suma de los porcentajes parciales puede no coincidir con el 100 debido a redondeo aplicado</a:t>
            </a:r>
            <a:endParaRPr lang="en-US" sz="900" dirty="0"/>
          </a:p>
        </p:txBody>
      </p:sp>
      <p:pic>
        <p:nvPicPr>
          <p:cNvPr id="6" name="Imagen 5"/>
          <p:cNvPicPr/>
          <p:nvPr>
            <p:extLst>
              <p:ext uri="{D42A27DB-BD31-4B8C-83A1-F6EECF244321}">
                <p14:modId xmlns:p14="http://schemas.microsoft.com/office/powerpoint/2010/main" val="2644464259"/>
              </p:ext>
            </p:extLst>
          </p:nvPr>
        </p:nvPicPr>
        <p:blipFill>
          <a:blip r:embed="rId2"/>
          <a:stretch>
            <a:fillRect/>
          </a:stretch>
        </p:blipFill>
        <p:spPr>
          <a:xfrm>
            <a:off x="141288" y="384175"/>
            <a:ext cx="6889750" cy="1457325"/>
          </a:xfrm>
          <a:prstGeom prst="rect">
            <a:avLst/>
          </a:prstGeom>
        </p:spPr>
      </p:pic>
      <p:pic>
        <p:nvPicPr>
          <p:cNvPr id="7" name="Imagen 6"/>
          <p:cNvPicPr/>
          <p:nvPr>
            <p:extLst>
              <p:ext uri="{D42A27DB-BD31-4B8C-83A1-F6EECF244321}">
                <p14:modId xmlns:p14="http://schemas.microsoft.com/office/powerpoint/2010/main" val="446784676"/>
              </p:ext>
            </p:extLst>
          </p:nvPr>
        </p:nvPicPr>
        <p:blipFill>
          <a:blip r:embed="rId3"/>
          <a:stretch>
            <a:fillRect/>
          </a:stretch>
        </p:blipFill>
        <p:spPr>
          <a:xfrm>
            <a:off x="214313" y="1752600"/>
            <a:ext cx="6664325" cy="2341563"/>
          </a:xfrm>
          <a:prstGeom prst="rect">
            <a:avLst/>
          </a:prstGeom>
        </p:spPr>
      </p:pic>
    </p:spTree>
    <p:extLst>
      <p:ext uri="{BB962C8B-B14F-4D97-AF65-F5344CB8AC3E}">
        <p14:creationId xmlns:p14="http://schemas.microsoft.com/office/powerpoint/2010/main" val="12375844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Rectángulo"/>
          <p:cNvSpPr/>
          <p:nvPr/>
        </p:nvSpPr>
        <p:spPr>
          <a:xfrm>
            <a:off x="-52166" y="17923"/>
            <a:ext cx="7118799" cy="338554"/>
          </a:xfrm>
          <a:prstGeom prst="rect">
            <a:avLst/>
          </a:prstGeom>
        </p:spPr>
        <p:txBody>
          <a:bodyPr wrap="square">
            <a:spAutoFit/>
          </a:bodyPr>
          <a:lstStyle/>
          <a:p>
            <a:pPr algn="ctr"/>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10. Sexo de los Usuarios por Canal de Atención</a:t>
            </a:r>
          </a:p>
        </p:txBody>
      </p:sp>
      <p:sp>
        <p:nvSpPr>
          <p:cNvPr id="7" name="CuadroTexto 6"/>
          <p:cNvSpPr txBox="1"/>
          <p:nvPr/>
        </p:nvSpPr>
        <p:spPr>
          <a:xfrm>
            <a:off x="34574" y="2971814"/>
            <a:ext cx="7019422" cy="2092881"/>
          </a:xfrm>
          <a:prstGeom prst="rect">
            <a:avLst/>
          </a:prstGeom>
          <a:noFill/>
        </p:spPr>
        <p:txBody>
          <a:bodyPr wrap="square" rtlCol="0">
            <a:spAutoFit/>
          </a:bodyPr>
          <a:lstStyle/>
          <a:p>
            <a:pPr algn="just"/>
            <a:r>
              <a:rPr lang="es-MX" sz="1300" b="1" dirty="0"/>
              <a:t>Tel-INAI. Con 1,085 consultas atendidas, los hombres representaron el 52.4%, y las mujeres, el 47.6%</a:t>
            </a:r>
          </a:p>
          <a:p>
            <a:pPr algn="just"/>
            <a:endParaRPr lang="es-MX" sz="1300" b="1" dirty="0"/>
          </a:p>
          <a:p>
            <a:pPr algn="just"/>
            <a:r>
              <a:rPr lang="es-MX" sz="1300" b="1" dirty="0"/>
              <a:t>Las personas que acudieron de manera presencial al INAI, en su mayoría, fueron hombres que representaron el 65.6% y, las mujeres, el 33.1, el 1.2% no proporciono el dato.</a:t>
            </a:r>
          </a:p>
          <a:p>
            <a:pPr algn="just"/>
            <a:endParaRPr lang="es-MX" sz="1300" b="1" dirty="0"/>
          </a:p>
          <a:p>
            <a:pPr algn="just"/>
            <a:r>
              <a:rPr lang="es-MX" sz="1300" b="1" dirty="0"/>
              <a:t>Por correo electrónico E-mail el 50.4 % de las consultas fueron formuladas por hombres y 39.8%, por mujeres; del 9.8% no se obtuvo el dato. </a:t>
            </a:r>
          </a:p>
          <a:p>
            <a:pPr algn="just"/>
            <a:endParaRPr lang="es-MX" sz="1300" b="1" dirty="0"/>
          </a:p>
          <a:p>
            <a:pPr algn="just"/>
            <a:r>
              <a:rPr lang="es-MX" sz="1300" b="1" dirty="0"/>
              <a:t>De las postales recibidas el 83.3% correspondía a los hombres y el 16.7 a las mujeres.</a:t>
            </a:r>
          </a:p>
        </p:txBody>
      </p:sp>
      <p:sp>
        <p:nvSpPr>
          <p:cNvPr id="8" name="CuadroTexto 7"/>
          <p:cNvSpPr txBox="1"/>
          <p:nvPr/>
        </p:nvSpPr>
        <p:spPr>
          <a:xfrm>
            <a:off x="94589" y="2673623"/>
            <a:ext cx="4930146" cy="230832"/>
          </a:xfrm>
          <a:prstGeom prst="rect">
            <a:avLst/>
          </a:prstGeom>
          <a:noFill/>
        </p:spPr>
        <p:txBody>
          <a:bodyPr wrap="square" rtlCol="0">
            <a:spAutoFit/>
          </a:bodyPr>
          <a:lstStyle/>
          <a:p>
            <a:r>
              <a:rPr lang="es-MX" sz="900" dirty="0"/>
              <a:t>Nota: La suma de los porcentajes parciales puede no coincidir con el 100 debido a redondeo aplicado</a:t>
            </a:r>
            <a:endParaRPr lang="en-US" sz="900" dirty="0"/>
          </a:p>
        </p:txBody>
      </p:sp>
      <p:pic>
        <p:nvPicPr>
          <p:cNvPr id="2" name="Imagen 1"/>
          <p:cNvPicPr/>
          <p:nvPr>
            <p:extLst>
              <p:ext uri="{D42A27DB-BD31-4B8C-83A1-F6EECF244321}">
                <p14:modId xmlns:p14="http://schemas.microsoft.com/office/powerpoint/2010/main" val="1243534297"/>
              </p:ext>
            </p:extLst>
          </p:nvPr>
        </p:nvPicPr>
        <p:blipFill>
          <a:blip r:embed="rId2"/>
          <a:stretch>
            <a:fillRect/>
          </a:stretch>
        </p:blipFill>
        <p:spPr>
          <a:xfrm>
            <a:off x="200199" y="456183"/>
            <a:ext cx="6768752" cy="2217440"/>
          </a:xfrm>
          <a:prstGeom prst="rect">
            <a:avLst/>
          </a:prstGeom>
        </p:spPr>
      </p:pic>
    </p:spTree>
    <p:extLst>
      <p:ext uri="{BB962C8B-B14F-4D97-AF65-F5344CB8AC3E}">
        <p14:creationId xmlns:p14="http://schemas.microsoft.com/office/powerpoint/2010/main" val="13977371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agen 10"/>
          <p:cNvPicPr>
            <a:picLocks noChangeAspect="1"/>
          </p:cNvPicPr>
          <p:nvPr/>
        </p:nvPicPr>
        <p:blipFill rotWithShape="1">
          <a:blip r:embed="rId2">
            <a:lum bright="70000" contrast="-70000"/>
          </a:blip>
          <a:srcRect r="54408" b="51512"/>
          <a:stretch/>
        </p:blipFill>
        <p:spPr>
          <a:xfrm>
            <a:off x="2630263" y="1392287"/>
            <a:ext cx="1753939" cy="2719174"/>
          </a:xfrm>
          <a:prstGeom prst="rect">
            <a:avLst/>
          </a:prstGeom>
        </p:spPr>
      </p:pic>
      <p:sp>
        <p:nvSpPr>
          <p:cNvPr id="12" name="2 Rectángulo"/>
          <p:cNvSpPr/>
          <p:nvPr/>
        </p:nvSpPr>
        <p:spPr>
          <a:xfrm>
            <a:off x="-52166" y="17923"/>
            <a:ext cx="7118799" cy="338554"/>
          </a:xfrm>
          <a:prstGeom prst="rect">
            <a:avLst/>
          </a:prstGeom>
        </p:spPr>
        <p:txBody>
          <a:bodyPr wrap="square">
            <a:spAutoFit/>
          </a:bodyPr>
          <a:lstStyle/>
          <a:p>
            <a:pPr algn="ctr"/>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Gráfico. Sexo de los Usuarios por Canal de Atención</a:t>
            </a:r>
          </a:p>
        </p:txBody>
      </p:sp>
      <p:pic>
        <p:nvPicPr>
          <p:cNvPr id="2" name="Imagen 1"/>
          <p:cNvPicPr/>
          <p:nvPr>
            <p:extLst>
              <p:ext uri="{D42A27DB-BD31-4B8C-83A1-F6EECF244321}">
                <p14:modId xmlns:p14="http://schemas.microsoft.com/office/powerpoint/2010/main" val="3491801005"/>
              </p:ext>
            </p:extLst>
          </p:nvPr>
        </p:nvPicPr>
        <p:blipFill>
          <a:blip r:embed="rId3"/>
          <a:stretch>
            <a:fillRect/>
          </a:stretch>
        </p:blipFill>
        <p:spPr>
          <a:xfrm>
            <a:off x="131763" y="457201"/>
            <a:ext cx="3236788" cy="2294674"/>
          </a:xfrm>
          <a:prstGeom prst="rect">
            <a:avLst/>
          </a:prstGeom>
        </p:spPr>
      </p:pic>
      <p:pic>
        <p:nvPicPr>
          <p:cNvPr id="3" name="Imagen 2"/>
          <p:cNvPicPr/>
          <p:nvPr>
            <p:extLst>
              <p:ext uri="{D42A27DB-BD31-4B8C-83A1-F6EECF244321}">
                <p14:modId xmlns:p14="http://schemas.microsoft.com/office/powerpoint/2010/main" val="2275751976"/>
              </p:ext>
            </p:extLst>
          </p:nvPr>
        </p:nvPicPr>
        <p:blipFill>
          <a:blip r:embed="rId4"/>
          <a:stretch>
            <a:fillRect/>
          </a:stretch>
        </p:blipFill>
        <p:spPr>
          <a:xfrm>
            <a:off x="3443288" y="525463"/>
            <a:ext cx="3551237" cy="2226411"/>
          </a:xfrm>
          <a:prstGeom prst="rect">
            <a:avLst/>
          </a:prstGeom>
        </p:spPr>
      </p:pic>
      <p:pic>
        <p:nvPicPr>
          <p:cNvPr id="4" name="Imagen 3"/>
          <p:cNvPicPr/>
          <p:nvPr>
            <p:extLst>
              <p:ext uri="{D42A27DB-BD31-4B8C-83A1-F6EECF244321}">
                <p14:modId xmlns:p14="http://schemas.microsoft.com/office/powerpoint/2010/main" val="1026847485"/>
              </p:ext>
            </p:extLst>
          </p:nvPr>
        </p:nvPicPr>
        <p:blipFill>
          <a:blip r:embed="rId5"/>
          <a:stretch>
            <a:fillRect/>
          </a:stretch>
        </p:blipFill>
        <p:spPr>
          <a:xfrm>
            <a:off x="130175" y="2752725"/>
            <a:ext cx="3503613" cy="2382838"/>
          </a:xfrm>
          <a:prstGeom prst="rect">
            <a:avLst/>
          </a:prstGeom>
        </p:spPr>
      </p:pic>
      <p:pic>
        <p:nvPicPr>
          <p:cNvPr id="5" name="Imagen 4"/>
          <p:cNvPicPr/>
          <p:nvPr>
            <p:extLst>
              <p:ext uri="{D42A27DB-BD31-4B8C-83A1-F6EECF244321}">
                <p14:modId xmlns:p14="http://schemas.microsoft.com/office/powerpoint/2010/main" val="3264993662"/>
              </p:ext>
            </p:extLst>
          </p:nvPr>
        </p:nvPicPr>
        <p:blipFill>
          <a:blip r:embed="rId6"/>
          <a:stretch>
            <a:fillRect/>
          </a:stretch>
        </p:blipFill>
        <p:spPr>
          <a:xfrm>
            <a:off x="3659188" y="2751138"/>
            <a:ext cx="3306762" cy="2395537"/>
          </a:xfrm>
          <a:prstGeom prst="rect">
            <a:avLst/>
          </a:prstGeom>
        </p:spPr>
      </p:pic>
    </p:spTree>
    <p:extLst>
      <p:ext uri="{BB962C8B-B14F-4D97-AF65-F5344CB8AC3E}">
        <p14:creationId xmlns:p14="http://schemas.microsoft.com/office/powerpoint/2010/main" val="31212420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Rectángulo"/>
          <p:cNvSpPr/>
          <p:nvPr/>
        </p:nvSpPr>
        <p:spPr>
          <a:xfrm>
            <a:off x="122422" y="3248813"/>
            <a:ext cx="6944211" cy="1815882"/>
          </a:xfrm>
          <a:prstGeom prst="rect">
            <a:avLst/>
          </a:prstGeom>
        </p:spPr>
        <p:txBody>
          <a:bodyPr wrap="square">
            <a:spAutoFit/>
          </a:bodyPr>
          <a:lstStyle/>
          <a:p>
            <a:pPr marL="285750" indent="-285750" algn="just">
              <a:buFont typeface="Wingdings" panose="05000000000000000000" pitchFamily="2" charset="2"/>
              <a:buChar char="q"/>
            </a:pPr>
            <a:r>
              <a:rPr lang="es-MX" b="1" dirty="0"/>
              <a:t>963 personas proporcionaron información sobre su edad (69.4% de los usuarios atendidos), quienes emplearon en un 89.2% el Tel-INAI, en tanto que el 0.3% lo hizo por E-mail.</a:t>
            </a:r>
          </a:p>
          <a:p>
            <a:pPr marL="285750" indent="-285750" algn="just">
              <a:buFont typeface="Wingdings" panose="05000000000000000000" pitchFamily="2" charset="2"/>
              <a:buChar char="q"/>
            </a:pPr>
            <a:r>
              <a:rPr lang="es-MX" b="1" dirty="0"/>
              <a:t>El 22.9% de las personas tiene entre 50 y 59 años, fue el grupo que más requirió de asesoría.</a:t>
            </a:r>
          </a:p>
          <a:p>
            <a:pPr marL="285750" indent="-285750" algn="just">
              <a:buFont typeface="Wingdings" panose="05000000000000000000" pitchFamily="2" charset="2"/>
              <a:buChar char="q"/>
            </a:pPr>
            <a:r>
              <a:rPr lang="es-MX" b="1" dirty="0"/>
              <a:t>El 21.4% de las personas osciló entre 40 y 49 años.</a:t>
            </a:r>
          </a:p>
          <a:p>
            <a:pPr marL="285750" indent="-285750" algn="just">
              <a:buFont typeface="Wingdings" panose="05000000000000000000" pitchFamily="2" charset="2"/>
              <a:buChar char="q"/>
            </a:pPr>
            <a:r>
              <a:rPr lang="es-MX" b="1" dirty="0"/>
              <a:t>Los usuarios entre 30 y 39 años representaron un 20.6%.</a:t>
            </a:r>
          </a:p>
          <a:p>
            <a:pPr marL="285750" indent="-285750" algn="just">
              <a:buFont typeface="Wingdings" panose="05000000000000000000" pitchFamily="2" charset="2"/>
              <a:buChar char="q"/>
            </a:pPr>
            <a:r>
              <a:rPr lang="es-MX" b="1" dirty="0"/>
              <a:t>21.0% tienen 60 o más años.</a:t>
            </a:r>
          </a:p>
        </p:txBody>
      </p:sp>
      <p:sp>
        <p:nvSpPr>
          <p:cNvPr id="7" name="2 Rectángulo"/>
          <p:cNvSpPr/>
          <p:nvPr/>
        </p:nvSpPr>
        <p:spPr>
          <a:xfrm>
            <a:off x="-52166" y="17923"/>
            <a:ext cx="7118799" cy="338554"/>
          </a:xfrm>
          <a:prstGeom prst="rect">
            <a:avLst/>
          </a:prstGeom>
        </p:spPr>
        <p:txBody>
          <a:bodyPr wrap="square">
            <a:spAutoFit/>
          </a:bodyPr>
          <a:lstStyle/>
          <a:p>
            <a:pPr algn="ctr"/>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11. Grupo de  Edades de los Usuarios por Canal de Atención</a:t>
            </a:r>
          </a:p>
        </p:txBody>
      </p:sp>
      <p:sp>
        <p:nvSpPr>
          <p:cNvPr id="8" name="CuadroTexto 7"/>
          <p:cNvSpPr txBox="1"/>
          <p:nvPr/>
        </p:nvSpPr>
        <p:spPr>
          <a:xfrm>
            <a:off x="128191" y="2889647"/>
            <a:ext cx="4930146" cy="230832"/>
          </a:xfrm>
          <a:prstGeom prst="rect">
            <a:avLst/>
          </a:prstGeom>
          <a:noFill/>
        </p:spPr>
        <p:txBody>
          <a:bodyPr wrap="square" rtlCol="0">
            <a:spAutoFit/>
          </a:bodyPr>
          <a:lstStyle/>
          <a:p>
            <a:r>
              <a:rPr lang="es-MX" sz="900" dirty="0"/>
              <a:t>Nota: La suma de los porcentajes parciales puede no coincidir con el 100 debido a redondeo aplicado</a:t>
            </a:r>
            <a:endParaRPr lang="en-US" sz="900" dirty="0"/>
          </a:p>
        </p:txBody>
      </p:sp>
      <p:pic>
        <p:nvPicPr>
          <p:cNvPr id="3" name="Imagen 2"/>
          <p:cNvPicPr/>
          <p:nvPr>
            <p:extLst>
              <p:ext uri="{D42A27DB-BD31-4B8C-83A1-F6EECF244321}">
                <p14:modId xmlns:p14="http://schemas.microsoft.com/office/powerpoint/2010/main" val="2368919876"/>
              </p:ext>
            </p:extLst>
          </p:nvPr>
        </p:nvPicPr>
        <p:blipFill>
          <a:blip r:embed="rId2"/>
          <a:stretch>
            <a:fillRect/>
          </a:stretch>
        </p:blipFill>
        <p:spPr>
          <a:xfrm>
            <a:off x="122422" y="509588"/>
            <a:ext cx="6944212" cy="2381250"/>
          </a:xfrm>
          <a:prstGeom prst="rect">
            <a:avLst/>
          </a:prstGeom>
        </p:spPr>
      </p:pic>
    </p:spTree>
    <p:extLst>
      <p:ext uri="{BB962C8B-B14F-4D97-AF65-F5344CB8AC3E}">
        <p14:creationId xmlns:p14="http://schemas.microsoft.com/office/powerpoint/2010/main" val="14167194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0" y="3607692"/>
            <a:ext cx="7163589" cy="1600438"/>
          </a:xfrm>
          <a:prstGeom prst="rect">
            <a:avLst/>
          </a:prstGeom>
          <a:noFill/>
        </p:spPr>
        <p:txBody>
          <a:bodyPr wrap="square" rtlCol="0">
            <a:spAutoFit/>
          </a:bodyPr>
          <a:lstStyle/>
          <a:p>
            <a:pPr marL="285750" indent="-285750" algn="just">
              <a:buFont typeface="Wingdings" panose="05000000000000000000" pitchFamily="2" charset="2"/>
              <a:buChar char="q"/>
            </a:pPr>
            <a:r>
              <a:rPr lang="es-MX" b="1" dirty="0"/>
              <a:t>La mayor parte de las personas atendidas se encuentran en el rango de 50 a 59 años, que representaron el 22.9%; el 51.1% fueron hombres y el 48.9%, mujeres, ambos con 113 y 108 usuarios.</a:t>
            </a:r>
          </a:p>
          <a:p>
            <a:pPr marL="285750" indent="-285750" algn="just">
              <a:buFont typeface="Wingdings" panose="05000000000000000000" pitchFamily="2" charset="2"/>
              <a:buChar char="q"/>
            </a:pPr>
            <a:r>
              <a:rPr lang="es-MX" b="1" dirty="0"/>
              <a:t>El grupo de 30 a 39 años con 89 y 109 usuarios, 20.6% del total; 44.9% fueron hombres y 55.1%, mujeres.</a:t>
            </a:r>
          </a:p>
          <a:p>
            <a:pPr marL="285750" indent="-285750" algn="just">
              <a:buFont typeface="Wingdings" panose="05000000000000000000" pitchFamily="2" charset="2"/>
              <a:buChar char="q"/>
            </a:pPr>
            <a:r>
              <a:rPr lang="es-MX" b="1" dirty="0"/>
              <a:t>Las personas de 60 años o más, representaron el  21.0%, 133 hombres (65.5%) y 70 mujeres (34.5%).</a:t>
            </a:r>
          </a:p>
        </p:txBody>
      </p:sp>
      <p:sp>
        <p:nvSpPr>
          <p:cNvPr id="8" name="2 Rectángulo"/>
          <p:cNvSpPr/>
          <p:nvPr/>
        </p:nvSpPr>
        <p:spPr>
          <a:xfrm>
            <a:off x="44790" y="17923"/>
            <a:ext cx="7118799" cy="338554"/>
          </a:xfrm>
          <a:prstGeom prst="rect">
            <a:avLst/>
          </a:prstGeom>
        </p:spPr>
        <p:txBody>
          <a:bodyPr wrap="square">
            <a:spAutoFit/>
          </a:bodyPr>
          <a:lstStyle/>
          <a:p>
            <a:pPr algn="ctr"/>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12. Grupo de  Edades de los Usuarios por Sexo</a:t>
            </a:r>
          </a:p>
        </p:txBody>
      </p:sp>
      <p:sp>
        <p:nvSpPr>
          <p:cNvPr id="7" name="CuadroTexto 6"/>
          <p:cNvSpPr txBox="1"/>
          <p:nvPr/>
        </p:nvSpPr>
        <p:spPr>
          <a:xfrm>
            <a:off x="238605" y="3177679"/>
            <a:ext cx="4930146" cy="230832"/>
          </a:xfrm>
          <a:prstGeom prst="rect">
            <a:avLst/>
          </a:prstGeom>
          <a:noFill/>
        </p:spPr>
        <p:txBody>
          <a:bodyPr wrap="square" rtlCol="0">
            <a:spAutoFit/>
          </a:bodyPr>
          <a:lstStyle/>
          <a:p>
            <a:r>
              <a:rPr lang="es-MX" sz="900" dirty="0"/>
              <a:t>Nota: La suma de los porcentajes parciales puede no coincidir con el 100 debido a redondeo aplicado</a:t>
            </a:r>
            <a:endParaRPr lang="en-US" sz="900" dirty="0"/>
          </a:p>
        </p:txBody>
      </p:sp>
      <p:pic>
        <p:nvPicPr>
          <p:cNvPr id="3" name="Imagen 2"/>
          <p:cNvPicPr/>
          <p:nvPr>
            <p:extLst>
              <p:ext uri="{D42A27DB-BD31-4B8C-83A1-F6EECF244321}">
                <p14:modId xmlns:p14="http://schemas.microsoft.com/office/powerpoint/2010/main" val="848124940"/>
              </p:ext>
            </p:extLst>
          </p:nvPr>
        </p:nvPicPr>
        <p:blipFill>
          <a:blip r:embed="rId2"/>
          <a:stretch>
            <a:fillRect/>
          </a:stretch>
        </p:blipFill>
        <p:spPr>
          <a:xfrm>
            <a:off x="200025" y="500063"/>
            <a:ext cx="6769100" cy="2673350"/>
          </a:xfrm>
          <a:prstGeom prst="rect">
            <a:avLst/>
          </a:prstGeom>
        </p:spPr>
      </p:pic>
    </p:spTree>
    <p:extLst>
      <p:ext uri="{BB962C8B-B14F-4D97-AF65-F5344CB8AC3E}">
        <p14:creationId xmlns:p14="http://schemas.microsoft.com/office/powerpoint/2010/main" val="30868146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200199" y="737271"/>
            <a:ext cx="1324883" cy="2954132"/>
          </a:xfrm>
          <a:prstGeom prst="rect">
            <a:avLst/>
          </a:prstGeom>
        </p:spPr>
      </p:pic>
      <p:pic>
        <p:nvPicPr>
          <p:cNvPr id="6" name="Imagen 5"/>
          <p:cNvPicPr>
            <a:picLocks noChangeAspect="1"/>
          </p:cNvPicPr>
          <p:nvPr/>
        </p:nvPicPr>
        <p:blipFill rotWithShape="1">
          <a:blip r:embed="rId3">
            <a:lum bright="70000" contrast="-70000"/>
          </a:blip>
          <a:srcRect r="78731" b="48142"/>
          <a:stretch/>
        </p:blipFill>
        <p:spPr>
          <a:xfrm flipH="1">
            <a:off x="5342195" y="737271"/>
            <a:ext cx="1435159" cy="2954132"/>
          </a:xfrm>
          <a:prstGeom prst="rect">
            <a:avLst/>
          </a:prstGeom>
        </p:spPr>
      </p:pic>
      <p:sp>
        <p:nvSpPr>
          <p:cNvPr id="5" name="2 Rectángulo"/>
          <p:cNvSpPr/>
          <p:nvPr/>
        </p:nvSpPr>
        <p:spPr>
          <a:xfrm>
            <a:off x="-52166" y="17923"/>
            <a:ext cx="7118799" cy="338554"/>
          </a:xfrm>
          <a:prstGeom prst="rect">
            <a:avLst/>
          </a:prstGeom>
        </p:spPr>
        <p:txBody>
          <a:bodyPr wrap="square">
            <a:spAutoFit/>
          </a:bodyPr>
          <a:lstStyle/>
          <a:p>
            <a:pPr algn="ctr"/>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13. Pirámide de Edades de los Usuarios por Sexo</a:t>
            </a:r>
          </a:p>
        </p:txBody>
      </p:sp>
      <p:sp>
        <p:nvSpPr>
          <p:cNvPr id="4" name="CuadroTexto 3"/>
          <p:cNvSpPr txBox="1"/>
          <p:nvPr/>
        </p:nvSpPr>
        <p:spPr>
          <a:xfrm>
            <a:off x="0" y="4128591"/>
            <a:ext cx="7118799" cy="954107"/>
          </a:xfrm>
          <a:prstGeom prst="rect">
            <a:avLst/>
          </a:prstGeom>
          <a:noFill/>
        </p:spPr>
        <p:txBody>
          <a:bodyPr wrap="square" rtlCol="0">
            <a:spAutoFit/>
          </a:bodyPr>
          <a:lstStyle/>
          <a:p>
            <a:pPr algn="just"/>
            <a:r>
              <a:rPr lang="es-MX" b="1" dirty="0"/>
              <a:t>En el periodo que se reporta, de las 963 personas que proporcionaron su edad, el grupo de 50 a 59 años constituyó un 22.9%, fueron quienes más usaron los canales de atención. La población del rango de 30 a 39 años representó el 20.6 % del total; la población de 60 años o más significó el 21.0%.</a:t>
            </a:r>
          </a:p>
        </p:txBody>
      </p:sp>
      <p:pic>
        <p:nvPicPr>
          <p:cNvPr id="7" name="Imagen 6"/>
          <p:cNvPicPr/>
          <p:nvPr>
            <p:extLst>
              <p:ext uri="{D42A27DB-BD31-4B8C-83A1-F6EECF244321}">
                <p14:modId xmlns:p14="http://schemas.microsoft.com/office/powerpoint/2010/main" val="2683230769"/>
              </p:ext>
            </p:extLst>
          </p:nvPr>
        </p:nvPicPr>
        <p:blipFill>
          <a:blip r:embed="rId4"/>
          <a:stretch>
            <a:fillRect/>
          </a:stretch>
        </p:blipFill>
        <p:spPr>
          <a:xfrm>
            <a:off x="103188" y="485775"/>
            <a:ext cx="6962775" cy="3632200"/>
          </a:xfrm>
          <a:prstGeom prst="rect">
            <a:avLst/>
          </a:prstGeom>
        </p:spPr>
      </p:pic>
    </p:spTree>
    <p:extLst>
      <p:ext uri="{BB962C8B-B14F-4D97-AF65-F5344CB8AC3E}">
        <p14:creationId xmlns:p14="http://schemas.microsoft.com/office/powerpoint/2010/main" val="23491498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Rectángulo"/>
          <p:cNvSpPr/>
          <p:nvPr/>
        </p:nvSpPr>
        <p:spPr>
          <a:xfrm>
            <a:off x="-52166" y="17923"/>
            <a:ext cx="7118799" cy="338554"/>
          </a:xfrm>
          <a:prstGeom prst="rect">
            <a:avLst/>
          </a:prstGeom>
        </p:spPr>
        <p:txBody>
          <a:bodyPr wrap="square">
            <a:spAutoFit/>
          </a:bodyPr>
          <a:lstStyle/>
          <a:p>
            <a:pPr algn="ctr"/>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14. Escolaridad de los Usuarios</a:t>
            </a:r>
          </a:p>
        </p:txBody>
      </p:sp>
      <p:sp>
        <p:nvSpPr>
          <p:cNvPr id="2" name="CuadroTexto 1"/>
          <p:cNvSpPr txBox="1"/>
          <p:nvPr/>
        </p:nvSpPr>
        <p:spPr>
          <a:xfrm>
            <a:off x="79142" y="4056583"/>
            <a:ext cx="7033825" cy="1169551"/>
          </a:xfrm>
          <a:prstGeom prst="rect">
            <a:avLst/>
          </a:prstGeom>
          <a:noFill/>
        </p:spPr>
        <p:txBody>
          <a:bodyPr wrap="square" rtlCol="0">
            <a:spAutoFit/>
          </a:bodyPr>
          <a:lstStyle/>
          <a:p>
            <a:pPr marL="285750" indent="-285750">
              <a:buFont typeface="Wingdings" panose="05000000000000000000" pitchFamily="2" charset="2"/>
              <a:buChar char="q"/>
            </a:pPr>
            <a:r>
              <a:rPr lang="es-MX" b="1" dirty="0"/>
              <a:t>El 44.2% de los usuarios del CAS afirmó tener licenciatura.</a:t>
            </a:r>
          </a:p>
          <a:p>
            <a:pPr marL="285750" indent="-285750">
              <a:buFont typeface="Wingdings" panose="05000000000000000000" pitchFamily="2" charset="2"/>
              <a:buChar char="q"/>
            </a:pPr>
            <a:endParaRPr lang="es-MX" b="1" dirty="0"/>
          </a:p>
          <a:p>
            <a:pPr marL="285750" indent="-285750">
              <a:buFont typeface="Wingdings" panose="05000000000000000000" pitchFamily="2" charset="2"/>
              <a:buChar char="q"/>
            </a:pPr>
            <a:r>
              <a:rPr lang="es-MX" b="1" dirty="0"/>
              <a:t>El 26.3% manifestó estudios de nivel medio superior.</a:t>
            </a:r>
          </a:p>
          <a:p>
            <a:endParaRPr lang="es-MX" b="1" dirty="0"/>
          </a:p>
          <a:p>
            <a:pPr marL="285750" indent="-285750">
              <a:buFont typeface="Wingdings" panose="05000000000000000000" pitchFamily="2" charset="2"/>
              <a:buChar char="q"/>
            </a:pPr>
            <a:r>
              <a:rPr lang="es-MX" b="1" dirty="0"/>
              <a:t>El 12.4% cuenta con educación secundaria.</a:t>
            </a:r>
          </a:p>
        </p:txBody>
      </p:sp>
      <p:sp>
        <p:nvSpPr>
          <p:cNvPr id="9" name="CuadroTexto 8"/>
          <p:cNvSpPr txBox="1"/>
          <p:nvPr/>
        </p:nvSpPr>
        <p:spPr>
          <a:xfrm>
            <a:off x="102879" y="2391107"/>
            <a:ext cx="2736304" cy="369332"/>
          </a:xfrm>
          <a:prstGeom prst="rect">
            <a:avLst/>
          </a:prstGeom>
          <a:noFill/>
        </p:spPr>
        <p:txBody>
          <a:bodyPr wrap="square" rtlCol="0">
            <a:spAutoFit/>
          </a:bodyPr>
          <a:lstStyle/>
          <a:p>
            <a:r>
              <a:rPr lang="es-MX" sz="900" dirty="0"/>
              <a:t>Nota: La suma de los porcentajes parciales puede no coincidir con el 100 debido a redondeo aplicado</a:t>
            </a:r>
            <a:endParaRPr lang="en-US" sz="900" dirty="0"/>
          </a:p>
        </p:txBody>
      </p:sp>
      <p:pic>
        <p:nvPicPr>
          <p:cNvPr id="6" name="Imagen 5"/>
          <p:cNvPicPr/>
          <p:nvPr>
            <p:extLst>
              <p:ext uri="{D42A27DB-BD31-4B8C-83A1-F6EECF244321}">
                <p14:modId xmlns:p14="http://schemas.microsoft.com/office/powerpoint/2010/main" val="2655901391"/>
              </p:ext>
            </p:extLst>
          </p:nvPr>
        </p:nvPicPr>
        <p:blipFill>
          <a:blip r:embed="rId2"/>
          <a:stretch>
            <a:fillRect/>
          </a:stretch>
        </p:blipFill>
        <p:spPr>
          <a:xfrm>
            <a:off x="161925" y="455613"/>
            <a:ext cx="2505075" cy="1944687"/>
          </a:xfrm>
          <a:prstGeom prst="rect">
            <a:avLst/>
          </a:prstGeom>
        </p:spPr>
      </p:pic>
      <p:pic>
        <p:nvPicPr>
          <p:cNvPr id="7" name="Imagen 6"/>
          <p:cNvPicPr/>
          <p:nvPr>
            <p:extLst>
              <p:ext uri="{D42A27DB-BD31-4B8C-83A1-F6EECF244321}">
                <p14:modId xmlns:p14="http://schemas.microsoft.com/office/powerpoint/2010/main" val="3076722688"/>
              </p:ext>
            </p:extLst>
          </p:nvPr>
        </p:nvPicPr>
        <p:blipFill>
          <a:blip r:embed="rId3"/>
          <a:stretch>
            <a:fillRect/>
          </a:stretch>
        </p:blipFill>
        <p:spPr>
          <a:xfrm>
            <a:off x="204788" y="960438"/>
            <a:ext cx="6856412" cy="3094037"/>
          </a:xfrm>
          <a:prstGeom prst="rect">
            <a:avLst/>
          </a:prstGeom>
        </p:spPr>
      </p:pic>
    </p:spTree>
    <p:extLst>
      <p:ext uri="{BB962C8B-B14F-4D97-AF65-F5344CB8AC3E}">
        <p14:creationId xmlns:p14="http://schemas.microsoft.com/office/powerpoint/2010/main" val="3091760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19439" y="-13667"/>
            <a:ext cx="7118799" cy="338554"/>
          </a:xfrm>
          <a:prstGeom prst="rect">
            <a:avLst/>
          </a:prstGeom>
        </p:spPr>
        <p:txBody>
          <a:bodyPr wrap="square">
            <a:spAutoFit/>
          </a:bodyPr>
          <a:lstStyle/>
          <a:p>
            <a:pPr algn="ctr"/>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15. Escolaridad de los Usuarios por canal de atención</a:t>
            </a:r>
          </a:p>
        </p:txBody>
      </p:sp>
      <p:sp>
        <p:nvSpPr>
          <p:cNvPr id="4" name="CuadroTexto 3"/>
          <p:cNvSpPr txBox="1"/>
          <p:nvPr/>
        </p:nvSpPr>
        <p:spPr>
          <a:xfrm>
            <a:off x="27253" y="3679700"/>
            <a:ext cx="6998119" cy="1384995"/>
          </a:xfrm>
          <a:prstGeom prst="rect">
            <a:avLst/>
          </a:prstGeom>
          <a:noFill/>
        </p:spPr>
        <p:txBody>
          <a:bodyPr wrap="square" rtlCol="0">
            <a:spAutoFit/>
          </a:bodyPr>
          <a:lstStyle/>
          <a:p>
            <a:pPr algn="just"/>
            <a:r>
              <a:rPr lang="es-MX" sz="1200" b="1" dirty="0"/>
              <a:t>973 usuarios proporcionaron datos, de los cuales, la licenciatura fue el grado de mayor representación con 430 usuarios, que equivalió al 44.2% del subtotal, el cual empleó como canal de atención preferido al Tel-INAI con un 89.3%, con respecto de otros canales de atención.</a:t>
            </a:r>
          </a:p>
          <a:p>
            <a:pPr algn="just"/>
            <a:endParaRPr lang="es-MX" sz="1200" b="1" dirty="0"/>
          </a:p>
          <a:p>
            <a:pPr algn="just"/>
            <a:r>
              <a:rPr lang="es-MX" sz="1200" b="1" dirty="0"/>
              <a:t>Nivel medio superior. De los 256 usuarios que otorgaron el dato respecto del subtotal, el 85.9% prefirió el canal de atención Tel-INAI; de igual manera, los usuarios con grado escolar de secundaria, que representaron el 12.4% de los usuarios, existió un mayor uso del canal de atención Tel-INAI con un 88.4 %.</a:t>
            </a:r>
          </a:p>
        </p:txBody>
      </p:sp>
      <p:sp>
        <p:nvSpPr>
          <p:cNvPr id="7" name="CuadroTexto 6"/>
          <p:cNvSpPr txBox="1"/>
          <p:nvPr/>
        </p:nvSpPr>
        <p:spPr>
          <a:xfrm>
            <a:off x="208427" y="3249687"/>
            <a:ext cx="6328476" cy="230832"/>
          </a:xfrm>
          <a:prstGeom prst="rect">
            <a:avLst/>
          </a:prstGeom>
          <a:noFill/>
        </p:spPr>
        <p:txBody>
          <a:bodyPr wrap="square" rtlCol="0">
            <a:spAutoFit/>
          </a:bodyPr>
          <a:lstStyle/>
          <a:p>
            <a:r>
              <a:rPr lang="es-MX" sz="900" dirty="0"/>
              <a:t>Nota: La suma de los porcentajes parciales puede no coincidir con el 100 debido a redondeo aplicado</a:t>
            </a:r>
            <a:endParaRPr lang="en-US" sz="900" dirty="0"/>
          </a:p>
        </p:txBody>
      </p:sp>
      <p:pic>
        <p:nvPicPr>
          <p:cNvPr id="2" name="Imagen 1"/>
          <p:cNvPicPr/>
          <p:nvPr>
            <p:extLst>
              <p:ext uri="{D42A27DB-BD31-4B8C-83A1-F6EECF244321}">
                <p14:modId xmlns:p14="http://schemas.microsoft.com/office/powerpoint/2010/main" val="2910206807"/>
              </p:ext>
            </p:extLst>
          </p:nvPr>
        </p:nvPicPr>
        <p:blipFill>
          <a:blip r:embed="rId2"/>
          <a:stretch>
            <a:fillRect/>
          </a:stretch>
        </p:blipFill>
        <p:spPr>
          <a:xfrm>
            <a:off x="200199" y="476100"/>
            <a:ext cx="6825173" cy="2773587"/>
          </a:xfrm>
          <a:prstGeom prst="rect">
            <a:avLst/>
          </a:prstGeom>
        </p:spPr>
      </p:pic>
    </p:spTree>
    <p:extLst>
      <p:ext uri="{BB962C8B-B14F-4D97-AF65-F5344CB8AC3E}">
        <p14:creationId xmlns:p14="http://schemas.microsoft.com/office/powerpoint/2010/main" val="642372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2"/>
          <p:cNvSpPr txBox="1"/>
          <p:nvPr/>
        </p:nvSpPr>
        <p:spPr>
          <a:xfrm>
            <a:off x="416223" y="412620"/>
            <a:ext cx="5832648" cy="6740307"/>
          </a:xfrm>
          <a:prstGeom prst="rect">
            <a:avLst/>
          </a:prstGeom>
          <a:noFill/>
        </p:spPr>
        <p:txBody>
          <a:bodyPr wrap="square" rtlCol="0">
            <a:spAutoFit/>
          </a:bodyPr>
          <a:lstStyle/>
          <a:p>
            <a:pPr marL="342900" indent="-342900" algn="just">
              <a:buFont typeface="+mj-lt"/>
              <a:buAutoNum type="arabicPeriod"/>
            </a:pPr>
            <a:r>
              <a:rPr lang="es-MX" sz="1600" dirty="0"/>
              <a:t>Introducción.</a:t>
            </a:r>
            <a:endParaRPr lang="es-MX" sz="500" dirty="0"/>
          </a:p>
          <a:p>
            <a:pPr marL="342900" indent="-342900" algn="just">
              <a:buFont typeface="+mj-lt"/>
              <a:buAutoNum type="arabicPeriod"/>
            </a:pPr>
            <a:r>
              <a:rPr lang="es-MX" sz="1600" dirty="0"/>
              <a:t>Tipo de Servicios.</a:t>
            </a:r>
            <a:endParaRPr lang="es-MX" sz="500" dirty="0"/>
          </a:p>
          <a:p>
            <a:pPr marL="342900" indent="-342900" algn="just">
              <a:buFont typeface="+mj-lt"/>
              <a:buAutoNum type="arabicPeriod"/>
            </a:pPr>
            <a:r>
              <a:rPr lang="es-MX" sz="1600" dirty="0"/>
              <a:t>Total Asesorías y servicios otorgados por día. </a:t>
            </a:r>
          </a:p>
          <a:p>
            <a:pPr marL="342900" indent="-342900" algn="just">
              <a:buFont typeface="+mj-lt"/>
              <a:buAutoNum type="arabicPeriod"/>
            </a:pPr>
            <a:r>
              <a:rPr lang="es-MX" sz="1600" dirty="0"/>
              <a:t>Solicitudes presentadas</a:t>
            </a:r>
          </a:p>
          <a:p>
            <a:pPr marL="342900" indent="-342900" algn="just">
              <a:buFont typeface="+mj-lt"/>
              <a:buAutoNum type="arabicPeriod"/>
            </a:pPr>
            <a:r>
              <a:rPr lang="es-MX" sz="1600" dirty="0"/>
              <a:t>Total de Asesorías por Canal de Atención.</a:t>
            </a:r>
          </a:p>
          <a:p>
            <a:pPr marL="342900" indent="-342900" algn="just">
              <a:buFont typeface="+mj-lt"/>
              <a:buAutoNum type="arabicPeriod"/>
            </a:pPr>
            <a:r>
              <a:rPr lang="es-MX" sz="1600" dirty="0"/>
              <a:t>Asesorías por Canal de Atención por día.</a:t>
            </a:r>
            <a:endParaRPr lang="es-MX" sz="500" dirty="0"/>
          </a:p>
          <a:p>
            <a:pPr marL="342900" indent="-342900" algn="just">
              <a:buFont typeface="+mj-lt"/>
              <a:buAutoNum type="arabicPeriod"/>
            </a:pPr>
            <a:r>
              <a:rPr lang="es-MX" sz="1600" dirty="0"/>
              <a:t>Tipo de Servicio por Canal de Atención.</a:t>
            </a:r>
            <a:endParaRPr lang="es-MX" sz="500" dirty="0"/>
          </a:p>
          <a:p>
            <a:pPr marL="342900" indent="-342900" algn="just">
              <a:buFont typeface="+mj-lt"/>
              <a:buAutoNum type="arabicPeriod"/>
            </a:pPr>
            <a:r>
              <a:rPr lang="es-MX" sz="1600" dirty="0"/>
              <a:t>Tiempo de respuesta por Canal de Atención.</a:t>
            </a:r>
          </a:p>
          <a:p>
            <a:pPr marL="342900" indent="-342900" algn="just">
              <a:buFont typeface="+mj-lt"/>
              <a:buAutoNum type="arabicPeriod"/>
            </a:pPr>
            <a:r>
              <a:rPr lang="es-MX" sz="1600" dirty="0"/>
              <a:t>Tipo de Persona por Canal de Atención.</a:t>
            </a:r>
            <a:endParaRPr lang="es-MX" sz="500" dirty="0"/>
          </a:p>
          <a:p>
            <a:pPr marL="342900" indent="-342900" algn="just">
              <a:buFont typeface="+mj-lt"/>
              <a:buAutoNum type="arabicPeriod"/>
            </a:pPr>
            <a:r>
              <a:rPr lang="es-MX" sz="1600" dirty="0"/>
              <a:t>Sexo de los Usuarios por Canal de Atención.</a:t>
            </a:r>
          </a:p>
          <a:p>
            <a:pPr marL="342900" indent="-342900" algn="just">
              <a:buFont typeface="+mj-lt"/>
              <a:buAutoNum type="arabicPeriod"/>
            </a:pPr>
            <a:r>
              <a:rPr lang="es-MX" sz="1600" dirty="0"/>
              <a:t>Grupo de  Edades de los Usuarios por Canal de Atención.</a:t>
            </a:r>
          </a:p>
          <a:p>
            <a:pPr marL="342900" indent="-342900" algn="just">
              <a:buFont typeface="+mj-lt"/>
              <a:buAutoNum type="arabicPeriod"/>
            </a:pPr>
            <a:r>
              <a:rPr lang="es-MX" sz="1600" dirty="0"/>
              <a:t>Grupo de  Edades de los Usuarios por sexo.</a:t>
            </a:r>
          </a:p>
          <a:p>
            <a:pPr marL="342900" indent="-342900" algn="just">
              <a:buFont typeface="+mj-lt"/>
              <a:buAutoNum type="arabicPeriod"/>
            </a:pPr>
            <a:r>
              <a:rPr lang="es-MX" sz="1600" dirty="0"/>
              <a:t>Pirámide de Edades de los Usuarios por sexo.</a:t>
            </a:r>
          </a:p>
          <a:p>
            <a:pPr marL="342900" indent="-342900" algn="just">
              <a:buFont typeface="+mj-lt"/>
              <a:buAutoNum type="arabicPeriod"/>
            </a:pPr>
            <a:r>
              <a:rPr lang="es-MX" sz="1600" dirty="0"/>
              <a:t>Escolaridad de los Usuarios.</a:t>
            </a:r>
          </a:p>
          <a:p>
            <a:pPr marL="342900" indent="-342900" algn="just">
              <a:buFont typeface="+mj-lt"/>
              <a:buAutoNum type="arabicPeriod"/>
            </a:pPr>
            <a:r>
              <a:rPr lang="es-MX" sz="1600" dirty="0"/>
              <a:t>Escolaridad de los Usuarios por canal de atención.</a:t>
            </a:r>
          </a:p>
          <a:p>
            <a:pPr marL="342900" indent="-342900" algn="just">
              <a:buFont typeface="+mj-lt"/>
              <a:buAutoNum type="arabicPeriod"/>
            </a:pPr>
            <a:r>
              <a:rPr lang="es-MX" sz="1600" dirty="0"/>
              <a:t>Asesoría por Entidad Federativa.</a:t>
            </a:r>
          </a:p>
          <a:p>
            <a:pPr marL="342900" indent="-342900" algn="just">
              <a:buFont typeface="+mj-lt"/>
              <a:buAutoNum type="arabicPeriod"/>
            </a:pPr>
            <a:r>
              <a:rPr lang="es-MX" sz="1600" dirty="0"/>
              <a:t>Evaluación de la atención vía Tel-INAI.</a:t>
            </a:r>
          </a:p>
          <a:p>
            <a:pPr marL="342900" indent="-342900" algn="just">
              <a:buFont typeface="+mj-lt"/>
              <a:buAutoNum type="arabicPeriod"/>
            </a:pPr>
            <a:r>
              <a:rPr lang="es-MX" sz="1600" dirty="0"/>
              <a:t>Evaluación de la atención vía Presencial.</a:t>
            </a:r>
          </a:p>
          <a:p>
            <a:pPr marL="342900" indent="-342900" algn="just">
              <a:buFont typeface="+mj-lt"/>
              <a:buAutoNum type="arabicPeriod"/>
            </a:pPr>
            <a:r>
              <a:rPr lang="es-MX" sz="1600" dirty="0"/>
              <a:t>Anexo Detalle de Servicios por Agente.</a:t>
            </a:r>
          </a:p>
          <a:p>
            <a:pPr marL="342900" indent="-342900" algn="just">
              <a:buFont typeface="+mj-lt"/>
              <a:buAutoNum type="arabicPeriod"/>
            </a:pPr>
            <a:endParaRPr lang="es-MX" sz="1600" dirty="0"/>
          </a:p>
          <a:p>
            <a:pPr marL="342900" indent="-342900" algn="just">
              <a:buFont typeface="+mj-lt"/>
              <a:buAutoNum type="arabicPeriod"/>
            </a:pPr>
            <a:endParaRPr lang="es-MX" sz="1600" dirty="0"/>
          </a:p>
          <a:p>
            <a:pPr marL="342900" indent="-342900" algn="just">
              <a:buFont typeface="+mj-lt"/>
              <a:buAutoNum type="arabicPeriod"/>
            </a:pPr>
            <a:endParaRPr lang="es-MX" sz="1600" dirty="0"/>
          </a:p>
          <a:p>
            <a:pPr marL="342900" indent="-342900" algn="just">
              <a:buFont typeface="+mj-lt"/>
              <a:buAutoNum type="arabicPeriod"/>
            </a:pPr>
            <a:endParaRPr lang="es-MX" sz="1600" dirty="0"/>
          </a:p>
          <a:p>
            <a:pPr marL="342900" indent="-342900" algn="just">
              <a:buFont typeface="+mj-lt"/>
              <a:buAutoNum type="arabicPeriod"/>
            </a:pPr>
            <a:endParaRPr lang="es-MX" sz="1600" dirty="0"/>
          </a:p>
          <a:p>
            <a:pPr marL="342900" indent="-342900" algn="just">
              <a:buFont typeface="+mj-lt"/>
              <a:buAutoNum type="arabicPeriod"/>
            </a:pPr>
            <a:endParaRPr lang="es-MX" sz="1600" dirty="0"/>
          </a:p>
          <a:p>
            <a:pPr marL="342900" indent="-342900" algn="just">
              <a:buFont typeface="+mj-lt"/>
              <a:buAutoNum type="arabicPeriod"/>
            </a:pPr>
            <a:endParaRPr lang="es-MX" sz="1600" dirty="0"/>
          </a:p>
        </p:txBody>
      </p:sp>
      <p:sp>
        <p:nvSpPr>
          <p:cNvPr id="3" name="2 Rectángulo"/>
          <p:cNvSpPr/>
          <p:nvPr/>
        </p:nvSpPr>
        <p:spPr>
          <a:xfrm>
            <a:off x="-5832" y="0"/>
            <a:ext cx="7118799" cy="361637"/>
          </a:xfrm>
          <a:prstGeom prst="rect">
            <a:avLst/>
          </a:prstGeom>
        </p:spPr>
        <p:txBody>
          <a:bodyPr wrap="square">
            <a:spAutoFit/>
          </a:bodyPr>
          <a:lstStyle/>
          <a:p>
            <a:r>
              <a:rPr lang="es-MX" sz="175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Contenido</a:t>
            </a:r>
          </a:p>
        </p:txBody>
      </p:sp>
    </p:spTree>
    <p:extLst>
      <p:ext uri="{BB962C8B-B14F-4D97-AF65-F5344CB8AC3E}">
        <p14:creationId xmlns:p14="http://schemas.microsoft.com/office/powerpoint/2010/main" val="2892707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584575" y="448627"/>
            <a:ext cx="3456384" cy="4401205"/>
          </a:xfrm>
          <a:prstGeom prst="rect">
            <a:avLst/>
          </a:prstGeom>
          <a:noFill/>
        </p:spPr>
        <p:txBody>
          <a:bodyPr wrap="square" rtlCol="0">
            <a:spAutoFit/>
          </a:bodyPr>
          <a:lstStyle/>
          <a:p>
            <a:pPr marL="285750" indent="-285750" algn="just">
              <a:buFont typeface="Wingdings" panose="05000000000000000000" pitchFamily="2" charset="2"/>
              <a:buChar char="q"/>
            </a:pPr>
            <a:r>
              <a:rPr lang="es-MX" b="1" dirty="0"/>
              <a:t>En el periodo que se informa, 1,021 usuarios proporcionaron información sobre la entidad de donde requirió la consulta (lo que representó el 73.6% de las personas atendidas), en tanto que 366 no proporcionaron información, lo que representó el 26.4%.</a:t>
            </a:r>
          </a:p>
          <a:p>
            <a:pPr marL="285750" indent="-285750" algn="just">
              <a:buFont typeface="Wingdings" panose="05000000000000000000" pitchFamily="2" charset="2"/>
              <a:buChar char="q"/>
            </a:pPr>
            <a:endParaRPr lang="es-MX" b="1" dirty="0"/>
          </a:p>
          <a:p>
            <a:pPr marL="285750" indent="-285750" algn="just">
              <a:buFont typeface="Wingdings" panose="05000000000000000000" pitchFamily="2" charset="2"/>
              <a:buChar char="q"/>
            </a:pPr>
            <a:r>
              <a:rPr lang="es-MX" b="1" dirty="0"/>
              <a:t>49.8% de los usuarios fue de la Ciudad de México, Estado de México, Veracruz, Nuevo León y Jalisco.</a:t>
            </a:r>
          </a:p>
          <a:p>
            <a:pPr marL="285750" indent="-285750" algn="just">
              <a:buFont typeface="Wingdings" panose="05000000000000000000" pitchFamily="2" charset="2"/>
              <a:buChar char="q"/>
            </a:pPr>
            <a:endParaRPr lang="es-MX" b="1" dirty="0"/>
          </a:p>
          <a:p>
            <a:pPr marL="285750" indent="-285750" algn="just">
              <a:buFont typeface="Wingdings" panose="05000000000000000000" pitchFamily="2" charset="2"/>
              <a:buChar char="q"/>
            </a:pPr>
            <a:r>
              <a:rPr lang="es-MX" b="1" dirty="0"/>
              <a:t>50.1% de los usuarios corresponde al resto del país.</a:t>
            </a:r>
          </a:p>
          <a:p>
            <a:pPr marL="285750" indent="-285750" algn="just">
              <a:buFont typeface="Wingdings" panose="05000000000000000000" pitchFamily="2" charset="2"/>
              <a:buChar char="q"/>
            </a:pPr>
            <a:endParaRPr lang="es-MX" b="1" dirty="0"/>
          </a:p>
          <a:p>
            <a:pPr marL="285750" indent="-285750" algn="just">
              <a:buFont typeface="Wingdings" panose="05000000000000000000" pitchFamily="2" charset="2"/>
              <a:buChar char="q"/>
            </a:pPr>
            <a:r>
              <a:rPr lang="es-MX" b="1" dirty="0"/>
              <a:t>0.1% de los usuarios son extranjeros</a:t>
            </a:r>
          </a:p>
          <a:p>
            <a:pPr marL="285750" indent="-285750" algn="just">
              <a:buFont typeface="Wingdings" panose="05000000000000000000" pitchFamily="2" charset="2"/>
              <a:buChar char="q"/>
            </a:pPr>
            <a:endParaRPr lang="es-MX" b="1" dirty="0"/>
          </a:p>
          <a:p>
            <a:pPr marL="285750" indent="-285750" algn="just">
              <a:buFont typeface="Wingdings" panose="05000000000000000000" pitchFamily="2" charset="2"/>
              <a:buChar char="q"/>
            </a:pPr>
            <a:r>
              <a:rPr lang="es-MX" b="1" dirty="0"/>
              <a:t>Los estados de donde se advirtió un uso muy escaso de las consultas del CAS son Baja California Sur, Zacatecas y Tlaxcala.</a:t>
            </a:r>
          </a:p>
        </p:txBody>
      </p:sp>
      <p:sp>
        <p:nvSpPr>
          <p:cNvPr id="6" name="2 Rectángulo"/>
          <p:cNvSpPr/>
          <p:nvPr/>
        </p:nvSpPr>
        <p:spPr>
          <a:xfrm>
            <a:off x="-52166" y="17923"/>
            <a:ext cx="7118799" cy="338554"/>
          </a:xfrm>
          <a:prstGeom prst="rect">
            <a:avLst/>
          </a:prstGeom>
        </p:spPr>
        <p:txBody>
          <a:bodyPr wrap="square">
            <a:spAutoFit/>
          </a:bodyPr>
          <a:lstStyle/>
          <a:p>
            <a:pPr algn="ctr"/>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16. Asesoría por Entidad Federativa</a:t>
            </a:r>
          </a:p>
        </p:txBody>
      </p:sp>
      <p:pic>
        <p:nvPicPr>
          <p:cNvPr id="2" name="Imagen 1"/>
          <p:cNvPicPr/>
          <p:nvPr>
            <p:extLst>
              <p:ext uri="{D42A27DB-BD31-4B8C-83A1-F6EECF244321}">
                <p14:modId xmlns:p14="http://schemas.microsoft.com/office/powerpoint/2010/main" val="227735043"/>
              </p:ext>
            </p:extLst>
          </p:nvPr>
        </p:nvPicPr>
        <p:blipFill>
          <a:blip r:embed="rId3"/>
          <a:stretch>
            <a:fillRect/>
          </a:stretch>
        </p:blipFill>
        <p:spPr>
          <a:xfrm>
            <a:off x="56182" y="448670"/>
            <a:ext cx="3446941" cy="4760041"/>
          </a:xfrm>
          <a:prstGeom prst="rect">
            <a:avLst/>
          </a:prstGeom>
        </p:spPr>
      </p:pic>
    </p:spTree>
    <p:extLst>
      <p:ext uri="{BB962C8B-B14F-4D97-AF65-F5344CB8AC3E}">
        <p14:creationId xmlns:p14="http://schemas.microsoft.com/office/powerpoint/2010/main" val="12904239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5832" y="0"/>
            <a:ext cx="7118799" cy="338554"/>
          </a:xfrm>
          <a:prstGeom prst="rect">
            <a:avLst/>
          </a:prstGeom>
        </p:spPr>
        <p:txBody>
          <a:bodyPr wrap="square">
            <a:spAutoFit/>
          </a:bodyPr>
          <a:lstStyle/>
          <a:p>
            <a:pPr algn="ctr"/>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17. Evaluación de la atención vía Tel-INAI</a:t>
            </a:r>
          </a:p>
        </p:txBody>
      </p:sp>
      <p:sp>
        <p:nvSpPr>
          <p:cNvPr id="5" name="7 Rectángulo"/>
          <p:cNvSpPr/>
          <p:nvPr/>
        </p:nvSpPr>
        <p:spPr>
          <a:xfrm>
            <a:off x="200199" y="3012464"/>
            <a:ext cx="6750867" cy="2123658"/>
          </a:xfrm>
          <a:prstGeom prst="rect">
            <a:avLst/>
          </a:prstGeom>
        </p:spPr>
        <p:txBody>
          <a:bodyPr wrap="square">
            <a:spAutoFit/>
          </a:bodyPr>
          <a:lstStyle/>
          <a:p>
            <a:pPr marL="285750" indent="-285750" algn="just">
              <a:buFont typeface="Wingdings" panose="05000000000000000000" pitchFamily="2" charset="2"/>
              <a:buChar char="q"/>
            </a:pPr>
            <a:r>
              <a:rPr lang="es-MX" b="1" dirty="0"/>
              <a:t>La calificación promedio que los usuarios dieron a las asesorías recibidas vía Tel-INAI, fue de 9.3 en una escala de 0 a 10.</a:t>
            </a:r>
          </a:p>
          <a:p>
            <a:pPr marL="285750" indent="-285750" algn="just">
              <a:buFont typeface="Wingdings" panose="05000000000000000000" pitchFamily="2" charset="2"/>
              <a:buChar char="q"/>
            </a:pPr>
            <a:endParaRPr lang="es-MX" sz="1000" b="1" dirty="0"/>
          </a:p>
          <a:p>
            <a:pPr marL="285750" indent="-285750" algn="just">
              <a:buFont typeface="Wingdings" panose="05000000000000000000" pitchFamily="2" charset="2"/>
              <a:buChar char="q"/>
            </a:pPr>
            <a:r>
              <a:rPr lang="es-MX" b="1" dirty="0"/>
              <a:t>Calificación sobre la atención recibida es de 9.7 y la amabilidad resultó de 9.8, en una escala de 0 a 10.</a:t>
            </a:r>
          </a:p>
          <a:p>
            <a:pPr marL="285750" indent="-285750" algn="just">
              <a:buFont typeface="Wingdings" panose="05000000000000000000" pitchFamily="2" charset="2"/>
              <a:buChar char="q"/>
            </a:pPr>
            <a:endParaRPr lang="es-MX" b="1" dirty="0"/>
          </a:p>
          <a:p>
            <a:pPr marL="285750" indent="-285750" algn="just">
              <a:buFont typeface="Wingdings" panose="05000000000000000000" pitchFamily="2" charset="2"/>
              <a:buChar char="q"/>
            </a:pPr>
            <a:r>
              <a:rPr lang="es-MX" b="1" dirty="0"/>
              <a:t>Calificación sobre si considera que la asesoría fue suficiente es de 9.5 mientras que la preparación del asesor resultó de 9.3, en una escala de 0 a 10.</a:t>
            </a:r>
          </a:p>
          <a:p>
            <a:pPr algn="just"/>
            <a:endParaRPr lang="es-MX" sz="1000" b="1" dirty="0"/>
          </a:p>
          <a:p>
            <a:pPr marL="285750" indent="-285750" algn="just">
              <a:buFont typeface="Wingdings" panose="05000000000000000000" pitchFamily="2" charset="2"/>
              <a:buChar char="q"/>
            </a:pPr>
            <a:r>
              <a:rPr lang="es-MX" b="1" dirty="0"/>
              <a:t>El tiempo en espera para ser atendido fue de 8.4 en una escala de 0 a 10.</a:t>
            </a:r>
          </a:p>
        </p:txBody>
      </p:sp>
      <p:pic>
        <p:nvPicPr>
          <p:cNvPr id="3" name="Imagen 2"/>
          <p:cNvPicPr/>
          <p:nvPr>
            <p:extLst>
              <p:ext uri="{D42A27DB-BD31-4B8C-83A1-F6EECF244321}">
                <p14:modId xmlns:p14="http://schemas.microsoft.com/office/powerpoint/2010/main" val="3445417072"/>
              </p:ext>
            </p:extLst>
          </p:nvPr>
        </p:nvPicPr>
        <p:blipFill>
          <a:blip r:embed="rId2"/>
          <a:stretch>
            <a:fillRect/>
          </a:stretch>
        </p:blipFill>
        <p:spPr>
          <a:xfrm>
            <a:off x="218085" y="358287"/>
            <a:ext cx="6745374" cy="2357433"/>
          </a:xfrm>
          <a:prstGeom prst="rect">
            <a:avLst/>
          </a:prstGeom>
        </p:spPr>
      </p:pic>
    </p:spTree>
    <p:extLst>
      <p:ext uri="{BB962C8B-B14F-4D97-AF65-F5344CB8AC3E}">
        <p14:creationId xmlns:p14="http://schemas.microsoft.com/office/powerpoint/2010/main" val="39252285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Rectángulo"/>
          <p:cNvSpPr/>
          <p:nvPr/>
        </p:nvSpPr>
        <p:spPr>
          <a:xfrm>
            <a:off x="-64804" y="0"/>
            <a:ext cx="7118799" cy="338554"/>
          </a:xfrm>
          <a:prstGeom prst="rect">
            <a:avLst/>
          </a:prstGeom>
        </p:spPr>
        <p:txBody>
          <a:bodyPr wrap="square">
            <a:spAutoFit/>
          </a:bodyPr>
          <a:lstStyle/>
          <a:p>
            <a:pPr algn="ctr"/>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Gráfico. Evaluación del Servicio de Tel-INAI</a:t>
            </a:r>
          </a:p>
        </p:txBody>
      </p:sp>
      <p:sp>
        <p:nvSpPr>
          <p:cNvPr id="6" name="CuadroTexto 5"/>
          <p:cNvSpPr txBox="1"/>
          <p:nvPr/>
        </p:nvSpPr>
        <p:spPr>
          <a:xfrm>
            <a:off x="200199" y="3608273"/>
            <a:ext cx="6840760" cy="1384995"/>
          </a:xfrm>
          <a:prstGeom prst="rect">
            <a:avLst/>
          </a:prstGeom>
          <a:noFill/>
        </p:spPr>
        <p:txBody>
          <a:bodyPr wrap="square" rtlCol="0">
            <a:spAutoFit/>
          </a:bodyPr>
          <a:lstStyle/>
          <a:p>
            <a:r>
              <a:rPr lang="es-MX" b="1" dirty="0"/>
              <a:t>En la gráfica, se observa que la calificación a la atención recibida, considera que la asesoría fue suficiente y a la amabilidad del asesor, se encuentran  por arriba de la calificación promedio, que es de 9.3 sobre 10 puntos.</a:t>
            </a:r>
          </a:p>
          <a:p>
            <a:endParaRPr lang="es-MX" b="1" dirty="0"/>
          </a:p>
          <a:p>
            <a:pPr algn="just"/>
            <a:r>
              <a:rPr lang="es-MX" b="1" dirty="0"/>
              <a:t>Sin embargo, existe un área de oportunidad para mejorar en el tiempo de espera para ser atendido que se encuentran por debajo del promedio.</a:t>
            </a:r>
          </a:p>
        </p:txBody>
      </p:sp>
      <p:pic>
        <p:nvPicPr>
          <p:cNvPr id="2" name="Imagen 1"/>
          <p:cNvPicPr/>
          <p:nvPr>
            <p:extLst>
              <p:ext uri="{D42A27DB-BD31-4B8C-83A1-F6EECF244321}">
                <p14:modId xmlns:p14="http://schemas.microsoft.com/office/powerpoint/2010/main" val="3147880690"/>
              </p:ext>
            </p:extLst>
          </p:nvPr>
        </p:nvPicPr>
        <p:blipFill>
          <a:blip r:embed="rId3"/>
          <a:stretch>
            <a:fillRect/>
          </a:stretch>
        </p:blipFill>
        <p:spPr>
          <a:xfrm>
            <a:off x="138509" y="463436"/>
            <a:ext cx="6902450" cy="3144837"/>
          </a:xfrm>
          <a:prstGeom prst="rect">
            <a:avLst/>
          </a:prstGeom>
        </p:spPr>
      </p:pic>
    </p:spTree>
    <p:extLst>
      <p:ext uri="{BB962C8B-B14F-4D97-AF65-F5344CB8AC3E}">
        <p14:creationId xmlns:p14="http://schemas.microsoft.com/office/powerpoint/2010/main" val="16549088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5832" y="0"/>
            <a:ext cx="7118799" cy="338554"/>
          </a:xfrm>
          <a:prstGeom prst="rect">
            <a:avLst/>
          </a:prstGeom>
        </p:spPr>
        <p:txBody>
          <a:bodyPr wrap="square">
            <a:spAutoFit/>
          </a:bodyPr>
          <a:lstStyle/>
          <a:p>
            <a:pPr algn="ctr"/>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18. Evaluación del Servicio Presencial</a:t>
            </a:r>
          </a:p>
        </p:txBody>
      </p:sp>
      <p:sp>
        <p:nvSpPr>
          <p:cNvPr id="7" name="7 Rectángulo"/>
          <p:cNvSpPr/>
          <p:nvPr/>
        </p:nvSpPr>
        <p:spPr>
          <a:xfrm>
            <a:off x="145188" y="3120479"/>
            <a:ext cx="6816757" cy="2046714"/>
          </a:xfrm>
          <a:prstGeom prst="rect">
            <a:avLst/>
          </a:prstGeom>
        </p:spPr>
        <p:txBody>
          <a:bodyPr wrap="square">
            <a:spAutoFit/>
          </a:bodyPr>
          <a:lstStyle/>
          <a:p>
            <a:pPr marL="285750" indent="-285750" algn="just">
              <a:buFont typeface="Wingdings" panose="05000000000000000000" pitchFamily="2" charset="2"/>
              <a:buChar char="q"/>
            </a:pPr>
            <a:r>
              <a:rPr lang="es-MX" b="1" dirty="0"/>
              <a:t>La calificación promedio que los usuarios dan al servicio presencial recibido es de 9.5% en una escala de 0 a 10.0</a:t>
            </a:r>
          </a:p>
          <a:p>
            <a:pPr marL="285750" indent="-285750" algn="just">
              <a:buFont typeface="Wingdings" panose="05000000000000000000" pitchFamily="2" charset="2"/>
              <a:buChar char="q"/>
            </a:pPr>
            <a:endParaRPr lang="es-MX" sz="500" b="1" dirty="0"/>
          </a:p>
          <a:p>
            <a:pPr marL="285750" indent="-285750" algn="just">
              <a:buFont typeface="Wingdings" panose="05000000000000000000" pitchFamily="2" charset="2"/>
              <a:buChar char="q"/>
            </a:pPr>
            <a:r>
              <a:rPr lang="es-MX" b="1" dirty="0"/>
              <a:t>La atención recibida, la amabilidad del asesor y la capacidad que tiene para resolver dudas tiene 9.6  de calificación, en una escala de 0 al 10.</a:t>
            </a:r>
          </a:p>
          <a:p>
            <a:pPr marL="285750" indent="-285750" algn="just">
              <a:buFont typeface="Wingdings" panose="05000000000000000000" pitchFamily="2" charset="2"/>
              <a:buChar char="q"/>
            </a:pPr>
            <a:endParaRPr lang="es-MX" sz="500" b="1" dirty="0"/>
          </a:p>
          <a:p>
            <a:pPr marL="285750" indent="-285750" algn="just">
              <a:buFont typeface="Wingdings" panose="05000000000000000000" pitchFamily="2" charset="2"/>
              <a:buChar char="q"/>
            </a:pPr>
            <a:r>
              <a:rPr lang="es-MX" b="1" dirty="0"/>
              <a:t>El tiempo de espera para ser atendido tienen una calificación de 9.4, en una escala de 0 a 10</a:t>
            </a:r>
          </a:p>
          <a:p>
            <a:pPr marL="285750" indent="-285750" algn="just">
              <a:buFont typeface="Wingdings" panose="05000000000000000000" pitchFamily="2" charset="2"/>
              <a:buChar char="q"/>
            </a:pPr>
            <a:endParaRPr lang="es-MX" sz="500" b="1" dirty="0"/>
          </a:p>
          <a:p>
            <a:pPr marL="285750" indent="-285750" algn="just">
              <a:buFont typeface="Wingdings" panose="05000000000000000000" pitchFamily="2" charset="2"/>
              <a:buChar char="q"/>
            </a:pPr>
            <a:r>
              <a:rPr lang="es-MX" b="1" dirty="0"/>
              <a:t>En cambio existe una área de oportunidad para mejorar si la duda fue aclarada ya que obtuvo una calificación del 9.1, en una escala de 0 a 10</a:t>
            </a:r>
          </a:p>
        </p:txBody>
      </p:sp>
      <p:pic>
        <p:nvPicPr>
          <p:cNvPr id="3" name="Imagen 2"/>
          <p:cNvPicPr/>
          <p:nvPr>
            <p:extLst>
              <p:ext uri="{D42A27DB-BD31-4B8C-83A1-F6EECF244321}">
                <p14:modId xmlns:p14="http://schemas.microsoft.com/office/powerpoint/2010/main" val="935083828"/>
              </p:ext>
            </p:extLst>
          </p:nvPr>
        </p:nvPicPr>
        <p:blipFill>
          <a:blip r:embed="rId3"/>
          <a:stretch>
            <a:fillRect/>
          </a:stretch>
        </p:blipFill>
        <p:spPr>
          <a:xfrm>
            <a:off x="145188" y="465832"/>
            <a:ext cx="6816757" cy="2592288"/>
          </a:xfrm>
          <a:prstGeom prst="rect">
            <a:avLst/>
          </a:prstGeom>
        </p:spPr>
      </p:pic>
    </p:spTree>
    <p:extLst>
      <p:ext uri="{BB962C8B-B14F-4D97-AF65-F5344CB8AC3E}">
        <p14:creationId xmlns:p14="http://schemas.microsoft.com/office/powerpoint/2010/main" val="20086801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Rectángulo"/>
          <p:cNvSpPr/>
          <p:nvPr/>
        </p:nvSpPr>
        <p:spPr>
          <a:xfrm>
            <a:off x="-5832" y="0"/>
            <a:ext cx="7118799" cy="338554"/>
          </a:xfrm>
          <a:prstGeom prst="rect">
            <a:avLst/>
          </a:prstGeom>
        </p:spPr>
        <p:txBody>
          <a:bodyPr wrap="square">
            <a:spAutoFit/>
          </a:bodyPr>
          <a:lstStyle/>
          <a:p>
            <a:pPr algn="ctr"/>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Gráfico. Evaluación de la atención vía Presencial</a:t>
            </a:r>
          </a:p>
        </p:txBody>
      </p:sp>
      <p:sp>
        <p:nvSpPr>
          <p:cNvPr id="6" name="CuadroTexto 5"/>
          <p:cNvSpPr txBox="1"/>
          <p:nvPr/>
        </p:nvSpPr>
        <p:spPr>
          <a:xfrm>
            <a:off x="77004" y="3840559"/>
            <a:ext cx="7035963" cy="1169551"/>
          </a:xfrm>
          <a:prstGeom prst="rect">
            <a:avLst/>
          </a:prstGeom>
          <a:noFill/>
        </p:spPr>
        <p:txBody>
          <a:bodyPr wrap="square" rtlCol="0">
            <a:spAutoFit/>
          </a:bodyPr>
          <a:lstStyle/>
          <a:p>
            <a:r>
              <a:rPr lang="es-MX" b="1" dirty="0"/>
              <a:t>En la gráfica, se observa que la atención recibida, la amabilidad del asesor y la capacidad de asesor fueron evaluados por encima del promedio.</a:t>
            </a:r>
          </a:p>
          <a:p>
            <a:endParaRPr lang="es-MX" b="1" dirty="0"/>
          </a:p>
          <a:p>
            <a:r>
              <a:rPr lang="es-MX" b="1" dirty="0"/>
              <a:t>Sin embargo, existen áreas de oportunidad para mejorar el tiempo de espera y si su duda fue aclarada, que se encuentra por debajo del promedio general.  </a:t>
            </a:r>
          </a:p>
        </p:txBody>
      </p:sp>
      <p:pic>
        <p:nvPicPr>
          <p:cNvPr id="3" name="Imagen 2"/>
          <p:cNvPicPr/>
          <p:nvPr>
            <p:extLst>
              <p:ext uri="{D42A27DB-BD31-4B8C-83A1-F6EECF244321}">
                <p14:modId xmlns:p14="http://schemas.microsoft.com/office/powerpoint/2010/main" val="2311048557"/>
              </p:ext>
            </p:extLst>
          </p:nvPr>
        </p:nvPicPr>
        <p:blipFill>
          <a:blip r:embed="rId2"/>
          <a:stretch>
            <a:fillRect/>
          </a:stretch>
        </p:blipFill>
        <p:spPr>
          <a:xfrm>
            <a:off x="276225" y="457200"/>
            <a:ext cx="6688138" cy="3524250"/>
          </a:xfrm>
          <a:prstGeom prst="rect">
            <a:avLst/>
          </a:prstGeom>
        </p:spPr>
      </p:pic>
    </p:spTree>
    <p:extLst>
      <p:ext uri="{BB962C8B-B14F-4D97-AF65-F5344CB8AC3E}">
        <p14:creationId xmlns:p14="http://schemas.microsoft.com/office/powerpoint/2010/main" val="40702935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5832" y="0"/>
            <a:ext cx="7118799" cy="338554"/>
          </a:xfrm>
          <a:prstGeom prst="rect">
            <a:avLst/>
          </a:prstGeom>
        </p:spPr>
        <p:txBody>
          <a:bodyPr wrap="square">
            <a:spAutoFit/>
          </a:bodyPr>
          <a:lstStyle/>
          <a:p>
            <a:pPr algn="ctr"/>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19. Anexo Detalle de Consultas por Agente </a:t>
            </a:r>
          </a:p>
        </p:txBody>
      </p:sp>
      <p:sp>
        <p:nvSpPr>
          <p:cNvPr id="4" name="CuadroTexto 2"/>
          <p:cNvSpPr txBox="1"/>
          <p:nvPr/>
        </p:nvSpPr>
        <p:spPr>
          <a:xfrm>
            <a:off x="194692" y="600199"/>
            <a:ext cx="6880118" cy="4154984"/>
          </a:xfrm>
          <a:prstGeom prst="rect">
            <a:avLst/>
          </a:prstGeom>
          <a:noFill/>
        </p:spPr>
        <p:txBody>
          <a:bodyPr wrap="square" rtlCol="0">
            <a:spAutoFit/>
          </a:bodyPr>
          <a:lstStyle/>
          <a:p>
            <a:pPr algn="just"/>
            <a:r>
              <a:rPr lang="es-MX" dirty="0"/>
              <a:t>Como parte de este Informe se anexa archivo base con la información concentrada por agente y evaluaciones de Tel-INAI y presenciales. Cada hoja cuenta con distintos conceptos que se desglosan de la forma siguiente:</a:t>
            </a:r>
          </a:p>
          <a:p>
            <a:pPr algn="just"/>
            <a:endParaRPr lang="es-MX" dirty="0"/>
          </a:p>
          <a:p>
            <a:pPr marL="285750" indent="-285750" algn="just">
              <a:buFont typeface="Arial" panose="020B0604020202020204" pitchFamily="34" charset="0"/>
              <a:buChar char="•"/>
            </a:pPr>
            <a:r>
              <a:rPr lang="es-MX" sz="1300" b="1" dirty="0"/>
              <a:t>Fechas:</a:t>
            </a:r>
            <a:r>
              <a:rPr lang="es-MX" sz="1300" dirty="0"/>
              <a:t> Fecha de ingreso y fecha de atención</a:t>
            </a:r>
          </a:p>
          <a:p>
            <a:pPr marL="285750" indent="-285750" algn="just">
              <a:buFont typeface="Arial" panose="020B0604020202020204" pitchFamily="34" charset="0"/>
              <a:buChar char="•"/>
            </a:pPr>
            <a:r>
              <a:rPr lang="es-MX" sz="1300" b="1" dirty="0"/>
              <a:t>Servidor público: </a:t>
            </a:r>
            <a:r>
              <a:rPr lang="es-MX" sz="1300" dirty="0"/>
              <a:t>Nombre del agente que atendió</a:t>
            </a:r>
          </a:p>
          <a:p>
            <a:pPr marL="285750" indent="-285750" algn="just">
              <a:buFont typeface="Arial" panose="020B0604020202020204" pitchFamily="34" charset="0"/>
              <a:buChar char="•"/>
            </a:pPr>
            <a:r>
              <a:rPr lang="es-MX" sz="1300" b="1" dirty="0"/>
              <a:t>Tipo de consultas: </a:t>
            </a:r>
            <a:r>
              <a:rPr lang="es-MX" sz="1300" dirty="0"/>
              <a:t>Es la clasificación de la consulta en cada uno de los nueve tipos descritos en este informe.</a:t>
            </a:r>
          </a:p>
          <a:p>
            <a:pPr marL="285750" indent="-285750" algn="just">
              <a:buFont typeface="Arial" panose="020B0604020202020204" pitchFamily="34" charset="0"/>
              <a:buChar char="•"/>
            </a:pPr>
            <a:r>
              <a:rPr lang="es-MX" sz="1300" b="1" dirty="0"/>
              <a:t>Canal de atención: </a:t>
            </a:r>
            <a:r>
              <a:rPr lang="es-MX" sz="1300" dirty="0"/>
              <a:t>Se refiere a uno de los cuatro canales de atención con que cuenta el CAS a través del cuál se brindó la asesoría al usuario.</a:t>
            </a:r>
          </a:p>
          <a:p>
            <a:pPr marL="285750" indent="-285750" algn="just">
              <a:buFont typeface="Arial" panose="020B0604020202020204" pitchFamily="34" charset="0"/>
              <a:buChar char="•"/>
            </a:pPr>
            <a:r>
              <a:rPr lang="es-MX" sz="1300" b="1" dirty="0"/>
              <a:t>Requerimiento: </a:t>
            </a:r>
            <a:r>
              <a:rPr lang="es-MX" sz="1300" dirty="0"/>
              <a:t>Se refiere al servicio o servicios motivo de la consulta de la persona usuaria.</a:t>
            </a:r>
          </a:p>
          <a:p>
            <a:pPr marL="285750" indent="-285750" algn="just">
              <a:buFont typeface="Arial" panose="020B0604020202020204" pitchFamily="34" charset="0"/>
              <a:buChar char="•"/>
            </a:pPr>
            <a:r>
              <a:rPr lang="es-MX" sz="1300" b="1" dirty="0"/>
              <a:t>Atención: </a:t>
            </a:r>
            <a:r>
              <a:rPr lang="es-MX" sz="1300" dirty="0"/>
              <a:t>Se refiere a la respuesta o acción que realizó el servidor público para atender el requerimiento del usuario.</a:t>
            </a:r>
          </a:p>
          <a:p>
            <a:pPr marL="285750" indent="-285750" algn="just">
              <a:buFont typeface="Arial" panose="020B0604020202020204" pitchFamily="34" charset="0"/>
              <a:buChar char="•"/>
            </a:pPr>
            <a:r>
              <a:rPr lang="es-MX" sz="1300" b="1" dirty="0"/>
              <a:t>Fundamento legal de la atención: </a:t>
            </a:r>
            <a:r>
              <a:rPr lang="es-MX" sz="1300" dirty="0"/>
              <a:t>Se refiere al documento o precepto normativo que avala la acción o respuesta del servidor público</a:t>
            </a:r>
          </a:p>
          <a:p>
            <a:pPr marL="285750" indent="-285750" algn="just">
              <a:buFont typeface="Arial" panose="020B0604020202020204" pitchFamily="34" charset="0"/>
              <a:buChar char="•"/>
            </a:pPr>
            <a:r>
              <a:rPr lang="es-MX" sz="1300" b="1" dirty="0"/>
              <a:t>Tiempo de respuesta: </a:t>
            </a:r>
            <a:r>
              <a:rPr lang="es-MX" sz="1300" dirty="0"/>
              <a:t>Se refiere al tiempo que tardó el CAS en brindar la atención al usuario.</a:t>
            </a:r>
          </a:p>
          <a:p>
            <a:pPr marL="285750" indent="-285750" algn="just">
              <a:buFont typeface="Arial" panose="020B0604020202020204" pitchFamily="34" charset="0"/>
              <a:buChar char="•"/>
            </a:pPr>
            <a:r>
              <a:rPr lang="es-MX" sz="1300" b="1" dirty="0"/>
              <a:t>Tipo de usuario: </a:t>
            </a:r>
            <a:r>
              <a:rPr lang="es-MX" sz="1300" dirty="0"/>
              <a:t>Régimen Fiscal</a:t>
            </a:r>
            <a:endParaRPr lang="es-MX" sz="1300" b="1" dirty="0"/>
          </a:p>
          <a:p>
            <a:pPr marL="285750" indent="-285750" algn="just">
              <a:buFont typeface="Arial" panose="020B0604020202020204" pitchFamily="34" charset="0"/>
              <a:buChar char="•"/>
            </a:pPr>
            <a:r>
              <a:rPr lang="es-MX" sz="1300" b="1" dirty="0"/>
              <a:t>Sexo: </a:t>
            </a:r>
            <a:r>
              <a:rPr lang="es-MX" sz="1300" dirty="0"/>
              <a:t>Hombre o mujer</a:t>
            </a:r>
          </a:p>
          <a:p>
            <a:pPr marL="285750" indent="-285750" algn="just">
              <a:buFont typeface="Arial" panose="020B0604020202020204" pitchFamily="34" charset="0"/>
              <a:buChar char="•"/>
            </a:pPr>
            <a:r>
              <a:rPr lang="es-MX" sz="1300" b="1" dirty="0"/>
              <a:t>Edad: </a:t>
            </a:r>
            <a:r>
              <a:rPr lang="es-MX" sz="1300" dirty="0"/>
              <a:t>Se refiere a la edad de la persona usuaria.</a:t>
            </a:r>
          </a:p>
          <a:p>
            <a:pPr marL="285750" indent="-285750" algn="just">
              <a:buFont typeface="Arial" panose="020B0604020202020204" pitchFamily="34" charset="0"/>
              <a:buChar char="•"/>
            </a:pPr>
            <a:r>
              <a:rPr lang="es-MX" sz="1300" b="1" dirty="0"/>
              <a:t>Entidad: </a:t>
            </a:r>
            <a:r>
              <a:rPr lang="es-MX" sz="1300" dirty="0"/>
              <a:t>Se refiere a la entidad federativa de la cuál provino la solicitud o requerimiento.</a:t>
            </a:r>
          </a:p>
        </p:txBody>
      </p:sp>
    </p:spTree>
    <p:extLst>
      <p:ext uri="{BB962C8B-B14F-4D97-AF65-F5344CB8AC3E}">
        <p14:creationId xmlns:p14="http://schemas.microsoft.com/office/powerpoint/2010/main" val="23716090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1 Imagen" descr="C:\Users\jorge.acevedo\AppData\Local\Microsoft\Windows\Temporary Internet Files\Content.Outlook\UINZIPH0\Logo-inai_28abr2015_texto1.jpg"/>
          <p:cNvPicPr/>
          <p:nvPr/>
        </p:nvPicPr>
        <p:blipFill rotWithShape="1">
          <a:blip r:embed="rId2" cstate="print">
            <a:extLst>
              <a:ext uri="{28A0092B-C50C-407E-A947-70E740481C1C}">
                <a14:useLocalDpi xmlns:a14="http://schemas.microsoft.com/office/drawing/2010/main" val="0"/>
              </a:ext>
            </a:extLst>
          </a:blip>
          <a:srcRect l="7575" t="13072" r="5412" b="16340"/>
          <a:stretch/>
        </p:blipFill>
        <p:spPr bwMode="auto">
          <a:xfrm>
            <a:off x="2216423" y="456183"/>
            <a:ext cx="2818431" cy="1584176"/>
          </a:xfrm>
          <a:prstGeom prst="rect">
            <a:avLst/>
          </a:prstGeom>
          <a:noFill/>
          <a:ln>
            <a:noFill/>
          </a:ln>
        </p:spPr>
      </p:pic>
      <p:sp>
        <p:nvSpPr>
          <p:cNvPr id="12" name="11 Elipse"/>
          <p:cNvSpPr/>
          <p:nvPr/>
        </p:nvSpPr>
        <p:spPr>
          <a:xfrm>
            <a:off x="5422876" y="1963365"/>
            <a:ext cx="1760033" cy="174367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13" name="12 Elipse"/>
          <p:cNvSpPr/>
          <p:nvPr/>
        </p:nvSpPr>
        <p:spPr>
          <a:xfrm>
            <a:off x="5413351" y="3249183"/>
            <a:ext cx="1760033" cy="1743672"/>
          </a:xfrm>
          <a:prstGeom prst="ellipse">
            <a:avLst/>
          </a:prstGeom>
          <a:solidFill>
            <a:srgbClr val="00B0AC">
              <a:alpha val="4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14" name="13 Elipse"/>
          <p:cNvSpPr/>
          <p:nvPr/>
        </p:nvSpPr>
        <p:spPr>
          <a:xfrm>
            <a:off x="4664695" y="3912568"/>
            <a:ext cx="1440161" cy="1484504"/>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15" name="14 Elipse"/>
          <p:cNvSpPr/>
          <p:nvPr/>
        </p:nvSpPr>
        <p:spPr>
          <a:xfrm>
            <a:off x="3512567" y="4557193"/>
            <a:ext cx="792087" cy="819918"/>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16" name="15 Elipse"/>
          <p:cNvSpPr/>
          <p:nvPr/>
        </p:nvSpPr>
        <p:spPr>
          <a:xfrm>
            <a:off x="4089565" y="4417298"/>
            <a:ext cx="950506" cy="979773"/>
          </a:xfrm>
          <a:prstGeom prst="ellipse">
            <a:avLst/>
          </a:prstGeom>
          <a:solidFill>
            <a:srgbClr val="00B0AC">
              <a:alpha val="4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17" name="16 Elipse"/>
          <p:cNvSpPr/>
          <p:nvPr/>
        </p:nvSpPr>
        <p:spPr>
          <a:xfrm>
            <a:off x="3066117" y="4737287"/>
            <a:ext cx="662474" cy="640840"/>
          </a:xfrm>
          <a:prstGeom prst="ellipse">
            <a:avLst/>
          </a:prstGeom>
          <a:solidFill>
            <a:srgbClr val="00B0AC">
              <a:alpha val="4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18" name="17 Elipse"/>
          <p:cNvSpPr/>
          <p:nvPr/>
        </p:nvSpPr>
        <p:spPr>
          <a:xfrm>
            <a:off x="6088685" y="5086762"/>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19" name="18 Elipse"/>
          <p:cNvSpPr/>
          <p:nvPr/>
        </p:nvSpPr>
        <p:spPr>
          <a:xfrm>
            <a:off x="6897757" y="4698755"/>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0" name="19 Elipse"/>
          <p:cNvSpPr/>
          <p:nvPr/>
        </p:nvSpPr>
        <p:spPr>
          <a:xfrm>
            <a:off x="5951494" y="4651113"/>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1" name="20 Elipse"/>
          <p:cNvSpPr/>
          <p:nvPr/>
        </p:nvSpPr>
        <p:spPr>
          <a:xfrm>
            <a:off x="6464895" y="4595293"/>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2" name="21 Elipse"/>
          <p:cNvSpPr/>
          <p:nvPr/>
        </p:nvSpPr>
        <p:spPr>
          <a:xfrm>
            <a:off x="5632549" y="5093984"/>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3" name="22 Elipse"/>
          <p:cNvSpPr/>
          <p:nvPr/>
        </p:nvSpPr>
        <p:spPr>
          <a:xfrm>
            <a:off x="6231261" y="4213922"/>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4" name="23 Elipse"/>
          <p:cNvSpPr/>
          <p:nvPr/>
        </p:nvSpPr>
        <p:spPr>
          <a:xfrm>
            <a:off x="6899823" y="5082931"/>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5" name="24 Elipse"/>
          <p:cNvSpPr/>
          <p:nvPr/>
        </p:nvSpPr>
        <p:spPr>
          <a:xfrm>
            <a:off x="6888232" y="4200599"/>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6" name="25 Elipse"/>
          <p:cNvSpPr/>
          <p:nvPr/>
        </p:nvSpPr>
        <p:spPr>
          <a:xfrm>
            <a:off x="6883998" y="3643904"/>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7" name="26 Elipse"/>
          <p:cNvSpPr/>
          <p:nvPr/>
        </p:nvSpPr>
        <p:spPr>
          <a:xfrm>
            <a:off x="6464895" y="5077839"/>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8" name="27 Elipse"/>
          <p:cNvSpPr/>
          <p:nvPr/>
        </p:nvSpPr>
        <p:spPr>
          <a:xfrm>
            <a:off x="6563217" y="3974053"/>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9" name="28 Elipse"/>
          <p:cNvSpPr/>
          <p:nvPr/>
        </p:nvSpPr>
        <p:spPr>
          <a:xfrm>
            <a:off x="2681923" y="4798079"/>
            <a:ext cx="561662" cy="581324"/>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30" name="29 Elipse"/>
          <p:cNvSpPr/>
          <p:nvPr/>
        </p:nvSpPr>
        <p:spPr>
          <a:xfrm>
            <a:off x="2432447" y="4889225"/>
            <a:ext cx="504056" cy="495076"/>
          </a:xfrm>
          <a:prstGeom prst="ellipse">
            <a:avLst/>
          </a:prstGeom>
          <a:solidFill>
            <a:srgbClr val="00B0AC">
              <a:alpha val="4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31" name="30 Elipse"/>
          <p:cNvSpPr/>
          <p:nvPr/>
        </p:nvSpPr>
        <p:spPr>
          <a:xfrm>
            <a:off x="2168841" y="4967152"/>
            <a:ext cx="413972" cy="420764"/>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32" name="31 Elipse"/>
          <p:cNvSpPr/>
          <p:nvPr/>
        </p:nvSpPr>
        <p:spPr>
          <a:xfrm>
            <a:off x="1974563" y="5091048"/>
            <a:ext cx="285152" cy="293932"/>
          </a:xfrm>
          <a:prstGeom prst="ellipse">
            <a:avLst/>
          </a:prstGeom>
          <a:solidFill>
            <a:srgbClr val="00B0AC">
              <a:alpha val="4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33" name="32 Elipse"/>
          <p:cNvSpPr/>
          <p:nvPr/>
        </p:nvSpPr>
        <p:spPr>
          <a:xfrm>
            <a:off x="1810211" y="5177534"/>
            <a:ext cx="222441" cy="213346"/>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4" name="5 Rectángulo"/>
          <p:cNvSpPr/>
          <p:nvPr/>
        </p:nvSpPr>
        <p:spPr>
          <a:xfrm>
            <a:off x="-4754" y="2484923"/>
            <a:ext cx="7169150" cy="336056"/>
          </a:xfrm>
          <a:prstGeom prst="rect">
            <a:avLst/>
          </a:prstGeom>
          <a:gradFill>
            <a:gsLst>
              <a:gs pos="50000">
                <a:schemeClr val="accent4">
                  <a:lumMod val="60000"/>
                  <a:lumOff val="40000"/>
                  <a:alpha val="75000"/>
                </a:schemeClr>
              </a:gs>
              <a:gs pos="100000">
                <a:schemeClr val="accent1">
                  <a:tint val="23500"/>
                  <a:satMod val="160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71689" tIns="35844" rIns="71689" bIns="35844" rtlCol="0" anchor="ctr"/>
          <a:lstStyle/>
          <a:p>
            <a:pPr algn="ctr"/>
            <a:endParaRPr lang="es-MX" dirty="0"/>
          </a:p>
        </p:txBody>
      </p:sp>
      <p:sp>
        <p:nvSpPr>
          <p:cNvPr id="6" name="9 Rectángulo"/>
          <p:cNvSpPr/>
          <p:nvPr/>
        </p:nvSpPr>
        <p:spPr>
          <a:xfrm>
            <a:off x="474728" y="2373216"/>
            <a:ext cx="6210189" cy="555002"/>
          </a:xfrm>
          <a:prstGeom prst="rect">
            <a:avLst/>
          </a:prstGeom>
        </p:spPr>
        <p:txBody>
          <a:bodyPr wrap="square" lIns="71689" tIns="35844" rIns="71689" bIns="35844">
            <a:spAutoFit/>
          </a:bodyPr>
          <a:lstStyle/>
          <a:p>
            <a:pPr algn="ctr"/>
            <a:r>
              <a:rPr lang="es-MX" sz="3100" b="1" i="1" cap="small" dirty="0">
                <a:effectLst>
                  <a:outerShdw blurRad="38100" dist="38100" dir="2700000" algn="tl">
                    <a:srgbClr val="000000">
                      <a:alpha val="43137"/>
                    </a:srgbClr>
                  </a:outerShdw>
                </a:effectLst>
                <a:latin typeface="Calibri" pitchFamily="34" charset="0"/>
              </a:rPr>
              <a:t>¡Gracias!</a:t>
            </a:r>
          </a:p>
        </p:txBody>
      </p:sp>
    </p:spTree>
    <p:extLst>
      <p:ext uri="{BB962C8B-B14F-4D97-AF65-F5344CB8AC3E}">
        <p14:creationId xmlns:p14="http://schemas.microsoft.com/office/powerpoint/2010/main" val="323017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2"/>
          <p:cNvSpPr txBox="1"/>
          <p:nvPr/>
        </p:nvSpPr>
        <p:spPr>
          <a:xfrm>
            <a:off x="128191" y="540380"/>
            <a:ext cx="6880118" cy="4278094"/>
          </a:xfrm>
          <a:prstGeom prst="rect">
            <a:avLst/>
          </a:prstGeom>
          <a:noFill/>
        </p:spPr>
        <p:txBody>
          <a:bodyPr wrap="square" rtlCol="0">
            <a:spAutoFit/>
          </a:bodyPr>
          <a:lstStyle/>
          <a:p>
            <a:pPr algn="just"/>
            <a:r>
              <a:rPr lang="es-MX" sz="1600" dirty="0"/>
              <a:t>El informe contiene datos sobre las consultas y los servicios brindados en cada una de ellas por el Centro de Atención a la Sociedad (CAS) del Instituto Nacional de Transparencia, Acceso a la Información y Protección de Datos Personales (INAI), en el periodo del 20 al 24 de mayo de 2019, en el que se desagregan datos por tipo de consulta, canal de atención, perfil de los usuarios, evaluación del servicio y un reporte en el que se describen cada una de la atenciones formuladas a los requerimientos de las personas usuarias.</a:t>
            </a:r>
          </a:p>
          <a:p>
            <a:pPr algn="just"/>
            <a:endParaRPr lang="es-MX" sz="1600" dirty="0"/>
          </a:p>
          <a:p>
            <a:pPr algn="just"/>
            <a:r>
              <a:rPr lang="es-MX" sz="1600" dirty="0"/>
              <a:t>Lo anterior, con la finalidad de mantener actualizados a los integrantes del Pleno del INAI de las actividades que lleva a cabo el CAS, a fin de encontrar áreas de oportunidad que permitan mejorar la calidad de las consultas y los servicios que se dan a la población.</a:t>
            </a:r>
          </a:p>
          <a:p>
            <a:pPr algn="just"/>
            <a:endParaRPr lang="es-MX" sz="1600" dirty="0"/>
          </a:p>
          <a:p>
            <a:pPr algn="just"/>
            <a:r>
              <a:rPr lang="es-MX" sz="1600" dirty="0"/>
              <a:t>En estos reportes se podrán incorporar variables adicionales que permitan tener una mejor perspectiva de las características de las consultas otorgadas por el CAS, a través de los reportes formulados por los agentes que brindan atención o mediante las evaluaciones del servicio que realizan los particulares.</a:t>
            </a:r>
          </a:p>
        </p:txBody>
      </p:sp>
      <p:sp>
        <p:nvSpPr>
          <p:cNvPr id="3" name="2 Rectángulo"/>
          <p:cNvSpPr/>
          <p:nvPr/>
        </p:nvSpPr>
        <p:spPr>
          <a:xfrm>
            <a:off x="-5832" y="0"/>
            <a:ext cx="7118799" cy="338554"/>
          </a:xfrm>
          <a:prstGeom prst="rect">
            <a:avLst/>
          </a:prstGeom>
        </p:spPr>
        <p:txBody>
          <a:bodyPr wrap="square">
            <a:spAutoFit/>
          </a:bodyPr>
          <a:lstStyle/>
          <a:p>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1. Introducción</a:t>
            </a:r>
          </a:p>
        </p:txBody>
      </p:sp>
    </p:spTree>
    <p:extLst>
      <p:ext uri="{BB962C8B-B14F-4D97-AF65-F5344CB8AC3E}">
        <p14:creationId xmlns:p14="http://schemas.microsoft.com/office/powerpoint/2010/main" val="96182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Rectángulo"/>
          <p:cNvSpPr/>
          <p:nvPr/>
        </p:nvSpPr>
        <p:spPr>
          <a:xfrm>
            <a:off x="-5832" y="0"/>
            <a:ext cx="7118799" cy="338554"/>
          </a:xfrm>
          <a:prstGeom prst="rect">
            <a:avLst/>
          </a:prstGeom>
        </p:spPr>
        <p:txBody>
          <a:bodyPr wrap="square">
            <a:spAutoFit/>
          </a:bodyPr>
          <a:lstStyle/>
          <a:p>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2. Tipo de Servicios</a:t>
            </a:r>
          </a:p>
        </p:txBody>
      </p:sp>
      <p:sp>
        <p:nvSpPr>
          <p:cNvPr id="6" name="CuadroTexto 2"/>
          <p:cNvSpPr txBox="1"/>
          <p:nvPr/>
        </p:nvSpPr>
        <p:spPr>
          <a:xfrm>
            <a:off x="200199" y="581610"/>
            <a:ext cx="6696744" cy="4555093"/>
          </a:xfrm>
          <a:prstGeom prst="rect">
            <a:avLst/>
          </a:prstGeom>
          <a:noFill/>
        </p:spPr>
        <p:txBody>
          <a:bodyPr wrap="square" rtlCol="0">
            <a:spAutoFit/>
          </a:bodyPr>
          <a:lstStyle/>
          <a:p>
            <a:pPr algn="just"/>
            <a:r>
              <a:rPr lang="es-MX" sz="1100" b="1" dirty="0"/>
              <a:t>Solicitud de Acceso</a:t>
            </a:r>
            <a:r>
              <a:rPr lang="es-MX" sz="1100" dirty="0"/>
              <a:t>: Se registran solicitudes de información pública.  </a:t>
            </a:r>
          </a:p>
          <a:p>
            <a:pPr algn="just"/>
            <a:endParaRPr lang="es-MX" sz="400" dirty="0"/>
          </a:p>
          <a:p>
            <a:pPr algn="just"/>
            <a:r>
              <a:rPr lang="es-MX" sz="1100" b="1" dirty="0"/>
              <a:t>Solicitud de Datos Personales: </a:t>
            </a:r>
            <a:r>
              <a:rPr lang="es-MX" sz="1100" dirty="0"/>
              <a:t>Se registran solicitudes de derechos ARCO.</a:t>
            </a:r>
          </a:p>
          <a:p>
            <a:pPr algn="just"/>
            <a:endParaRPr lang="es-MX" sz="400" b="1" dirty="0"/>
          </a:p>
          <a:p>
            <a:pPr algn="just"/>
            <a:r>
              <a:rPr lang="es-MX" sz="1100" b="1" dirty="0"/>
              <a:t>Orientación de la LGPDPPSO:</a:t>
            </a:r>
            <a:r>
              <a:rPr lang="es-MX" sz="1100" dirty="0"/>
              <a:t> Se resuelven las dudas relacionadas con las disposiciones, plazos y procedimientos de la Ley General de Protección de Datos Personales en Posesión de Sujetos Obligados. </a:t>
            </a:r>
          </a:p>
          <a:p>
            <a:pPr algn="just"/>
            <a:endParaRPr lang="es-MX" sz="400" b="1" dirty="0"/>
          </a:p>
          <a:p>
            <a:pPr algn="just"/>
            <a:r>
              <a:rPr lang="es-MX" sz="1100" b="1" dirty="0"/>
              <a:t>Orientación de la LGTAIP:</a:t>
            </a:r>
            <a:r>
              <a:rPr lang="es-MX" sz="1100" dirty="0"/>
              <a:t> Se atienden las preguntas relativas con las disposiciones, plazos y procedimientos establecidos en la Ley General de Transparencia y Acceso a la Información Pública.</a:t>
            </a:r>
          </a:p>
          <a:p>
            <a:pPr algn="just"/>
            <a:endParaRPr lang="es-MX" sz="400" b="1" dirty="0"/>
          </a:p>
          <a:p>
            <a:pPr algn="just"/>
            <a:r>
              <a:rPr lang="es-MX" sz="1100" b="1" dirty="0"/>
              <a:t>Orientación de la LFTAIP:</a:t>
            </a:r>
            <a:r>
              <a:rPr lang="es-MX" sz="1100" dirty="0"/>
              <a:t> Se atienden las preguntas relacionadas con las disposiciones, plazos y procedimientos establecidos en la Ley Federal de Transparencia y Acceso a la Información Pública.</a:t>
            </a:r>
          </a:p>
          <a:p>
            <a:pPr algn="just"/>
            <a:endParaRPr lang="es-MX" sz="400" b="1" dirty="0"/>
          </a:p>
          <a:p>
            <a:pPr algn="just"/>
            <a:r>
              <a:rPr lang="es-MX" sz="1100" b="1" dirty="0"/>
              <a:t>Orientación LFPDPPP: </a:t>
            </a:r>
            <a:r>
              <a:rPr lang="es-MX" sz="1100" dirty="0"/>
              <a:t>Se atienden las consultas sobre las disposiciones, plazos y procedimientos establecidos en la Ley Federal de Protección de Datos Personales en Posesión de los Particulares y su Reglamento.</a:t>
            </a:r>
          </a:p>
          <a:p>
            <a:pPr algn="just"/>
            <a:endParaRPr lang="es-MX" sz="400" b="1" dirty="0"/>
          </a:p>
          <a:p>
            <a:pPr algn="just"/>
            <a:r>
              <a:rPr lang="es-MX" sz="1100" b="1" dirty="0"/>
              <a:t>Quejas o Denuncias:</a:t>
            </a:r>
            <a:r>
              <a:rPr lang="es-MX" sz="1100" dirty="0"/>
              <a:t> Se brinda orientación de las instancias y procedimientos para presentar quejas o denuncias. </a:t>
            </a:r>
          </a:p>
          <a:p>
            <a:pPr algn="just"/>
            <a:endParaRPr lang="es-MX" sz="400" b="1" dirty="0"/>
          </a:p>
          <a:p>
            <a:pPr algn="just"/>
            <a:r>
              <a:rPr lang="es-MX" sz="1100" b="1" dirty="0"/>
              <a:t>Recurso de Revisión:</a:t>
            </a:r>
            <a:r>
              <a:rPr lang="es-MX" sz="1100" dirty="0"/>
              <a:t> Se orienta sobre los medios, plazos y procedimientos para interponer recursos de revisión.</a:t>
            </a:r>
          </a:p>
          <a:p>
            <a:pPr algn="just"/>
            <a:endParaRPr lang="es-MX" sz="400" b="1" dirty="0"/>
          </a:p>
          <a:p>
            <a:pPr algn="just"/>
            <a:r>
              <a:rPr lang="es-MX" sz="1100" b="1" dirty="0"/>
              <a:t>Información del INAI:</a:t>
            </a:r>
            <a:r>
              <a:rPr lang="es-MX" sz="1100" dirty="0"/>
              <a:t>  Se otorga información requerida sobre las actividades, servicios, áreas, eventos y demás información general del INAI.</a:t>
            </a:r>
          </a:p>
          <a:p>
            <a:pPr algn="just"/>
            <a:endParaRPr lang="es-MX" sz="400" b="1" dirty="0"/>
          </a:p>
          <a:p>
            <a:pPr algn="just"/>
            <a:r>
              <a:rPr lang="es-MX" sz="1100" b="1" dirty="0"/>
              <a:t>Información del ámbito local:</a:t>
            </a:r>
            <a:r>
              <a:rPr lang="es-MX" sz="1100" dirty="0"/>
              <a:t> Se refiere a las preguntas de los usuarios que deben canalizarse a los órganos locales de transparencia, por ser de su competencia.</a:t>
            </a:r>
          </a:p>
          <a:p>
            <a:pPr algn="just"/>
            <a:endParaRPr lang="es-MX" sz="400" dirty="0"/>
          </a:p>
          <a:p>
            <a:pPr algn="just"/>
            <a:r>
              <a:rPr lang="es-MX" sz="1100" b="1" dirty="0"/>
              <a:t>Seguimiento a solicitudes:</a:t>
            </a:r>
            <a:r>
              <a:rPr lang="es-MX" sz="1100" dirty="0"/>
              <a:t> Se otorga apoyo en el seguimiento a las respuestas de las solicitudes de información pública o de datos personales.</a:t>
            </a:r>
          </a:p>
          <a:p>
            <a:pPr algn="just"/>
            <a:endParaRPr lang="es-MX" sz="400" dirty="0"/>
          </a:p>
          <a:p>
            <a:pPr algn="just"/>
            <a:r>
              <a:rPr lang="es-MX" sz="1100" b="1" dirty="0"/>
              <a:t>Servicio: </a:t>
            </a:r>
            <a:r>
              <a:rPr lang="es-MX" sz="1100" dirty="0"/>
              <a:t>Tiene que ver con la oferta del INAI como cursos de capacitación, foros, seminarios o convocatorias.</a:t>
            </a:r>
          </a:p>
          <a:p>
            <a:pPr algn="just"/>
            <a:endParaRPr lang="es-MX" sz="400" b="1" dirty="0"/>
          </a:p>
          <a:p>
            <a:pPr algn="just"/>
            <a:r>
              <a:rPr lang="es-MX" sz="1100" b="1" dirty="0"/>
              <a:t>Trámite: </a:t>
            </a:r>
            <a:r>
              <a:rPr lang="es-MX" sz="1100" dirty="0"/>
              <a:t>Orientación sobre la instancia a la cual referirse cuando se trata de asuntos o temas que no sean materia del ejercicio de los derechos de acceso a la información y de protección de datos personales.</a:t>
            </a:r>
          </a:p>
          <a:p>
            <a:pPr algn="just"/>
            <a:r>
              <a:rPr lang="es-MX" sz="1100" b="1" dirty="0"/>
              <a:t>Otros Servicios: </a:t>
            </a:r>
            <a:r>
              <a:rPr lang="es-MX" sz="1100" dirty="0"/>
              <a:t>Servicios distintos a los anteriores.</a:t>
            </a:r>
          </a:p>
        </p:txBody>
      </p:sp>
    </p:spTree>
    <p:extLst>
      <p:ext uri="{BB962C8B-B14F-4D97-AF65-F5344CB8AC3E}">
        <p14:creationId xmlns:p14="http://schemas.microsoft.com/office/powerpoint/2010/main" val="2293558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Rectángulo"/>
          <p:cNvSpPr/>
          <p:nvPr/>
        </p:nvSpPr>
        <p:spPr>
          <a:xfrm>
            <a:off x="-5832" y="0"/>
            <a:ext cx="7118799" cy="361637"/>
          </a:xfrm>
          <a:prstGeom prst="rect">
            <a:avLst/>
          </a:prstGeom>
          <a:solidFill>
            <a:srgbClr val="7030A0"/>
          </a:solidFill>
        </p:spPr>
        <p:txBody>
          <a:bodyPr wrap="square">
            <a:spAutoFit/>
          </a:bodyPr>
          <a:lstStyle/>
          <a:p>
            <a:pPr algn="ctr"/>
            <a:r>
              <a:rPr lang="es-MX" sz="175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3.  Total Asesorías y Servicios otorgados por día</a:t>
            </a:r>
          </a:p>
        </p:txBody>
      </p:sp>
      <p:sp>
        <p:nvSpPr>
          <p:cNvPr id="6" name="CuadroTexto 5"/>
          <p:cNvSpPr txBox="1"/>
          <p:nvPr/>
        </p:nvSpPr>
        <p:spPr>
          <a:xfrm>
            <a:off x="5168" y="4272607"/>
            <a:ext cx="7081552" cy="738664"/>
          </a:xfrm>
          <a:prstGeom prst="rect">
            <a:avLst/>
          </a:prstGeom>
          <a:noFill/>
        </p:spPr>
        <p:txBody>
          <a:bodyPr wrap="square" rtlCol="0">
            <a:spAutoFit/>
          </a:bodyPr>
          <a:lstStyle/>
          <a:p>
            <a:pPr algn="just"/>
            <a:r>
              <a:rPr lang="es-MX" b="1" dirty="0"/>
              <a:t>En esta semana se atendieron a 1,387 personas a las que se les otorgaron 1,474 servicios. Los días 20 y 21 de mayo fueron en los que más asesorías se atendieron (21.4%, respectivamente), y el día 21 en que se brindaron mas servicios 327 (22.2% de los totales). </a:t>
            </a:r>
            <a:endParaRPr lang="es-MX" b="1" dirty="0">
              <a:highlight>
                <a:srgbClr val="FFFF00"/>
              </a:highlight>
            </a:endParaRPr>
          </a:p>
        </p:txBody>
      </p:sp>
      <p:sp>
        <p:nvSpPr>
          <p:cNvPr id="9" name="CuadroTexto 8"/>
          <p:cNvSpPr txBox="1"/>
          <p:nvPr/>
        </p:nvSpPr>
        <p:spPr>
          <a:xfrm>
            <a:off x="4376663" y="443833"/>
            <a:ext cx="3022590" cy="369332"/>
          </a:xfrm>
          <a:prstGeom prst="rect">
            <a:avLst/>
          </a:prstGeom>
          <a:noFill/>
        </p:spPr>
        <p:txBody>
          <a:bodyPr wrap="square" rtlCol="0">
            <a:spAutoFit/>
          </a:bodyPr>
          <a:lstStyle/>
          <a:p>
            <a:r>
              <a:rPr lang="es-MX" sz="900" dirty="0"/>
              <a:t>Nota: La suma de los porcentajes parciales puede no coincidir con el 100 debido a redondeo aplicado</a:t>
            </a:r>
            <a:endParaRPr lang="en-US" sz="900" dirty="0"/>
          </a:p>
        </p:txBody>
      </p:sp>
      <p:pic>
        <p:nvPicPr>
          <p:cNvPr id="2" name="Imagen 1"/>
          <p:cNvPicPr/>
          <p:nvPr>
            <p:extLst>
              <p:ext uri="{D42A27DB-BD31-4B8C-83A1-F6EECF244321}">
                <p14:modId xmlns:p14="http://schemas.microsoft.com/office/powerpoint/2010/main" val="237121090"/>
              </p:ext>
            </p:extLst>
          </p:nvPr>
        </p:nvPicPr>
        <p:blipFill>
          <a:blip r:embed="rId2"/>
          <a:stretch>
            <a:fillRect/>
          </a:stretch>
        </p:blipFill>
        <p:spPr>
          <a:xfrm>
            <a:off x="128191" y="449652"/>
            <a:ext cx="4105275" cy="1400175"/>
          </a:xfrm>
          <a:prstGeom prst="rect">
            <a:avLst/>
          </a:prstGeom>
        </p:spPr>
      </p:pic>
      <p:pic>
        <p:nvPicPr>
          <p:cNvPr id="3" name="Imagen 2"/>
          <p:cNvPicPr/>
          <p:nvPr>
            <p:extLst>
              <p:ext uri="{D42A27DB-BD31-4B8C-83A1-F6EECF244321}">
                <p14:modId xmlns:p14="http://schemas.microsoft.com/office/powerpoint/2010/main" val="3299445543"/>
              </p:ext>
            </p:extLst>
          </p:nvPr>
        </p:nvPicPr>
        <p:blipFill>
          <a:blip r:embed="rId3"/>
          <a:stretch>
            <a:fillRect/>
          </a:stretch>
        </p:blipFill>
        <p:spPr>
          <a:xfrm>
            <a:off x="349250" y="1752600"/>
            <a:ext cx="6543675" cy="2159000"/>
          </a:xfrm>
          <a:prstGeom prst="rect">
            <a:avLst/>
          </a:prstGeom>
        </p:spPr>
      </p:pic>
      <p:sp>
        <p:nvSpPr>
          <p:cNvPr id="11" name="10 Título"/>
          <p:cNvSpPr>
            <a:spLocks noGrp="1"/>
          </p:cNvSpPr>
          <p:nvPr>
            <p:ph type="title"/>
          </p:nvPr>
        </p:nvSpPr>
        <p:spPr>
          <a:xfrm>
            <a:off x="2288431" y="3998516"/>
            <a:ext cx="921861" cy="288032"/>
          </a:xfrm>
          <a:solidFill>
            <a:srgbClr val="0070C0"/>
          </a:solidFill>
        </p:spPr>
        <p:txBody>
          <a:bodyPr>
            <a:normAutofit/>
          </a:bodyPr>
          <a:lstStyle/>
          <a:p>
            <a:r>
              <a:rPr lang="es-MX" sz="1400" dirty="0">
                <a:solidFill>
                  <a:schemeClr val="bg1"/>
                </a:solidFill>
              </a:rPr>
              <a:t>Asesorías</a:t>
            </a:r>
          </a:p>
        </p:txBody>
      </p:sp>
      <p:sp>
        <p:nvSpPr>
          <p:cNvPr id="12" name="10 Título"/>
          <p:cNvSpPr txBox="1">
            <a:spLocks/>
          </p:cNvSpPr>
          <p:nvPr/>
        </p:nvSpPr>
        <p:spPr>
          <a:xfrm>
            <a:off x="3512567" y="3984575"/>
            <a:ext cx="921861" cy="288032"/>
          </a:xfrm>
          <a:prstGeom prst="rect">
            <a:avLst/>
          </a:prstGeom>
          <a:solidFill>
            <a:schemeClr val="accent6">
              <a:lumMod val="75000"/>
            </a:schemeClr>
          </a:solidFill>
        </p:spPr>
        <p:txBody>
          <a:bodyPr vert="horz" lIns="71683" tIns="35841" rIns="71683" bIns="35841" rtlCol="0" anchor="ctr">
            <a:normAutofit/>
          </a:bodyPr>
          <a:lstStyle>
            <a:lvl1pPr algn="ctr" defTabSz="716828" rtl="0" eaLnBrk="1" latinLnBrk="0" hangingPunct="1">
              <a:spcBef>
                <a:spcPct val="0"/>
              </a:spcBef>
              <a:buNone/>
              <a:defRPr sz="3400" kern="1200">
                <a:solidFill>
                  <a:schemeClr val="tx1"/>
                </a:solidFill>
                <a:latin typeface="+mj-lt"/>
                <a:ea typeface="+mj-ea"/>
                <a:cs typeface="+mj-cs"/>
              </a:defRPr>
            </a:lvl1pPr>
          </a:lstStyle>
          <a:p>
            <a:r>
              <a:rPr lang="es-MX" sz="1400" dirty="0"/>
              <a:t>Servicios</a:t>
            </a:r>
          </a:p>
        </p:txBody>
      </p:sp>
    </p:spTree>
    <p:extLst>
      <p:ext uri="{BB962C8B-B14F-4D97-AF65-F5344CB8AC3E}">
        <p14:creationId xmlns:p14="http://schemas.microsoft.com/office/powerpoint/2010/main" val="2322331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15824" y="0"/>
            <a:ext cx="7200800" cy="369332"/>
          </a:xfrm>
          <a:prstGeom prst="rect">
            <a:avLst/>
          </a:prstGeom>
          <a:solidFill>
            <a:srgbClr val="7030A0"/>
          </a:solidFill>
        </p:spPr>
        <p:txBody>
          <a:bodyPr wrap="square">
            <a:spAutoFit/>
          </a:bodyPr>
          <a:lstStyle/>
          <a:p>
            <a:pPr algn="ctr"/>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4. </a:t>
            </a:r>
            <a:r>
              <a:rPr lang="es-MX" sz="1800" b="1" cap="small">
                <a:solidFill>
                  <a:schemeClr val="bg1"/>
                </a:solidFill>
                <a:effectLst>
                  <a:glow rad="50800">
                    <a:schemeClr val="tx1">
                      <a:alpha val="75000"/>
                    </a:schemeClr>
                  </a:glow>
                </a:effectLst>
                <a:latin typeface="Arial" panose="020B0604020202020204" pitchFamily="34" charset="0"/>
                <a:cs typeface="Arial" panose="020B0604020202020204" pitchFamily="34" charset="0"/>
              </a:rPr>
              <a:t>Solicitudes</a:t>
            </a:r>
            <a:r>
              <a:rPr lang="es-MX" sz="1600" b="1" cap="small">
                <a:solidFill>
                  <a:schemeClr val="bg1"/>
                </a:solidFill>
                <a:effectLst>
                  <a:glow rad="50800">
                    <a:schemeClr val="tx1">
                      <a:alpha val="75000"/>
                    </a:schemeClr>
                  </a:glow>
                </a:effectLst>
                <a:latin typeface="Arial" panose="020B0604020202020204" pitchFamily="34" charset="0"/>
                <a:cs typeface="Arial" panose="020B0604020202020204" pitchFamily="34" charset="0"/>
              </a:rPr>
              <a:t> </a:t>
            </a:r>
            <a:r>
              <a:rPr lang="es-MX" sz="18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p</a:t>
            </a:r>
            <a:r>
              <a:rPr lang="es-MX" sz="1800" b="1" cap="small">
                <a:solidFill>
                  <a:schemeClr val="bg1"/>
                </a:solidFill>
                <a:effectLst>
                  <a:glow rad="50800">
                    <a:schemeClr val="tx1">
                      <a:alpha val="75000"/>
                    </a:schemeClr>
                  </a:glow>
                </a:effectLst>
                <a:latin typeface="Arial" panose="020B0604020202020204" pitchFamily="34" charset="0"/>
                <a:cs typeface="Arial" panose="020B0604020202020204" pitchFamily="34" charset="0"/>
              </a:rPr>
              <a:t>resentadas</a:t>
            </a:r>
            <a:endParaRPr lang="es-MX" sz="18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endParaRPr>
          </a:p>
        </p:txBody>
      </p:sp>
      <p:sp>
        <p:nvSpPr>
          <p:cNvPr id="4" name="CuadroTexto 3"/>
          <p:cNvSpPr txBox="1"/>
          <p:nvPr/>
        </p:nvSpPr>
        <p:spPr>
          <a:xfrm>
            <a:off x="20992" y="509607"/>
            <a:ext cx="7091975" cy="2308324"/>
          </a:xfrm>
          <a:prstGeom prst="rect">
            <a:avLst/>
          </a:prstGeom>
          <a:noFill/>
        </p:spPr>
        <p:txBody>
          <a:bodyPr wrap="square" rtlCol="0">
            <a:spAutoFit/>
          </a:bodyPr>
          <a:lstStyle/>
          <a:p>
            <a:pPr algn="just"/>
            <a:r>
              <a:rPr lang="es-MX" sz="1800" b="1" dirty="0"/>
              <a:t> 141 solicitudes ingresaron los usuarios a través de los diferentes canales:</a:t>
            </a:r>
          </a:p>
          <a:p>
            <a:pPr algn="just"/>
            <a:endParaRPr lang="es-MX" sz="1800" b="1" dirty="0"/>
          </a:p>
          <a:p>
            <a:pPr marL="285750" indent="-285750" algn="just">
              <a:buFont typeface="Wingdings" panose="05000000000000000000" pitchFamily="2" charset="2"/>
              <a:buChar char="q"/>
            </a:pPr>
            <a:r>
              <a:rPr lang="es-MX" sz="1800" b="1" dirty="0"/>
              <a:t>112 de las peticiones correspondieron a solicitudes de Datos Personales y 29 de Acceso a Información Pública.</a:t>
            </a:r>
          </a:p>
          <a:p>
            <a:pPr marL="285750" indent="-285750" algn="just">
              <a:buFont typeface="Wingdings" panose="05000000000000000000" pitchFamily="2" charset="2"/>
              <a:buChar char="q"/>
            </a:pPr>
            <a:endParaRPr lang="es-MX" sz="1800" b="1" dirty="0"/>
          </a:p>
          <a:p>
            <a:pPr marL="285750" indent="-285750" algn="just">
              <a:buFont typeface="Wingdings" panose="05000000000000000000" pitchFamily="2" charset="2"/>
              <a:buChar char="q"/>
            </a:pPr>
            <a:r>
              <a:rPr lang="es-MX" sz="1800" b="1" dirty="0"/>
              <a:t>72 peticiones (51.1%) se presentaron a través de la PNT y 69 (48.9%) fueron capturadas en el modulo manual.</a:t>
            </a:r>
          </a:p>
        </p:txBody>
      </p:sp>
      <p:sp>
        <p:nvSpPr>
          <p:cNvPr id="7" name="2 Rectángulo"/>
          <p:cNvSpPr/>
          <p:nvPr/>
        </p:nvSpPr>
        <p:spPr>
          <a:xfrm>
            <a:off x="-15825" y="4968477"/>
            <a:ext cx="7200801" cy="86918"/>
          </a:xfrm>
          <a:prstGeom prst="rect">
            <a:avLst/>
          </a:prstGeom>
          <a:solidFill>
            <a:srgbClr val="7030A0"/>
          </a:solidFill>
        </p:spPr>
        <p:txBody>
          <a:bodyPr wrap="square">
            <a:spAutoFit/>
          </a:bodyPr>
          <a:lstStyle/>
          <a:p>
            <a:pPr algn="ctr"/>
            <a:endParaRPr lang="es-MX" sz="18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endParaRPr>
          </a:p>
        </p:txBody>
      </p:sp>
      <p:pic>
        <p:nvPicPr>
          <p:cNvPr id="2" name="Imagen 1"/>
          <p:cNvPicPr/>
          <p:nvPr>
            <p:extLst>
              <p:ext uri="{D42A27DB-BD31-4B8C-83A1-F6EECF244321}">
                <p14:modId xmlns:p14="http://schemas.microsoft.com/office/powerpoint/2010/main" val="2394343060"/>
              </p:ext>
            </p:extLst>
          </p:nvPr>
        </p:nvPicPr>
        <p:blipFill>
          <a:blip r:embed="rId2"/>
          <a:stretch>
            <a:fillRect/>
          </a:stretch>
        </p:blipFill>
        <p:spPr>
          <a:xfrm>
            <a:off x="1784375" y="2777238"/>
            <a:ext cx="3577381" cy="2143441"/>
          </a:xfrm>
          <a:prstGeom prst="rect">
            <a:avLst/>
          </a:prstGeom>
        </p:spPr>
      </p:pic>
    </p:spTree>
    <p:extLst>
      <p:ext uri="{BB962C8B-B14F-4D97-AF65-F5344CB8AC3E}">
        <p14:creationId xmlns:p14="http://schemas.microsoft.com/office/powerpoint/2010/main" val="390933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184099" y="3984575"/>
            <a:ext cx="6852498" cy="1169551"/>
          </a:xfrm>
          <a:prstGeom prst="rect">
            <a:avLst/>
          </a:prstGeom>
          <a:noFill/>
        </p:spPr>
        <p:txBody>
          <a:bodyPr wrap="square" rtlCol="0">
            <a:spAutoFit/>
          </a:bodyPr>
          <a:lstStyle/>
          <a:p>
            <a:pPr algn="just"/>
            <a:r>
              <a:rPr lang="es-MX" b="1" dirty="0"/>
              <a:t>Se ofrecieron 1,387 asesorías: </a:t>
            </a:r>
          </a:p>
          <a:p>
            <a:pPr marL="285750" indent="-285750" algn="just">
              <a:buFont typeface="Wingdings" panose="05000000000000000000" pitchFamily="2" charset="2"/>
              <a:buChar char="q"/>
            </a:pPr>
            <a:r>
              <a:rPr lang="es-MX" b="1" dirty="0"/>
              <a:t>78.2% a través de Tel-INAI.</a:t>
            </a:r>
          </a:p>
          <a:p>
            <a:pPr marL="285750" indent="-285750" algn="just">
              <a:buFont typeface="Wingdings" panose="05000000000000000000" pitchFamily="2" charset="2"/>
              <a:buChar char="q"/>
            </a:pPr>
            <a:r>
              <a:rPr lang="es-MX" b="1" dirty="0"/>
              <a:t>11.8% de manera presencial.</a:t>
            </a:r>
          </a:p>
          <a:p>
            <a:pPr marL="285750" indent="-285750" algn="just">
              <a:buFont typeface="Wingdings" panose="05000000000000000000" pitchFamily="2" charset="2"/>
              <a:buChar char="q"/>
            </a:pPr>
            <a:r>
              <a:rPr lang="es-MX" b="1" dirty="0"/>
              <a:t>09.6% por correo electrónico, y</a:t>
            </a:r>
          </a:p>
          <a:p>
            <a:pPr marL="285750" indent="-285750" algn="just">
              <a:buFont typeface="Wingdings" panose="05000000000000000000" pitchFamily="2" charset="2"/>
              <a:buChar char="q"/>
            </a:pPr>
            <a:r>
              <a:rPr lang="es-MX" b="1" dirty="0"/>
              <a:t> 0.4%  vía postal.</a:t>
            </a:r>
          </a:p>
        </p:txBody>
      </p:sp>
      <p:sp>
        <p:nvSpPr>
          <p:cNvPr id="7" name="2 Rectángulo"/>
          <p:cNvSpPr/>
          <p:nvPr/>
        </p:nvSpPr>
        <p:spPr>
          <a:xfrm>
            <a:off x="-52166" y="17923"/>
            <a:ext cx="7118799" cy="338554"/>
          </a:xfrm>
          <a:prstGeom prst="rect">
            <a:avLst/>
          </a:prstGeom>
        </p:spPr>
        <p:txBody>
          <a:bodyPr wrap="square">
            <a:spAutoFit/>
          </a:bodyPr>
          <a:lstStyle/>
          <a:p>
            <a:pPr algn="ctr"/>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5. Total de asesorías por Canal de Atención</a:t>
            </a:r>
          </a:p>
        </p:txBody>
      </p:sp>
      <p:sp>
        <p:nvSpPr>
          <p:cNvPr id="11" name="CuadroTexto 10"/>
          <p:cNvSpPr txBox="1"/>
          <p:nvPr/>
        </p:nvSpPr>
        <p:spPr>
          <a:xfrm>
            <a:off x="4304655" y="1745313"/>
            <a:ext cx="3022590" cy="369332"/>
          </a:xfrm>
          <a:prstGeom prst="rect">
            <a:avLst/>
          </a:prstGeom>
          <a:noFill/>
        </p:spPr>
        <p:txBody>
          <a:bodyPr wrap="square" rtlCol="0">
            <a:spAutoFit/>
          </a:bodyPr>
          <a:lstStyle/>
          <a:p>
            <a:r>
              <a:rPr lang="es-MX" sz="900" dirty="0"/>
              <a:t>Nota: La suma de los porcentajes parciales puede no coincidir con el 100 debido a redondeo aplicado</a:t>
            </a:r>
            <a:endParaRPr lang="en-US" sz="900" dirty="0"/>
          </a:p>
        </p:txBody>
      </p:sp>
      <p:pic>
        <p:nvPicPr>
          <p:cNvPr id="3" name="Imagen 2"/>
          <p:cNvPicPr/>
          <p:nvPr>
            <p:extLst>
              <p:ext uri="{D42A27DB-BD31-4B8C-83A1-F6EECF244321}">
                <p14:modId xmlns:p14="http://schemas.microsoft.com/office/powerpoint/2010/main" val="1504825314"/>
              </p:ext>
            </p:extLst>
          </p:nvPr>
        </p:nvPicPr>
        <p:blipFill>
          <a:blip r:embed="rId2"/>
          <a:stretch>
            <a:fillRect/>
          </a:stretch>
        </p:blipFill>
        <p:spPr>
          <a:xfrm>
            <a:off x="3770925" y="456183"/>
            <a:ext cx="3286125" cy="1209675"/>
          </a:xfrm>
          <a:prstGeom prst="rect">
            <a:avLst/>
          </a:prstGeom>
        </p:spPr>
      </p:pic>
      <p:pic>
        <p:nvPicPr>
          <p:cNvPr id="5" name="Imagen 4"/>
          <p:cNvPicPr/>
          <p:nvPr>
            <p:extLst>
              <p:ext uri="{D42A27DB-BD31-4B8C-83A1-F6EECF244321}">
                <p14:modId xmlns:p14="http://schemas.microsoft.com/office/powerpoint/2010/main" val="3842207494"/>
              </p:ext>
            </p:extLst>
          </p:nvPr>
        </p:nvPicPr>
        <p:blipFill>
          <a:blip r:embed="rId3"/>
          <a:stretch>
            <a:fillRect/>
          </a:stretch>
        </p:blipFill>
        <p:spPr>
          <a:xfrm>
            <a:off x="165100" y="452438"/>
            <a:ext cx="6838950" cy="3600450"/>
          </a:xfrm>
          <a:prstGeom prst="rect">
            <a:avLst/>
          </a:prstGeom>
        </p:spPr>
      </p:pic>
    </p:spTree>
    <p:extLst>
      <p:ext uri="{BB962C8B-B14F-4D97-AF65-F5344CB8AC3E}">
        <p14:creationId xmlns:p14="http://schemas.microsoft.com/office/powerpoint/2010/main" val="729694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5832" y="-23750"/>
            <a:ext cx="7118799" cy="338554"/>
          </a:xfrm>
          <a:prstGeom prst="rect">
            <a:avLst/>
          </a:prstGeom>
        </p:spPr>
        <p:txBody>
          <a:bodyPr wrap="square">
            <a:spAutoFit/>
          </a:bodyPr>
          <a:lstStyle/>
          <a:p>
            <a:pPr algn="ctr"/>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6. Asesorías por canal de atención por día</a:t>
            </a:r>
          </a:p>
        </p:txBody>
      </p:sp>
      <p:sp>
        <p:nvSpPr>
          <p:cNvPr id="4" name="CuadroTexto 3"/>
          <p:cNvSpPr txBox="1"/>
          <p:nvPr/>
        </p:nvSpPr>
        <p:spPr>
          <a:xfrm>
            <a:off x="102254" y="3756645"/>
            <a:ext cx="7010713" cy="1308050"/>
          </a:xfrm>
          <a:prstGeom prst="rect">
            <a:avLst/>
          </a:prstGeom>
          <a:noFill/>
        </p:spPr>
        <p:txBody>
          <a:bodyPr wrap="square" rtlCol="0">
            <a:spAutoFit/>
          </a:bodyPr>
          <a:lstStyle/>
          <a:p>
            <a:pPr marL="285750" indent="-285750" algn="just">
              <a:buFont typeface="Wingdings" panose="05000000000000000000" pitchFamily="2" charset="2"/>
              <a:buChar char="q"/>
            </a:pPr>
            <a:r>
              <a:rPr lang="es-MX" b="1" dirty="0"/>
              <a:t>El medio o canal más usado fue el Tel-INAI con 1,085 asesorías, que representó el 78.2%.</a:t>
            </a:r>
          </a:p>
          <a:p>
            <a:pPr algn="just"/>
            <a:endParaRPr lang="es-MX" sz="800" b="1" dirty="0"/>
          </a:p>
          <a:p>
            <a:pPr marL="285750" indent="-285750" algn="just">
              <a:buFont typeface="Wingdings" panose="05000000000000000000" pitchFamily="2" charset="2"/>
              <a:buChar char="q"/>
            </a:pPr>
            <a:r>
              <a:rPr lang="es-MX" b="1" dirty="0"/>
              <a:t>La atención vía postal significó el 0.4%.</a:t>
            </a:r>
          </a:p>
          <a:p>
            <a:pPr marL="285750" indent="-285750" algn="just">
              <a:buFont typeface="Wingdings" panose="05000000000000000000" pitchFamily="2" charset="2"/>
              <a:buChar char="q"/>
            </a:pPr>
            <a:endParaRPr lang="es-MX" sz="800" b="1" dirty="0"/>
          </a:p>
          <a:p>
            <a:pPr marL="285750" indent="-285750" algn="just">
              <a:buFont typeface="Wingdings" panose="05000000000000000000" pitchFamily="2" charset="2"/>
              <a:buChar char="q"/>
            </a:pPr>
            <a:r>
              <a:rPr lang="es-MX" b="1" dirty="0"/>
              <a:t>El uso del correo electrónico (E-mail) el 9.6% de atención a usuarios.</a:t>
            </a:r>
          </a:p>
          <a:p>
            <a:pPr marL="285750" indent="-285750" algn="just">
              <a:buFont typeface="Wingdings" panose="05000000000000000000" pitchFamily="2" charset="2"/>
              <a:buChar char="q"/>
            </a:pPr>
            <a:endParaRPr lang="es-MX" sz="700" b="1" dirty="0"/>
          </a:p>
          <a:p>
            <a:pPr marL="285750" indent="-285750" algn="just">
              <a:buFont typeface="Wingdings" panose="05000000000000000000" pitchFamily="2" charset="2"/>
              <a:buChar char="q"/>
            </a:pPr>
            <a:r>
              <a:rPr lang="es-MX" b="1" dirty="0"/>
              <a:t>Vía presencial se atendieron a 163 personas, con el 11.8% de las consultas.</a:t>
            </a:r>
          </a:p>
        </p:txBody>
      </p:sp>
      <p:sp>
        <p:nvSpPr>
          <p:cNvPr id="7" name="CuadroTexto 6"/>
          <p:cNvSpPr txBox="1"/>
          <p:nvPr/>
        </p:nvSpPr>
        <p:spPr>
          <a:xfrm>
            <a:off x="200199" y="3499608"/>
            <a:ext cx="4930146" cy="230832"/>
          </a:xfrm>
          <a:prstGeom prst="rect">
            <a:avLst/>
          </a:prstGeom>
          <a:noFill/>
        </p:spPr>
        <p:txBody>
          <a:bodyPr wrap="square" rtlCol="0">
            <a:spAutoFit/>
          </a:bodyPr>
          <a:lstStyle/>
          <a:p>
            <a:r>
              <a:rPr lang="es-MX" sz="900" dirty="0"/>
              <a:t>Nota: La suma de los porcentajes parciales puede no coincidir con el 100 debido a redondeo aplicado</a:t>
            </a:r>
            <a:endParaRPr lang="en-US" sz="900" dirty="0"/>
          </a:p>
        </p:txBody>
      </p:sp>
      <p:pic>
        <p:nvPicPr>
          <p:cNvPr id="5" name="Imagen 4"/>
          <p:cNvPicPr/>
          <p:nvPr>
            <p:extLst>
              <p:ext uri="{D42A27DB-BD31-4B8C-83A1-F6EECF244321}">
                <p14:modId xmlns:p14="http://schemas.microsoft.com/office/powerpoint/2010/main" val="1494983412"/>
              </p:ext>
            </p:extLst>
          </p:nvPr>
        </p:nvPicPr>
        <p:blipFill>
          <a:blip r:embed="rId2"/>
          <a:stretch>
            <a:fillRect/>
          </a:stretch>
        </p:blipFill>
        <p:spPr>
          <a:xfrm>
            <a:off x="200200" y="456182"/>
            <a:ext cx="6768752" cy="3043425"/>
          </a:xfrm>
          <a:prstGeom prst="rect">
            <a:avLst/>
          </a:prstGeom>
        </p:spPr>
      </p:pic>
    </p:spTree>
    <p:extLst>
      <p:ext uri="{BB962C8B-B14F-4D97-AF65-F5344CB8AC3E}">
        <p14:creationId xmlns:p14="http://schemas.microsoft.com/office/powerpoint/2010/main" val="3671937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Rectángulo"/>
          <p:cNvSpPr/>
          <p:nvPr/>
        </p:nvSpPr>
        <p:spPr>
          <a:xfrm>
            <a:off x="-5832" y="0"/>
            <a:ext cx="7118799" cy="338554"/>
          </a:xfrm>
          <a:prstGeom prst="rect">
            <a:avLst/>
          </a:prstGeom>
        </p:spPr>
        <p:txBody>
          <a:bodyPr wrap="square">
            <a:spAutoFit/>
          </a:bodyPr>
          <a:lstStyle/>
          <a:p>
            <a:pPr algn="ctr"/>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Gráfico. Canal de atención por día</a:t>
            </a:r>
          </a:p>
        </p:txBody>
      </p:sp>
      <p:sp>
        <p:nvSpPr>
          <p:cNvPr id="7" name="CuadroTexto 6"/>
          <p:cNvSpPr txBox="1"/>
          <p:nvPr/>
        </p:nvSpPr>
        <p:spPr>
          <a:xfrm>
            <a:off x="20992" y="509607"/>
            <a:ext cx="7091975" cy="738664"/>
          </a:xfrm>
          <a:prstGeom prst="rect">
            <a:avLst/>
          </a:prstGeom>
          <a:noFill/>
        </p:spPr>
        <p:txBody>
          <a:bodyPr wrap="square" rtlCol="0">
            <a:spAutoFit/>
          </a:bodyPr>
          <a:lstStyle/>
          <a:p>
            <a:pPr algn="just"/>
            <a:r>
              <a:rPr lang="es-MX" b="1" dirty="0"/>
              <a:t>El medio o canal más utilizado fue el Tel-INAI con 1085 asesorías, seguido por el presencial, con 163 personas que acudieron a las instalaciones del INAI y por correo electrónico a 133 personas; además se atendieron 6 consulta vía postal.</a:t>
            </a:r>
          </a:p>
        </p:txBody>
      </p:sp>
      <p:pic>
        <p:nvPicPr>
          <p:cNvPr id="3" name="Imagen 2"/>
          <p:cNvPicPr/>
          <p:nvPr>
            <p:extLst>
              <p:ext uri="{D42A27DB-BD31-4B8C-83A1-F6EECF244321}">
                <p14:modId xmlns:p14="http://schemas.microsoft.com/office/powerpoint/2010/main" val="1568703646"/>
              </p:ext>
            </p:extLst>
          </p:nvPr>
        </p:nvPicPr>
        <p:blipFill>
          <a:blip r:embed="rId2"/>
          <a:stretch>
            <a:fillRect/>
          </a:stretch>
        </p:blipFill>
        <p:spPr>
          <a:xfrm>
            <a:off x="182563" y="1247775"/>
            <a:ext cx="6769100" cy="3887788"/>
          </a:xfrm>
          <a:prstGeom prst="rect">
            <a:avLst/>
          </a:prstGeom>
        </p:spPr>
      </p:pic>
    </p:spTree>
    <p:extLst>
      <p:ext uri="{BB962C8B-B14F-4D97-AF65-F5344CB8AC3E}">
        <p14:creationId xmlns:p14="http://schemas.microsoft.com/office/powerpoint/2010/main" val="24524778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o" ma:contentTypeID="0x0101001307121155007A44A47C2059D0C12875" ma:contentTypeVersion="0" ma:contentTypeDescription="Crear nuevo documento." ma:contentTypeScope="" ma:versionID="9c48086910603159637bf1bbda4204f1">
  <xsd:schema xmlns:xsd="http://www.w3.org/2001/XMLSchema" xmlns:xs="http://www.w3.org/2001/XMLSchema" xmlns:p="http://schemas.microsoft.com/office/2006/metadata/properties" targetNamespace="http://schemas.microsoft.com/office/2006/metadata/properties" ma:root="true" ma:fieldsID="3f6edc329ff236629c56e3b879b320d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BC47244-D593-4153-B8D7-C663E6B75BD3}">
  <ds:schemaRefs>
    <ds:schemaRef ds:uri="http://schemas.openxmlformats.org/package/2006/metadata/core-properties"/>
    <ds:schemaRef ds:uri="http://schemas.microsoft.com/office/2006/metadata/properties"/>
    <ds:schemaRef ds:uri="http://purl.org/dc/elements/1.1/"/>
    <ds:schemaRef ds:uri="http://schemas.microsoft.com/office/2006/documentManagement/types"/>
    <ds:schemaRef ds:uri="http://www.w3.org/XML/1998/namespace"/>
    <ds:schemaRef ds:uri="http://purl.org/dc/dcmitype/"/>
    <ds:schemaRef ds:uri="http://schemas.microsoft.com/office/infopath/2007/PartnerControls"/>
    <ds:schemaRef ds:uri="http://purl.org/dc/terms/"/>
  </ds:schemaRefs>
</ds:datastoreItem>
</file>

<file path=customXml/itemProps2.xml><?xml version="1.0" encoding="utf-8"?>
<ds:datastoreItem xmlns:ds="http://schemas.openxmlformats.org/officeDocument/2006/customXml" ds:itemID="{DAFF54BB-1F5A-45BD-9F03-074851F9F0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69F43B79-C342-46B9-90E6-E2C4471C264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21090</TotalTime>
  <Words>2299</Words>
  <Application>Microsoft Office PowerPoint</Application>
  <PresentationFormat>Papel B5 (ISO) (176 x 250 mm)</PresentationFormat>
  <Paragraphs>196</Paragraphs>
  <Slides>26</Slides>
  <Notes>4</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26</vt:i4>
      </vt:variant>
    </vt:vector>
  </HeadingPairs>
  <TitlesOfParts>
    <vt:vector size="31" baseType="lpstr">
      <vt:lpstr>Arial</vt:lpstr>
      <vt:lpstr>Calibri</vt:lpstr>
      <vt:lpstr>Times New Roman</vt:lpstr>
      <vt:lpstr>Wingdings</vt:lpstr>
      <vt:lpstr>Tema de Office</vt:lpstr>
      <vt:lpstr>Presentación de PowerPoint</vt:lpstr>
      <vt:lpstr>Presentación de PowerPoint</vt:lpstr>
      <vt:lpstr>Presentación de PowerPoint</vt:lpstr>
      <vt:lpstr>Presentación de PowerPoint</vt:lpstr>
      <vt:lpstr>Asesorías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David Mendoza Oliva</dc:creator>
  <cp:lastModifiedBy>Leopoldo Alejandro Cruz Vásquez</cp:lastModifiedBy>
  <cp:revision>1751</cp:revision>
  <cp:lastPrinted>2015-09-23T16:14:14Z</cp:lastPrinted>
  <dcterms:created xsi:type="dcterms:W3CDTF">2015-03-11T17:18:14Z</dcterms:created>
  <dcterms:modified xsi:type="dcterms:W3CDTF">2019-06-03T19:19:59Z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0x0101001307121155007A44A47C2059D0C12875</vt:lpwstr>
  </property>
</Properties>
</file>