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30"/>
  </p:notesMasterIdLst>
  <p:handoutMasterIdLst>
    <p:handoutMasterId r:id="rId31"/>
  </p:handoutMasterIdLst>
  <p:sldIdLst>
    <p:sldId id="256" r:id="rId5"/>
    <p:sldId id="296" r:id="rId6"/>
    <p:sldId id="297" r:id="rId7"/>
    <p:sldId id="294" r:id="rId8"/>
    <p:sldId id="310" r:id="rId9"/>
    <p:sldId id="312" r:id="rId10"/>
    <p:sldId id="323" r:id="rId11"/>
    <p:sldId id="311" r:id="rId12"/>
    <p:sldId id="300" r:id="rId13"/>
    <p:sldId id="313" r:id="rId14"/>
    <p:sldId id="314" r:id="rId15"/>
    <p:sldId id="315" r:id="rId16"/>
    <p:sldId id="316" r:id="rId17"/>
    <p:sldId id="319" r:id="rId18"/>
    <p:sldId id="318" r:id="rId19"/>
    <p:sldId id="320" r:id="rId20"/>
    <p:sldId id="321" r:id="rId21"/>
    <p:sldId id="324" r:id="rId22"/>
    <p:sldId id="322" r:id="rId23"/>
    <p:sldId id="308" r:id="rId24"/>
    <p:sldId id="325" r:id="rId25"/>
    <p:sldId id="309" r:id="rId26"/>
    <p:sldId id="326" r:id="rId27"/>
    <p:sldId id="293" r:id="rId28"/>
    <p:sldId id="286" r:id="rId29"/>
  </p:sldIdLst>
  <p:sldSz cx="7169150" cy="5376863" type="B5ISO"/>
  <p:notesSz cx="9296400" cy="7010400"/>
  <p:defaultText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94">
          <p15:clr>
            <a:srgbClr val="A4A3A4"/>
          </p15:clr>
        </p15:guide>
        <p15:guide id="2" pos="22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612A8A"/>
    <a:srgbClr val="006666"/>
    <a:srgbClr val="00A9A6"/>
    <a:srgbClr val="009999"/>
    <a:srgbClr val="00B0AC"/>
    <a:srgbClr val="92E150"/>
    <a:srgbClr val="FF0066"/>
    <a:srgbClr val="00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69" autoAdjust="0"/>
    <p:restoredTop sz="93922" autoAdjust="0"/>
  </p:normalViewPr>
  <p:slideViewPr>
    <p:cSldViewPr>
      <p:cViewPr varScale="1">
        <p:scale>
          <a:sx n="83" d="100"/>
          <a:sy n="83" d="100"/>
        </p:scale>
        <p:origin x="-2052" y="-90"/>
      </p:cViewPr>
      <p:guideLst>
        <p:guide orient="horz" pos="1694"/>
        <p:guide pos="22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BED38652-4DDC-4906-93C2-9ADA1C55ED5F}" type="datetimeFigureOut">
              <a:rPr lang="es-MX" smtClean="0"/>
              <a:t>07/05/2017</a:t>
            </a:fld>
            <a:endParaRPr lang="es-MX" dirty="0"/>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s-MX" dirty="0"/>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F0168FC1-9F56-4510-9D9C-46426ED652FA}" type="slidenum">
              <a:rPr lang="es-MX" smtClean="0"/>
              <a:t>‹Nº›</a:t>
            </a:fld>
            <a:endParaRPr lang="es-MX" dirty="0"/>
          </a:p>
        </p:txBody>
      </p:sp>
    </p:spTree>
    <p:extLst>
      <p:ext uri="{BB962C8B-B14F-4D97-AF65-F5344CB8AC3E}">
        <p14:creationId xmlns:p14="http://schemas.microsoft.com/office/powerpoint/2010/main" val="78530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8EA0EA82-0AD7-429D-B62E-6ADED28645CF}" type="datetimeFigureOut">
              <a:rPr lang="es-MX" smtClean="0"/>
              <a:t>07/05/2017</a:t>
            </a:fld>
            <a:endParaRPr lang="es-MX" dirty="0"/>
          </a:p>
        </p:txBody>
      </p:sp>
      <p:sp>
        <p:nvSpPr>
          <p:cNvPr id="4" name="3 Marcador de imagen de diapositiva"/>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C8369EB5-BC3D-4D57-B58A-EA45B22950B2}" type="slidenum">
              <a:rPr lang="es-MX" smtClean="0"/>
              <a:t>‹Nº›</a:t>
            </a:fld>
            <a:endParaRPr lang="es-MX" dirty="0"/>
          </a:p>
        </p:txBody>
      </p:sp>
    </p:spTree>
    <p:extLst>
      <p:ext uri="{BB962C8B-B14F-4D97-AF65-F5344CB8AC3E}">
        <p14:creationId xmlns:p14="http://schemas.microsoft.com/office/powerpoint/2010/main" val="3189192144"/>
      </p:ext>
    </p:extLst>
  </p:cSld>
  <p:clrMap bg1="lt1" tx1="dk1" bg2="lt2" tx2="dk2" accent1="accent1" accent2="accent2" accent3="accent3" accent4="accent4" accent5="accent5" accent6="accent6" hlink="hlink" folHlink="folHlink"/>
  <p:notesStyle>
    <a:lvl1pPr marL="0" algn="l" defTabSz="914321" rtl="0" eaLnBrk="1" latinLnBrk="0" hangingPunct="1">
      <a:defRPr sz="1200" kern="1200">
        <a:solidFill>
          <a:schemeClr val="tx1"/>
        </a:solidFill>
        <a:latin typeface="+mn-lt"/>
        <a:ea typeface="+mn-ea"/>
        <a:cs typeface="+mn-cs"/>
      </a:defRPr>
    </a:lvl1pPr>
    <a:lvl2pPr marL="457161" algn="l" defTabSz="914321" rtl="0" eaLnBrk="1" latinLnBrk="0" hangingPunct="1">
      <a:defRPr sz="1200" kern="1200">
        <a:solidFill>
          <a:schemeClr val="tx1"/>
        </a:solidFill>
        <a:latin typeface="+mn-lt"/>
        <a:ea typeface="+mn-ea"/>
        <a:cs typeface="+mn-cs"/>
      </a:defRPr>
    </a:lvl2pPr>
    <a:lvl3pPr marL="914321" algn="l" defTabSz="914321" rtl="0" eaLnBrk="1" latinLnBrk="0" hangingPunct="1">
      <a:defRPr sz="1200" kern="1200">
        <a:solidFill>
          <a:schemeClr val="tx1"/>
        </a:solidFill>
        <a:latin typeface="+mn-lt"/>
        <a:ea typeface="+mn-ea"/>
        <a:cs typeface="+mn-cs"/>
      </a:defRPr>
    </a:lvl3pPr>
    <a:lvl4pPr marL="1371482" algn="l" defTabSz="914321" rtl="0" eaLnBrk="1" latinLnBrk="0" hangingPunct="1">
      <a:defRPr sz="1200" kern="1200">
        <a:solidFill>
          <a:schemeClr val="tx1"/>
        </a:solidFill>
        <a:latin typeface="+mn-lt"/>
        <a:ea typeface="+mn-ea"/>
        <a:cs typeface="+mn-cs"/>
      </a:defRPr>
    </a:lvl4pPr>
    <a:lvl5pPr marL="1828642" algn="l" defTabSz="914321" rtl="0" eaLnBrk="1" latinLnBrk="0" hangingPunct="1">
      <a:defRPr sz="1200" kern="1200">
        <a:solidFill>
          <a:schemeClr val="tx1"/>
        </a:solidFill>
        <a:latin typeface="+mn-lt"/>
        <a:ea typeface="+mn-ea"/>
        <a:cs typeface="+mn-cs"/>
      </a:defRPr>
    </a:lvl5pPr>
    <a:lvl6pPr marL="2285802" algn="l" defTabSz="914321" rtl="0" eaLnBrk="1" latinLnBrk="0" hangingPunct="1">
      <a:defRPr sz="1200" kern="1200">
        <a:solidFill>
          <a:schemeClr val="tx1"/>
        </a:solidFill>
        <a:latin typeface="+mn-lt"/>
        <a:ea typeface="+mn-ea"/>
        <a:cs typeface="+mn-cs"/>
      </a:defRPr>
    </a:lvl6pPr>
    <a:lvl7pPr marL="2742963" algn="l" defTabSz="914321" rtl="0" eaLnBrk="1" latinLnBrk="0" hangingPunct="1">
      <a:defRPr sz="1200" kern="1200">
        <a:solidFill>
          <a:schemeClr val="tx1"/>
        </a:solidFill>
        <a:latin typeface="+mn-lt"/>
        <a:ea typeface="+mn-ea"/>
        <a:cs typeface="+mn-cs"/>
      </a:defRPr>
    </a:lvl7pPr>
    <a:lvl8pPr marL="3200123" algn="l" defTabSz="914321" rtl="0" eaLnBrk="1" latinLnBrk="0" hangingPunct="1">
      <a:defRPr sz="1200" kern="1200">
        <a:solidFill>
          <a:schemeClr val="tx1"/>
        </a:solidFill>
        <a:latin typeface="+mn-lt"/>
        <a:ea typeface="+mn-ea"/>
        <a:cs typeface="+mn-cs"/>
      </a:defRPr>
    </a:lvl8pPr>
    <a:lvl9pPr marL="3657284" algn="l" defTabSz="91432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7</a:t>
            </a:fld>
            <a:endParaRPr lang="es-MX" dirty="0"/>
          </a:p>
        </p:txBody>
      </p:sp>
    </p:spTree>
    <p:extLst>
      <p:ext uri="{BB962C8B-B14F-4D97-AF65-F5344CB8AC3E}">
        <p14:creationId xmlns:p14="http://schemas.microsoft.com/office/powerpoint/2010/main" val="1095770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13</a:t>
            </a:fld>
            <a:endParaRPr lang="es-MX" dirty="0"/>
          </a:p>
        </p:txBody>
      </p:sp>
    </p:spTree>
    <p:extLst>
      <p:ext uri="{BB962C8B-B14F-4D97-AF65-F5344CB8AC3E}">
        <p14:creationId xmlns:p14="http://schemas.microsoft.com/office/powerpoint/2010/main" val="137287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C8369EB5-BC3D-4D57-B58A-EA45B22950B2}" type="slidenum">
              <a:rPr lang="es-MX" smtClean="0"/>
              <a:t>22</a:t>
            </a:fld>
            <a:endParaRPr lang="es-MX" dirty="0"/>
          </a:p>
        </p:txBody>
      </p:sp>
    </p:spTree>
    <p:extLst>
      <p:ext uri="{BB962C8B-B14F-4D97-AF65-F5344CB8AC3E}">
        <p14:creationId xmlns:p14="http://schemas.microsoft.com/office/powerpoint/2010/main" val="3377307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895600" y="525463"/>
            <a:ext cx="3505200" cy="262890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C8369EB5-BC3D-4D57-B58A-EA45B22950B2}" type="slidenum">
              <a:rPr lang="es-MX" smtClean="0"/>
              <a:t>24</a:t>
            </a:fld>
            <a:endParaRPr lang="es-MX" dirty="0"/>
          </a:p>
        </p:txBody>
      </p:sp>
    </p:spTree>
    <p:extLst>
      <p:ext uri="{BB962C8B-B14F-4D97-AF65-F5344CB8AC3E}">
        <p14:creationId xmlns:p14="http://schemas.microsoft.com/office/powerpoint/2010/main" val="139931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37688" y="1670314"/>
            <a:ext cx="6093778" cy="1152540"/>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75373" y="3046889"/>
            <a:ext cx="5018405" cy="1374087"/>
          </a:xfrm>
        </p:spPr>
        <p:txBody>
          <a:bodyPr/>
          <a:lstStyle>
            <a:lvl1pPr marL="0" indent="0" algn="ctr">
              <a:buNone/>
              <a:defRPr>
                <a:solidFill>
                  <a:schemeClr val="tx1">
                    <a:tint val="75000"/>
                  </a:schemeClr>
                </a:solidFill>
              </a:defRPr>
            </a:lvl1pPr>
            <a:lvl2pPr marL="358414" indent="0" algn="ctr">
              <a:buNone/>
              <a:defRPr>
                <a:solidFill>
                  <a:schemeClr val="tx1">
                    <a:tint val="75000"/>
                  </a:schemeClr>
                </a:solidFill>
              </a:defRPr>
            </a:lvl2pPr>
            <a:lvl3pPr marL="716828" indent="0" algn="ctr">
              <a:buNone/>
              <a:defRPr>
                <a:solidFill>
                  <a:schemeClr val="tx1">
                    <a:tint val="75000"/>
                  </a:schemeClr>
                </a:solidFill>
              </a:defRPr>
            </a:lvl3pPr>
            <a:lvl4pPr marL="1075241" indent="0" algn="ctr">
              <a:buNone/>
              <a:defRPr>
                <a:solidFill>
                  <a:schemeClr val="tx1">
                    <a:tint val="75000"/>
                  </a:schemeClr>
                </a:solidFill>
              </a:defRPr>
            </a:lvl4pPr>
            <a:lvl5pPr marL="1433655" indent="0" algn="ctr">
              <a:buNone/>
              <a:defRPr>
                <a:solidFill>
                  <a:schemeClr val="tx1">
                    <a:tint val="75000"/>
                  </a:schemeClr>
                </a:solidFill>
              </a:defRPr>
            </a:lvl5pPr>
            <a:lvl6pPr marL="1792069" indent="0" algn="ctr">
              <a:buNone/>
              <a:defRPr>
                <a:solidFill>
                  <a:schemeClr val="tx1">
                    <a:tint val="75000"/>
                  </a:schemeClr>
                </a:solidFill>
              </a:defRPr>
            </a:lvl6pPr>
            <a:lvl7pPr marL="2150483" indent="0" algn="ctr">
              <a:buNone/>
              <a:defRPr>
                <a:solidFill>
                  <a:schemeClr val="tx1">
                    <a:tint val="75000"/>
                  </a:schemeClr>
                </a:solidFill>
              </a:defRPr>
            </a:lvl7pPr>
            <a:lvl8pPr marL="2508897" indent="0" algn="ctr">
              <a:buNone/>
              <a:defRPr>
                <a:solidFill>
                  <a:schemeClr val="tx1">
                    <a:tint val="75000"/>
                  </a:schemeClr>
                </a:solidFill>
              </a:defRPr>
            </a:lvl8pPr>
            <a:lvl9pPr marL="286731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73476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280836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898226" y="287513"/>
            <a:ext cx="1209795" cy="6116182"/>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68846" y="287513"/>
            <a:ext cx="3509897" cy="611618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0932121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7" name="Rectángulo 6"/>
          <p:cNvSpPr/>
          <p:nvPr userDrawn="1"/>
        </p:nvSpPr>
        <p:spPr>
          <a:xfrm>
            <a:off x="-3323" y="3940547"/>
            <a:ext cx="7169150" cy="1441034"/>
          </a:xfrm>
          <a:prstGeom prst="rect">
            <a:avLst/>
          </a:prstGeom>
          <a:gradFill>
            <a:gsLst>
              <a:gs pos="0">
                <a:srgbClr val="660066">
                  <a:alpha val="20000"/>
                </a:srgbClr>
              </a:gs>
              <a:gs pos="74000">
                <a:srgbClr val="660066">
                  <a:alpha val="40000"/>
                </a:srgbClr>
              </a:gs>
              <a:gs pos="83000">
                <a:srgbClr val="660066">
                  <a:alpha val="50000"/>
                </a:srgbClr>
              </a:gs>
              <a:gs pos="100000">
                <a:srgbClr val="660066">
                  <a:alpha val="80000"/>
                </a:srgb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8" name="Elipse 7"/>
          <p:cNvSpPr/>
          <p:nvPr userDrawn="1"/>
        </p:nvSpPr>
        <p:spPr>
          <a:xfrm rot="21090367">
            <a:off x="2270917" y="3172232"/>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9" name="Rectángulo 8"/>
          <p:cNvSpPr/>
          <p:nvPr userDrawn="1"/>
        </p:nvSpPr>
        <p:spPr>
          <a:xfrm>
            <a:off x="-3323" y="3940547"/>
            <a:ext cx="3866856" cy="13845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10" name="Elipse 9"/>
          <p:cNvSpPr/>
          <p:nvPr userDrawn="1"/>
        </p:nvSpPr>
        <p:spPr>
          <a:xfrm rot="21090367">
            <a:off x="2267594" y="3182310"/>
            <a:ext cx="4934483" cy="208888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Tree>
    <p:extLst>
      <p:ext uri="{BB962C8B-B14F-4D97-AF65-F5344CB8AC3E}">
        <p14:creationId xmlns:p14="http://schemas.microsoft.com/office/powerpoint/2010/main" val="3530532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cxnSp>
        <p:nvCxnSpPr>
          <p:cNvPr id="3" name="2 Conector recto"/>
          <p:cNvCxnSpPr/>
          <p:nvPr userDrawn="1"/>
        </p:nvCxnSpPr>
        <p:spPr>
          <a:xfrm>
            <a:off x="-15825" y="5269093"/>
            <a:ext cx="7200800" cy="0"/>
          </a:xfrm>
          <a:prstGeom prst="line">
            <a:avLst/>
          </a:prstGeom>
          <a:ln w="57150">
            <a:solidFill>
              <a:srgbClr val="7030A0"/>
            </a:solidFill>
          </a:ln>
        </p:spPr>
        <p:style>
          <a:lnRef idx="1">
            <a:schemeClr val="accent1"/>
          </a:lnRef>
          <a:fillRef idx="0">
            <a:schemeClr val="accent1"/>
          </a:fillRef>
          <a:effectRef idx="0">
            <a:schemeClr val="accent1"/>
          </a:effectRef>
          <a:fontRef idx="minor">
            <a:schemeClr val="tx1"/>
          </a:fontRef>
        </p:style>
      </p:cxnSp>
      <p:sp>
        <p:nvSpPr>
          <p:cNvPr id="5" name="4 Rectángulo"/>
          <p:cNvSpPr/>
          <p:nvPr userDrawn="1"/>
        </p:nvSpPr>
        <p:spPr>
          <a:xfrm>
            <a:off x="-6109" y="0"/>
            <a:ext cx="7175259" cy="369332"/>
          </a:xfrm>
          <a:prstGeom prst="rect">
            <a:avLst/>
          </a:prstGeom>
          <a:solidFill>
            <a:srgbClr val="7030A0"/>
          </a:solidFill>
        </p:spPr>
        <p:txBody>
          <a:bodyPr wrap="square">
            <a:spAutoFit/>
          </a:bodyPr>
          <a:lstStyle/>
          <a:p>
            <a:endParaRPr lang="es-MX" sz="18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9099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66313" y="3455134"/>
            <a:ext cx="6093778" cy="1067905"/>
          </a:xfrm>
        </p:spPr>
        <p:txBody>
          <a:bodyPr anchor="t"/>
          <a:lstStyle>
            <a:lvl1pPr algn="l">
              <a:defRPr sz="31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66313" y="2278945"/>
            <a:ext cx="6093778" cy="1176188"/>
          </a:xfrm>
        </p:spPr>
        <p:txBody>
          <a:bodyPr anchor="b"/>
          <a:lstStyle>
            <a:lvl1pPr marL="0" indent="0">
              <a:buNone/>
              <a:defRPr sz="1600">
                <a:solidFill>
                  <a:schemeClr val="tx1">
                    <a:tint val="75000"/>
                  </a:schemeClr>
                </a:solidFill>
              </a:defRPr>
            </a:lvl1pPr>
            <a:lvl2pPr marL="358414" indent="0">
              <a:buNone/>
              <a:defRPr sz="1400">
                <a:solidFill>
                  <a:schemeClr val="tx1">
                    <a:tint val="75000"/>
                  </a:schemeClr>
                </a:solidFill>
              </a:defRPr>
            </a:lvl2pPr>
            <a:lvl3pPr marL="716828" indent="0">
              <a:buNone/>
              <a:defRPr sz="1300">
                <a:solidFill>
                  <a:schemeClr val="tx1">
                    <a:tint val="75000"/>
                  </a:schemeClr>
                </a:solidFill>
              </a:defRPr>
            </a:lvl3pPr>
            <a:lvl4pPr marL="1075241" indent="0">
              <a:buNone/>
              <a:defRPr sz="1100">
                <a:solidFill>
                  <a:schemeClr val="tx1">
                    <a:tint val="75000"/>
                  </a:schemeClr>
                </a:solidFill>
              </a:defRPr>
            </a:lvl4pPr>
            <a:lvl5pPr marL="1433655" indent="0">
              <a:buNone/>
              <a:defRPr sz="1100">
                <a:solidFill>
                  <a:schemeClr val="tx1">
                    <a:tint val="75000"/>
                  </a:schemeClr>
                </a:solidFill>
              </a:defRPr>
            </a:lvl5pPr>
            <a:lvl6pPr marL="1792069" indent="0">
              <a:buNone/>
              <a:defRPr sz="1100">
                <a:solidFill>
                  <a:schemeClr val="tx1">
                    <a:tint val="75000"/>
                  </a:schemeClr>
                </a:solidFill>
              </a:defRPr>
            </a:lvl6pPr>
            <a:lvl7pPr marL="2150483" indent="0">
              <a:buNone/>
              <a:defRPr sz="1100">
                <a:solidFill>
                  <a:schemeClr val="tx1">
                    <a:tint val="75000"/>
                  </a:schemeClr>
                </a:solidFill>
              </a:defRPr>
            </a:lvl7pPr>
            <a:lvl8pPr marL="2508897" indent="0">
              <a:buNone/>
              <a:defRPr sz="1100">
                <a:solidFill>
                  <a:schemeClr val="tx1">
                    <a:tint val="75000"/>
                  </a:schemeClr>
                </a:solidFill>
              </a:defRPr>
            </a:lvl8pPr>
            <a:lvl9pPr marL="2867310" indent="0">
              <a:buNone/>
              <a:defRPr sz="11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74159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68845"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748174" y="1672803"/>
            <a:ext cx="2359845" cy="4730893"/>
          </a:xfrm>
        </p:spPr>
        <p:txBody>
          <a:bodyPr/>
          <a:lstStyle>
            <a:lvl1pPr>
              <a:defRPr sz="22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643281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58458" y="215324"/>
            <a:ext cx="6452235" cy="896144"/>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9" y="1203572"/>
            <a:ext cx="3167620"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58459" y="1705163"/>
            <a:ext cx="3167620"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641830" y="1203572"/>
            <a:ext cx="3168864" cy="501591"/>
          </a:xfrm>
        </p:spPr>
        <p:txBody>
          <a:bodyPr anchor="b"/>
          <a:lstStyle>
            <a:lvl1pPr marL="0" indent="0">
              <a:buNone/>
              <a:defRPr sz="1900" b="1"/>
            </a:lvl1pPr>
            <a:lvl2pPr marL="358414" indent="0">
              <a:buNone/>
              <a:defRPr sz="1600" b="1"/>
            </a:lvl2pPr>
            <a:lvl3pPr marL="716828" indent="0">
              <a:buNone/>
              <a:defRPr sz="1400" b="1"/>
            </a:lvl3pPr>
            <a:lvl4pPr marL="1075241" indent="0">
              <a:buNone/>
              <a:defRPr sz="1300" b="1"/>
            </a:lvl4pPr>
            <a:lvl5pPr marL="1433655" indent="0">
              <a:buNone/>
              <a:defRPr sz="1300" b="1"/>
            </a:lvl5pPr>
            <a:lvl6pPr marL="1792069" indent="0">
              <a:buNone/>
              <a:defRPr sz="1300" b="1"/>
            </a:lvl6pPr>
            <a:lvl7pPr marL="2150483" indent="0">
              <a:buNone/>
              <a:defRPr sz="1300" b="1"/>
            </a:lvl7pPr>
            <a:lvl8pPr marL="2508897" indent="0">
              <a:buNone/>
              <a:defRPr sz="1300" b="1"/>
            </a:lvl8pPr>
            <a:lvl9pPr marL="2867310"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641830" y="1705163"/>
            <a:ext cx="3168864" cy="3097920"/>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43290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2843769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54116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8460" y="214079"/>
            <a:ext cx="2358601" cy="911080"/>
          </a:xfrm>
        </p:spPr>
        <p:txBody>
          <a:bodyPr anchor="b"/>
          <a:lstStyle>
            <a:lvl1pPr algn="l">
              <a:defRPr sz="16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802939" y="214079"/>
            <a:ext cx="4007754" cy="458900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58460" y="1125160"/>
            <a:ext cx="2358601" cy="3677925"/>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326120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05204" y="3763805"/>
            <a:ext cx="4301490" cy="444338"/>
          </a:xfrm>
        </p:spPr>
        <p:txBody>
          <a:bodyPr anchor="b"/>
          <a:lstStyle>
            <a:lvl1pPr algn="l">
              <a:defRPr sz="16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405204" y="480433"/>
            <a:ext cx="4301490" cy="3226118"/>
          </a:xfrm>
        </p:spPr>
        <p:txBody>
          <a:bodyPr/>
          <a:lstStyle>
            <a:lvl1pPr marL="0" indent="0">
              <a:buNone/>
              <a:defRPr sz="2500"/>
            </a:lvl1pPr>
            <a:lvl2pPr marL="358414" indent="0">
              <a:buNone/>
              <a:defRPr sz="2200"/>
            </a:lvl2pPr>
            <a:lvl3pPr marL="716828" indent="0">
              <a:buNone/>
              <a:defRPr sz="1900"/>
            </a:lvl3pPr>
            <a:lvl4pPr marL="1075241" indent="0">
              <a:buNone/>
              <a:defRPr sz="1600"/>
            </a:lvl4pPr>
            <a:lvl5pPr marL="1433655" indent="0">
              <a:buNone/>
              <a:defRPr sz="1600"/>
            </a:lvl5pPr>
            <a:lvl6pPr marL="1792069" indent="0">
              <a:buNone/>
              <a:defRPr sz="1600"/>
            </a:lvl6pPr>
            <a:lvl7pPr marL="2150483" indent="0">
              <a:buNone/>
              <a:defRPr sz="1600"/>
            </a:lvl7pPr>
            <a:lvl8pPr marL="2508897" indent="0">
              <a:buNone/>
              <a:defRPr sz="1600"/>
            </a:lvl8pPr>
            <a:lvl9pPr marL="2867310" indent="0">
              <a:buNone/>
              <a:defRPr sz="1600"/>
            </a:lvl9pPr>
          </a:lstStyle>
          <a:p>
            <a:endParaRPr lang="es-MX" dirty="0"/>
          </a:p>
        </p:txBody>
      </p:sp>
      <p:sp>
        <p:nvSpPr>
          <p:cNvPr id="4" name="3 Marcador de texto"/>
          <p:cNvSpPr>
            <a:spLocks noGrp="1"/>
          </p:cNvSpPr>
          <p:nvPr>
            <p:ph type="body" sz="half" idx="2"/>
          </p:nvPr>
        </p:nvSpPr>
        <p:spPr>
          <a:xfrm>
            <a:off x="1405204" y="4208144"/>
            <a:ext cx="4301490" cy="631034"/>
          </a:xfrm>
        </p:spPr>
        <p:txBody>
          <a:bodyPr/>
          <a:lstStyle>
            <a:lvl1pPr marL="0" indent="0">
              <a:buNone/>
              <a:defRPr sz="1100"/>
            </a:lvl1pPr>
            <a:lvl2pPr marL="358414" indent="0">
              <a:buNone/>
              <a:defRPr sz="900"/>
            </a:lvl2pPr>
            <a:lvl3pPr marL="716828" indent="0">
              <a:buNone/>
              <a:defRPr sz="800"/>
            </a:lvl3pPr>
            <a:lvl4pPr marL="1075241" indent="0">
              <a:buNone/>
              <a:defRPr sz="700"/>
            </a:lvl4pPr>
            <a:lvl5pPr marL="1433655" indent="0">
              <a:buNone/>
              <a:defRPr sz="700"/>
            </a:lvl5pPr>
            <a:lvl6pPr marL="1792069" indent="0">
              <a:buNone/>
              <a:defRPr sz="700"/>
            </a:lvl6pPr>
            <a:lvl7pPr marL="2150483" indent="0">
              <a:buNone/>
              <a:defRPr sz="700"/>
            </a:lvl7pPr>
            <a:lvl8pPr marL="2508897" indent="0">
              <a:buNone/>
              <a:defRPr sz="700"/>
            </a:lvl8pPr>
            <a:lvl9pPr marL="2867310" indent="0">
              <a:buNone/>
              <a:defRPr sz="7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8F5452FD-D088-44C8-83E3-425120EC4973}" type="slidenum">
              <a:rPr lang="es-MX" smtClean="0"/>
              <a:t>‹Nº›</a:t>
            </a:fld>
            <a:endParaRPr lang="es-MX" dirty="0"/>
          </a:p>
        </p:txBody>
      </p:sp>
    </p:spTree>
    <p:extLst>
      <p:ext uri="{BB962C8B-B14F-4D97-AF65-F5344CB8AC3E}">
        <p14:creationId xmlns:p14="http://schemas.microsoft.com/office/powerpoint/2010/main" val="3770655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58458" y="215324"/>
            <a:ext cx="6452235" cy="896144"/>
          </a:xfrm>
          <a:prstGeom prst="rect">
            <a:avLst/>
          </a:prstGeom>
        </p:spPr>
        <p:txBody>
          <a:bodyPr vert="horz" lIns="71683" tIns="35841" rIns="71683" bIns="35841"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58458" y="1254604"/>
            <a:ext cx="6452235" cy="3548481"/>
          </a:xfrm>
          <a:prstGeom prst="rect">
            <a:avLst/>
          </a:prstGeom>
        </p:spPr>
        <p:txBody>
          <a:bodyPr vert="horz" lIns="71683" tIns="35841" rIns="71683" bIns="3584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58459" y="4983557"/>
            <a:ext cx="1672801" cy="286268"/>
          </a:xfrm>
          <a:prstGeom prst="rect">
            <a:avLst/>
          </a:prstGeom>
        </p:spPr>
        <p:txBody>
          <a:bodyPr vert="horz" lIns="71683" tIns="35841" rIns="71683" bIns="35841" rtlCol="0" anchor="ctr"/>
          <a:lstStyle>
            <a:lvl1pPr algn="l">
              <a:defRPr sz="900">
                <a:solidFill>
                  <a:schemeClr val="tx1">
                    <a:tint val="75000"/>
                  </a:schemeClr>
                </a:solidFill>
              </a:defRPr>
            </a:lvl1pPr>
          </a:lstStyle>
          <a:p>
            <a:endParaRPr lang="es-MX" dirty="0"/>
          </a:p>
        </p:txBody>
      </p:sp>
      <p:sp>
        <p:nvSpPr>
          <p:cNvPr id="5" name="4 Marcador de pie de página"/>
          <p:cNvSpPr>
            <a:spLocks noGrp="1"/>
          </p:cNvSpPr>
          <p:nvPr>
            <p:ph type="ftr" sz="quarter" idx="3"/>
          </p:nvPr>
        </p:nvSpPr>
        <p:spPr>
          <a:xfrm>
            <a:off x="2449462" y="4983557"/>
            <a:ext cx="2270230" cy="286268"/>
          </a:xfrm>
          <a:prstGeom prst="rect">
            <a:avLst/>
          </a:prstGeom>
        </p:spPr>
        <p:txBody>
          <a:bodyPr vert="horz" lIns="71683" tIns="35841" rIns="71683" bIns="35841" rtlCol="0" anchor="ctr"/>
          <a:lstStyle>
            <a:lvl1pPr algn="ctr">
              <a:defRPr sz="9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5137893" y="4983557"/>
            <a:ext cx="1672801" cy="286268"/>
          </a:xfrm>
          <a:prstGeom prst="rect">
            <a:avLst/>
          </a:prstGeom>
        </p:spPr>
        <p:txBody>
          <a:bodyPr vert="horz" lIns="71683" tIns="35841" rIns="71683" bIns="35841" rtlCol="0" anchor="ctr"/>
          <a:lstStyle>
            <a:lvl1pPr algn="r">
              <a:defRPr sz="900">
                <a:solidFill>
                  <a:schemeClr val="tx1">
                    <a:tint val="75000"/>
                  </a:schemeClr>
                </a:solidFill>
              </a:defRPr>
            </a:lvl1pPr>
          </a:lstStyle>
          <a:p>
            <a:fld id="{8F5452FD-D088-44C8-83E3-425120EC4973}" type="slidenum">
              <a:rPr lang="es-MX" smtClean="0"/>
              <a:t>‹Nº›</a:t>
            </a:fld>
            <a:endParaRPr lang="es-MX" dirty="0"/>
          </a:p>
        </p:txBody>
      </p:sp>
    </p:spTree>
    <p:extLst>
      <p:ext uri="{BB962C8B-B14F-4D97-AF65-F5344CB8AC3E}">
        <p14:creationId xmlns:p14="http://schemas.microsoft.com/office/powerpoint/2010/main" val="1792844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716828" rtl="0" eaLnBrk="1" latinLnBrk="0" hangingPunct="1">
        <a:spcBef>
          <a:spcPct val="0"/>
        </a:spcBef>
        <a:buNone/>
        <a:defRPr sz="3400" kern="1200">
          <a:solidFill>
            <a:schemeClr val="tx1"/>
          </a:solidFill>
          <a:latin typeface="+mj-lt"/>
          <a:ea typeface="+mj-ea"/>
          <a:cs typeface="+mj-cs"/>
        </a:defRPr>
      </a:lvl1pPr>
    </p:titleStyle>
    <p:bodyStyle>
      <a:lvl1pPr marL="268811" indent="-268811" algn="l" defTabSz="71682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582423" indent="-224008" algn="l" defTabSz="716828"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896034" indent="-179207" algn="l" defTabSz="716828"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54449"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12863"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1971275"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29690"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688104"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046517" indent="-179207" algn="l" defTabSz="716828"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s-MX"/>
      </a:defPPr>
      <a:lvl1pPr marL="0" algn="l" defTabSz="716828" rtl="0" eaLnBrk="1" latinLnBrk="0" hangingPunct="1">
        <a:defRPr sz="1400" kern="1200">
          <a:solidFill>
            <a:schemeClr val="tx1"/>
          </a:solidFill>
          <a:latin typeface="+mn-lt"/>
          <a:ea typeface="+mn-ea"/>
          <a:cs typeface="+mn-cs"/>
        </a:defRPr>
      </a:lvl1pPr>
      <a:lvl2pPr marL="358414" algn="l" defTabSz="716828" rtl="0" eaLnBrk="1" latinLnBrk="0" hangingPunct="1">
        <a:defRPr sz="1400" kern="1200">
          <a:solidFill>
            <a:schemeClr val="tx1"/>
          </a:solidFill>
          <a:latin typeface="+mn-lt"/>
          <a:ea typeface="+mn-ea"/>
          <a:cs typeface="+mn-cs"/>
        </a:defRPr>
      </a:lvl2pPr>
      <a:lvl3pPr marL="716828" algn="l" defTabSz="716828" rtl="0" eaLnBrk="1" latinLnBrk="0" hangingPunct="1">
        <a:defRPr sz="1400" kern="1200">
          <a:solidFill>
            <a:schemeClr val="tx1"/>
          </a:solidFill>
          <a:latin typeface="+mn-lt"/>
          <a:ea typeface="+mn-ea"/>
          <a:cs typeface="+mn-cs"/>
        </a:defRPr>
      </a:lvl3pPr>
      <a:lvl4pPr marL="1075241" algn="l" defTabSz="716828" rtl="0" eaLnBrk="1" latinLnBrk="0" hangingPunct="1">
        <a:defRPr sz="1400" kern="1200">
          <a:solidFill>
            <a:schemeClr val="tx1"/>
          </a:solidFill>
          <a:latin typeface="+mn-lt"/>
          <a:ea typeface="+mn-ea"/>
          <a:cs typeface="+mn-cs"/>
        </a:defRPr>
      </a:lvl4pPr>
      <a:lvl5pPr marL="1433655" algn="l" defTabSz="716828" rtl="0" eaLnBrk="1" latinLnBrk="0" hangingPunct="1">
        <a:defRPr sz="1400" kern="1200">
          <a:solidFill>
            <a:schemeClr val="tx1"/>
          </a:solidFill>
          <a:latin typeface="+mn-lt"/>
          <a:ea typeface="+mn-ea"/>
          <a:cs typeface="+mn-cs"/>
        </a:defRPr>
      </a:lvl5pPr>
      <a:lvl6pPr marL="1792069" algn="l" defTabSz="716828" rtl="0" eaLnBrk="1" latinLnBrk="0" hangingPunct="1">
        <a:defRPr sz="1400" kern="1200">
          <a:solidFill>
            <a:schemeClr val="tx1"/>
          </a:solidFill>
          <a:latin typeface="+mn-lt"/>
          <a:ea typeface="+mn-ea"/>
          <a:cs typeface="+mn-cs"/>
        </a:defRPr>
      </a:lvl6pPr>
      <a:lvl7pPr marL="2150483" algn="l" defTabSz="716828" rtl="0" eaLnBrk="1" latinLnBrk="0" hangingPunct="1">
        <a:defRPr sz="1400" kern="1200">
          <a:solidFill>
            <a:schemeClr val="tx1"/>
          </a:solidFill>
          <a:latin typeface="+mn-lt"/>
          <a:ea typeface="+mn-ea"/>
          <a:cs typeface="+mn-cs"/>
        </a:defRPr>
      </a:lvl7pPr>
      <a:lvl8pPr marL="2508897" algn="l" defTabSz="716828" rtl="0" eaLnBrk="1" latinLnBrk="0" hangingPunct="1">
        <a:defRPr sz="1400" kern="1200">
          <a:solidFill>
            <a:schemeClr val="tx1"/>
          </a:solidFill>
          <a:latin typeface="+mn-lt"/>
          <a:ea typeface="+mn-ea"/>
          <a:cs typeface="+mn-cs"/>
        </a:defRPr>
      </a:lvl8pPr>
      <a:lvl9pPr marL="2867310" algn="l" defTabSz="716828"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17.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90092" y="96143"/>
            <a:ext cx="1072169" cy="108012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9" name="8 Rectángulo redondeado"/>
          <p:cNvSpPr/>
          <p:nvPr/>
        </p:nvSpPr>
        <p:spPr>
          <a:xfrm>
            <a:off x="698183" y="744215"/>
            <a:ext cx="832068" cy="936104"/>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0" name="9 Rectángulo redondeado"/>
          <p:cNvSpPr/>
          <p:nvPr/>
        </p:nvSpPr>
        <p:spPr>
          <a:xfrm>
            <a:off x="378124" y="1400672"/>
            <a:ext cx="720080" cy="783704"/>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1" name="10 Rectángulo redondeado"/>
          <p:cNvSpPr/>
          <p:nvPr/>
        </p:nvSpPr>
        <p:spPr>
          <a:xfrm>
            <a:off x="1610957" y="139228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2" name="11 Rectángulo redondeado"/>
          <p:cNvSpPr/>
          <p:nvPr/>
        </p:nvSpPr>
        <p:spPr>
          <a:xfrm>
            <a:off x="1150679" y="1929457"/>
            <a:ext cx="423350" cy="432048"/>
          </a:xfrm>
          <a:prstGeom prst="roundRect">
            <a:avLst/>
          </a:prstGeom>
          <a:solidFill>
            <a:srgbClr val="009999">
              <a:alpha val="50000"/>
            </a:srgbClr>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3" name="12 Rectángulo redondeado"/>
          <p:cNvSpPr/>
          <p:nvPr/>
        </p:nvSpPr>
        <p:spPr>
          <a:xfrm>
            <a:off x="1250171" y="120445"/>
            <a:ext cx="471741" cy="468052"/>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14" name="13 Rectángulo redondeado"/>
          <p:cNvSpPr/>
          <p:nvPr/>
        </p:nvSpPr>
        <p:spPr>
          <a:xfrm>
            <a:off x="1441106" y="714557"/>
            <a:ext cx="508057" cy="497710"/>
          </a:xfrm>
          <a:prstGeom prst="roundRect">
            <a:avLst/>
          </a:prstGeom>
          <a:solidFill>
            <a:srgbClr val="7030A0"/>
          </a:solidFill>
        </p:spPr>
        <p:style>
          <a:lnRef idx="0">
            <a:schemeClr val="accent3"/>
          </a:lnRef>
          <a:fillRef idx="3">
            <a:schemeClr val="accent3"/>
          </a:fillRef>
          <a:effectRef idx="3">
            <a:schemeClr val="accent3"/>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6" name="8 Cuadro de texto"/>
          <p:cNvSpPr txBox="1"/>
          <p:nvPr/>
        </p:nvSpPr>
        <p:spPr>
          <a:xfrm>
            <a:off x="698182" y="2256383"/>
            <a:ext cx="5675655" cy="2011602"/>
          </a:xfrm>
          <a:prstGeom prst="roundRect">
            <a:avLst/>
          </a:prstGeom>
          <a:ln>
            <a:solidFill>
              <a:srgbClr val="006666"/>
            </a:solidFill>
          </a:ln>
        </p:spPr>
        <p:style>
          <a:lnRef idx="2">
            <a:schemeClr val="accent4"/>
          </a:lnRef>
          <a:fillRef idx="1">
            <a:schemeClr val="lt1"/>
          </a:fillRef>
          <a:effectRef idx="0">
            <a:schemeClr val="accent4"/>
          </a:effectRef>
          <a:fontRef idx="minor">
            <a:schemeClr val="dk1"/>
          </a:fontRef>
        </p:style>
        <p:txBody>
          <a:bodyPr rot="0" spcFirstLastPara="0" vert="horz" wrap="square" lIns="91432" tIns="45716" rIns="91432" bIns="45716" numCol="1" spcCol="0" rtlCol="0" fromWordArt="0" anchor="ctr" anchorCtr="0" forceAA="0" compatLnSpc="1">
            <a:prstTxWarp prst="textNoShape">
              <a:avLst/>
            </a:prstTxWarp>
            <a:noAutofit/>
          </a:bodyPr>
          <a:lstStyle/>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Centro de Atención a                                   la Sociedad (CAS)</a:t>
            </a:r>
          </a:p>
          <a:p>
            <a:pPr algn="ctr"/>
            <a:r>
              <a:rPr lang="es-MX" sz="24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Informe Semanal</a:t>
            </a:r>
          </a:p>
          <a:p>
            <a:pPr algn="ctr"/>
            <a:r>
              <a:rPr lang="es-MX" sz="2000" cap="small" dirty="0" smtClean="0">
                <a:ln>
                  <a:solidFill>
                    <a:schemeClr val="tx1"/>
                  </a:solidFill>
                </a:ln>
                <a:solidFill>
                  <a:schemeClr val="tx1"/>
                </a:solidFill>
                <a:latin typeface="Times New Roman" panose="02020603050405020304" pitchFamily="18" charset="0"/>
                <a:ea typeface="Times New Roman"/>
                <a:cs typeface="Times New Roman" panose="02020603050405020304" pitchFamily="18" charset="0"/>
              </a:rPr>
              <a:t>Del 02 al 04 de mayo de 2017</a:t>
            </a:r>
            <a:endParaRPr lang="es-MX" sz="2000" dirty="0">
              <a:ln>
                <a:solidFill>
                  <a:schemeClr val="tx1"/>
                </a:solidFill>
              </a:ln>
              <a:solidFill>
                <a:schemeClr val="tx1"/>
              </a:solidFill>
              <a:latin typeface="Times New Roman" panose="02020603050405020304" pitchFamily="18" charset="0"/>
              <a:ea typeface="Times New Roman"/>
              <a:cs typeface="Times New Roman" panose="02020603050405020304" pitchFamily="18" charset="0"/>
            </a:endParaRPr>
          </a:p>
        </p:txBody>
      </p:sp>
      <p:sp>
        <p:nvSpPr>
          <p:cNvPr id="18" name="17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4" name="33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5" name="34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6" name="35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7" name="36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8" name="37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9" name="38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0" name="39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 name="AutoShape 2" descr="https://scontent-dfw1-1.xx.fbcdn.net/hphotos-xtp1/t31.0-8/10947386_1449372305354540_5826203706677402902_o.jpg?_nc_eui=ARg-nmd20loNlka5HtEUm8iaSuhDT9X-Kk-35igIT_0JDm8I3vVk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dirty="0"/>
          </a:p>
        </p:txBody>
      </p:sp>
      <p:pic>
        <p:nvPicPr>
          <p:cNvPr id="41"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3800599" y="-4465"/>
            <a:ext cx="3323099" cy="1967830"/>
          </a:xfrm>
          <a:prstGeom prst="rect">
            <a:avLst/>
          </a:prstGeom>
          <a:noFill/>
          <a:ln>
            <a:noFill/>
          </a:ln>
        </p:spPr>
      </p:pic>
    </p:spTree>
    <p:extLst>
      <p:ext uri="{BB962C8B-B14F-4D97-AF65-F5344CB8AC3E}">
        <p14:creationId xmlns:p14="http://schemas.microsoft.com/office/powerpoint/2010/main" val="36008012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4446" y="3607692"/>
            <a:ext cx="6990608" cy="1384995"/>
          </a:xfrm>
          <a:prstGeom prst="rect">
            <a:avLst/>
          </a:prstGeom>
          <a:noFill/>
        </p:spPr>
        <p:txBody>
          <a:bodyPr wrap="square" rtlCol="0">
            <a:spAutoFit/>
          </a:bodyPr>
          <a:lstStyle/>
          <a:p>
            <a:pPr algn="just"/>
            <a:r>
              <a:rPr lang="es-MX" b="1" dirty="0" smtClean="0"/>
              <a:t>El 93.4% de las asesorías brindadas son resueltas el mismo día, es decir, se da solución de manera inmediata, las cuales son 1,032 asesorías, siendo el rubro o canal de atención más empleado el Tel-INAI con 846 asesorías.</a:t>
            </a:r>
          </a:p>
          <a:p>
            <a:pPr algn="just"/>
            <a:endParaRPr lang="es-MX" b="1" dirty="0"/>
          </a:p>
          <a:p>
            <a:pPr algn="just"/>
            <a:r>
              <a:rPr lang="es-MX" b="1" dirty="0" smtClean="0"/>
              <a:t>El medio en el que se brinda respuesta entre 1 y 2 días fue E-mail y Postal con 159 asesorías atendidas.</a:t>
            </a:r>
            <a:endParaRPr lang="es-MX" b="1" dirty="0"/>
          </a:p>
        </p:txBody>
      </p:sp>
      <p:sp>
        <p:nvSpPr>
          <p:cNvPr id="6" name="CuadroTexto 5"/>
          <p:cNvSpPr txBox="1"/>
          <p:nvPr/>
        </p:nvSpPr>
        <p:spPr>
          <a:xfrm>
            <a:off x="50351" y="3295270"/>
            <a:ext cx="496528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0351" y="23729"/>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7</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Tiempo de </a:t>
            </a:r>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a</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4" name="3 Imagen"/>
          <p:cNvPicPr/>
          <p:nvPr>
            <p:extLst>
              <p:ext uri="{D42A27DB-BD31-4B8C-83A1-F6EECF244321}">
                <p14:modId xmlns:p14="http://schemas.microsoft.com/office/powerpoint/2010/main" val="2244402770"/>
              </p:ext>
            </p:extLst>
          </p:nvPr>
        </p:nvPicPr>
        <p:blipFill>
          <a:blip r:embed="rId2"/>
          <a:stretch>
            <a:fillRect/>
          </a:stretch>
        </p:blipFill>
        <p:spPr>
          <a:xfrm>
            <a:off x="87336" y="456183"/>
            <a:ext cx="7017717" cy="2839087"/>
          </a:xfrm>
          <a:prstGeom prst="rect">
            <a:avLst/>
          </a:prstGeom>
        </p:spPr>
      </p:pic>
    </p:spTree>
    <p:extLst>
      <p:ext uri="{BB962C8B-B14F-4D97-AF65-F5344CB8AC3E}">
        <p14:creationId xmlns:p14="http://schemas.microsoft.com/office/powerpoint/2010/main" val="2854013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8</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Usuario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5" name="CuadroTexto 4"/>
          <p:cNvSpPr txBox="1"/>
          <p:nvPr/>
        </p:nvSpPr>
        <p:spPr>
          <a:xfrm>
            <a:off x="0" y="3768551"/>
            <a:ext cx="7136920" cy="1292662"/>
          </a:xfrm>
          <a:prstGeom prst="rect">
            <a:avLst/>
          </a:prstGeom>
          <a:noFill/>
        </p:spPr>
        <p:txBody>
          <a:bodyPr wrap="square" rtlCol="0">
            <a:spAutoFit/>
          </a:bodyPr>
          <a:lstStyle/>
          <a:p>
            <a:pPr algn="just"/>
            <a:r>
              <a:rPr lang="es-MX" b="1" dirty="0" smtClean="0"/>
              <a:t>Con 739 usuarios que representan el 97.2% de las asesorías realizadas por el CAS las </a:t>
            </a:r>
            <a:r>
              <a:rPr lang="es-MX" b="1" dirty="0"/>
              <a:t>personas </a:t>
            </a:r>
            <a:r>
              <a:rPr lang="es-MX" b="1" dirty="0" smtClean="0"/>
              <a:t>físicas emplean como medio principal el Tel-INAI con 619 usuarios que representan el 97.0% de las asesorías realizadas.</a:t>
            </a:r>
          </a:p>
          <a:p>
            <a:pPr algn="just"/>
            <a:endParaRPr lang="es-MX" sz="800" b="1" dirty="0" smtClean="0"/>
          </a:p>
          <a:p>
            <a:pPr algn="just"/>
            <a:r>
              <a:rPr lang="es-MX" b="1" dirty="0" smtClean="0"/>
              <a:t>Los medios empleados por las personas morales es Tel-INAI con 19 usuarios que representa el 3.0%  E-mail con 2 usuarios que representa 2.9%.</a:t>
            </a:r>
            <a:endParaRPr lang="es-MX" b="1" dirty="0"/>
          </a:p>
        </p:txBody>
      </p:sp>
      <p:sp>
        <p:nvSpPr>
          <p:cNvPr id="6" name="CuadroTexto 5"/>
          <p:cNvSpPr txBox="1"/>
          <p:nvPr/>
        </p:nvSpPr>
        <p:spPr>
          <a:xfrm>
            <a:off x="2720479" y="2112947"/>
            <a:ext cx="3524719"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3" name="2 Imagen"/>
          <p:cNvPicPr/>
          <p:nvPr>
            <p:extLst>
              <p:ext uri="{D42A27DB-BD31-4B8C-83A1-F6EECF244321}">
                <p14:modId xmlns:p14="http://schemas.microsoft.com/office/powerpoint/2010/main" val="2922156287"/>
              </p:ext>
            </p:extLst>
          </p:nvPr>
        </p:nvPicPr>
        <p:blipFill>
          <a:blip r:embed="rId2"/>
          <a:stretch>
            <a:fillRect/>
          </a:stretch>
        </p:blipFill>
        <p:spPr>
          <a:xfrm>
            <a:off x="2760042" y="456183"/>
            <a:ext cx="4352925" cy="1656764"/>
          </a:xfrm>
          <a:prstGeom prst="rect">
            <a:avLst/>
          </a:prstGeom>
        </p:spPr>
      </p:pic>
      <p:pic>
        <p:nvPicPr>
          <p:cNvPr id="2" name="1 Imagen"/>
          <p:cNvPicPr/>
          <p:nvPr>
            <p:extLst>
              <p:ext uri="{D42A27DB-BD31-4B8C-83A1-F6EECF244321}">
                <p14:modId xmlns:p14="http://schemas.microsoft.com/office/powerpoint/2010/main" val="1831962753"/>
              </p:ext>
            </p:extLst>
          </p:nvPr>
        </p:nvPicPr>
        <p:blipFill>
          <a:blip r:embed="rId3"/>
          <a:stretch>
            <a:fillRect/>
          </a:stretch>
        </p:blipFill>
        <p:spPr>
          <a:xfrm>
            <a:off x="84138" y="456183"/>
            <a:ext cx="6977062" cy="3276600"/>
          </a:xfrm>
          <a:prstGeom prst="rect">
            <a:avLst/>
          </a:prstGeom>
        </p:spPr>
      </p:pic>
    </p:spTree>
    <p:extLst>
      <p:ext uri="{BB962C8B-B14F-4D97-AF65-F5344CB8AC3E}">
        <p14:creationId xmlns:p14="http://schemas.microsoft.com/office/powerpoint/2010/main" val="12375844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47211" y="238035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CuadroTexto 6"/>
          <p:cNvSpPr txBox="1"/>
          <p:nvPr/>
        </p:nvSpPr>
        <p:spPr>
          <a:xfrm>
            <a:off x="34574" y="2771760"/>
            <a:ext cx="7019422" cy="2292935"/>
          </a:xfrm>
          <a:prstGeom prst="rect">
            <a:avLst/>
          </a:prstGeom>
          <a:noFill/>
        </p:spPr>
        <p:txBody>
          <a:bodyPr wrap="square" rtlCol="0">
            <a:spAutoFit/>
          </a:bodyPr>
          <a:lstStyle/>
          <a:p>
            <a:pPr algn="just"/>
            <a:r>
              <a:rPr lang="es-MX" sz="1300" b="1" dirty="0" smtClean="0"/>
              <a:t>Respecto al género de quienes ocupan los canales de atención que proporciona el INAI y al ser el Tel-INAI el medio más empleado por los usuarios del CAS con 638 servicios atendidos, en la semana reportada los hombres representan el 48.7% y las mujeres </a:t>
            </a:r>
            <a:r>
              <a:rPr lang="es-MX" sz="1300" b="1" dirty="0"/>
              <a:t>representan el </a:t>
            </a:r>
            <a:r>
              <a:rPr lang="es-MX" sz="1300" b="1" dirty="0" smtClean="0"/>
              <a:t>51.3% </a:t>
            </a:r>
          </a:p>
          <a:p>
            <a:pPr algn="just"/>
            <a:endParaRPr lang="es-MX" sz="1300" b="1" dirty="0"/>
          </a:p>
          <a:p>
            <a:pPr algn="just"/>
            <a:r>
              <a:rPr lang="es-MX" sz="1300" b="1" dirty="0"/>
              <a:t>L</a:t>
            </a:r>
            <a:r>
              <a:rPr lang="es-MX" sz="1300" b="1" dirty="0" smtClean="0"/>
              <a:t>os usuarios que acuden de manera presencial al INAI en la semana reportada, en su mayoría son hombres representan el 67.9% y en menor medida las mujeres con un 32.1% de las asesorías otorgadas. </a:t>
            </a:r>
          </a:p>
          <a:p>
            <a:pPr algn="just"/>
            <a:endParaRPr lang="es-MX" sz="1300" b="1" dirty="0"/>
          </a:p>
          <a:p>
            <a:pPr algn="just"/>
            <a:r>
              <a:rPr lang="es-MX" sz="1300" b="1" dirty="0" smtClean="0"/>
              <a:t>Finalmente, cabe resaltar que el canal de atención E-mail en la semana reportada representó el 9.1% de uso de los cuales 44.9% de los solicitante eran hombres y un 47.8% representado por la mujeres, 7.2% no proporciono el dato. </a:t>
            </a:r>
            <a:endParaRPr lang="es-MX" sz="1300" b="1" dirty="0"/>
          </a:p>
        </p:txBody>
      </p:sp>
      <p:pic>
        <p:nvPicPr>
          <p:cNvPr id="2" name="1 Imagen"/>
          <p:cNvPicPr/>
          <p:nvPr>
            <p:extLst>
              <p:ext uri="{D42A27DB-BD31-4B8C-83A1-F6EECF244321}">
                <p14:modId xmlns:p14="http://schemas.microsoft.com/office/powerpoint/2010/main" val="653023706"/>
              </p:ext>
            </p:extLst>
          </p:nvPr>
        </p:nvPicPr>
        <p:blipFill>
          <a:blip r:embed="rId2"/>
          <a:stretch>
            <a:fillRect/>
          </a:stretch>
        </p:blipFill>
        <p:spPr>
          <a:xfrm>
            <a:off x="83914" y="456183"/>
            <a:ext cx="6982719" cy="1924168"/>
          </a:xfrm>
          <a:prstGeom prst="rect">
            <a:avLst/>
          </a:prstGeom>
        </p:spPr>
      </p:pic>
    </p:spTree>
    <p:extLst>
      <p:ext uri="{BB962C8B-B14F-4D97-AF65-F5344CB8AC3E}">
        <p14:creationId xmlns:p14="http://schemas.microsoft.com/office/powerpoint/2010/main" val="1397737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n 10"/>
          <p:cNvPicPr>
            <a:picLocks noChangeAspect="1"/>
          </p:cNvPicPr>
          <p:nvPr/>
        </p:nvPicPr>
        <p:blipFill rotWithShape="1">
          <a:blip r:embed="rId3">
            <a:lum bright="70000" contrast="-70000"/>
          </a:blip>
          <a:srcRect r="54408" b="51512"/>
          <a:stretch/>
        </p:blipFill>
        <p:spPr>
          <a:xfrm>
            <a:off x="2766740" y="1337885"/>
            <a:ext cx="1753939" cy="2719174"/>
          </a:xfrm>
          <a:prstGeom prst="rect">
            <a:avLst/>
          </a:prstGeom>
        </p:spPr>
      </p:pic>
      <p:sp>
        <p:nvSpPr>
          <p:cNvPr id="12" name="2 Rectángulo"/>
          <p:cNvSpPr/>
          <p:nvPr/>
        </p:nvSpPr>
        <p:spPr>
          <a:xfrm>
            <a:off x="-52166" y="17923"/>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9</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Género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741296261"/>
              </p:ext>
            </p:extLst>
          </p:nvPr>
        </p:nvPicPr>
        <p:blipFill>
          <a:blip r:embed="rId4"/>
          <a:stretch>
            <a:fillRect/>
          </a:stretch>
        </p:blipFill>
        <p:spPr>
          <a:xfrm>
            <a:off x="58738" y="457200"/>
            <a:ext cx="3319462" cy="2157413"/>
          </a:xfrm>
          <a:prstGeom prst="rect">
            <a:avLst/>
          </a:prstGeom>
        </p:spPr>
      </p:pic>
      <p:pic>
        <p:nvPicPr>
          <p:cNvPr id="3" name="2 Imagen"/>
          <p:cNvPicPr/>
          <p:nvPr>
            <p:extLst>
              <p:ext uri="{D42A27DB-BD31-4B8C-83A1-F6EECF244321}">
                <p14:modId xmlns:p14="http://schemas.microsoft.com/office/powerpoint/2010/main" val="3349794844"/>
              </p:ext>
            </p:extLst>
          </p:nvPr>
        </p:nvPicPr>
        <p:blipFill>
          <a:blip r:embed="rId5"/>
          <a:stretch>
            <a:fillRect/>
          </a:stretch>
        </p:blipFill>
        <p:spPr>
          <a:xfrm>
            <a:off x="3802063" y="457200"/>
            <a:ext cx="3308350" cy="2238375"/>
          </a:xfrm>
          <a:prstGeom prst="rect">
            <a:avLst/>
          </a:prstGeom>
        </p:spPr>
      </p:pic>
      <p:pic>
        <p:nvPicPr>
          <p:cNvPr id="4" name="3 Imagen"/>
          <p:cNvPicPr/>
          <p:nvPr>
            <p:extLst>
              <p:ext uri="{D42A27DB-BD31-4B8C-83A1-F6EECF244321}">
                <p14:modId xmlns:p14="http://schemas.microsoft.com/office/powerpoint/2010/main" val="3634075503"/>
              </p:ext>
            </p:extLst>
          </p:nvPr>
        </p:nvPicPr>
        <p:blipFill>
          <a:blip r:embed="rId6"/>
          <a:stretch>
            <a:fillRect/>
          </a:stretch>
        </p:blipFill>
        <p:spPr>
          <a:xfrm>
            <a:off x="1857375" y="2833688"/>
            <a:ext cx="3446463" cy="2301875"/>
          </a:xfrm>
          <a:prstGeom prst="rect">
            <a:avLst/>
          </a:prstGeom>
        </p:spPr>
      </p:pic>
    </p:spTree>
    <p:extLst>
      <p:ext uri="{BB962C8B-B14F-4D97-AF65-F5344CB8AC3E}">
        <p14:creationId xmlns:p14="http://schemas.microsoft.com/office/powerpoint/2010/main" val="3121242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Rectángulo"/>
          <p:cNvSpPr/>
          <p:nvPr/>
        </p:nvSpPr>
        <p:spPr>
          <a:xfrm>
            <a:off x="122422" y="3192487"/>
            <a:ext cx="6918537" cy="2031325"/>
          </a:xfrm>
          <a:prstGeom prst="rect">
            <a:avLst/>
          </a:prstGeom>
        </p:spPr>
        <p:txBody>
          <a:bodyPr wrap="square">
            <a:spAutoFit/>
          </a:bodyPr>
          <a:lstStyle/>
          <a:p>
            <a:pPr marL="285750" indent="-285750" algn="just">
              <a:buFont typeface="Wingdings" panose="05000000000000000000" pitchFamily="2" charset="2"/>
              <a:buChar char="q"/>
            </a:pPr>
            <a:r>
              <a:rPr lang="es-MX" b="1" dirty="0" smtClean="0"/>
              <a:t>En </a:t>
            </a:r>
            <a:r>
              <a:rPr lang="es-MX" b="1" dirty="0"/>
              <a:t>el periodo que se informa </a:t>
            </a:r>
            <a:r>
              <a:rPr lang="es-MX" b="1" dirty="0" smtClean="0"/>
              <a:t>568 usuarios </a:t>
            </a:r>
            <a:r>
              <a:rPr lang="es-MX" b="1" dirty="0"/>
              <a:t>proporcionaron información sobre </a:t>
            </a:r>
            <a:r>
              <a:rPr lang="es-MX" b="1" dirty="0" smtClean="0"/>
              <a:t>su edad (lo que representa el 74.7% de los </a:t>
            </a:r>
            <a:r>
              <a:rPr lang="es-MX" b="1" dirty="0"/>
              <a:t>usuarios atendidos</a:t>
            </a:r>
            <a:r>
              <a:rPr lang="es-MX" b="1" dirty="0" smtClean="0"/>
              <a:t>),  quienes emplean en un 90.0% Tel-INAI y el 9.2% asisten a las instalaciones del INAI.</a:t>
            </a:r>
          </a:p>
          <a:p>
            <a:pPr algn="just"/>
            <a:endParaRPr lang="es-MX" b="1" dirty="0"/>
          </a:p>
          <a:p>
            <a:pPr marL="285750" indent="-285750" algn="just">
              <a:buFont typeface="Wingdings" panose="05000000000000000000" pitchFamily="2" charset="2"/>
              <a:buChar char="q"/>
            </a:pPr>
            <a:r>
              <a:rPr lang="es-MX" b="1" dirty="0" smtClean="0"/>
              <a:t>El 23.2% </a:t>
            </a:r>
            <a:r>
              <a:rPr lang="es-MX" b="1" dirty="0"/>
              <a:t>de los usuarios </a:t>
            </a:r>
            <a:r>
              <a:rPr lang="es-MX" b="1" dirty="0" smtClean="0"/>
              <a:t>tienen entre 30 y 39 </a:t>
            </a:r>
            <a:r>
              <a:rPr lang="es-MX" b="1" dirty="0"/>
              <a:t>años quienes </a:t>
            </a:r>
            <a:r>
              <a:rPr lang="es-MX" b="1" dirty="0" smtClean="0"/>
              <a:t>en la semana reportada en su mayoría fueron asesorías por medio de Tel-TNAI, con el 97.0%.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22.7% </a:t>
            </a:r>
            <a:r>
              <a:rPr lang="es-MX" b="1" dirty="0"/>
              <a:t>de los usuarios </a:t>
            </a:r>
            <a:r>
              <a:rPr lang="es-MX" b="1" dirty="0" smtClean="0"/>
              <a:t>tienen entre 50 y 59 años, los usuarios entre 40 y 49 años representan 19.2%.</a:t>
            </a:r>
            <a:endParaRPr lang="es-MX" b="1" dirty="0"/>
          </a:p>
        </p:txBody>
      </p:sp>
      <p:sp>
        <p:nvSpPr>
          <p:cNvPr id="6" name="CuadroTexto 5"/>
          <p:cNvSpPr txBox="1"/>
          <p:nvPr/>
        </p:nvSpPr>
        <p:spPr>
          <a:xfrm>
            <a:off x="128191" y="3048471"/>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10. Grupo de  Edades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2901209411"/>
              </p:ext>
            </p:extLst>
          </p:nvPr>
        </p:nvPicPr>
        <p:blipFill>
          <a:blip r:embed="rId2"/>
          <a:stretch>
            <a:fillRect/>
          </a:stretch>
        </p:blipFill>
        <p:spPr>
          <a:xfrm>
            <a:off x="126206" y="456183"/>
            <a:ext cx="6940427" cy="2592288"/>
          </a:xfrm>
          <a:prstGeom prst="rect">
            <a:avLst/>
          </a:prstGeom>
        </p:spPr>
      </p:pic>
    </p:spTree>
    <p:extLst>
      <p:ext uri="{BB962C8B-B14F-4D97-AF65-F5344CB8AC3E}">
        <p14:creationId xmlns:p14="http://schemas.microsoft.com/office/powerpoint/2010/main" val="1416719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0" y="3480519"/>
            <a:ext cx="7163589" cy="1692771"/>
          </a:xfrm>
          <a:prstGeom prst="rect">
            <a:avLst/>
          </a:prstGeom>
          <a:noFill/>
        </p:spPr>
        <p:txBody>
          <a:bodyPr wrap="square" rtlCol="0">
            <a:spAutoFit/>
          </a:bodyPr>
          <a:lstStyle/>
          <a:p>
            <a:pPr algn="just"/>
            <a:r>
              <a:rPr lang="es-MX" b="1" dirty="0" smtClean="0"/>
              <a:t>Las edades de los usuarios </a:t>
            </a:r>
            <a:r>
              <a:rPr lang="es-MX" b="1" dirty="0"/>
              <a:t>de quienes ocupan </a:t>
            </a:r>
            <a:r>
              <a:rPr lang="es-MX" b="1" dirty="0" smtClean="0"/>
              <a:t>mas los </a:t>
            </a:r>
            <a:r>
              <a:rPr lang="es-MX" b="1" dirty="0"/>
              <a:t>canales de atención que proporciona el INAI </a:t>
            </a:r>
            <a:r>
              <a:rPr lang="es-MX" b="1" dirty="0" smtClean="0"/>
              <a:t>se encuentran en un rango de 30 a 39 años que representan el 23.2% de los usuarios que proporcionaron esta información, de este grupo el 49.2% son hombres y </a:t>
            </a:r>
            <a:r>
              <a:rPr lang="es-MX" b="1" dirty="0"/>
              <a:t>el </a:t>
            </a:r>
            <a:r>
              <a:rPr lang="es-MX" b="1" dirty="0" smtClean="0"/>
              <a:t>50.8% </a:t>
            </a:r>
            <a:r>
              <a:rPr lang="es-MX" b="1" dirty="0"/>
              <a:t>son </a:t>
            </a:r>
            <a:r>
              <a:rPr lang="es-MX" b="1" dirty="0" smtClean="0"/>
              <a:t>mujeres representados con 132 usuarios.</a:t>
            </a:r>
          </a:p>
          <a:p>
            <a:pPr algn="just"/>
            <a:endParaRPr lang="es-MX" sz="600" b="1" dirty="0" smtClean="0"/>
          </a:p>
          <a:p>
            <a:pPr algn="just"/>
            <a:r>
              <a:rPr lang="es-MX" b="1" dirty="0" smtClean="0"/>
              <a:t>El grupo de edad de 40 a 49 años fue el tercer rango de edad que más solicitó asesorías con 109 usuarios representado por un 19.2% de los cuales un 45.9% son hombres y 54.1% son mujeres datos reportados en la semana del 02 al 04 de mayo.</a:t>
            </a:r>
            <a:endParaRPr lang="es-MX" b="1" dirty="0"/>
          </a:p>
        </p:txBody>
      </p:sp>
      <p:sp>
        <p:nvSpPr>
          <p:cNvPr id="8" name="2 Rectángulo"/>
          <p:cNvSpPr/>
          <p:nvPr/>
        </p:nvSpPr>
        <p:spPr>
          <a:xfrm>
            <a:off x="44790"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11. Grupo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9" name="CuadroTexto 8"/>
          <p:cNvSpPr txBox="1"/>
          <p:nvPr/>
        </p:nvSpPr>
        <p:spPr>
          <a:xfrm>
            <a:off x="56183" y="3167883"/>
            <a:ext cx="346535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3" name="2 Imagen"/>
          <p:cNvPicPr/>
          <p:nvPr>
            <p:extLst>
              <p:ext uri="{D42A27DB-BD31-4B8C-83A1-F6EECF244321}">
                <p14:modId xmlns:p14="http://schemas.microsoft.com/office/powerpoint/2010/main" val="2198593736"/>
              </p:ext>
            </p:extLst>
          </p:nvPr>
        </p:nvPicPr>
        <p:blipFill>
          <a:blip r:embed="rId2"/>
          <a:stretch>
            <a:fillRect/>
          </a:stretch>
        </p:blipFill>
        <p:spPr>
          <a:xfrm>
            <a:off x="56183" y="456183"/>
            <a:ext cx="6984776" cy="2711700"/>
          </a:xfrm>
          <a:prstGeom prst="rect">
            <a:avLst/>
          </a:prstGeom>
        </p:spPr>
      </p:pic>
    </p:spTree>
    <p:extLst>
      <p:ext uri="{BB962C8B-B14F-4D97-AF65-F5344CB8AC3E}">
        <p14:creationId xmlns:p14="http://schemas.microsoft.com/office/powerpoint/2010/main" val="30868146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00199" y="737271"/>
            <a:ext cx="1324883" cy="2954132"/>
          </a:xfrm>
          <a:prstGeom prst="rect">
            <a:avLst/>
          </a:prstGeom>
        </p:spPr>
      </p:pic>
      <p:pic>
        <p:nvPicPr>
          <p:cNvPr id="6" name="Imagen 5"/>
          <p:cNvPicPr>
            <a:picLocks noChangeAspect="1"/>
          </p:cNvPicPr>
          <p:nvPr/>
        </p:nvPicPr>
        <p:blipFill rotWithShape="1">
          <a:blip r:embed="rId3">
            <a:lum bright="70000" contrast="-70000"/>
          </a:blip>
          <a:srcRect r="78731" b="48142"/>
          <a:stretch/>
        </p:blipFill>
        <p:spPr>
          <a:xfrm flipH="1">
            <a:off x="5342195" y="737271"/>
            <a:ext cx="1435159" cy="2954132"/>
          </a:xfrm>
          <a:prstGeom prst="rect">
            <a:avLst/>
          </a:prstGeom>
        </p:spPr>
      </p:pic>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12. Pirámide de Edades de los Usuarios por género</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0" y="4182596"/>
            <a:ext cx="7118799" cy="954107"/>
          </a:xfrm>
          <a:prstGeom prst="rect">
            <a:avLst/>
          </a:prstGeom>
          <a:noFill/>
        </p:spPr>
        <p:txBody>
          <a:bodyPr wrap="square" rtlCol="0">
            <a:spAutoFit/>
          </a:bodyPr>
          <a:lstStyle/>
          <a:p>
            <a:pPr algn="just"/>
            <a:r>
              <a:rPr lang="es-MX" b="1" dirty="0" smtClean="0"/>
              <a:t>En la semana del 02 al 04 de mayo de 2017, de los 568 usuarios  que proporcionaron su edad el grupo de 30 a 39 años, constituye 23.2% de la población, toda vez que son, quienes más usan los canales que proporciona el CAS. La población del rango de 40 a 49 años, representa el 19.2% del total, la población en edad avanzada representa el 3.0%.</a:t>
            </a:r>
            <a:endParaRPr lang="es-MX" b="1" dirty="0"/>
          </a:p>
        </p:txBody>
      </p:sp>
      <p:pic>
        <p:nvPicPr>
          <p:cNvPr id="7" name="6 Imagen"/>
          <p:cNvPicPr/>
          <p:nvPr>
            <p:extLst>
              <p:ext uri="{D42A27DB-BD31-4B8C-83A1-F6EECF244321}">
                <p14:modId xmlns:p14="http://schemas.microsoft.com/office/powerpoint/2010/main" val="3403621713"/>
              </p:ext>
            </p:extLst>
          </p:nvPr>
        </p:nvPicPr>
        <p:blipFill>
          <a:blip r:embed="rId4"/>
          <a:stretch>
            <a:fillRect/>
          </a:stretch>
        </p:blipFill>
        <p:spPr>
          <a:xfrm>
            <a:off x="103188" y="461963"/>
            <a:ext cx="6962775" cy="3714750"/>
          </a:xfrm>
          <a:prstGeom prst="rect">
            <a:avLst/>
          </a:prstGeom>
        </p:spPr>
      </p:pic>
    </p:spTree>
    <p:extLst>
      <p:ext uri="{BB962C8B-B14F-4D97-AF65-F5344CB8AC3E}">
        <p14:creationId xmlns:p14="http://schemas.microsoft.com/office/powerpoint/2010/main" val="2349149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13. Escolaridad de los Usuarios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2" name="CuadroTexto 1"/>
          <p:cNvSpPr txBox="1"/>
          <p:nvPr/>
        </p:nvSpPr>
        <p:spPr>
          <a:xfrm>
            <a:off x="79142" y="4056583"/>
            <a:ext cx="7033825" cy="1169551"/>
          </a:xfrm>
          <a:prstGeom prst="rect">
            <a:avLst/>
          </a:prstGeom>
          <a:noFill/>
        </p:spPr>
        <p:txBody>
          <a:bodyPr wrap="square" rtlCol="0">
            <a:spAutoFit/>
          </a:bodyPr>
          <a:lstStyle/>
          <a:p>
            <a:pPr marL="285750" indent="-285750">
              <a:buFont typeface="Wingdings" panose="05000000000000000000" pitchFamily="2" charset="2"/>
              <a:buChar char="q"/>
            </a:pPr>
            <a:r>
              <a:rPr lang="es-MX" b="1" dirty="0" smtClean="0"/>
              <a:t>El 52.2% de los usuarios del CAS tienen licenciatura.</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21.1% de los usuarios cuentan con Nivel medio superior.</a:t>
            </a:r>
          </a:p>
          <a:p>
            <a:pPr marL="285750" indent="-285750">
              <a:buFont typeface="Wingdings" panose="05000000000000000000" pitchFamily="2" charset="2"/>
              <a:buChar char="q"/>
            </a:pPr>
            <a:endParaRPr lang="es-MX" b="1" dirty="0"/>
          </a:p>
          <a:p>
            <a:pPr marL="285750" indent="-285750">
              <a:buFont typeface="Wingdings" panose="05000000000000000000" pitchFamily="2" charset="2"/>
              <a:buChar char="q"/>
            </a:pPr>
            <a:r>
              <a:rPr lang="es-MX" b="1" dirty="0" smtClean="0"/>
              <a:t>El  26.7% representa el resto de los usuarios que proporcionaron el dato.</a:t>
            </a:r>
            <a:endParaRPr lang="es-MX" b="1" dirty="0"/>
          </a:p>
        </p:txBody>
      </p:sp>
      <p:sp>
        <p:nvSpPr>
          <p:cNvPr id="7" name="CuadroTexto 6"/>
          <p:cNvSpPr txBox="1"/>
          <p:nvPr/>
        </p:nvSpPr>
        <p:spPr>
          <a:xfrm>
            <a:off x="59758" y="2544415"/>
            <a:ext cx="2360439"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8" name="7 Imagen"/>
          <p:cNvPicPr/>
          <p:nvPr>
            <p:extLst>
              <p:ext uri="{D42A27DB-BD31-4B8C-83A1-F6EECF244321}">
                <p14:modId xmlns:p14="http://schemas.microsoft.com/office/powerpoint/2010/main" val="2457908255"/>
              </p:ext>
            </p:extLst>
          </p:nvPr>
        </p:nvPicPr>
        <p:blipFill>
          <a:blip r:embed="rId2"/>
          <a:stretch>
            <a:fillRect/>
          </a:stretch>
        </p:blipFill>
        <p:spPr>
          <a:xfrm>
            <a:off x="60325" y="455613"/>
            <a:ext cx="2457450" cy="2143125"/>
          </a:xfrm>
          <a:prstGeom prst="rect">
            <a:avLst/>
          </a:prstGeom>
        </p:spPr>
      </p:pic>
      <p:pic>
        <p:nvPicPr>
          <p:cNvPr id="3" name="2 Imagen"/>
          <p:cNvPicPr/>
          <p:nvPr>
            <p:extLst>
              <p:ext uri="{D42A27DB-BD31-4B8C-83A1-F6EECF244321}">
                <p14:modId xmlns:p14="http://schemas.microsoft.com/office/powerpoint/2010/main" val="3691402652"/>
              </p:ext>
            </p:extLst>
          </p:nvPr>
        </p:nvPicPr>
        <p:blipFill>
          <a:blip r:embed="rId3"/>
          <a:stretch>
            <a:fillRect/>
          </a:stretch>
        </p:blipFill>
        <p:spPr>
          <a:xfrm>
            <a:off x="60325" y="1464295"/>
            <a:ext cx="7000875" cy="2594942"/>
          </a:xfrm>
          <a:prstGeom prst="rect">
            <a:avLst/>
          </a:prstGeom>
        </p:spPr>
      </p:pic>
    </p:spTree>
    <p:extLst>
      <p:ext uri="{BB962C8B-B14F-4D97-AF65-F5344CB8AC3E}">
        <p14:creationId xmlns:p14="http://schemas.microsoft.com/office/powerpoint/2010/main" val="3091760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9439" y="-13667"/>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14. Escolaridad de los Usuarios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6895" y="3535684"/>
            <a:ext cx="7086072" cy="1384995"/>
          </a:xfrm>
          <a:prstGeom prst="rect">
            <a:avLst/>
          </a:prstGeom>
          <a:noFill/>
        </p:spPr>
        <p:txBody>
          <a:bodyPr wrap="square" rtlCol="0">
            <a:spAutoFit/>
          </a:bodyPr>
          <a:lstStyle/>
          <a:p>
            <a:pPr algn="just"/>
            <a:r>
              <a:rPr lang="es-MX" sz="1200" b="1" dirty="0" smtClean="0"/>
              <a:t>En el caso de escolaridad sólo 540 usuarios proporcionaron datos de los cuales la licenciatura es el grado de mayor representación ya que con 282 usuarios que equivale </a:t>
            </a:r>
            <a:r>
              <a:rPr lang="es-MX" sz="1200" b="1" dirty="0"/>
              <a:t>a</a:t>
            </a:r>
            <a:r>
              <a:rPr lang="es-MX" sz="1200" b="1" dirty="0" smtClean="0"/>
              <a:t>l 52.2% del sub total que emplean como canal de atención preferido a Tel-INAI con un 92.6% respecto a otros canales de atención.</a:t>
            </a:r>
          </a:p>
          <a:p>
            <a:pPr algn="just"/>
            <a:endParaRPr lang="es-MX" sz="1200" b="1" dirty="0"/>
          </a:p>
          <a:p>
            <a:pPr algn="just"/>
            <a:r>
              <a:rPr lang="es-MX" sz="1200" b="1" dirty="0" smtClean="0"/>
              <a:t>En el Nivel medio superior de los 114 usuarios que otorgaron el dato respecto del subtotal, con un 21.1% el canal de atención Tel-INAI tiene un 92.1%, de igual manera los usuarios con grado escolar de secundaria que representan el 9.6% de los usuarios, existe un mayor uso del canal de atención Tel-INAI con un 84.6 %.</a:t>
            </a:r>
          </a:p>
        </p:txBody>
      </p:sp>
      <p:sp>
        <p:nvSpPr>
          <p:cNvPr id="5" name="CuadroTexto 5"/>
          <p:cNvSpPr txBox="1"/>
          <p:nvPr/>
        </p:nvSpPr>
        <p:spPr>
          <a:xfrm>
            <a:off x="-19439" y="3049051"/>
            <a:ext cx="3694228"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just"/>
            <a:r>
              <a:rPr lang="es-MX" sz="800" dirty="0" smtClean="0"/>
              <a:t>Nota: La suma de los parciales puede no coincidir debido al redondeo aplicado.</a:t>
            </a:r>
            <a:endParaRPr lang="es-MX" sz="800" dirty="0"/>
          </a:p>
        </p:txBody>
      </p:sp>
      <p:pic>
        <p:nvPicPr>
          <p:cNvPr id="6" name="5 Imagen"/>
          <p:cNvPicPr/>
          <p:nvPr>
            <p:extLst>
              <p:ext uri="{D42A27DB-BD31-4B8C-83A1-F6EECF244321}">
                <p14:modId xmlns:p14="http://schemas.microsoft.com/office/powerpoint/2010/main" val="1281648146"/>
              </p:ext>
            </p:extLst>
          </p:nvPr>
        </p:nvPicPr>
        <p:blipFill>
          <a:blip r:embed="rId2"/>
          <a:stretch>
            <a:fillRect/>
          </a:stretch>
        </p:blipFill>
        <p:spPr>
          <a:xfrm>
            <a:off x="56183" y="456183"/>
            <a:ext cx="7043177" cy="2543175"/>
          </a:xfrm>
          <a:prstGeom prst="rect">
            <a:avLst/>
          </a:prstGeom>
        </p:spPr>
      </p:pic>
    </p:spTree>
    <p:extLst>
      <p:ext uri="{BB962C8B-B14F-4D97-AF65-F5344CB8AC3E}">
        <p14:creationId xmlns:p14="http://schemas.microsoft.com/office/powerpoint/2010/main" val="642372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56583" y="448047"/>
            <a:ext cx="3456384" cy="4616648"/>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En el periodo que se informa 619 usuarios proporcionaron información sobre la entidad de donde requirió el servicio (lo que representa el 81.4% de los usuarios atendidos) y 141 no proporcionaron información lo que representa el 18.6% del total de los usuarios. </a:t>
            </a:r>
          </a:p>
          <a:p>
            <a:pPr algn="just"/>
            <a:endParaRPr lang="es-MX" b="1" dirty="0" smtClean="0"/>
          </a:p>
          <a:p>
            <a:pPr marL="285750" indent="-285750" algn="just">
              <a:buFont typeface="Wingdings" panose="05000000000000000000" pitchFamily="2" charset="2"/>
              <a:buChar char="q"/>
            </a:pPr>
            <a:r>
              <a:rPr lang="es-MX" b="1" dirty="0" smtClean="0"/>
              <a:t>47.0% de los usuarios son de la Ciudad de México, Estado de México y  Nuevo León.</a:t>
            </a:r>
          </a:p>
          <a:p>
            <a:pPr algn="just"/>
            <a:endParaRPr lang="es-MX" b="1" dirty="0" smtClean="0"/>
          </a:p>
          <a:p>
            <a:pPr marL="285750" indent="-285750" algn="just">
              <a:buFont typeface="Wingdings" panose="05000000000000000000" pitchFamily="2" charset="2"/>
              <a:buChar char="q"/>
            </a:pPr>
            <a:r>
              <a:rPr lang="es-MX" b="1" dirty="0" smtClean="0"/>
              <a:t>34.4% de los usuarios están en el resto del país.</a:t>
            </a:r>
          </a:p>
          <a:p>
            <a:pPr algn="just"/>
            <a:endParaRPr lang="es-MX" b="1" dirty="0"/>
          </a:p>
          <a:p>
            <a:pPr marL="285750" indent="-285750" algn="just">
              <a:buFont typeface="Wingdings" panose="05000000000000000000" pitchFamily="2" charset="2"/>
              <a:buChar char="q"/>
            </a:pPr>
            <a:r>
              <a:rPr lang="es-MX" b="1" dirty="0" smtClean="0"/>
              <a:t>Los estados de donde se advierte un uso muy escaso de los servicios del CAS son Durango, Tlaxcala, Sonora, Campeche, Chiapas, Oaxaca, Zacatecas, Nayarit y Baja California Sur.</a:t>
            </a:r>
            <a:endParaRPr lang="es-MX" b="1" dirty="0"/>
          </a:p>
        </p:txBody>
      </p:sp>
      <p:sp>
        <p:nvSpPr>
          <p:cNvPr id="6"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15. Asesoría por Entidad Federativa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2" name="1 Imagen"/>
          <p:cNvPicPr/>
          <p:nvPr>
            <p:extLst>
              <p:ext uri="{D42A27DB-BD31-4B8C-83A1-F6EECF244321}">
                <p14:modId xmlns:p14="http://schemas.microsoft.com/office/powerpoint/2010/main" val="3277423203"/>
              </p:ext>
            </p:extLst>
          </p:nvPr>
        </p:nvPicPr>
        <p:blipFill>
          <a:blip r:embed="rId2"/>
          <a:stretch>
            <a:fillRect/>
          </a:stretch>
        </p:blipFill>
        <p:spPr>
          <a:xfrm>
            <a:off x="56183" y="438422"/>
            <a:ext cx="3528392" cy="4770289"/>
          </a:xfrm>
          <a:prstGeom prst="rect">
            <a:avLst/>
          </a:prstGeom>
        </p:spPr>
      </p:pic>
    </p:spTree>
    <p:extLst>
      <p:ext uri="{BB962C8B-B14F-4D97-AF65-F5344CB8AC3E}">
        <p14:creationId xmlns:p14="http://schemas.microsoft.com/office/powerpoint/2010/main" val="1290423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416223" y="528191"/>
            <a:ext cx="5832648" cy="6740307"/>
          </a:xfrm>
          <a:prstGeom prst="rect">
            <a:avLst/>
          </a:prstGeom>
          <a:noFill/>
        </p:spPr>
        <p:txBody>
          <a:bodyPr wrap="square" rtlCol="0">
            <a:spAutoFit/>
          </a:bodyPr>
          <a:lstStyle/>
          <a:p>
            <a:pPr marL="342900" indent="-342900" algn="just">
              <a:buFont typeface="+mj-lt"/>
              <a:buAutoNum type="arabicPeriod"/>
            </a:pPr>
            <a:r>
              <a:rPr lang="es-MX" sz="1600" dirty="0" smtClean="0"/>
              <a:t>Introducción.</a:t>
            </a:r>
            <a:endParaRPr lang="es-MX" sz="500" dirty="0" smtClean="0"/>
          </a:p>
          <a:p>
            <a:pPr marL="342900" indent="-342900" algn="just">
              <a:buFont typeface="+mj-lt"/>
              <a:buAutoNum type="arabicPeriod"/>
            </a:pPr>
            <a:r>
              <a:rPr lang="es-MX" sz="1600" dirty="0" smtClean="0"/>
              <a:t>Tipo de Servicios.</a:t>
            </a:r>
            <a:endParaRPr lang="es-MX" sz="500" dirty="0" smtClean="0"/>
          </a:p>
          <a:p>
            <a:pPr marL="342900" indent="-342900" algn="just">
              <a:buFont typeface="+mj-lt"/>
              <a:buAutoNum type="arabicPeriod"/>
            </a:pPr>
            <a:r>
              <a:rPr lang="es-MX" sz="1600" dirty="0"/>
              <a:t>Total Asesorías Solicitados por </a:t>
            </a:r>
            <a:r>
              <a:rPr lang="es-MX" sz="1600" dirty="0" smtClean="0"/>
              <a:t>día. </a:t>
            </a:r>
          </a:p>
          <a:p>
            <a:pPr marL="342900" indent="-342900" algn="just">
              <a:buFont typeface="+mj-lt"/>
              <a:buAutoNum type="arabicPeriod"/>
            </a:pPr>
            <a:r>
              <a:rPr lang="es-MX" sz="1600" dirty="0" smtClean="0"/>
              <a:t>Asesorías </a:t>
            </a:r>
            <a:r>
              <a:rPr lang="es-MX" sz="1600" dirty="0"/>
              <a:t>por Canal de </a:t>
            </a:r>
            <a:r>
              <a:rPr lang="es-MX" sz="1600" dirty="0" smtClean="0"/>
              <a:t>Atención.</a:t>
            </a:r>
          </a:p>
          <a:p>
            <a:pPr marL="342900" indent="-342900" algn="just">
              <a:buFont typeface="+mj-lt"/>
              <a:buAutoNum type="arabicPeriod"/>
            </a:pPr>
            <a:r>
              <a:rPr lang="es-MX" sz="1600" dirty="0" smtClean="0"/>
              <a:t>Canal </a:t>
            </a:r>
            <a:r>
              <a:rPr lang="es-MX" sz="1600" dirty="0"/>
              <a:t>de </a:t>
            </a:r>
            <a:r>
              <a:rPr lang="es-MX" sz="1600" dirty="0" smtClean="0"/>
              <a:t>Atención </a:t>
            </a:r>
            <a:r>
              <a:rPr lang="es-MX" sz="1600" dirty="0"/>
              <a:t>por </a:t>
            </a:r>
            <a:r>
              <a:rPr lang="es-MX" sz="1600" dirty="0" smtClean="0"/>
              <a:t>día.</a:t>
            </a:r>
            <a:endParaRPr lang="es-MX" sz="500" dirty="0" smtClean="0"/>
          </a:p>
          <a:p>
            <a:pPr marL="342900" indent="-342900" algn="just">
              <a:buFont typeface="+mj-lt"/>
              <a:buAutoNum type="arabicPeriod"/>
            </a:pPr>
            <a:r>
              <a:rPr lang="es-MX" sz="1600" dirty="0" smtClean="0"/>
              <a:t>Tipo </a:t>
            </a:r>
            <a:r>
              <a:rPr lang="es-MX" sz="1600" dirty="0"/>
              <a:t>de A</a:t>
            </a:r>
            <a:r>
              <a:rPr lang="es-MX" sz="1600" dirty="0" smtClean="0"/>
              <a:t>sesoría </a:t>
            </a:r>
            <a:r>
              <a:rPr lang="es-MX" sz="1600" dirty="0"/>
              <a:t>por Canal de </a:t>
            </a:r>
            <a:r>
              <a:rPr lang="es-MX" sz="1600" dirty="0" smtClean="0"/>
              <a:t>Atención.</a:t>
            </a:r>
            <a:endParaRPr lang="es-MX" sz="500" dirty="0" smtClean="0"/>
          </a:p>
          <a:p>
            <a:pPr marL="342900" indent="-342900" algn="just">
              <a:buFont typeface="+mj-lt"/>
              <a:buAutoNum type="arabicPeriod"/>
            </a:pPr>
            <a:r>
              <a:rPr lang="es-MX" sz="1600" dirty="0"/>
              <a:t>Tiempo de asesoría por Canal de </a:t>
            </a:r>
            <a:r>
              <a:rPr lang="es-MX" sz="1600" dirty="0" smtClean="0"/>
              <a:t>Atención.</a:t>
            </a:r>
            <a:endParaRPr lang="es-MX" sz="1600" dirty="0"/>
          </a:p>
          <a:p>
            <a:pPr marL="342900" indent="-342900" algn="just">
              <a:buFont typeface="+mj-lt"/>
              <a:buAutoNum type="arabicPeriod"/>
            </a:pPr>
            <a:r>
              <a:rPr lang="es-MX" sz="1600" dirty="0" smtClean="0"/>
              <a:t>Tipo </a:t>
            </a:r>
            <a:r>
              <a:rPr lang="es-MX" sz="1600" dirty="0"/>
              <a:t>de Usuario por Canal de </a:t>
            </a:r>
            <a:r>
              <a:rPr lang="es-MX" sz="1600" dirty="0" smtClean="0"/>
              <a:t>Atención.</a:t>
            </a:r>
            <a:endParaRPr lang="es-MX" sz="500" dirty="0" smtClean="0"/>
          </a:p>
          <a:p>
            <a:pPr marL="342900" indent="-342900" algn="just">
              <a:buFont typeface="+mj-lt"/>
              <a:buAutoNum type="arabicPeriod"/>
            </a:pPr>
            <a:r>
              <a:rPr lang="es-MX" sz="1600" dirty="0"/>
              <a:t>Género de los Usuarios por Canal de </a:t>
            </a:r>
            <a:r>
              <a:rPr lang="es-MX" sz="1600" dirty="0" smtClean="0"/>
              <a:t>Atención.</a:t>
            </a:r>
          </a:p>
          <a:p>
            <a:pPr marL="342900" indent="-342900" algn="just">
              <a:buFont typeface="+mj-lt"/>
              <a:buAutoNum type="arabicPeriod"/>
            </a:pPr>
            <a:r>
              <a:rPr lang="es-MX" sz="1600" dirty="0"/>
              <a:t>Grupo de  Edades de los Usuarios por Canal de </a:t>
            </a:r>
            <a:r>
              <a:rPr lang="es-MX" sz="1600" dirty="0" smtClean="0"/>
              <a:t>Atención.</a:t>
            </a:r>
          </a:p>
          <a:p>
            <a:pPr marL="342900" indent="-342900" algn="just">
              <a:buFont typeface="+mj-lt"/>
              <a:buAutoNum type="arabicPeriod"/>
            </a:pPr>
            <a:r>
              <a:rPr lang="es-MX" sz="1600" dirty="0"/>
              <a:t>Grupo de  Edades de los Usuarios por </a:t>
            </a:r>
            <a:r>
              <a:rPr lang="es-MX" sz="1600" dirty="0" smtClean="0"/>
              <a:t>género.</a:t>
            </a:r>
          </a:p>
          <a:p>
            <a:pPr marL="342900" indent="-342900" algn="just">
              <a:buFont typeface="+mj-lt"/>
              <a:buAutoNum type="arabicPeriod"/>
            </a:pPr>
            <a:r>
              <a:rPr lang="es-MX" sz="1600" dirty="0"/>
              <a:t>Pirámide de Edades de los Usuarios por </a:t>
            </a:r>
            <a:r>
              <a:rPr lang="es-MX" sz="1600" dirty="0" smtClean="0"/>
              <a:t>género.</a:t>
            </a:r>
          </a:p>
          <a:p>
            <a:pPr marL="342900" indent="-342900" algn="just">
              <a:buFont typeface="+mj-lt"/>
              <a:buAutoNum type="arabicPeriod"/>
            </a:pPr>
            <a:r>
              <a:rPr lang="es-MX" sz="1600" dirty="0"/>
              <a:t>Escolaridad de los </a:t>
            </a:r>
            <a:r>
              <a:rPr lang="es-MX" sz="1600" dirty="0" smtClean="0"/>
              <a:t>Usuarios.</a:t>
            </a:r>
          </a:p>
          <a:p>
            <a:pPr marL="342900" indent="-342900" algn="just">
              <a:buFont typeface="+mj-lt"/>
              <a:buAutoNum type="arabicPeriod"/>
            </a:pPr>
            <a:r>
              <a:rPr lang="es-MX" sz="1600" dirty="0"/>
              <a:t>Escolaridad de los Usuarios por canal de </a:t>
            </a:r>
            <a:r>
              <a:rPr lang="es-MX" sz="1600" dirty="0" smtClean="0"/>
              <a:t>atención.</a:t>
            </a:r>
          </a:p>
          <a:p>
            <a:pPr marL="342900" indent="-342900" algn="just">
              <a:buFont typeface="+mj-lt"/>
              <a:buAutoNum type="arabicPeriod"/>
            </a:pPr>
            <a:r>
              <a:rPr lang="es-MX" sz="1600" dirty="0"/>
              <a:t>Asesoría por Entidad </a:t>
            </a:r>
            <a:r>
              <a:rPr lang="es-MX" sz="1600" dirty="0" smtClean="0"/>
              <a:t>Federativa.</a:t>
            </a:r>
          </a:p>
          <a:p>
            <a:pPr marL="342900" indent="-342900" algn="just">
              <a:buFont typeface="+mj-lt"/>
              <a:buAutoNum type="arabicPeriod"/>
            </a:pPr>
            <a:r>
              <a:rPr lang="es-MX" sz="1600" dirty="0"/>
              <a:t>Evaluación del Servicio de </a:t>
            </a:r>
            <a:r>
              <a:rPr lang="es-MX" sz="1600" dirty="0" smtClean="0"/>
              <a:t>Tel-INAI.</a:t>
            </a:r>
          </a:p>
          <a:p>
            <a:pPr marL="342900" indent="-342900" algn="just">
              <a:buFont typeface="+mj-lt"/>
              <a:buAutoNum type="arabicPeriod"/>
            </a:pPr>
            <a:r>
              <a:rPr lang="es-MX" sz="1600" dirty="0"/>
              <a:t>Evaluación del Servicio </a:t>
            </a:r>
            <a:r>
              <a:rPr lang="es-MX" sz="1600" dirty="0" smtClean="0"/>
              <a:t>Presencial.</a:t>
            </a:r>
          </a:p>
          <a:p>
            <a:pPr marL="342900" indent="-342900" algn="just">
              <a:buFont typeface="+mj-lt"/>
              <a:buAutoNum type="arabicPeriod"/>
            </a:pPr>
            <a:r>
              <a:rPr lang="es-MX" sz="1600" dirty="0" smtClean="0"/>
              <a:t>Anexo </a:t>
            </a:r>
            <a:r>
              <a:rPr lang="es-MX" sz="1600" dirty="0"/>
              <a:t>Detalle de Servicios por </a:t>
            </a:r>
            <a:r>
              <a:rPr lang="es-MX" sz="1600" dirty="0" smtClean="0"/>
              <a:t>Agente. </a:t>
            </a:r>
            <a:endParaRPr lang="es-MX" sz="1600" dirty="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smtClean="0"/>
          </a:p>
          <a:p>
            <a:pPr marL="342900" indent="-342900" algn="just">
              <a:buFont typeface="+mj-lt"/>
              <a:buAutoNum type="arabicPeriod"/>
            </a:pPr>
            <a:endParaRPr lang="es-MX" sz="1600" dirty="0"/>
          </a:p>
        </p:txBody>
      </p:sp>
      <p:sp>
        <p:nvSpPr>
          <p:cNvPr id="3" name="2 Rectángulo"/>
          <p:cNvSpPr/>
          <p:nvPr/>
        </p:nvSpPr>
        <p:spPr>
          <a:xfrm>
            <a:off x="-5832" y="0"/>
            <a:ext cx="7118799" cy="361637"/>
          </a:xfrm>
          <a:prstGeom prst="rect">
            <a:avLst/>
          </a:prstGeom>
        </p:spPr>
        <p:txBody>
          <a:bodyPr wrap="square">
            <a:spAutoFit/>
          </a:bodyPr>
          <a:lstStyle/>
          <a:p>
            <a:r>
              <a:rPr lang="es-MX" sz="175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Contenido</a:t>
            </a:r>
            <a:endParaRPr lang="es-MX" sz="175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270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218084" y="2832447"/>
            <a:ext cx="6750867" cy="2277547"/>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recibido por Tel-INAI es de 9.6 en una escala de 0 a 10.</a:t>
            </a:r>
          </a:p>
          <a:p>
            <a:pPr marL="285750" indent="-285750" algn="just">
              <a:buFont typeface="Wingdings" panose="05000000000000000000" pitchFamily="2" charset="2"/>
              <a:buChar char="q"/>
            </a:pPr>
            <a:endParaRPr lang="es-MX" sz="1000" b="1" dirty="0"/>
          </a:p>
          <a:p>
            <a:pPr marL="285750" indent="-285750" algn="just">
              <a:buFont typeface="Wingdings" panose="05000000000000000000" pitchFamily="2" charset="2"/>
              <a:buChar char="q"/>
            </a:pPr>
            <a:r>
              <a:rPr lang="es-MX" b="1" dirty="0" smtClean="0"/>
              <a:t>La calificación sobre la amabilidad recibida 9.8 y la preparación del asesor fue de 9.6 en una escala de 0 a 10</a:t>
            </a:r>
            <a:r>
              <a:rPr lang="es-MX" b="1" dirty="0"/>
              <a:t>.</a:t>
            </a:r>
          </a:p>
          <a:p>
            <a:pPr algn="just"/>
            <a:endParaRPr lang="es-MX" sz="1000" b="1" dirty="0" smtClean="0"/>
          </a:p>
          <a:p>
            <a:pPr marL="285750" indent="-285750" algn="just">
              <a:buFont typeface="Wingdings" panose="05000000000000000000" pitchFamily="2" charset="2"/>
              <a:buChar char="q"/>
            </a:pPr>
            <a:r>
              <a:rPr lang="es-MX" b="1" dirty="0" smtClean="0"/>
              <a:t>Respecto a  si la asesoría fue suficiente se obtuvo una calificación de 9.4 en una escala de 0 a 10.</a:t>
            </a:r>
          </a:p>
          <a:p>
            <a:pPr marL="285750" indent="-285750" algn="just">
              <a:buFont typeface="Wingdings" panose="05000000000000000000" pitchFamily="2" charset="2"/>
              <a:buChar char="q"/>
            </a:pPr>
            <a:endParaRPr lang="es-MX" sz="1000" b="1" dirty="0" smtClean="0"/>
          </a:p>
          <a:p>
            <a:pPr marL="285750" indent="-285750" algn="just">
              <a:buFont typeface="Wingdings" panose="05000000000000000000" pitchFamily="2" charset="2"/>
              <a:buChar char="q"/>
            </a:pPr>
            <a:r>
              <a:rPr lang="es-MX" b="1" dirty="0" smtClean="0"/>
              <a:t>Finalmente tanto la atención recibida obtuvo una calificación de 9.8 y el tiempo </a:t>
            </a:r>
            <a:r>
              <a:rPr lang="es-MX" b="1" dirty="0"/>
              <a:t>en </a:t>
            </a:r>
            <a:r>
              <a:rPr lang="es-MX" b="1" dirty="0" smtClean="0"/>
              <a:t>espera para ser atendido obtuvo una calificación </a:t>
            </a:r>
            <a:r>
              <a:rPr lang="es-MX" b="1" dirty="0"/>
              <a:t>de </a:t>
            </a:r>
            <a:r>
              <a:rPr lang="es-MX" b="1" dirty="0" smtClean="0"/>
              <a:t>9.2 </a:t>
            </a:r>
            <a:r>
              <a:rPr lang="es-MX" b="1" dirty="0"/>
              <a:t>en una escala de 0 a 10</a:t>
            </a:r>
            <a:r>
              <a:rPr lang="es-MX" b="1" dirty="0" smtClean="0"/>
              <a:t>.</a:t>
            </a:r>
            <a:endParaRPr lang="es-MX" b="1" dirty="0"/>
          </a:p>
        </p:txBody>
      </p:sp>
      <p:pic>
        <p:nvPicPr>
          <p:cNvPr id="3" name="2 Imagen"/>
          <p:cNvPicPr/>
          <p:nvPr>
            <p:extLst>
              <p:ext uri="{D42A27DB-BD31-4B8C-83A1-F6EECF244321}">
                <p14:modId xmlns:p14="http://schemas.microsoft.com/office/powerpoint/2010/main" val="1707146289"/>
              </p:ext>
            </p:extLst>
          </p:nvPr>
        </p:nvPicPr>
        <p:blipFill>
          <a:blip r:embed="rId2"/>
          <a:stretch>
            <a:fillRect/>
          </a:stretch>
        </p:blipFill>
        <p:spPr>
          <a:xfrm>
            <a:off x="70966" y="456183"/>
            <a:ext cx="7042001" cy="2259538"/>
          </a:xfrm>
          <a:prstGeom prst="rect">
            <a:avLst/>
          </a:prstGeom>
        </p:spPr>
      </p:pic>
    </p:spTree>
    <p:extLst>
      <p:ext uri="{BB962C8B-B14F-4D97-AF65-F5344CB8AC3E}">
        <p14:creationId xmlns:p14="http://schemas.microsoft.com/office/powerpoint/2010/main" val="3925228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Rectángulo"/>
          <p:cNvSpPr/>
          <p:nvPr/>
        </p:nvSpPr>
        <p:spPr>
          <a:xfrm>
            <a:off x="-64804"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16. Evaluación del Servicio de Tel-INAI</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200199" y="3823136"/>
            <a:ext cx="6840760" cy="1169551"/>
          </a:xfrm>
          <a:prstGeom prst="rect">
            <a:avLst/>
          </a:prstGeom>
          <a:noFill/>
        </p:spPr>
        <p:txBody>
          <a:bodyPr wrap="square" rtlCol="0">
            <a:spAutoFit/>
          </a:bodyPr>
          <a:lstStyle/>
          <a:p>
            <a:r>
              <a:rPr lang="es-MX" b="1" dirty="0" smtClean="0"/>
              <a:t>En la gráfica se observa que la calificación a la atención recibida y la amabilidad del asesor se encuentran por arriba de la calificación promedio que es de 9.6.</a:t>
            </a:r>
          </a:p>
          <a:p>
            <a:endParaRPr lang="es-MX" b="1" dirty="0"/>
          </a:p>
          <a:p>
            <a:pPr algn="just"/>
            <a:r>
              <a:rPr lang="es-MX" b="1" dirty="0" smtClean="0"/>
              <a:t>Sin embargo, existe área de oportunidad para mejorar en  el tiempo de espera y si se considera </a:t>
            </a:r>
            <a:r>
              <a:rPr lang="es-MX" b="1" dirty="0"/>
              <a:t> </a:t>
            </a:r>
            <a:r>
              <a:rPr lang="es-MX" b="1" dirty="0" smtClean="0"/>
              <a:t>que la asesoría fue suficiente las cual se encuentra por abajo del promedio.</a:t>
            </a:r>
            <a:endParaRPr lang="es-MX" b="1" dirty="0"/>
          </a:p>
        </p:txBody>
      </p:sp>
      <p:pic>
        <p:nvPicPr>
          <p:cNvPr id="3" name="2 Imagen"/>
          <p:cNvPicPr/>
          <p:nvPr>
            <p:extLst>
              <p:ext uri="{D42A27DB-BD31-4B8C-83A1-F6EECF244321}">
                <p14:modId xmlns:p14="http://schemas.microsoft.com/office/powerpoint/2010/main" val="1756354211"/>
              </p:ext>
            </p:extLst>
          </p:nvPr>
        </p:nvPicPr>
        <p:blipFill>
          <a:blip r:embed="rId2"/>
          <a:stretch>
            <a:fillRect/>
          </a:stretch>
        </p:blipFill>
        <p:spPr>
          <a:xfrm>
            <a:off x="60325" y="458788"/>
            <a:ext cx="6975475" cy="3359150"/>
          </a:xfrm>
          <a:prstGeom prst="rect">
            <a:avLst/>
          </a:prstGeom>
        </p:spPr>
      </p:pic>
    </p:spTree>
    <p:extLst>
      <p:ext uri="{BB962C8B-B14F-4D97-AF65-F5344CB8AC3E}">
        <p14:creationId xmlns:p14="http://schemas.microsoft.com/office/powerpoint/2010/main" val="1654908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7 Rectángulo"/>
          <p:cNvSpPr/>
          <p:nvPr/>
        </p:nvSpPr>
        <p:spPr>
          <a:xfrm>
            <a:off x="180129" y="2817926"/>
            <a:ext cx="6816757" cy="2246769"/>
          </a:xfrm>
          <a:prstGeom prst="rect">
            <a:avLst/>
          </a:prstGeom>
        </p:spPr>
        <p:txBody>
          <a:bodyPr wrap="square">
            <a:spAutoFit/>
          </a:bodyPr>
          <a:lstStyle/>
          <a:p>
            <a:pPr marL="285750" indent="-285750" algn="just">
              <a:buFont typeface="Wingdings" panose="05000000000000000000" pitchFamily="2" charset="2"/>
              <a:buChar char="q"/>
            </a:pPr>
            <a:r>
              <a:rPr lang="es-MX" b="1" dirty="0" smtClean="0"/>
              <a:t>La calificación promedio que los usuarios dan al servicio presencial recibido es de 9.0 en una escala de 0 a 10.</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La calificación sobre la amabilidad del asesor fue de 9.3 en </a:t>
            </a:r>
            <a:r>
              <a:rPr lang="es-MX" b="1" dirty="0"/>
              <a:t>una escala de 0 a 10</a:t>
            </a:r>
            <a:r>
              <a:rPr lang="es-MX" b="1" dirty="0" smtClean="0"/>
              <a:t>.</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En cuanto a la atención recibida el tiempo de espera y la capacidad del asesor fueron de 9.2 en una escala de 0 a 10</a:t>
            </a:r>
            <a:endParaRPr lang="es-MX" b="1" dirty="0"/>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Respecto a si la duda fue aclarada recibió una calificación de 8.0 en una escala de 0 a 10 por lo que deben mejorarse.</a:t>
            </a:r>
            <a:endParaRPr lang="es-MX" b="1" dirty="0"/>
          </a:p>
        </p:txBody>
      </p:sp>
      <p:pic>
        <p:nvPicPr>
          <p:cNvPr id="3" name="2 Imagen"/>
          <p:cNvPicPr/>
          <p:nvPr>
            <p:extLst>
              <p:ext uri="{D42A27DB-BD31-4B8C-83A1-F6EECF244321}">
                <p14:modId xmlns:p14="http://schemas.microsoft.com/office/powerpoint/2010/main" val="1040905942"/>
              </p:ext>
            </p:extLst>
          </p:nvPr>
        </p:nvPicPr>
        <p:blipFill>
          <a:blip r:embed="rId3"/>
          <a:stretch>
            <a:fillRect/>
          </a:stretch>
        </p:blipFill>
        <p:spPr>
          <a:xfrm>
            <a:off x="56183" y="456182"/>
            <a:ext cx="7056784" cy="2289735"/>
          </a:xfrm>
          <a:prstGeom prst="rect">
            <a:avLst/>
          </a:prstGeom>
        </p:spPr>
      </p:pic>
    </p:spTree>
    <p:extLst>
      <p:ext uri="{BB962C8B-B14F-4D97-AF65-F5344CB8AC3E}">
        <p14:creationId xmlns:p14="http://schemas.microsoft.com/office/powerpoint/2010/main" val="2008680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77004" y="3895144"/>
            <a:ext cx="7035963" cy="1169551"/>
          </a:xfrm>
          <a:prstGeom prst="rect">
            <a:avLst/>
          </a:prstGeom>
          <a:noFill/>
        </p:spPr>
        <p:txBody>
          <a:bodyPr wrap="square" rtlCol="0">
            <a:spAutoFit/>
          </a:bodyPr>
          <a:lstStyle/>
          <a:p>
            <a:r>
              <a:rPr lang="es-MX" b="1" dirty="0"/>
              <a:t>En la gráfica se observa </a:t>
            </a:r>
            <a:r>
              <a:rPr lang="es-MX" b="1" dirty="0" smtClean="0"/>
              <a:t>que la atención recibida, el tiempo de espera, la amabilidad y la capacidad del asesor fueron evaluados por encima del promedio.</a:t>
            </a:r>
          </a:p>
          <a:p>
            <a:endParaRPr lang="es-MX" b="1" dirty="0"/>
          </a:p>
          <a:p>
            <a:pPr algn="just"/>
            <a:r>
              <a:rPr lang="es-MX" b="1" dirty="0" smtClean="0"/>
              <a:t>Sin </a:t>
            </a:r>
            <a:r>
              <a:rPr lang="es-MX" b="1" dirty="0"/>
              <a:t>embargo, existen </a:t>
            </a:r>
            <a:r>
              <a:rPr lang="es-MX" b="1" dirty="0" smtClean="0"/>
              <a:t>áreas </a:t>
            </a:r>
            <a:r>
              <a:rPr lang="es-MX" b="1" dirty="0"/>
              <a:t>de oportunidad para mejorar el </a:t>
            </a:r>
            <a:r>
              <a:rPr lang="es-MX" b="1" dirty="0" smtClean="0"/>
              <a:t>servicio con respecto si la duda fue aclarada.</a:t>
            </a:r>
            <a:endParaRPr lang="es-MX" b="1" dirty="0"/>
          </a:p>
        </p:txBody>
      </p:sp>
      <p:sp>
        <p:nvSpPr>
          <p:cNvPr id="4" name="5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17. Evaluación del Servicio Presencial</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5" name="4 Imagen"/>
          <p:cNvPicPr/>
          <p:nvPr>
            <p:extLst>
              <p:ext uri="{D42A27DB-BD31-4B8C-83A1-F6EECF244321}">
                <p14:modId xmlns:p14="http://schemas.microsoft.com/office/powerpoint/2010/main" val="3883995506"/>
              </p:ext>
            </p:extLst>
          </p:nvPr>
        </p:nvPicPr>
        <p:blipFill>
          <a:blip r:embed="rId2"/>
          <a:stretch>
            <a:fillRect/>
          </a:stretch>
        </p:blipFill>
        <p:spPr>
          <a:xfrm>
            <a:off x="60325" y="458788"/>
            <a:ext cx="7048500" cy="3379787"/>
          </a:xfrm>
          <a:prstGeom prst="rect">
            <a:avLst/>
          </a:prstGeom>
        </p:spPr>
      </p:pic>
    </p:spTree>
    <p:extLst>
      <p:ext uri="{BB962C8B-B14F-4D97-AF65-F5344CB8AC3E}">
        <p14:creationId xmlns:p14="http://schemas.microsoft.com/office/powerpoint/2010/main" val="4070293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18. Anexo Detalle de Servicios por Agente </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2"/>
          <p:cNvSpPr txBox="1"/>
          <p:nvPr/>
        </p:nvSpPr>
        <p:spPr>
          <a:xfrm>
            <a:off x="194692" y="600199"/>
            <a:ext cx="6880118" cy="4154984"/>
          </a:xfrm>
          <a:prstGeom prst="rect">
            <a:avLst/>
          </a:prstGeom>
          <a:noFill/>
        </p:spPr>
        <p:txBody>
          <a:bodyPr wrap="square" rtlCol="0">
            <a:spAutoFit/>
          </a:bodyPr>
          <a:lstStyle/>
          <a:p>
            <a:pPr algn="just"/>
            <a:r>
              <a:rPr lang="es-MX" dirty="0" smtClean="0"/>
              <a:t>Como parte de este Informe se anexa archivo base con la información concentrada por agente y evaluaciones de Tel-INAI y presenciales. Cada hoja cuenta con distintos conceptos que se desglosan de la forma siguiente:</a:t>
            </a:r>
          </a:p>
          <a:p>
            <a:pPr algn="just"/>
            <a:endParaRPr lang="es-MX" dirty="0" smtClean="0"/>
          </a:p>
          <a:p>
            <a:pPr marL="285750" indent="-285750" algn="just">
              <a:buFont typeface="Arial" panose="020B0604020202020204" pitchFamily="34" charset="0"/>
              <a:buChar char="•"/>
            </a:pPr>
            <a:r>
              <a:rPr lang="es-MX" sz="1300" b="1" dirty="0" smtClean="0"/>
              <a:t>Fechas:</a:t>
            </a:r>
            <a:r>
              <a:rPr lang="es-MX" sz="1300" dirty="0" smtClean="0"/>
              <a:t> Fecha de ingreso y fecha de atención</a:t>
            </a:r>
          </a:p>
          <a:p>
            <a:pPr marL="285750" indent="-285750" algn="just">
              <a:buFont typeface="Arial" panose="020B0604020202020204" pitchFamily="34" charset="0"/>
              <a:buChar char="•"/>
            </a:pPr>
            <a:r>
              <a:rPr lang="es-MX" sz="1300" b="1" dirty="0" smtClean="0"/>
              <a:t>Servidor público: </a:t>
            </a:r>
            <a:r>
              <a:rPr lang="es-MX" sz="1300" dirty="0" smtClean="0"/>
              <a:t>Nombre del agente que atendió</a:t>
            </a:r>
          </a:p>
          <a:p>
            <a:pPr marL="285750" indent="-285750" algn="just">
              <a:buFont typeface="Arial" panose="020B0604020202020204" pitchFamily="34" charset="0"/>
              <a:buChar char="•"/>
            </a:pPr>
            <a:r>
              <a:rPr lang="es-MX" sz="1300" b="1" dirty="0" smtClean="0"/>
              <a:t>Tipo de servicio: </a:t>
            </a:r>
            <a:r>
              <a:rPr lang="es-MX" sz="1300" dirty="0" smtClean="0"/>
              <a:t>Es la clasificación del servicio en cada uno de los nueve tipos descritos en este informe.</a:t>
            </a:r>
          </a:p>
          <a:p>
            <a:pPr marL="285750" indent="-285750" algn="just">
              <a:buFont typeface="Arial" panose="020B0604020202020204" pitchFamily="34" charset="0"/>
              <a:buChar char="•"/>
            </a:pPr>
            <a:r>
              <a:rPr lang="es-MX" sz="1300" b="1" dirty="0" smtClean="0"/>
              <a:t>Canal de atención: </a:t>
            </a:r>
            <a:r>
              <a:rPr lang="es-MX" sz="1300" dirty="0" smtClean="0"/>
              <a:t>Se refiere a uno de los cuatro canales de atención con que cuenta el CAS a través del cuál se brindó el servicio al usuario.</a:t>
            </a:r>
          </a:p>
          <a:p>
            <a:pPr marL="285750" indent="-285750" algn="just">
              <a:buFont typeface="Arial" panose="020B0604020202020204" pitchFamily="34" charset="0"/>
              <a:buChar char="•"/>
            </a:pPr>
            <a:r>
              <a:rPr lang="es-MX" sz="1300" b="1" dirty="0" smtClean="0"/>
              <a:t>Requerimiento: </a:t>
            </a:r>
            <a:r>
              <a:rPr lang="es-MX" sz="1300" dirty="0" smtClean="0"/>
              <a:t>Se refiere a cada una de las consultas o solicitudes específicas de los usuarios.</a:t>
            </a:r>
          </a:p>
          <a:p>
            <a:pPr marL="285750" indent="-285750" algn="just">
              <a:buFont typeface="Arial" panose="020B0604020202020204" pitchFamily="34" charset="0"/>
              <a:buChar char="•"/>
            </a:pPr>
            <a:r>
              <a:rPr lang="es-MX" sz="1300" b="1" dirty="0" smtClean="0"/>
              <a:t>Atención: </a:t>
            </a:r>
            <a:r>
              <a:rPr lang="es-MX" sz="1300" dirty="0" smtClean="0"/>
              <a:t>Se refiere a la respuesta o acción que realizó el servidor público para atender el requerimiento del usuario.</a:t>
            </a:r>
          </a:p>
          <a:p>
            <a:pPr marL="285750" indent="-285750" algn="just">
              <a:buFont typeface="Arial" panose="020B0604020202020204" pitchFamily="34" charset="0"/>
              <a:buChar char="•"/>
            </a:pPr>
            <a:r>
              <a:rPr lang="es-MX" sz="1300" b="1" dirty="0" smtClean="0"/>
              <a:t>Fundamento legal de la atención: </a:t>
            </a:r>
            <a:r>
              <a:rPr lang="es-MX" sz="1300" dirty="0" smtClean="0"/>
              <a:t>Se refiere al documento o precepto normativo que avala la acción o respuesta del servidor público</a:t>
            </a:r>
          </a:p>
          <a:p>
            <a:pPr marL="285750" indent="-285750" algn="just">
              <a:buFont typeface="Arial" panose="020B0604020202020204" pitchFamily="34" charset="0"/>
              <a:buChar char="•"/>
            </a:pPr>
            <a:r>
              <a:rPr lang="es-MX" sz="1300" b="1" dirty="0" smtClean="0"/>
              <a:t>Tiempo de respuesta: </a:t>
            </a:r>
            <a:r>
              <a:rPr lang="es-MX" sz="1300" dirty="0" smtClean="0"/>
              <a:t>Se refiere al tiempo que tardó el CAS en brindar la atención al usuario.</a:t>
            </a:r>
          </a:p>
          <a:p>
            <a:pPr marL="285750" indent="-285750" algn="just">
              <a:buFont typeface="Arial" panose="020B0604020202020204" pitchFamily="34" charset="0"/>
              <a:buChar char="•"/>
            </a:pPr>
            <a:r>
              <a:rPr lang="es-MX" sz="1300" b="1" dirty="0" smtClean="0"/>
              <a:t>Tipo de usuario: </a:t>
            </a:r>
            <a:r>
              <a:rPr lang="es-MX" sz="1300" dirty="0" smtClean="0"/>
              <a:t>Régimen Fiscal</a:t>
            </a:r>
            <a:endParaRPr lang="es-MX" sz="1300" b="1" dirty="0" smtClean="0"/>
          </a:p>
          <a:p>
            <a:pPr marL="285750" indent="-285750" algn="just">
              <a:buFont typeface="Arial" panose="020B0604020202020204" pitchFamily="34" charset="0"/>
              <a:buChar char="•"/>
            </a:pPr>
            <a:r>
              <a:rPr lang="es-MX" sz="1300" b="1" dirty="0" smtClean="0"/>
              <a:t>Sexo: </a:t>
            </a:r>
            <a:r>
              <a:rPr lang="es-MX" sz="1300" dirty="0" smtClean="0"/>
              <a:t>Hombre o mujer</a:t>
            </a:r>
          </a:p>
          <a:p>
            <a:pPr marL="285750" indent="-285750" algn="just">
              <a:buFont typeface="Arial" panose="020B0604020202020204" pitchFamily="34" charset="0"/>
              <a:buChar char="•"/>
            </a:pPr>
            <a:r>
              <a:rPr lang="es-MX" sz="1300" b="1" dirty="0" smtClean="0"/>
              <a:t>Edad: </a:t>
            </a:r>
            <a:r>
              <a:rPr lang="es-MX" sz="1300" dirty="0" smtClean="0"/>
              <a:t>Se refiere a la edad de la persona usuaria.</a:t>
            </a:r>
            <a:endParaRPr lang="es-MX" sz="1300" dirty="0"/>
          </a:p>
          <a:p>
            <a:pPr marL="285750" indent="-285750" algn="just">
              <a:buFont typeface="Arial" panose="020B0604020202020204" pitchFamily="34" charset="0"/>
              <a:buChar char="•"/>
            </a:pPr>
            <a:r>
              <a:rPr lang="es-MX" sz="1300" b="1" dirty="0" smtClean="0"/>
              <a:t>Entidad: </a:t>
            </a:r>
            <a:r>
              <a:rPr lang="es-MX" sz="1300" dirty="0" smtClean="0"/>
              <a:t>Se refiere a la entidad federativa de la cuál provino la solicitud o requerimiento.</a:t>
            </a:r>
            <a:endParaRPr lang="es-MX" sz="1300" dirty="0"/>
          </a:p>
        </p:txBody>
      </p:sp>
    </p:spTree>
    <p:extLst>
      <p:ext uri="{BB962C8B-B14F-4D97-AF65-F5344CB8AC3E}">
        <p14:creationId xmlns:p14="http://schemas.microsoft.com/office/powerpoint/2010/main" val="23716090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1 Imagen" descr="C:\Users\jorge.acevedo\AppData\Local\Microsoft\Windows\Temporary Internet Files\Content.Outlook\UINZIPH0\Logo-inai_28abr2015_texto1.jpg"/>
          <p:cNvPicPr/>
          <p:nvPr/>
        </p:nvPicPr>
        <p:blipFill rotWithShape="1">
          <a:blip r:embed="rId2" cstate="print">
            <a:extLst>
              <a:ext uri="{28A0092B-C50C-407E-A947-70E740481C1C}">
                <a14:useLocalDpi xmlns:a14="http://schemas.microsoft.com/office/drawing/2010/main" val="0"/>
              </a:ext>
            </a:extLst>
          </a:blip>
          <a:srcRect l="7575" t="13072" r="5412" b="16340"/>
          <a:stretch/>
        </p:blipFill>
        <p:spPr bwMode="auto">
          <a:xfrm>
            <a:off x="2216423" y="456183"/>
            <a:ext cx="2818431" cy="1584176"/>
          </a:xfrm>
          <a:prstGeom prst="rect">
            <a:avLst/>
          </a:prstGeom>
          <a:noFill/>
          <a:ln>
            <a:noFill/>
          </a:ln>
        </p:spPr>
      </p:pic>
      <p:sp>
        <p:nvSpPr>
          <p:cNvPr id="12" name="11 Elipse"/>
          <p:cNvSpPr/>
          <p:nvPr/>
        </p:nvSpPr>
        <p:spPr>
          <a:xfrm>
            <a:off x="5422876" y="1963365"/>
            <a:ext cx="1760033" cy="174367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3" name="12 Elipse"/>
          <p:cNvSpPr/>
          <p:nvPr/>
        </p:nvSpPr>
        <p:spPr>
          <a:xfrm>
            <a:off x="5413351" y="3249183"/>
            <a:ext cx="1760033" cy="174367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4" name="13 Elipse"/>
          <p:cNvSpPr/>
          <p:nvPr/>
        </p:nvSpPr>
        <p:spPr>
          <a:xfrm>
            <a:off x="4664695" y="3912568"/>
            <a:ext cx="1440161" cy="148450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5" name="14 Elipse"/>
          <p:cNvSpPr/>
          <p:nvPr/>
        </p:nvSpPr>
        <p:spPr>
          <a:xfrm>
            <a:off x="3512567" y="4557193"/>
            <a:ext cx="792087" cy="819918"/>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6" name="15 Elipse"/>
          <p:cNvSpPr/>
          <p:nvPr/>
        </p:nvSpPr>
        <p:spPr>
          <a:xfrm>
            <a:off x="4089565" y="4417298"/>
            <a:ext cx="950506" cy="979773"/>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7" name="16 Elipse"/>
          <p:cNvSpPr/>
          <p:nvPr/>
        </p:nvSpPr>
        <p:spPr>
          <a:xfrm>
            <a:off x="3066117" y="4737287"/>
            <a:ext cx="662474" cy="640840"/>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8" name="17 Elipse"/>
          <p:cNvSpPr/>
          <p:nvPr/>
        </p:nvSpPr>
        <p:spPr>
          <a:xfrm>
            <a:off x="6088685" y="508676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19" name="18 Elipse"/>
          <p:cNvSpPr/>
          <p:nvPr/>
        </p:nvSpPr>
        <p:spPr>
          <a:xfrm>
            <a:off x="6897757" y="4698755"/>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0" name="19 Elipse"/>
          <p:cNvSpPr/>
          <p:nvPr/>
        </p:nvSpPr>
        <p:spPr>
          <a:xfrm>
            <a:off x="5951494" y="465111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1" name="20 Elipse"/>
          <p:cNvSpPr/>
          <p:nvPr/>
        </p:nvSpPr>
        <p:spPr>
          <a:xfrm>
            <a:off x="6464895" y="459529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2" name="21 Elipse"/>
          <p:cNvSpPr/>
          <p:nvPr/>
        </p:nvSpPr>
        <p:spPr>
          <a:xfrm>
            <a:off x="5632549" y="509398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3" name="22 Elipse"/>
          <p:cNvSpPr/>
          <p:nvPr/>
        </p:nvSpPr>
        <p:spPr>
          <a:xfrm>
            <a:off x="6231261" y="4213922"/>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4" name="23 Elipse"/>
          <p:cNvSpPr/>
          <p:nvPr/>
        </p:nvSpPr>
        <p:spPr>
          <a:xfrm>
            <a:off x="6899823" y="5082931"/>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5" name="24 Elipse"/>
          <p:cNvSpPr/>
          <p:nvPr/>
        </p:nvSpPr>
        <p:spPr>
          <a:xfrm>
            <a:off x="6888232" y="420059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6" name="25 Elipse"/>
          <p:cNvSpPr/>
          <p:nvPr/>
        </p:nvSpPr>
        <p:spPr>
          <a:xfrm>
            <a:off x="6883998" y="3643904"/>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7" name="26 Elipse"/>
          <p:cNvSpPr/>
          <p:nvPr/>
        </p:nvSpPr>
        <p:spPr>
          <a:xfrm>
            <a:off x="6464895" y="5077839"/>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8" name="27 Elipse"/>
          <p:cNvSpPr/>
          <p:nvPr/>
        </p:nvSpPr>
        <p:spPr>
          <a:xfrm>
            <a:off x="6563217" y="3974053"/>
            <a:ext cx="285152" cy="293932"/>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29" name="28 Elipse"/>
          <p:cNvSpPr/>
          <p:nvPr/>
        </p:nvSpPr>
        <p:spPr>
          <a:xfrm>
            <a:off x="2681923" y="4798079"/>
            <a:ext cx="561662" cy="58132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0" name="29 Elipse"/>
          <p:cNvSpPr/>
          <p:nvPr/>
        </p:nvSpPr>
        <p:spPr>
          <a:xfrm>
            <a:off x="2432447" y="4889225"/>
            <a:ext cx="504056" cy="495076"/>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1" name="30 Elipse"/>
          <p:cNvSpPr/>
          <p:nvPr/>
        </p:nvSpPr>
        <p:spPr>
          <a:xfrm>
            <a:off x="2168841" y="4967152"/>
            <a:ext cx="413972" cy="420764"/>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2" name="31 Elipse"/>
          <p:cNvSpPr/>
          <p:nvPr/>
        </p:nvSpPr>
        <p:spPr>
          <a:xfrm>
            <a:off x="1974563" y="5091048"/>
            <a:ext cx="285152" cy="293932"/>
          </a:xfrm>
          <a:prstGeom prst="ellipse">
            <a:avLst/>
          </a:prstGeom>
          <a:solidFill>
            <a:srgbClr val="00B0AC">
              <a:alpha val="4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33" name="32 Elipse"/>
          <p:cNvSpPr/>
          <p:nvPr/>
        </p:nvSpPr>
        <p:spPr>
          <a:xfrm>
            <a:off x="1810211" y="5177534"/>
            <a:ext cx="222441" cy="213346"/>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rtlCol="0" anchor="ctr"/>
          <a:lstStyle/>
          <a:p>
            <a:pPr algn="ctr"/>
            <a:endParaRPr lang="es-MX" dirty="0"/>
          </a:p>
        </p:txBody>
      </p:sp>
      <p:sp>
        <p:nvSpPr>
          <p:cNvPr id="4" name="5 Rectángulo"/>
          <p:cNvSpPr/>
          <p:nvPr/>
        </p:nvSpPr>
        <p:spPr>
          <a:xfrm>
            <a:off x="-4754" y="2484923"/>
            <a:ext cx="7169150" cy="336056"/>
          </a:xfrm>
          <a:prstGeom prst="rect">
            <a:avLst/>
          </a:prstGeom>
          <a:gradFill>
            <a:gsLst>
              <a:gs pos="50000">
                <a:schemeClr val="accent4">
                  <a:lumMod val="60000"/>
                  <a:lumOff val="40000"/>
                  <a:alpha val="75000"/>
                </a:schemeClr>
              </a:gs>
              <a:gs pos="100000">
                <a:schemeClr val="accent1">
                  <a:tint val="23500"/>
                  <a:satMod val="160000"/>
                </a:schemeClr>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71689" tIns="35844" rIns="71689" bIns="35844" rtlCol="0" anchor="ctr"/>
          <a:lstStyle/>
          <a:p>
            <a:pPr algn="ctr"/>
            <a:endParaRPr lang="es-MX" dirty="0"/>
          </a:p>
        </p:txBody>
      </p:sp>
      <p:sp>
        <p:nvSpPr>
          <p:cNvPr id="6" name="9 Rectángulo"/>
          <p:cNvSpPr/>
          <p:nvPr/>
        </p:nvSpPr>
        <p:spPr>
          <a:xfrm>
            <a:off x="474728" y="2373216"/>
            <a:ext cx="6210189" cy="555002"/>
          </a:xfrm>
          <a:prstGeom prst="rect">
            <a:avLst/>
          </a:prstGeom>
        </p:spPr>
        <p:txBody>
          <a:bodyPr wrap="square" lIns="71689" tIns="35844" rIns="71689" bIns="35844">
            <a:spAutoFit/>
          </a:bodyPr>
          <a:lstStyle/>
          <a:p>
            <a:pPr algn="ctr"/>
            <a:r>
              <a:rPr lang="es-MX" sz="3100" b="1" i="1" cap="small" dirty="0" smtClean="0">
                <a:effectLst>
                  <a:outerShdw blurRad="38100" dist="38100" dir="2700000" algn="tl">
                    <a:srgbClr val="000000">
                      <a:alpha val="43137"/>
                    </a:srgbClr>
                  </a:outerShdw>
                </a:effectLst>
                <a:latin typeface="Calibri" pitchFamily="34" charset="0"/>
              </a:rPr>
              <a:t>¡Gracias!</a:t>
            </a:r>
            <a:endParaRPr lang="es-MX" sz="3100" b="1" i="1" cap="small"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323017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2"/>
          <p:cNvSpPr txBox="1"/>
          <p:nvPr/>
        </p:nvSpPr>
        <p:spPr>
          <a:xfrm>
            <a:off x="128191" y="540380"/>
            <a:ext cx="6880118" cy="4524315"/>
          </a:xfrm>
          <a:prstGeom prst="rect">
            <a:avLst/>
          </a:prstGeom>
          <a:noFill/>
        </p:spPr>
        <p:txBody>
          <a:bodyPr wrap="square" rtlCol="0">
            <a:spAutoFit/>
          </a:bodyPr>
          <a:lstStyle/>
          <a:p>
            <a:pPr algn="just"/>
            <a:r>
              <a:rPr lang="es-MX" sz="1600" dirty="0" smtClean="0"/>
              <a:t>El presente Informe contiene </a:t>
            </a:r>
            <a:r>
              <a:rPr lang="es-MX" sz="1600" dirty="0"/>
              <a:t>datos </a:t>
            </a:r>
            <a:r>
              <a:rPr lang="es-MX" sz="1600" dirty="0" smtClean="0"/>
              <a:t>sobre los servicios brindados por el Centro de Atención a la Sociedad (CAS) del Instituto Nacional de Transparencia, Acceso a la Información y Protección de Datos Personales (INAI), en el periodo del 02 al 04 de mayo de 2017, en el que se desagrega información por tipo de consulta, canal de atención, perfil de los usuarios, evaluación del servicio y un reporte en el que se describe cada una de la atenciones formuladas a los requerimientos de los usuarios.</a:t>
            </a:r>
          </a:p>
          <a:p>
            <a:pPr algn="just"/>
            <a:endParaRPr lang="es-MX" sz="1600" dirty="0"/>
          </a:p>
          <a:p>
            <a:pPr algn="just"/>
            <a:r>
              <a:rPr lang="es-MX" sz="1600" dirty="0" smtClean="0"/>
              <a:t>Lo anterior, con la finalidad de mantener informados semanalmente a los Comisionados que integran el Pleno del INAI de las actividades que lleva a cabo el CAS, a fin de encontrar áreas de oportunidad que permitan mejorar la calidad de los servicios que se dan a la población.</a:t>
            </a:r>
          </a:p>
          <a:p>
            <a:pPr algn="just"/>
            <a:endParaRPr lang="es-MX" sz="1600" dirty="0"/>
          </a:p>
          <a:p>
            <a:pPr algn="just"/>
            <a:r>
              <a:rPr lang="es-MX" sz="1600" dirty="0" smtClean="0"/>
              <a:t>En este informe se podrán incorporar variables adicionales que permitan tener una mejor perspectiva de las características de los servicios otorgados por el CAS, para lo cual se está programando recabar información adicional a través de los reportes formulados por los agentes que brindan atención o mediante las evaluaciones del servicio que realizan los usuarios.</a:t>
            </a:r>
          </a:p>
        </p:txBody>
      </p:sp>
      <p:sp>
        <p:nvSpPr>
          <p:cNvPr id="3"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1. Introducción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822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5832" y="0"/>
            <a:ext cx="7118799" cy="338554"/>
          </a:xfrm>
          <a:prstGeom prst="rect">
            <a:avLst/>
          </a:prstGeom>
        </p:spPr>
        <p:txBody>
          <a:bodyPr wrap="square">
            <a:spAutoFit/>
          </a:bodyPr>
          <a:lstStyle/>
          <a:p>
            <a:r>
              <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2</a:t>
            </a:r>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Tipo de Servicios</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2"/>
          <p:cNvSpPr txBox="1"/>
          <p:nvPr/>
        </p:nvSpPr>
        <p:spPr>
          <a:xfrm>
            <a:off x="272207" y="384176"/>
            <a:ext cx="6696744" cy="4785926"/>
          </a:xfrm>
          <a:prstGeom prst="rect">
            <a:avLst/>
          </a:prstGeom>
          <a:noFill/>
        </p:spPr>
        <p:txBody>
          <a:bodyPr wrap="square" rtlCol="0">
            <a:spAutoFit/>
          </a:bodyPr>
          <a:lstStyle/>
          <a:p>
            <a:pPr algn="just"/>
            <a:r>
              <a:rPr lang="es-MX" sz="1100" b="1" dirty="0" smtClean="0"/>
              <a:t>Solicitud </a:t>
            </a:r>
            <a:r>
              <a:rPr lang="es-MX" sz="1100" b="1" dirty="0"/>
              <a:t>de Acceso</a:t>
            </a:r>
            <a:r>
              <a:rPr lang="es-MX" sz="1100" dirty="0"/>
              <a:t>: </a:t>
            </a:r>
            <a:r>
              <a:rPr lang="es-MX" sz="1100" dirty="0" smtClean="0"/>
              <a:t>Se registran solicitudes de información pública.</a:t>
            </a:r>
            <a:r>
              <a:rPr lang="es-MX" sz="1100" dirty="0"/>
              <a:t>  </a:t>
            </a:r>
            <a:endParaRPr lang="es-MX" sz="1100" dirty="0" smtClean="0"/>
          </a:p>
          <a:p>
            <a:pPr algn="just"/>
            <a:endParaRPr lang="es-MX" sz="400" dirty="0"/>
          </a:p>
          <a:p>
            <a:pPr algn="just"/>
            <a:r>
              <a:rPr lang="es-MX" sz="1100" b="1" dirty="0"/>
              <a:t>Solicitudes de Datos </a:t>
            </a:r>
            <a:r>
              <a:rPr lang="es-MX" sz="1100" b="1" dirty="0" smtClean="0"/>
              <a:t>Personales: </a:t>
            </a:r>
            <a:r>
              <a:rPr lang="es-MX" sz="1100" dirty="0" smtClean="0"/>
              <a:t>Se registran solicitudes de datos personales.</a:t>
            </a:r>
            <a:endParaRPr lang="es-MX" sz="1100" dirty="0"/>
          </a:p>
          <a:p>
            <a:pPr algn="just"/>
            <a:endParaRPr lang="es-MX" sz="400" b="1" dirty="0" smtClean="0"/>
          </a:p>
          <a:p>
            <a:pPr algn="just"/>
            <a:r>
              <a:rPr lang="es-MX" sz="1100" b="1" dirty="0" smtClean="0"/>
              <a:t>Orientación </a:t>
            </a:r>
            <a:r>
              <a:rPr lang="es-MX" sz="1100" b="1" dirty="0"/>
              <a:t>de la LFTAIPG:</a:t>
            </a:r>
            <a:r>
              <a:rPr lang="es-MX" sz="1100" dirty="0"/>
              <a:t> </a:t>
            </a:r>
            <a:r>
              <a:rPr lang="es-MX" sz="1100" dirty="0" smtClean="0"/>
              <a:t>Se resuelven las dudas planteadas por el usuario respecto a las disposiciones, plazos y procedimientos establecidos en la Ley Federal de Transparencia y Acceso a la Información Pública Gubernamental y su Reglamento.</a:t>
            </a:r>
            <a:r>
              <a:rPr lang="es-MX" sz="1100" dirty="0"/>
              <a:t> </a:t>
            </a:r>
          </a:p>
          <a:p>
            <a:pPr algn="just"/>
            <a:endParaRPr lang="es-MX" sz="400" b="1" dirty="0" smtClean="0"/>
          </a:p>
          <a:p>
            <a:pPr algn="just"/>
            <a:r>
              <a:rPr lang="es-MX" sz="1100" b="1" dirty="0" smtClean="0"/>
              <a:t>Orientación </a:t>
            </a:r>
            <a:r>
              <a:rPr lang="es-MX" sz="1100" b="1" dirty="0"/>
              <a:t>de la LGT:</a:t>
            </a:r>
            <a:r>
              <a:rPr lang="es-MX" sz="1100" dirty="0"/>
              <a:t> </a:t>
            </a:r>
            <a:r>
              <a:rPr lang="es-MX" sz="1100" dirty="0" smtClean="0"/>
              <a:t>Se atienden las preguntas formuladas por el usuario respecto a las disposiciones, plazos y procedimientos establecidos en la Ley General de Transparencia y Acceso a la Información Pública.</a:t>
            </a:r>
            <a:endParaRPr lang="es-MX" sz="1100" dirty="0"/>
          </a:p>
          <a:p>
            <a:pPr algn="just"/>
            <a:endParaRPr lang="es-MX" sz="400" b="1" dirty="0" smtClean="0"/>
          </a:p>
          <a:p>
            <a:pPr algn="just"/>
            <a:r>
              <a:rPr lang="es-MX" sz="1100" b="1" dirty="0" smtClean="0"/>
              <a:t>Orientaciones LFPDPPP:</a:t>
            </a:r>
            <a:r>
              <a:rPr lang="es-MX" sz="1100" b="1" dirty="0"/>
              <a:t> </a:t>
            </a:r>
            <a:r>
              <a:rPr lang="es-MX" sz="1100" dirty="0" smtClean="0"/>
              <a:t>Se atienden las consultas del usuario sobre las disposiciones, plazos y procedimientos establecidos en la Ley Federal de Protección de Datos Personales en Posesión de los Particulares y su Reglamento.</a:t>
            </a:r>
            <a:endParaRPr lang="es-MX" sz="1100" dirty="0"/>
          </a:p>
          <a:p>
            <a:pPr algn="just"/>
            <a:endParaRPr lang="es-MX" sz="400" b="1" dirty="0" smtClean="0"/>
          </a:p>
          <a:p>
            <a:pPr algn="just"/>
            <a:r>
              <a:rPr lang="es-MX" sz="1100" b="1" dirty="0" smtClean="0"/>
              <a:t>Quejas </a:t>
            </a:r>
            <a:r>
              <a:rPr lang="es-MX" sz="1100" b="1" dirty="0"/>
              <a:t>o </a:t>
            </a:r>
            <a:r>
              <a:rPr lang="es-MX" sz="1100" b="1" dirty="0" smtClean="0"/>
              <a:t>Denuncias:</a:t>
            </a:r>
            <a:r>
              <a:rPr lang="es-MX" sz="1100" dirty="0" smtClean="0"/>
              <a:t> Se brinda orientación al usuario de las instancias y procedimientos para presentar quejas o denuncias.</a:t>
            </a:r>
            <a:r>
              <a:rPr lang="es-MX" sz="1100" dirty="0"/>
              <a:t> </a:t>
            </a:r>
          </a:p>
          <a:p>
            <a:pPr algn="just"/>
            <a:endParaRPr lang="es-MX" sz="400" b="1" dirty="0" smtClean="0"/>
          </a:p>
          <a:p>
            <a:pPr algn="just"/>
            <a:r>
              <a:rPr lang="es-MX" sz="1100" b="1" dirty="0" smtClean="0"/>
              <a:t>Recurso </a:t>
            </a:r>
            <a:r>
              <a:rPr lang="es-MX" sz="1100" b="1" dirty="0"/>
              <a:t>de Revisión:</a:t>
            </a:r>
            <a:r>
              <a:rPr lang="es-MX" sz="1100" dirty="0"/>
              <a:t> </a:t>
            </a:r>
            <a:r>
              <a:rPr lang="es-MX" sz="1100" dirty="0" smtClean="0"/>
              <a:t>Se orienta al usuario sobre los medios, plazos y procedimientos para interponer recursos de revisión.</a:t>
            </a:r>
            <a:endParaRPr lang="es-MX" sz="1100" dirty="0"/>
          </a:p>
          <a:p>
            <a:pPr algn="just"/>
            <a:endParaRPr lang="es-MX" sz="400" b="1" dirty="0" smtClean="0"/>
          </a:p>
          <a:p>
            <a:pPr algn="just"/>
            <a:r>
              <a:rPr lang="es-MX" sz="1100" b="1" dirty="0" smtClean="0"/>
              <a:t>Información </a:t>
            </a:r>
            <a:r>
              <a:rPr lang="es-MX" sz="1100" b="1" dirty="0"/>
              <a:t>del INAI:</a:t>
            </a:r>
            <a:r>
              <a:rPr lang="es-MX" sz="1100" dirty="0"/>
              <a:t>  </a:t>
            </a:r>
            <a:r>
              <a:rPr lang="es-MX" sz="1100" dirty="0" smtClean="0"/>
              <a:t>Se otorga al usuario la información requerida por el usuario sobre las actividades, servicios, áreas, eventos y demás información general del INAI.</a:t>
            </a:r>
            <a:endParaRPr lang="es-MX" sz="1100" dirty="0"/>
          </a:p>
          <a:p>
            <a:pPr algn="just"/>
            <a:endParaRPr lang="es-MX" sz="400" b="1" dirty="0" smtClean="0"/>
          </a:p>
          <a:p>
            <a:pPr algn="just"/>
            <a:r>
              <a:rPr lang="es-MX" sz="1100" b="1" dirty="0" smtClean="0"/>
              <a:t>Información del ámbito local:</a:t>
            </a:r>
            <a:r>
              <a:rPr lang="es-MX" sz="1100" dirty="0" smtClean="0"/>
              <a:t> Se refiere a las preguntas de los usuarios que deben canalizarse a los órganos locales de transparencia, por ser de su competencia.</a:t>
            </a:r>
          </a:p>
          <a:p>
            <a:pPr algn="just"/>
            <a:endParaRPr lang="es-MX" sz="400" dirty="0" smtClean="0"/>
          </a:p>
          <a:p>
            <a:pPr algn="just"/>
            <a:r>
              <a:rPr lang="es-MX" sz="1100" b="1" dirty="0" smtClean="0"/>
              <a:t>Seguimiento a solicitudes:</a:t>
            </a:r>
            <a:r>
              <a:rPr lang="es-MX" sz="1100" dirty="0" smtClean="0"/>
              <a:t> Es el seguimiento a las respuestas de las solicitudes de información pública o de datos personales realizadas por los usuarios.</a:t>
            </a:r>
          </a:p>
          <a:p>
            <a:pPr algn="just"/>
            <a:endParaRPr lang="es-MX" sz="400" dirty="0"/>
          </a:p>
          <a:p>
            <a:pPr algn="just"/>
            <a:r>
              <a:rPr lang="es-MX" sz="1100" b="1" dirty="0" smtClean="0"/>
              <a:t>Servicio: </a:t>
            </a:r>
            <a:r>
              <a:rPr lang="es-MX" sz="1100" dirty="0" smtClean="0"/>
              <a:t>Tiene que ver con servicios que ofrece el INAI como capacitación o concursos.</a:t>
            </a:r>
          </a:p>
          <a:p>
            <a:pPr algn="just"/>
            <a:endParaRPr lang="es-MX" sz="400" b="1" dirty="0" smtClean="0"/>
          </a:p>
          <a:p>
            <a:pPr algn="just"/>
            <a:r>
              <a:rPr lang="es-MX" sz="1100" b="1" dirty="0" smtClean="0"/>
              <a:t>Trámite: </a:t>
            </a:r>
            <a:r>
              <a:rPr lang="es-MX" sz="1100" dirty="0" smtClean="0"/>
              <a:t>Es la orientación que se da sobre algún otro procedimiento que es de competencia de alguna dependencia de Gobierno Federal que no tiene que ver con el INAI.</a:t>
            </a:r>
          </a:p>
          <a:p>
            <a:pPr algn="just"/>
            <a:endParaRPr lang="es-MX" sz="400" dirty="0"/>
          </a:p>
          <a:p>
            <a:pPr algn="just"/>
            <a:r>
              <a:rPr lang="es-MX" sz="1100" b="1" dirty="0"/>
              <a:t>Otros Servicios: </a:t>
            </a:r>
            <a:r>
              <a:rPr lang="es-MX" sz="1100" dirty="0"/>
              <a:t>Servicios de atención o asesoría distintos a los anteriores</a:t>
            </a:r>
            <a:r>
              <a:rPr lang="es-MX" sz="1100" dirty="0" smtClean="0"/>
              <a:t>.</a:t>
            </a:r>
            <a:endParaRPr lang="es-MX" sz="1100" dirty="0"/>
          </a:p>
        </p:txBody>
      </p:sp>
    </p:spTree>
    <p:extLst>
      <p:ext uri="{BB962C8B-B14F-4D97-AF65-F5344CB8AC3E}">
        <p14:creationId xmlns:p14="http://schemas.microsoft.com/office/powerpoint/2010/main" val="2293558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Rectángulo"/>
          <p:cNvSpPr/>
          <p:nvPr/>
        </p:nvSpPr>
        <p:spPr>
          <a:xfrm>
            <a:off x="-5832" y="0"/>
            <a:ext cx="7118799" cy="307777"/>
          </a:xfrm>
          <a:prstGeom prst="rect">
            <a:avLst/>
          </a:prstGeom>
        </p:spPr>
        <p:txBody>
          <a:bodyPr wrap="square">
            <a:spAutoFit/>
          </a:bodyPr>
          <a:lstStyle/>
          <a:p>
            <a:r>
              <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rPr>
              <a:t>3</a:t>
            </a:r>
            <a:r>
              <a:rPr lang="es-MX"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  Total Asesorías Solicitados por día  (02 al 04 de mayo  2017)</a:t>
            </a:r>
            <a:endParaRPr lang="es-MX"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6" name="CuadroTexto 5"/>
          <p:cNvSpPr txBox="1"/>
          <p:nvPr/>
        </p:nvSpPr>
        <p:spPr>
          <a:xfrm>
            <a:off x="29669" y="4488631"/>
            <a:ext cx="7081552" cy="738664"/>
          </a:xfrm>
          <a:prstGeom prst="rect">
            <a:avLst/>
          </a:prstGeom>
          <a:noFill/>
        </p:spPr>
        <p:txBody>
          <a:bodyPr wrap="square" rtlCol="0">
            <a:spAutoFit/>
          </a:bodyPr>
          <a:lstStyle/>
          <a:p>
            <a:pPr algn="just"/>
            <a:r>
              <a:rPr lang="es-MX" b="1" dirty="0" smtClean="0"/>
              <a:t>En la semana correspondiente del 02 al 04 de mayo se atendieron a 760 usuarios, siendo el 02 de mayo el </a:t>
            </a:r>
            <a:r>
              <a:rPr lang="es-MX" b="1" dirty="0"/>
              <a:t>día en el que más asesorías se </a:t>
            </a:r>
            <a:r>
              <a:rPr lang="es-MX" b="1" dirty="0" smtClean="0"/>
              <a:t>brindaron con 266 lo que representó el 35.0% del total de la semana.</a:t>
            </a:r>
            <a:endParaRPr lang="es-MX" b="1" dirty="0"/>
          </a:p>
        </p:txBody>
      </p:sp>
      <p:sp>
        <p:nvSpPr>
          <p:cNvPr id="8" name="CuadroTexto 7"/>
          <p:cNvSpPr txBox="1"/>
          <p:nvPr/>
        </p:nvSpPr>
        <p:spPr>
          <a:xfrm>
            <a:off x="-21354" y="1845821"/>
            <a:ext cx="2745064"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2" name="1 Imagen"/>
          <p:cNvPicPr/>
          <p:nvPr>
            <p:extLst>
              <p:ext uri="{D42A27DB-BD31-4B8C-83A1-F6EECF244321}">
                <p14:modId xmlns:p14="http://schemas.microsoft.com/office/powerpoint/2010/main" val="3677894467"/>
              </p:ext>
            </p:extLst>
          </p:nvPr>
        </p:nvPicPr>
        <p:blipFill>
          <a:blip r:embed="rId2"/>
          <a:stretch>
            <a:fillRect/>
          </a:stretch>
        </p:blipFill>
        <p:spPr>
          <a:xfrm>
            <a:off x="60325" y="2181225"/>
            <a:ext cx="7046913" cy="2308225"/>
          </a:xfrm>
          <a:prstGeom prst="rect">
            <a:avLst/>
          </a:prstGeom>
        </p:spPr>
      </p:pic>
      <p:pic>
        <p:nvPicPr>
          <p:cNvPr id="4" name="3 Imagen"/>
          <p:cNvPicPr/>
          <p:nvPr>
            <p:extLst>
              <p:ext uri="{D42A27DB-BD31-4B8C-83A1-F6EECF244321}">
                <p14:modId xmlns:p14="http://schemas.microsoft.com/office/powerpoint/2010/main" val="2907578202"/>
              </p:ext>
            </p:extLst>
          </p:nvPr>
        </p:nvPicPr>
        <p:blipFill>
          <a:blip r:embed="rId3"/>
          <a:stretch>
            <a:fillRect/>
          </a:stretch>
        </p:blipFill>
        <p:spPr>
          <a:xfrm>
            <a:off x="56183" y="456183"/>
            <a:ext cx="2581275" cy="1389638"/>
          </a:xfrm>
          <a:prstGeom prst="rect">
            <a:avLst/>
          </a:prstGeom>
        </p:spPr>
      </p:pic>
    </p:spTree>
    <p:extLst>
      <p:ext uri="{BB962C8B-B14F-4D97-AF65-F5344CB8AC3E}">
        <p14:creationId xmlns:p14="http://schemas.microsoft.com/office/powerpoint/2010/main" val="39534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31776" y="3607692"/>
            <a:ext cx="6981191" cy="1384995"/>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Del 02 al 04 de mayo del 2017 se atendieron 760 servicios, de los cuales 83.9% fue a través de Tel-INAI.</a:t>
            </a:r>
          </a:p>
          <a:p>
            <a:pPr marL="285750" indent="-285750" algn="just">
              <a:buFont typeface="Wingdings" panose="05000000000000000000" pitchFamily="2" charset="2"/>
              <a:buChar char="q"/>
            </a:pPr>
            <a:endParaRPr lang="es-MX" b="1" dirty="0"/>
          </a:p>
          <a:p>
            <a:pPr marL="285750" indent="-285750" algn="just">
              <a:buFont typeface="Wingdings" panose="05000000000000000000" pitchFamily="2" charset="2"/>
              <a:buChar char="q"/>
            </a:pPr>
            <a:r>
              <a:rPr lang="es-MX" b="1" dirty="0" smtClean="0"/>
              <a:t>El 9.1% de los usuarios del CAS prefiere la vía E-mail.</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Se otorgaron 53 asesorías en el canal presencial que representó un 7.0%.</a:t>
            </a:r>
          </a:p>
        </p:txBody>
      </p:sp>
      <p:sp>
        <p:nvSpPr>
          <p:cNvPr id="7"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4. asesorías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8" name="CuadroTexto 7"/>
          <p:cNvSpPr txBox="1"/>
          <p:nvPr/>
        </p:nvSpPr>
        <p:spPr>
          <a:xfrm>
            <a:off x="3947280" y="1940886"/>
            <a:ext cx="3029332" cy="33855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3" name="2 Imagen"/>
          <p:cNvPicPr/>
          <p:nvPr>
            <p:extLst>
              <p:ext uri="{D42A27DB-BD31-4B8C-83A1-F6EECF244321}">
                <p14:modId xmlns:p14="http://schemas.microsoft.com/office/powerpoint/2010/main" val="1449854135"/>
              </p:ext>
            </p:extLst>
          </p:nvPr>
        </p:nvPicPr>
        <p:blipFill>
          <a:blip r:embed="rId2"/>
          <a:stretch>
            <a:fillRect/>
          </a:stretch>
        </p:blipFill>
        <p:spPr>
          <a:xfrm>
            <a:off x="125413" y="456183"/>
            <a:ext cx="6935787" cy="2717800"/>
          </a:xfrm>
          <a:prstGeom prst="rect">
            <a:avLst/>
          </a:prstGeom>
        </p:spPr>
      </p:pic>
      <p:pic>
        <p:nvPicPr>
          <p:cNvPr id="4" name="3 Imagen"/>
          <p:cNvPicPr/>
          <p:nvPr>
            <p:extLst>
              <p:ext uri="{D42A27DB-BD31-4B8C-83A1-F6EECF244321}">
                <p14:modId xmlns:p14="http://schemas.microsoft.com/office/powerpoint/2010/main" val="3278031226"/>
              </p:ext>
            </p:extLst>
          </p:nvPr>
        </p:nvPicPr>
        <p:blipFill>
          <a:blip r:embed="rId3"/>
          <a:stretch>
            <a:fillRect/>
          </a:stretch>
        </p:blipFill>
        <p:spPr>
          <a:xfrm>
            <a:off x="3800599" y="456183"/>
            <a:ext cx="3286125" cy="1484703"/>
          </a:xfrm>
          <a:prstGeom prst="rect">
            <a:avLst/>
          </a:prstGeom>
        </p:spPr>
      </p:pic>
    </p:spTree>
    <p:extLst>
      <p:ext uri="{BB962C8B-B14F-4D97-AF65-F5344CB8AC3E}">
        <p14:creationId xmlns:p14="http://schemas.microsoft.com/office/powerpoint/2010/main" val="729694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5832" y="-2375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4" name="CuadroTexto 3"/>
          <p:cNvSpPr txBox="1"/>
          <p:nvPr/>
        </p:nvSpPr>
        <p:spPr>
          <a:xfrm>
            <a:off x="102254" y="3160256"/>
            <a:ext cx="7010713" cy="1615827"/>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medio o canal más usado en la semana del 02 al 04 de mayo es Tel-INAI con 638 asesorías, lo que representó el 83.9% de atención.</a:t>
            </a:r>
          </a:p>
          <a:p>
            <a:pPr marL="285750" indent="-285750" algn="just">
              <a:buFont typeface="Wingdings" panose="05000000000000000000" pitchFamily="2" charset="2"/>
              <a:buChar char="q"/>
            </a:pPr>
            <a:endParaRPr lang="es-MX" sz="800" b="1" dirty="0"/>
          </a:p>
          <a:p>
            <a:pPr marL="285750" indent="-285750" algn="just">
              <a:buFont typeface="Wingdings" panose="05000000000000000000" pitchFamily="2" charset="2"/>
              <a:buChar char="q"/>
            </a:pPr>
            <a:r>
              <a:rPr lang="es-MX" b="1" dirty="0" smtClean="0"/>
              <a:t>El uso del correo electrónico (E-mail) representó el 9.1% de atención a usuarios.</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endParaRPr lang="es-MX" sz="700" b="1" dirty="0"/>
          </a:p>
          <a:p>
            <a:pPr marL="285750" indent="-285750" algn="just">
              <a:buFont typeface="Wingdings" panose="05000000000000000000" pitchFamily="2" charset="2"/>
              <a:buChar char="q"/>
            </a:pPr>
            <a:r>
              <a:rPr lang="es-MX" b="1" dirty="0" smtClean="0"/>
              <a:t>Respecto de la asesoría presencial se asesoraron a 53 personas lo que representó el 7.0% de asesorías.</a:t>
            </a:r>
          </a:p>
        </p:txBody>
      </p:sp>
      <p:sp>
        <p:nvSpPr>
          <p:cNvPr id="6" name="CuadroTexto 5"/>
          <p:cNvSpPr txBox="1"/>
          <p:nvPr/>
        </p:nvSpPr>
        <p:spPr>
          <a:xfrm>
            <a:off x="-14834" y="2544995"/>
            <a:ext cx="4896544"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pic>
        <p:nvPicPr>
          <p:cNvPr id="5" name="4 Imagen"/>
          <p:cNvPicPr/>
          <p:nvPr>
            <p:extLst>
              <p:ext uri="{D42A27DB-BD31-4B8C-83A1-F6EECF244321}">
                <p14:modId xmlns:p14="http://schemas.microsoft.com/office/powerpoint/2010/main" val="4211521850"/>
              </p:ext>
            </p:extLst>
          </p:nvPr>
        </p:nvPicPr>
        <p:blipFill>
          <a:blip r:embed="rId3"/>
          <a:stretch>
            <a:fillRect/>
          </a:stretch>
        </p:blipFill>
        <p:spPr>
          <a:xfrm>
            <a:off x="56183" y="456183"/>
            <a:ext cx="7056784" cy="2088812"/>
          </a:xfrm>
          <a:prstGeom prst="rect">
            <a:avLst/>
          </a:prstGeom>
        </p:spPr>
      </p:pic>
    </p:spTree>
    <p:extLst>
      <p:ext uri="{BB962C8B-B14F-4D97-AF65-F5344CB8AC3E}">
        <p14:creationId xmlns:p14="http://schemas.microsoft.com/office/powerpoint/2010/main" val="3671937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832" y="0"/>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5. Canal de atención por día</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sp>
        <p:nvSpPr>
          <p:cNvPr id="7" name="CuadroTexto 6"/>
          <p:cNvSpPr txBox="1"/>
          <p:nvPr/>
        </p:nvSpPr>
        <p:spPr>
          <a:xfrm>
            <a:off x="20992" y="509607"/>
            <a:ext cx="7091975" cy="738664"/>
          </a:xfrm>
          <a:prstGeom prst="rect">
            <a:avLst/>
          </a:prstGeom>
          <a:noFill/>
        </p:spPr>
        <p:txBody>
          <a:bodyPr wrap="square" rtlCol="0">
            <a:spAutoFit/>
          </a:bodyPr>
          <a:lstStyle/>
          <a:p>
            <a:pPr algn="just"/>
            <a:r>
              <a:rPr lang="es-MX" b="1" dirty="0" smtClean="0"/>
              <a:t>El medio o canal más utilizado por los usuarios del CAS es Tel-INAI con 638 asesorías , seguido del medio </a:t>
            </a:r>
            <a:r>
              <a:rPr lang="es-MX" b="1" dirty="0"/>
              <a:t>E-mail </a:t>
            </a:r>
            <a:r>
              <a:rPr lang="es-MX" b="1" dirty="0" smtClean="0"/>
              <a:t>con 69 </a:t>
            </a:r>
            <a:r>
              <a:rPr lang="es-MX" b="1" dirty="0"/>
              <a:t>usuarios </a:t>
            </a:r>
            <a:r>
              <a:rPr lang="es-MX" b="1" dirty="0" smtClean="0"/>
              <a:t>y en tercer lugar por el </a:t>
            </a:r>
            <a:r>
              <a:rPr lang="es-MX" b="1" dirty="0"/>
              <a:t>medio Presencial </a:t>
            </a:r>
            <a:r>
              <a:rPr lang="es-MX" b="1" dirty="0" smtClean="0"/>
              <a:t>con 53 </a:t>
            </a:r>
            <a:r>
              <a:rPr lang="es-MX" b="1" dirty="0"/>
              <a:t>que acudieron a las instalaciones del </a:t>
            </a:r>
            <a:r>
              <a:rPr lang="es-MX" b="1" dirty="0" smtClean="0"/>
              <a:t>INAI.</a:t>
            </a:r>
            <a:endParaRPr lang="es-MX" b="1" dirty="0"/>
          </a:p>
        </p:txBody>
      </p:sp>
      <p:pic>
        <p:nvPicPr>
          <p:cNvPr id="3" name="2 Imagen"/>
          <p:cNvPicPr/>
          <p:nvPr>
            <p:extLst>
              <p:ext uri="{D42A27DB-BD31-4B8C-83A1-F6EECF244321}">
                <p14:modId xmlns:p14="http://schemas.microsoft.com/office/powerpoint/2010/main" val="1788583447"/>
              </p:ext>
            </p:extLst>
          </p:nvPr>
        </p:nvPicPr>
        <p:blipFill>
          <a:blip r:embed="rId2"/>
          <a:stretch>
            <a:fillRect/>
          </a:stretch>
        </p:blipFill>
        <p:spPr>
          <a:xfrm>
            <a:off x="115888" y="1463675"/>
            <a:ext cx="6919912" cy="3711575"/>
          </a:xfrm>
          <a:prstGeom prst="rect">
            <a:avLst/>
          </a:prstGeom>
        </p:spPr>
      </p:pic>
    </p:spTree>
    <p:extLst>
      <p:ext uri="{BB962C8B-B14F-4D97-AF65-F5344CB8AC3E}">
        <p14:creationId xmlns:p14="http://schemas.microsoft.com/office/powerpoint/2010/main" val="245247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p:cNvSpPr txBox="1"/>
          <p:nvPr/>
        </p:nvSpPr>
        <p:spPr>
          <a:xfrm>
            <a:off x="75934" y="3915469"/>
            <a:ext cx="7037033" cy="1169551"/>
          </a:xfrm>
          <a:prstGeom prst="rect">
            <a:avLst/>
          </a:prstGeom>
          <a:noFill/>
        </p:spPr>
        <p:txBody>
          <a:bodyPr wrap="square" rtlCol="0">
            <a:spAutoFit/>
          </a:bodyPr>
          <a:lstStyle/>
          <a:p>
            <a:pPr marL="285750" indent="-285750" algn="just">
              <a:buFont typeface="Wingdings" panose="05000000000000000000" pitchFamily="2" charset="2"/>
              <a:buChar char="q"/>
            </a:pPr>
            <a:r>
              <a:rPr lang="es-MX" b="1" dirty="0" smtClean="0"/>
              <a:t>El 27.6% de los servicios fueron orientaciones sobre la LGPVPPSO.</a:t>
            </a:r>
          </a:p>
          <a:p>
            <a:pPr algn="just"/>
            <a:endParaRPr lang="es-MX" b="1" dirty="0" smtClean="0"/>
          </a:p>
          <a:p>
            <a:pPr marL="285750" indent="-285750" algn="just">
              <a:buFont typeface="Wingdings" panose="05000000000000000000" pitchFamily="2" charset="2"/>
              <a:buChar char="q"/>
            </a:pPr>
            <a:r>
              <a:rPr lang="es-MX" b="1" dirty="0" smtClean="0"/>
              <a:t>El 15.9 de los servicios fueron Seguimiento de solicitudes</a:t>
            </a:r>
          </a:p>
          <a:p>
            <a:pPr marL="285750" indent="-285750" algn="just">
              <a:buFont typeface="Wingdings" panose="05000000000000000000" pitchFamily="2" charset="2"/>
              <a:buChar char="q"/>
            </a:pPr>
            <a:endParaRPr lang="es-MX" b="1" dirty="0" smtClean="0"/>
          </a:p>
          <a:p>
            <a:pPr marL="285750" indent="-285750" algn="just">
              <a:buFont typeface="Wingdings" panose="05000000000000000000" pitchFamily="2" charset="2"/>
              <a:buChar char="q"/>
            </a:pPr>
            <a:r>
              <a:rPr lang="es-MX" b="1" dirty="0" smtClean="0"/>
              <a:t>El 14.9% </a:t>
            </a:r>
            <a:r>
              <a:rPr lang="es-MX" b="1" dirty="0"/>
              <a:t>de los </a:t>
            </a:r>
            <a:r>
              <a:rPr lang="es-MX" b="1" dirty="0" smtClean="0"/>
              <a:t>servicios </a:t>
            </a:r>
            <a:r>
              <a:rPr lang="es-MX" b="1" dirty="0"/>
              <a:t>otorgados son orientaciones sobre la LFPDPPP</a:t>
            </a:r>
            <a:r>
              <a:rPr lang="es-MX" b="1" dirty="0" smtClean="0"/>
              <a:t>.</a:t>
            </a:r>
            <a:endParaRPr lang="es-MX" b="1" dirty="0"/>
          </a:p>
        </p:txBody>
      </p:sp>
      <p:sp>
        <p:nvSpPr>
          <p:cNvPr id="6" name="CuadroTexto 5"/>
          <p:cNvSpPr txBox="1"/>
          <p:nvPr/>
        </p:nvSpPr>
        <p:spPr>
          <a:xfrm>
            <a:off x="231775" y="3552527"/>
            <a:ext cx="3499767" cy="215444"/>
          </a:xfrm>
          <a:prstGeom prst="rect">
            <a:avLst/>
          </a:prstGeom>
          <a:noFill/>
        </p:spPr>
        <p:txBody>
          <a:bodyPr wrap="square" rtlCol="0">
            <a:spAutoFit/>
          </a:bodyPr>
          <a:lstStyle/>
          <a:p>
            <a:pPr algn="just"/>
            <a:r>
              <a:rPr lang="es-MX" sz="800" dirty="0" smtClean="0"/>
              <a:t>Nota: La suma de los parciales puede no coincidir debido al redondeo aplicado.</a:t>
            </a:r>
            <a:endParaRPr lang="es-MX" sz="800" dirty="0"/>
          </a:p>
        </p:txBody>
      </p:sp>
      <p:sp>
        <p:nvSpPr>
          <p:cNvPr id="8" name="2 Rectángulo"/>
          <p:cNvSpPr/>
          <p:nvPr/>
        </p:nvSpPr>
        <p:spPr>
          <a:xfrm>
            <a:off x="-52166" y="17923"/>
            <a:ext cx="7118799" cy="338554"/>
          </a:xfrm>
          <a:prstGeom prst="rect">
            <a:avLst/>
          </a:prstGeom>
        </p:spPr>
        <p:txBody>
          <a:bodyPr wrap="square">
            <a:spAutoFit/>
          </a:bodyPr>
          <a:lstStyle/>
          <a:p>
            <a:r>
              <a:rPr lang="es-MX" sz="1600" b="1" cap="small" dirty="0" smtClean="0">
                <a:solidFill>
                  <a:schemeClr val="bg1"/>
                </a:solidFill>
                <a:effectLst>
                  <a:glow rad="50800">
                    <a:schemeClr val="tx1">
                      <a:alpha val="75000"/>
                    </a:schemeClr>
                  </a:glow>
                </a:effectLst>
                <a:latin typeface="Arial" panose="020B0604020202020204" pitchFamily="34" charset="0"/>
                <a:cs typeface="Arial" panose="020B0604020202020204" pitchFamily="34" charset="0"/>
              </a:rPr>
              <a:t>6. Tipo de asesoría por Canal de Atención</a:t>
            </a:r>
            <a:endParaRPr lang="es-MX" sz="1600" b="1" cap="small" dirty="0">
              <a:solidFill>
                <a:schemeClr val="bg1"/>
              </a:solidFill>
              <a:effectLst>
                <a:glow rad="50800">
                  <a:schemeClr val="tx1">
                    <a:alpha val="75000"/>
                  </a:schemeClr>
                </a:glow>
              </a:effectLst>
              <a:latin typeface="Arial" panose="020B0604020202020204" pitchFamily="34" charset="0"/>
              <a:cs typeface="Arial" panose="020B0604020202020204" pitchFamily="34" charset="0"/>
            </a:endParaRPr>
          </a:p>
        </p:txBody>
      </p:sp>
      <p:pic>
        <p:nvPicPr>
          <p:cNvPr id="3" name="2 Imagen"/>
          <p:cNvPicPr/>
          <p:nvPr>
            <p:extLst>
              <p:ext uri="{D42A27DB-BD31-4B8C-83A1-F6EECF244321}">
                <p14:modId xmlns:p14="http://schemas.microsoft.com/office/powerpoint/2010/main" val="984255980"/>
              </p:ext>
            </p:extLst>
          </p:nvPr>
        </p:nvPicPr>
        <p:blipFill>
          <a:blip r:embed="rId2"/>
          <a:stretch>
            <a:fillRect/>
          </a:stretch>
        </p:blipFill>
        <p:spPr>
          <a:xfrm>
            <a:off x="132680" y="456184"/>
            <a:ext cx="6933953" cy="3096344"/>
          </a:xfrm>
          <a:prstGeom prst="rect">
            <a:avLst/>
          </a:prstGeom>
        </p:spPr>
      </p:pic>
    </p:spTree>
    <p:extLst>
      <p:ext uri="{BB962C8B-B14F-4D97-AF65-F5344CB8AC3E}">
        <p14:creationId xmlns:p14="http://schemas.microsoft.com/office/powerpoint/2010/main" val="16264257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1307121155007A44A47C2059D0C12875" ma:contentTypeVersion="0" ma:contentTypeDescription="Crear nuevo documento." ma:contentTypeScope="" ma:versionID="9c48086910603159637bf1bbda4204f1">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F54BB-1F5A-45BD-9F03-074851F9F0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ABC47244-D593-4153-B8D7-C663E6B75BD3}">
  <ds:schemaRefs>
    <ds:schemaRef ds:uri="http://schemas.microsoft.com/office/2006/documentManagement/types"/>
    <ds:schemaRef ds:uri="http://www.w3.org/XML/1998/namespace"/>
    <ds:schemaRef ds:uri="http://purl.org/dc/terms/"/>
    <ds:schemaRef ds:uri="http://schemas.microsoft.com/office/2006/metadata/properties"/>
    <ds:schemaRef ds:uri="http://purl.org/dc/dcmitype/"/>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69F43B79-C342-46B9-90E6-E2C4471C26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17591</TotalTime>
  <Words>2270</Words>
  <Application>Microsoft Office PowerPoint</Application>
  <PresentationFormat>Papel B5 (ISO) (176 x 250 mm)</PresentationFormat>
  <Paragraphs>184</Paragraphs>
  <Slides>25</Slides>
  <Notes>4</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David Mendoza Oliva</dc:creator>
  <cp:lastModifiedBy>Prestamo IFAI</cp:lastModifiedBy>
  <cp:revision>1369</cp:revision>
  <cp:lastPrinted>2015-09-23T16:14:14Z</cp:lastPrinted>
  <dcterms:created xsi:type="dcterms:W3CDTF">2015-03-11T17:18:14Z</dcterms:created>
  <dcterms:modified xsi:type="dcterms:W3CDTF">2017-05-08T03:02:16Z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0x0101001307121155007A44A47C2059D0C12875</vt:lpwstr>
  </property>
</Properties>
</file>