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27"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poldo Alejandro Cruz Vásquez" initials="LACV" lastIdx="11" clrIdx="0">
    <p:extLst>
      <p:ext uri="{19B8F6BF-5375-455C-9EA6-DF929625EA0E}">
        <p15:presenceInfo xmlns:p15="http://schemas.microsoft.com/office/powerpoint/2012/main" userId="S-1-5-21-1177238915-299502267-725345543-15561" providerId="AD"/>
      </p:ext>
    </p:extLst>
  </p:cmAuthor>
  <p:cmAuthor id="2" name="Sandra Huerta Romero" initials="SHR" lastIdx="4" clrIdx="1">
    <p:extLst>
      <p:ext uri="{19B8F6BF-5375-455C-9EA6-DF929625EA0E}">
        <p15:presenceInfo xmlns:p15="http://schemas.microsoft.com/office/powerpoint/2012/main" userId="S-1-5-21-1177238915-299502267-725345543-15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3922" autoAdjust="0"/>
  </p:normalViewPr>
  <p:slideViewPr>
    <p:cSldViewPr>
      <p:cViewPr varScale="1">
        <p:scale>
          <a:sx n="131" d="100"/>
          <a:sy n="131" d="100"/>
        </p:scale>
        <p:origin x="2124" y="12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11/03/2019</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11/03/2019</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19</a:t>
            </a:fld>
            <a:endParaRPr lang="es-MX" dirty="0"/>
          </a:p>
        </p:txBody>
      </p:sp>
    </p:spTree>
    <p:extLst>
      <p:ext uri="{BB962C8B-B14F-4D97-AF65-F5344CB8AC3E}">
        <p14:creationId xmlns:p14="http://schemas.microsoft.com/office/powerpoint/2010/main" val="83696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04 AL 08 de marzo de 2019</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751128"/>
            <a:ext cx="6990608" cy="1169551"/>
          </a:xfrm>
          <a:prstGeom prst="rect">
            <a:avLst/>
          </a:prstGeom>
          <a:noFill/>
        </p:spPr>
        <p:txBody>
          <a:bodyPr wrap="square" rtlCol="0">
            <a:spAutoFit/>
          </a:bodyPr>
          <a:lstStyle/>
          <a:p>
            <a:pPr algn="just"/>
            <a:r>
              <a:rPr lang="es-MX" b="1" dirty="0"/>
              <a:t>El 91.9 % de las consultas brindadas fue resuelta el mismo día, es decir, se le dio solución de manera inmediata, cuantificado en 1,236, de las que el rubro o canal de atención más empleado fue el Tel-INAI, con 1,063.</a:t>
            </a:r>
          </a:p>
          <a:p>
            <a:pPr algn="just"/>
            <a:endParaRPr lang="es-MX" b="1" dirty="0"/>
          </a:p>
          <a:p>
            <a:pPr algn="just"/>
            <a:r>
              <a:rPr lang="es-MX" b="1" dirty="0"/>
              <a:t>El 7.4% de los E-mail, con  asesorías atendidas se respondieron entre 1 y 2 días.</a:t>
            </a:r>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 Tiempo de respuesta por Canal de Atención</a:t>
            </a:r>
          </a:p>
        </p:txBody>
      </p:sp>
      <p:sp>
        <p:nvSpPr>
          <p:cNvPr id="8" name="CuadroTexto 7"/>
          <p:cNvSpPr txBox="1"/>
          <p:nvPr/>
        </p:nvSpPr>
        <p:spPr>
          <a:xfrm>
            <a:off x="94589" y="3264495"/>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4" name="Imagen 3"/>
          <p:cNvPicPr/>
          <p:nvPr>
            <p:extLst>
              <p:ext uri="{D42A27DB-BD31-4B8C-83A1-F6EECF244321}">
                <p14:modId xmlns:p14="http://schemas.microsoft.com/office/powerpoint/2010/main" val="2559271218"/>
              </p:ext>
            </p:extLst>
          </p:nvPr>
        </p:nvPicPr>
        <p:blipFill>
          <a:blip r:embed="rId2"/>
          <a:stretch>
            <a:fillRect/>
          </a:stretch>
        </p:blipFill>
        <p:spPr>
          <a:xfrm>
            <a:off x="114446" y="475530"/>
            <a:ext cx="6854505" cy="2846165"/>
          </a:xfrm>
          <a:prstGeom prst="rect">
            <a:avLst/>
          </a:prstGeom>
        </p:spPr>
      </p:pic>
    </p:spTree>
    <p:extLst>
      <p:ext uri="{BB962C8B-B14F-4D97-AF65-F5344CB8AC3E}">
        <p14:creationId xmlns:p14="http://schemas.microsoft.com/office/powerpoint/2010/main" val="285401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 Tipo de Persona por Canal de Atención</a:t>
            </a:r>
          </a:p>
        </p:txBody>
      </p:sp>
      <p:sp>
        <p:nvSpPr>
          <p:cNvPr id="5" name="CuadroTexto 4"/>
          <p:cNvSpPr txBox="1"/>
          <p:nvPr/>
        </p:nvSpPr>
        <p:spPr>
          <a:xfrm>
            <a:off x="-15825" y="4111168"/>
            <a:ext cx="7136920" cy="1169551"/>
          </a:xfrm>
          <a:prstGeom prst="rect">
            <a:avLst/>
          </a:prstGeom>
          <a:noFill/>
        </p:spPr>
        <p:txBody>
          <a:bodyPr wrap="square" rtlCol="0">
            <a:spAutoFit/>
          </a:bodyPr>
          <a:lstStyle/>
          <a:p>
            <a:pPr algn="just"/>
            <a:r>
              <a:rPr lang="es-MX" b="1" dirty="0"/>
              <a:t>Con 1,315 usuarios, que representan el 98.6% de las asesorías realizadas por el CAS, las personas físicas emplearon como medio principal el Tel-INAI con 1,050, los cuales representaron el 98.8% de las asesorías realizadas.</a:t>
            </a:r>
          </a:p>
          <a:p>
            <a:pPr algn="just"/>
            <a:r>
              <a:rPr lang="es-MX" b="1" dirty="0"/>
              <a:t>El medio empleado por las personas morales fue: Tel-INAI, con 13 usuarios que representaron el 1.2%</a:t>
            </a:r>
          </a:p>
        </p:txBody>
      </p:sp>
      <p:sp>
        <p:nvSpPr>
          <p:cNvPr id="9" name="CuadroTexto 8"/>
          <p:cNvSpPr txBox="1"/>
          <p:nvPr/>
        </p:nvSpPr>
        <p:spPr>
          <a:xfrm>
            <a:off x="3507233" y="1857835"/>
            <a:ext cx="3387447"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6" name="Imagen 5"/>
          <p:cNvPicPr/>
          <p:nvPr>
            <p:extLst>
              <p:ext uri="{D42A27DB-BD31-4B8C-83A1-F6EECF244321}">
                <p14:modId xmlns:p14="http://schemas.microsoft.com/office/powerpoint/2010/main" val="1251082791"/>
              </p:ext>
            </p:extLst>
          </p:nvPr>
        </p:nvPicPr>
        <p:blipFill>
          <a:blip r:embed="rId2"/>
          <a:stretch>
            <a:fillRect/>
          </a:stretch>
        </p:blipFill>
        <p:spPr>
          <a:xfrm>
            <a:off x="141288" y="384175"/>
            <a:ext cx="6889750" cy="1457325"/>
          </a:xfrm>
          <a:prstGeom prst="rect">
            <a:avLst/>
          </a:prstGeom>
        </p:spPr>
      </p:pic>
      <p:pic>
        <p:nvPicPr>
          <p:cNvPr id="7" name="Imagen 6"/>
          <p:cNvPicPr/>
          <p:nvPr>
            <p:extLst>
              <p:ext uri="{D42A27DB-BD31-4B8C-83A1-F6EECF244321}">
                <p14:modId xmlns:p14="http://schemas.microsoft.com/office/powerpoint/2010/main" val="163513296"/>
              </p:ext>
            </p:extLst>
          </p:nvPr>
        </p:nvPicPr>
        <p:blipFill>
          <a:blip r:embed="rId3"/>
          <a:stretch>
            <a:fillRect/>
          </a:stretch>
        </p:blipFill>
        <p:spPr>
          <a:xfrm>
            <a:off x="214313" y="1752600"/>
            <a:ext cx="6664325" cy="2341563"/>
          </a:xfrm>
          <a:prstGeom prst="rect">
            <a:avLst/>
          </a:prstGeom>
        </p:spPr>
      </p:pic>
    </p:spTree>
    <p:extLst>
      <p:ext uri="{BB962C8B-B14F-4D97-AF65-F5344CB8AC3E}">
        <p14:creationId xmlns:p14="http://schemas.microsoft.com/office/powerpoint/2010/main" val="123758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Sexo de los Usuarios por Canal de Atención</a:t>
            </a:r>
          </a:p>
        </p:txBody>
      </p:sp>
      <p:sp>
        <p:nvSpPr>
          <p:cNvPr id="7" name="CuadroTexto 6"/>
          <p:cNvSpPr txBox="1"/>
          <p:nvPr/>
        </p:nvSpPr>
        <p:spPr>
          <a:xfrm>
            <a:off x="34574" y="2971814"/>
            <a:ext cx="7019422" cy="2092881"/>
          </a:xfrm>
          <a:prstGeom prst="rect">
            <a:avLst/>
          </a:prstGeom>
          <a:noFill/>
        </p:spPr>
        <p:txBody>
          <a:bodyPr wrap="square" rtlCol="0">
            <a:spAutoFit/>
          </a:bodyPr>
          <a:lstStyle/>
          <a:p>
            <a:pPr algn="just"/>
            <a:r>
              <a:rPr lang="es-MX" sz="1300" b="1" dirty="0"/>
              <a:t>Tel-INAI. Con 1,063 consultas atendidas, los hombres representaron el 51.8%, mientras que las mujeres, el 48.2%</a:t>
            </a:r>
          </a:p>
          <a:p>
            <a:pPr algn="just"/>
            <a:endParaRPr lang="es-MX" sz="1300" b="1" dirty="0"/>
          </a:p>
          <a:p>
            <a:pPr algn="just"/>
            <a:r>
              <a:rPr lang="es-MX" sz="1300" b="1" dirty="0"/>
              <a:t>Las personas que acudieron de manera presencial al INAI, en su mayoría, fueron hombres que representaron el 59.9% y, las mujeres, el 40.1 % de las asesorías otorgadas.</a:t>
            </a:r>
          </a:p>
          <a:p>
            <a:pPr algn="just"/>
            <a:endParaRPr lang="es-MX" sz="1300" b="1" dirty="0"/>
          </a:p>
          <a:p>
            <a:pPr algn="just"/>
            <a:r>
              <a:rPr lang="es-MX" sz="1300" b="1" dirty="0"/>
              <a:t>Por correo electrónico E-mail el 64.7 % de las consultas fueron formuladas por hombres y 24.8%, por mujeres; del restante 10.5% no se obtuvo el dato. </a:t>
            </a:r>
          </a:p>
          <a:p>
            <a:pPr algn="just"/>
            <a:endParaRPr lang="es-MX" sz="1300" b="1" dirty="0"/>
          </a:p>
          <a:p>
            <a:pPr algn="just"/>
            <a:r>
              <a:rPr lang="es-MX" sz="1300" b="1" dirty="0"/>
              <a:t>De la postal recibida las correspondía a un hombres el 100.0%.</a:t>
            </a:r>
          </a:p>
        </p:txBody>
      </p:sp>
      <p:sp>
        <p:nvSpPr>
          <p:cNvPr id="8" name="CuadroTexto 7"/>
          <p:cNvSpPr txBox="1"/>
          <p:nvPr/>
        </p:nvSpPr>
        <p:spPr>
          <a:xfrm>
            <a:off x="94589" y="2673623"/>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1627112773"/>
              </p:ext>
            </p:extLst>
          </p:nvPr>
        </p:nvPicPr>
        <p:blipFill>
          <a:blip r:embed="rId2"/>
          <a:stretch>
            <a:fillRect/>
          </a:stretch>
        </p:blipFill>
        <p:spPr>
          <a:xfrm>
            <a:off x="200199" y="456183"/>
            <a:ext cx="6768752" cy="2217440"/>
          </a:xfrm>
          <a:prstGeom prst="rect">
            <a:avLst/>
          </a:prstGeom>
        </p:spPr>
      </p:pic>
    </p:spTree>
    <p:extLst>
      <p:ext uri="{BB962C8B-B14F-4D97-AF65-F5344CB8AC3E}">
        <p14:creationId xmlns:p14="http://schemas.microsoft.com/office/powerpoint/2010/main" val="139773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630263" y="1392287"/>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Sexo de los Usuarios por Canal de Atención</a:t>
            </a:r>
          </a:p>
        </p:txBody>
      </p:sp>
      <p:pic>
        <p:nvPicPr>
          <p:cNvPr id="2" name="Imagen 1"/>
          <p:cNvPicPr/>
          <p:nvPr>
            <p:extLst>
              <p:ext uri="{D42A27DB-BD31-4B8C-83A1-F6EECF244321}">
                <p14:modId xmlns:p14="http://schemas.microsoft.com/office/powerpoint/2010/main" val="1371615297"/>
              </p:ext>
            </p:extLst>
          </p:nvPr>
        </p:nvPicPr>
        <p:blipFill>
          <a:blip r:embed="rId3"/>
          <a:stretch>
            <a:fillRect/>
          </a:stretch>
        </p:blipFill>
        <p:spPr>
          <a:xfrm>
            <a:off x="131763" y="457201"/>
            <a:ext cx="3236788" cy="2294674"/>
          </a:xfrm>
          <a:prstGeom prst="rect">
            <a:avLst/>
          </a:prstGeom>
        </p:spPr>
      </p:pic>
      <p:pic>
        <p:nvPicPr>
          <p:cNvPr id="3" name="Imagen 2"/>
          <p:cNvPicPr/>
          <p:nvPr>
            <p:extLst>
              <p:ext uri="{D42A27DB-BD31-4B8C-83A1-F6EECF244321}">
                <p14:modId xmlns:p14="http://schemas.microsoft.com/office/powerpoint/2010/main" val="1220091485"/>
              </p:ext>
            </p:extLst>
          </p:nvPr>
        </p:nvPicPr>
        <p:blipFill>
          <a:blip r:embed="rId4"/>
          <a:stretch>
            <a:fillRect/>
          </a:stretch>
        </p:blipFill>
        <p:spPr>
          <a:xfrm>
            <a:off x="3443288" y="525463"/>
            <a:ext cx="3551237" cy="2226411"/>
          </a:xfrm>
          <a:prstGeom prst="rect">
            <a:avLst/>
          </a:prstGeom>
        </p:spPr>
      </p:pic>
      <p:pic>
        <p:nvPicPr>
          <p:cNvPr id="4" name="Imagen 3"/>
          <p:cNvPicPr/>
          <p:nvPr>
            <p:extLst>
              <p:ext uri="{D42A27DB-BD31-4B8C-83A1-F6EECF244321}">
                <p14:modId xmlns:p14="http://schemas.microsoft.com/office/powerpoint/2010/main" val="3365841516"/>
              </p:ext>
            </p:extLst>
          </p:nvPr>
        </p:nvPicPr>
        <p:blipFill>
          <a:blip r:embed="rId5"/>
          <a:stretch>
            <a:fillRect/>
          </a:stretch>
        </p:blipFill>
        <p:spPr>
          <a:xfrm>
            <a:off x="130175" y="2752725"/>
            <a:ext cx="3503613" cy="2382838"/>
          </a:xfrm>
          <a:prstGeom prst="rect">
            <a:avLst/>
          </a:prstGeom>
        </p:spPr>
      </p:pic>
      <p:pic>
        <p:nvPicPr>
          <p:cNvPr id="5" name="Imagen 4"/>
          <p:cNvPicPr/>
          <p:nvPr>
            <p:extLst>
              <p:ext uri="{D42A27DB-BD31-4B8C-83A1-F6EECF244321}">
                <p14:modId xmlns:p14="http://schemas.microsoft.com/office/powerpoint/2010/main" val="3454468000"/>
              </p:ext>
            </p:extLst>
          </p:nvPr>
        </p:nvPicPr>
        <p:blipFill>
          <a:blip r:embed="rId6"/>
          <a:stretch>
            <a:fillRect/>
          </a:stretch>
        </p:blipFill>
        <p:spPr>
          <a:xfrm>
            <a:off x="3659188" y="2751138"/>
            <a:ext cx="3306762" cy="2395537"/>
          </a:xfrm>
          <a:prstGeom prst="rect">
            <a:avLst/>
          </a:prstGeom>
        </p:spPr>
      </p:pic>
    </p:spTree>
    <p:extLst>
      <p:ext uri="{BB962C8B-B14F-4D97-AF65-F5344CB8AC3E}">
        <p14:creationId xmlns:p14="http://schemas.microsoft.com/office/powerpoint/2010/main" val="312124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248813"/>
            <a:ext cx="6944211" cy="1815882"/>
          </a:xfrm>
          <a:prstGeom prst="rect">
            <a:avLst/>
          </a:prstGeom>
        </p:spPr>
        <p:txBody>
          <a:bodyPr wrap="square">
            <a:spAutoFit/>
          </a:bodyPr>
          <a:lstStyle/>
          <a:p>
            <a:pPr marL="285750" indent="-285750" algn="just">
              <a:buFont typeface="Wingdings" panose="05000000000000000000" pitchFamily="2" charset="2"/>
              <a:buChar char="q"/>
            </a:pPr>
            <a:r>
              <a:rPr lang="es-MX" b="1" dirty="0"/>
              <a:t>962 personas proporcionaron información sobre su edad (72.1% de los usuarios atendidos), quienes emplearon en un 87.6% el Tel-INAI, en tanto que el 0.9% lo hizo por E-mail.</a:t>
            </a:r>
          </a:p>
          <a:p>
            <a:pPr marL="285750" indent="-285750" algn="just">
              <a:buFont typeface="Wingdings" panose="05000000000000000000" pitchFamily="2" charset="2"/>
              <a:buChar char="q"/>
            </a:pPr>
            <a:r>
              <a:rPr lang="es-MX" b="1" dirty="0"/>
              <a:t>El 25.2% de las personas tiene entre 40 y 49 años, fue el grupo que más requirió de asesoría.</a:t>
            </a:r>
          </a:p>
          <a:p>
            <a:pPr marL="285750" indent="-285750" algn="just">
              <a:buFont typeface="Wingdings" panose="05000000000000000000" pitchFamily="2" charset="2"/>
              <a:buChar char="q"/>
            </a:pPr>
            <a:r>
              <a:rPr lang="es-MX" b="1" dirty="0"/>
              <a:t>El 22.2% de las personas osciló entre 30 y 39 años.</a:t>
            </a:r>
          </a:p>
          <a:p>
            <a:pPr marL="285750" indent="-285750" algn="just">
              <a:buFont typeface="Wingdings" panose="05000000000000000000" pitchFamily="2" charset="2"/>
              <a:buChar char="q"/>
            </a:pPr>
            <a:r>
              <a:rPr lang="es-MX" b="1" dirty="0"/>
              <a:t>Los usuarios entre 50 y 59 años representaron un 18.7%.</a:t>
            </a:r>
          </a:p>
          <a:p>
            <a:pPr marL="285750" indent="-285750" algn="just">
              <a:buFont typeface="Wingdings" panose="05000000000000000000" pitchFamily="2" charset="2"/>
              <a:buChar char="q"/>
            </a:pPr>
            <a:r>
              <a:rPr lang="es-MX" b="1" dirty="0"/>
              <a:t>19.9% tienen 60 o más años.</a:t>
            </a:r>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p>
        </p:txBody>
      </p:sp>
      <p:sp>
        <p:nvSpPr>
          <p:cNvPr id="8" name="CuadroTexto 7"/>
          <p:cNvSpPr txBox="1"/>
          <p:nvPr/>
        </p:nvSpPr>
        <p:spPr>
          <a:xfrm>
            <a:off x="128191" y="2889647"/>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2245910560"/>
              </p:ext>
            </p:extLst>
          </p:nvPr>
        </p:nvPicPr>
        <p:blipFill>
          <a:blip r:embed="rId2"/>
          <a:stretch>
            <a:fillRect/>
          </a:stretch>
        </p:blipFill>
        <p:spPr>
          <a:xfrm>
            <a:off x="56183" y="604838"/>
            <a:ext cx="7010450" cy="2190750"/>
          </a:xfrm>
          <a:prstGeom prst="rect">
            <a:avLst/>
          </a:prstGeom>
        </p:spPr>
      </p:pic>
    </p:spTree>
    <p:extLst>
      <p:ext uri="{BB962C8B-B14F-4D97-AF65-F5344CB8AC3E}">
        <p14:creationId xmlns:p14="http://schemas.microsoft.com/office/powerpoint/2010/main" val="1416719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607692"/>
            <a:ext cx="7163589" cy="138499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La mayor parte de las personas atendidas se encuentran en el rango de 40 a 49 años, que representaron el 25.2%; el 50.4% fueron hombres y el 49.6%, mujeres, ambos con 122 y 120 usuarios.</a:t>
            </a:r>
          </a:p>
          <a:p>
            <a:pPr marL="285750" indent="-285750" algn="just">
              <a:buFont typeface="Wingdings" panose="05000000000000000000" pitchFamily="2" charset="2"/>
              <a:buChar char="q"/>
            </a:pPr>
            <a:r>
              <a:rPr lang="es-MX" b="1" dirty="0"/>
              <a:t>El grupo de 30 a 39 años con 106 y 108 usuarios, 22.2% del total; 49.5% fueron hombres y 50.5%, mujeres.</a:t>
            </a:r>
          </a:p>
          <a:p>
            <a:pPr marL="285750" indent="-285750" algn="just">
              <a:buFont typeface="Wingdings" panose="05000000000000000000" pitchFamily="2" charset="2"/>
              <a:buChar char="q"/>
            </a:pPr>
            <a:r>
              <a:rPr lang="es-MX" b="1" dirty="0"/>
              <a:t>Las personas de 60 años o más, representaron el  19.9%, 130 hombres y 62 mujeres.</a:t>
            </a:r>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Sexo</a:t>
            </a:r>
          </a:p>
        </p:txBody>
      </p:sp>
      <p:sp>
        <p:nvSpPr>
          <p:cNvPr id="7" name="CuadroTexto 6"/>
          <p:cNvSpPr txBox="1"/>
          <p:nvPr/>
        </p:nvSpPr>
        <p:spPr>
          <a:xfrm>
            <a:off x="238605" y="3177679"/>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980926856"/>
              </p:ext>
            </p:extLst>
          </p:nvPr>
        </p:nvPicPr>
        <p:blipFill>
          <a:blip r:embed="rId2"/>
          <a:stretch>
            <a:fillRect/>
          </a:stretch>
        </p:blipFill>
        <p:spPr>
          <a:xfrm>
            <a:off x="200025" y="606425"/>
            <a:ext cx="6769100" cy="2460625"/>
          </a:xfrm>
          <a:prstGeom prst="rect">
            <a:avLst/>
          </a:prstGeom>
        </p:spPr>
      </p:pic>
    </p:spTree>
    <p:extLst>
      <p:ext uri="{BB962C8B-B14F-4D97-AF65-F5344CB8AC3E}">
        <p14:creationId xmlns:p14="http://schemas.microsoft.com/office/powerpoint/2010/main" val="308681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Sexo</a:t>
            </a:r>
          </a:p>
        </p:txBody>
      </p:sp>
      <p:sp>
        <p:nvSpPr>
          <p:cNvPr id="4" name="CuadroTexto 3"/>
          <p:cNvSpPr txBox="1"/>
          <p:nvPr/>
        </p:nvSpPr>
        <p:spPr>
          <a:xfrm>
            <a:off x="0" y="4128591"/>
            <a:ext cx="7118799" cy="954107"/>
          </a:xfrm>
          <a:prstGeom prst="rect">
            <a:avLst/>
          </a:prstGeom>
          <a:noFill/>
        </p:spPr>
        <p:txBody>
          <a:bodyPr wrap="square" rtlCol="0">
            <a:spAutoFit/>
          </a:bodyPr>
          <a:lstStyle/>
          <a:p>
            <a:pPr algn="just"/>
            <a:r>
              <a:rPr lang="es-MX" b="1" dirty="0"/>
              <a:t>En el periodo que se reporta, de las 962 personas que proporcionaron su edad, el grupo de 40 a 49 años constituyó un 25.2%, fueron quienes más usaron los canales de atención. La población del rango de 30 a 39 años representó el 22.2 % del total; la población de 60 años o más significó el 19.9%.</a:t>
            </a:r>
          </a:p>
        </p:txBody>
      </p:sp>
      <p:pic>
        <p:nvPicPr>
          <p:cNvPr id="7" name="Imagen 6"/>
          <p:cNvPicPr/>
          <p:nvPr>
            <p:extLst>
              <p:ext uri="{D42A27DB-BD31-4B8C-83A1-F6EECF244321}">
                <p14:modId xmlns:p14="http://schemas.microsoft.com/office/powerpoint/2010/main" val="969849884"/>
              </p:ext>
            </p:extLst>
          </p:nvPr>
        </p:nvPicPr>
        <p:blipFill>
          <a:blip r:embed="rId4"/>
          <a:stretch>
            <a:fillRect/>
          </a:stretch>
        </p:blipFill>
        <p:spPr>
          <a:xfrm>
            <a:off x="103188" y="574675"/>
            <a:ext cx="6962775" cy="3452813"/>
          </a:xfrm>
          <a:prstGeom prst="rect">
            <a:avLst/>
          </a:prstGeom>
        </p:spPr>
      </p:pic>
    </p:spTree>
    <p:extLst>
      <p:ext uri="{BB962C8B-B14F-4D97-AF65-F5344CB8AC3E}">
        <p14:creationId xmlns:p14="http://schemas.microsoft.com/office/powerpoint/2010/main" val="2349149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a:t>El 46.8% de los usuarios del CAS afirmó tener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a:t>El 27.6% manifestó estudios de nivel medio superior.</a:t>
            </a:r>
          </a:p>
          <a:p>
            <a:endParaRPr lang="es-MX" b="1" dirty="0"/>
          </a:p>
          <a:p>
            <a:pPr marL="285750" indent="-285750">
              <a:buFont typeface="Wingdings" panose="05000000000000000000" pitchFamily="2" charset="2"/>
              <a:buChar char="q"/>
            </a:pPr>
            <a:r>
              <a:rPr lang="es-MX" b="1" dirty="0"/>
              <a:t>El 12.0% cuenta con educación secundaria.</a:t>
            </a:r>
          </a:p>
        </p:txBody>
      </p:sp>
      <p:sp>
        <p:nvSpPr>
          <p:cNvPr id="9" name="CuadroTexto 8"/>
          <p:cNvSpPr txBox="1"/>
          <p:nvPr/>
        </p:nvSpPr>
        <p:spPr>
          <a:xfrm>
            <a:off x="102879" y="2391107"/>
            <a:ext cx="2736304"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6" name="Imagen 5"/>
          <p:cNvPicPr/>
          <p:nvPr>
            <p:extLst>
              <p:ext uri="{D42A27DB-BD31-4B8C-83A1-F6EECF244321}">
                <p14:modId xmlns:p14="http://schemas.microsoft.com/office/powerpoint/2010/main" val="600052810"/>
              </p:ext>
            </p:extLst>
          </p:nvPr>
        </p:nvPicPr>
        <p:blipFill>
          <a:blip r:embed="rId2"/>
          <a:stretch>
            <a:fillRect/>
          </a:stretch>
        </p:blipFill>
        <p:spPr>
          <a:xfrm>
            <a:off x="161925" y="455613"/>
            <a:ext cx="2505075" cy="1944687"/>
          </a:xfrm>
          <a:prstGeom prst="rect">
            <a:avLst/>
          </a:prstGeom>
        </p:spPr>
      </p:pic>
      <p:pic>
        <p:nvPicPr>
          <p:cNvPr id="7" name="Imagen 6"/>
          <p:cNvPicPr/>
          <p:nvPr>
            <p:extLst>
              <p:ext uri="{D42A27DB-BD31-4B8C-83A1-F6EECF244321}">
                <p14:modId xmlns:p14="http://schemas.microsoft.com/office/powerpoint/2010/main" val="45575965"/>
              </p:ext>
            </p:extLst>
          </p:nvPr>
        </p:nvPicPr>
        <p:blipFill>
          <a:blip r:embed="rId3"/>
          <a:stretch>
            <a:fillRect/>
          </a:stretch>
        </p:blipFill>
        <p:spPr>
          <a:xfrm>
            <a:off x="204788" y="960438"/>
            <a:ext cx="6856412" cy="3094037"/>
          </a:xfrm>
          <a:prstGeom prst="rect">
            <a:avLst/>
          </a:prstGeom>
        </p:spPr>
      </p:pic>
    </p:spTree>
    <p:extLst>
      <p:ext uri="{BB962C8B-B14F-4D97-AF65-F5344CB8AC3E}">
        <p14:creationId xmlns:p14="http://schemas.microsoft.com/office/powerpoint/2010/main" val="309176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p>
        </p:txBody>
      </p:sp>
      <p:sp>
        <p:nvSpPr>
          <p:cNvPr id="4" name="CuadroTexto 3"/>
          <p:cNvSpPr txBox="1"/>
          <p:nvPr/>
        </p:nvSpPr>
        <p:spPr>
          <a:xfrm>
            <a:off x="27253" y="3679700"/>
            <a:ext cx="6998119" cy="1384995"/>
          </a:xfrm>
          <a:prstGeom prst="rect">
            <a:avLst/>
          </a:prstGeom>
          <a:noFill/>
        </p:spPr>
        <p:txBody>
          <a:bodyPr wrap="square" rtlCol="0">
            <a:spAutoFit/>
          </a:bodyPr>
          <a:lstStyle/>
          <a:p>
            <a:pPr algn="just"/>
            <a:r>
              <a:rPr lang="es-MX" sz="1200" b="1" dirty="0"/>
              <a:t>919 usuarios proporcionaron datos, de los cuales, la licenciatura fue el grado de mayor representación con 430 usuarios, que equivalió al 46.8% del subtotal, el cual empleó como canal de atención preferido al Tel-INAI con un 89.5%, con respecto de otros canales de atención.</a:t>
            </a:r>
          </a:p>
          <a:p>
            <a:pPr algn="just"/>
            <a:endParaRPr lang="es-MX" sz="1200" b="1" dirty="0"/>
          </a:p>
          <a:p>
            <a:pPr algn="just"/>
            <a:r>
              <a:rPr lang="es-MX" sz="1200" b="1" dirty="0"/>
              <a:t>Nivel medio superior. De los 254 usuarios que otorgaron el dato respecto del subtotal, el 87.4% prefirió el canal de atención Tel-INAI; de igual manera, los usuarios con grado escolar de secundaria, que representaron el 12.0% de los usuarios, existió un mayor uso del canal de atención Tel-INAI con un 82.7 %.</a:t>
            </a:r>
          </a:p>
        </p:txBody>
      </p:sp>
      <p:sp>
        <p:nvSpPr>
          <p:cNvPr id="7" name="CuadroTexto 6"/>
          <p:cNvSpPr txBox="1"/>
          <p:nvPr/>
        </p:nvSpPr>
        <p:spPr>
          <a:xfrm>
            <a:off x="208427" y="3249687"/>
            <a:ext cx="632847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3543826493"/>
              </p:ext>
            </p:extLst>
          </p:nvPr>
        </p:nvPicPr>
        <p:blipFill>
          <a:blip r:embed="rId2"/>
          <a:stretch>
            <a:fillRect/>
          </a:stretch>
        </p:blipFill>
        <p:spPr>
          <a:xfrm>
            <a:off x="200199" y="476100"/>
            <a:ext cx="6825173" cy="2773587"/>
          </a:xfrm>
          <a:prstGeom prst="rect">
            <a:avLst/>
          </a:prstGeom>
        </p:spPr>
      </p:pic>
    </p:spTree>
    <p:extLst>
      <p:ext uri="{BB962C8B-B14F-4D97-AF65-F5344CB8AC3E}">
        <p14:creationId xmlns:p14="http://schemas.microsoft.com/office/powerpoint/2010/main" val="642372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48627"/>
            <a:ext cx="3456384" cy="461664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En el periodo que se informa, 1,009 usuarios proporcionaron información sobre la entidad de donde requirió la consulta (lo que representó el 75.6% de las personas atendidas), en tanto que 325 no proporcionaron información, lo que representó el 24.4%. </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50.9% de los usuarios fue de la Ciudad de México, Estado de México y Jalisco.</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24.2% de los usuarios corresponde al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0.3% de los usuarios son extranjeros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Los estados de donde se advirtió un uso muy escaso de las consultas del CAS son Sinaloa, Aguascalientes, Colima, Baja California, Durango, Nayarit, Michoacán, Zacatecas y Baja california Sur.</a:t>
            </a:r>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p>
        </p:txBody>
      </p:sp>
      <p:pic>
        <p:nvPicPr>
          <p:cNvPr id="2" name="Imagen 1"/>
          <p:cNvPicPr/>
          <p:nvPr>
            <p:extLst>
              <p:ext uri="{D42A27DB-BD31-4B8C-83A1-F6EECF244321}">
                <p14:modId xmlns:p14="http://schemas.microsoft.com/office/powerpoint/2010/main" val="1495576488"/>
              </p:ext>
            </p:extLst>
          </p:nvPr>
        </p:nvPicPr>
        <p:blipFill>
          <a:blip r:embed="rId3"/>
          <a:stretch>
            <a:fillRect/>
          </a:stretch>
        </p:blipFill>
        <p:spPr>
          <a:xfrm>
            <a:off x="56182" y="448670"/>
            <a:ext cx="3446941" cy="4760041"/>
          </a:xfrm>
          <a:prstGeom prst="rect">
            <a:avLst/>
          </a:prstGeom>
        </p:spPr>
      </p:pic>
    </p:spTree>
    <p:extLst>
      <p:ext uri="{BB962C8B-B14F-4D97-AF65-F5344CB8AC3E}">
        <p14:creationId xmlns:p14="http://schemas.microsoft.com/office/powerpoint/2010/main" val="129042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a:t>Introducción.</a:t>
            </a:r>
            <a:endParaRPr lang="es-MX" sz="500" dirty="0"/>
          </a:p>
          <a:p>
            <a:pPr marL="342900" indent="-342900" algn="just">
              <a:buFont typeface="+mj-lt"/>
              <a:buAutoNum type="arabicPeriod"/>
            </a:pPr>
            <a:r>
              <a:rPr lang="es-MX" sz="1600" dirty="0"/>
              <a:t>Tipo de Servicios.</a:t>
            </a:r>
            <a:endParaRPr lang="es-MX" sz="500" dirty="0"/>
          </a:p>
          <a:p>
            <a:pPr marL="342900" indent="-342900" algn="just">
              <a:buFont typeface="+mj-lt"/>
              <a:buAutoNum type="arabicPeriod"/>
            </a:pPr>
            <a:r>
              <a:rPr lang="es-MX" sz="1600" dirty="0"/>
              <a:t>Total Asesorías y servicios otorgados por día. </a:t>
            </a:r>
          </a:p>
          <a:p>
            <a:pPr marL="342900" indent="-342900" algn="just">
              <a:buFont typeface="+mj-lt"/>
              <a:buAutoNum type="arabicPeriod"/>
            </a:pPr>
            <a:r>
              <a:rPr lang="es-MX" sz="1600" dirty="0"/>
              <a:t>Total de Asesorías por Canal de Atención.</a:t>
            </a:r>
          </a:p>
          <a:p>
            <a:pPr marL="342900" indent="-342900" algn="just">
              <a:buFont typeface="+mj-lt"/>
              <a:buAutoNum type="arabicPeriod"/>
            </a:pPr>
            <a:r>
              <a:rPr lang="es-MX" sz="1600" dirty="0"/>
              <a:t>Asesorías por Canal de Atención por día.</a:t>
            </a:r>
            <a:endParaRPr lang="es-MX" sz="500" dirty="0"/>
          </a:p>
          <a:p>
            <a:pPr marL="342900" indent="-342900" algn="just">
              <a:buFont typeface="+mj-lt"/>
              <a:buAutoNum type="arabicPeriod"/>
            </a:pPr>
            <a:r>
              <a:rPr lang="es-MX" sz="1600" dirty="0"/>
              <a:t>Tipo de Servicio por Canal de Atención.</a:t>
            </a:r>
            <a:endParaRPr lang="es-MX" sz="500" dirty="0"/>
          </a:p>
          <a:p>
            <a:pPr marL="342900" indent="-342900" algn="just">
              <a:buFont typeface="+mj-lt"/>
              <a:buAutoNum type="arabicPeriod"/>
            </a:pPr>
            <a:r>
              <a:rPr lang="es-MX" sz="1600" dirty="0"/>
              <a:t>Tiempo de respuesta por Canal de Atención.</a:t>
            </a:r>
          </a:p>
          <a:p>
            <a:pPr marL="342900" indent="-342900" algn="just">
              <a:buFont typeface="+mj-lt"/>
              <a:buAutoNum type="arabicPeriod"/>
            </a:pPr>
            <a:r>
              <a:rPr lang="es-MX" sz="1600" dirty="0"/>
              <a:t>Tipo de Persona por Canal de Atención.</a:t>
            </a:r>
            <a:endParaRPr lang="es-MX" sz="500" dirty="0"/>
          </a:p>
          <a:p>
            <a:pPr marL="342900" indent="-342900" algn="just">
              <a:buFont typeface="+mj-lt"/>
              <a:buAutoNum type="arabicPeriod"/>
            </a:pPr>
            <a:r>
              <a:rPr lang="es-MX" sz="1600" dirty="0"/>
              <a:t>Sexo de los Usuarios por Canal de Atención.</a:t>
            </a:r>
          </a:p>
          <a:p>
            <a:pPr marL="342900" indent="-342900" algn="just">
              <a:buFont typeface="+mj-lt"/>
              <a:buAutoNum type="arabicPeriod"/>
            </a:pPr>
            <a:r>
              <a:rPr lang="es-MX" sz="1600" dirty="0"/>
              <a:t>Grupo de  Edades de los Usuarios por Canal de Atención.</a:t>
            </a:r>
          </a:p>
          <a:p>
            <a:pPr marL="342900" indent="-342900" algn="just">
              <a:buFont typeface="+mj-lt"/>
              <a:buAutoNum type="arabicPeriod"/>
            </a:pPr>
            <a:r>
              <a:rPr lang="es-MX" sz="1600" dirty="0"/>
              <a:t>Grupo de  Edades de los Usuarios por sexo.</a:t>
            </a:r>
          </a:p>
          <a:p>
            <a:pPr marL="342900" indent="-342900" algn="just">
              <a:buFont typeface="+mj-lt"/>
              <a:buAutoNum type="arabicPeriod"/>
            </a:pPr>
            <a:r>
              <a:rPr lang="es-MX" sz="1600" dirty="0"/>
              <a:t>Pirámide de Edades de los Usuarios por sexo.</a:t>
            </a:r>
          </a:p>
          <a:p>
            <a:pPr marL="342900" indent="-342900" algn="just">
              <a:buFont typeface="+mj-lt"/>
              <a:buAutoNum type="arabicPeriod"/>
            </a:pPr>
            <a:r>
              <a:rPr lang="es-MX" sz="1600" dirty="0"/>
              <a:t>Escolaridad de los Usuarios.</a:t>
            </a:r>
          </a:p>
          <a:p>
            <a:pPr marL="342900" indent="-342900" algn="just">
              <a:buFont typeface="+mj-lt"/>
              <a:buAutoNum type="arabicPeriod"/>
            </a:pPr>
            <a:r>
              <a:rPr lang="es-MX" sz="1600" dirty="0"/>
              <a:t>Escolaridad de los Usuarios por canal de atención.</a:t>
            </a:r>
          </a:p>
          <a:p>
            <a:pPr marL="342900" indent="-342900" algn="just">
              <a:buFont typeface="+mj-lt"/>
              <a:buAutoNum type="arabicPeriod"/>
            </a:pPr>
            <a:r>
              <a:rPr lang="es-MX" sz="1600" dirty="0"/>
              <a:t>Asesoría por Entidad Federativa.</a:t>
            </a:r>
          </a:p>
          <a:p>
            <a:pPr marL="342900" indent="-342900" algn="just">
              <a:buFont typeface="+mj-lt"/>
              <a:buAutoNum type="arabicPeriod"/>
            </a:pPr>
            <a:r>
              <a:rPr lang="es-MX" sz="1600" dirty="0"/>
              <a:t>Evaluación de la atención vía Tel-INAI.</a:t>
            </a:r>
          </a:p>
          <a:p>
            <a:pPr marL="342900" indent="-342900" algn="just">
              <a:buFont typeface="+mj-lt"/>
              <a:buAutoNum type="arabicPeriod"/>
            </a:pPr>
            <a:r>
              <a:rPr lang="es-MX" sz="1600" dirty="0"/>
              <a:t>Evaluación de la atención vía Presencial.</a:t>
            </a:r>
          </a:p>
          <a:p>
            <a:pPr marL="342900" indent="-342900" algn="just">
              <a:buFont typeface="+mj-lt"/>
              <a:buAutoNum type="arabicPeriod"/>
            </a:pPr>
            <a:r>
              <a:rPr lang="es-MX" sz="1600" dirty="0"/>
              <a:t>Anexo Detalle de Servicios por Agente. </a:t>
            </a:r>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p>
        </p:txBody>
      </p:sp>
    </p:spTree>
    <p:extLst>
      <p:ext uri="{BB962C8B-B14F-4D97-AF65-F5344CB8AC3E}">
        <p14:creationId xmlns:p14="http://schemas.microsoft.com/office/powerpoint/2010/main" val="289270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 la atención vía Tel-INAI</a:t>
            </a:r>
          </a:p>
        </p:txBody>
      </p:sp>
      <p:sp>
        <p:nvSpPr>
          <p:cNvPr id="5" name="7 Rectángulo"/>
          <p:cNvSpPr/>
          <p:nvPr/>
        </p:nvSpPr>
        <p:spPr>
          <a:xfrm>
            <a:off x="200199" y="3012464"/>
            <a:ext cx="6750867" cy="1908215"/>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dieron a las asesorías recibidas vía Tel-INAI, fue de 9.6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 calificación sobre la atención recibida y la amabilidad resultó de 9.7, en una escala de 0 a 10.</a:t>
            </a:r>
          </a:p>
          <a:p>
            <a:pPr algn="just"/>
            <a:endParaRPr lang="es-MX" sz="1000" b="1" dirty="0"/>
          </a:p>
          <a:p>
            <a:pPr marL="285750" indent="-285750" algn="just">
              <a:buFont typeface="Wingdings" panose="05000000000000000000" pitchFamily="2" charset="2"/>
              <a:buChar char="q"/>
            </a:pPr>
            <a:r>
              <a:rPr lang="es-MX" b="1" dirty="0"/>
              <a:t>El tiempo en espera para ser atendido, la preparación del asesor fue de 9.5 y la si considera que la asesoría fue suficiente tuvo una calificación de 9.6 en una escala de 0 a 10.</a:t>
            </a:r>
          </a:p>
        </p:txBody>
      </p:sp>
      <p:pic>
        <p:nvPicPr>
          <p:cNvPr id="3" name="Imagen 2"/>
          <p:cNvPicPr/>
          <p:nvPr>
            <p:extLst>
              <p:ext uri="{D42A27DB-BD31-4B8C-83A1-F6EECF244321}">
                <p14:modId xmlns:p14="http://schemas.microsoft.com/office/powerpoint/2010/main" val="1082571892"/>
              </p:ext>
            </p:extLst>
          </p:nvPr>
        </p:nvPicPr>
        <p:blipFill>
          <a:blip r:embed="rId2"/>
          <a:stretch>
            <a:fillRect/>
          </a:stretch>
        </p:blipFill>
        <p:spPr>
          <a:xfrm>
            <a:off x="218085" y="358287"/>
            <a:ext cx="6745374" cy="2357433"/>
          </a:xfrm>
          <a:prstGeom prst="rect">
            <a:avLst/>
          </a:prstGeom>
        </p:spPr>
      </p:pic>
    </p:spTree>
    <p:extLst>
      <p:ext uri="{BB962C8B-B14F-4D97-AF65-F5344CB8AC3E}">
        <p14:creationId xmlns:p14="http://schemas.microsoft.com/office/powerpoint/2010/main" val="392522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p>
        </p:txBody>
      </p:sp>
      <p:sp>
        <p:nvSpPr>
          <p:cNvPr id="6" name="CuadroTexto 5"/>
          <p:cNvSpPr txBox="1"/>
          <p:nvPr/>
        </p:nvSpPr>
        <p:spPr>
          <a:xfrm>
            <a:off x="200199" y="3608273"/>
            <a:ext cx="6840760" cy="1384995"/>
          </a:xfrm>
          <a:prstGeom prst="rect">
            <a:avLst/>
          </a:prstGeom>
          <a:noFill/>
        </p:spPr>
        <p:txBody>
          <a:bodyPr wrap="square" rtlCol="0">
            <a:spAutoFit/>
          </a:bodyPr>
          <a:lstStyle/>
          <a:p>
            <a:r>
              <a:rPr lang="es-MX" b="1" dirty="0"/>
              <a:t>En la gráfica, se observa que la calificación a la atención recibida y a la amabilidad del asesor, se encuentran  por arriba de la calificación promedio, que es de 9.6 sobre 10 puntos.</a:t>
            </a:r>
          </a:p>
          <a:p>
            <a:endParaRPr lang="es-MX" b="1" dirty="0"/>
          </a:p>
          <a:p>
            <a:pPr algn="just"/>
            <a:r>
              <a:rPr lang="es-MX" b="1" dirty="0"/>
              <a:t>Sin embargo, existe un área de oportunidad para mejorar en el tiempo de espera para ser atendido y la preparación del asesor que se encuentran por debajo del promedio.</a:t>
            </a:r>
          </a:p>
        </p:txBody>
      </p:sp>
      <p:pic>
        <p:nvPicPr>
          <p:cNvPr id="2" name="Imagen 1"/>
          <p:cNvPicPr/>
          <p:nvPr>
            <p:extLst>
              <p:ext uri="{D42A27DB-BD31-4B8C-83A1-F6EECF244321}">
                <p14:modId xmlns:p14="http://schemas.microsoft.com/office/powerpoint/2010/main" val="1409324073"/>
              </p:ext>
            </p:extLst>
          </p:nvPr>
        </p:nvPicPr>
        <p:blipFill>
          <a:blip r:embed="rId2"/>
          <a:stretch>
            <a:fillRect/>
          </a:stretch>
        </p:blipFill>
        <p:spPr>
          <a:xfrm>
            <a:off x="138509" y="463436"/>
            <a:ext cx="6902450" cy="3144837"/>
          </a:xfrm>
          <a:prstGeom prst="rect">
            <a:avLst/>
          </a:prstGeom>
        </p:spPr>
      </p:pic>
    </p:spTree>
    <p:extLst>
      <p:ext uri="{BB962C8B-B14F-4D97-AF65-F5344CB8AC3E}">
        <p14:creationId xmlns:p14="http://schemas.microsoft.com/office/powerpoint/2010/main" val="1654908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p>
        </p:txBody>
      </p:sp>
      <p:sp>
        <p:nvSpPr>
          <p:cNvPr id="7" name="7 Rectángulo"/>
          <p:cNvSpPr/>
          <p:nvPr/>
        </p:nvSpPr>
        <p:spPr>
          <a:xfrm>
            <a:off x="145188" y="3120479"/>
            <a:ext cx="6816757" cy="2046714"/>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dan al servicio presencial recibido es de 9.5% en una escala de 0 a 10.0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La atención recibida y la amabilidad del asesor tiene 9.8  de calificación, en una escala de 0 al 10.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El tiempo de espera para ser atendido y la capacidad de asesor para resolver dudas tienen una calificación de 9.6, en una escala de 0 a 10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En cambio existe una área de oportunidad para mejorar si la duda fue aclarada ya que obtuvo una calificación del 8.8, en una escala de 0 a 10</a:t>
            </a:r>
          </a:p>
        </p:txBody>
      </p:sp>
      <p:pic>
        <p:nvPicPr>
          <p:cNvPr id="3" name="Imagen 2"/>
          <p:cNvPicPr/>
          <p:nvPr>
            <p:extLst>
              <p:ext uri="{D42A27DB-BD31-4B8C-83A1-F6EECF244321}">
                <p14:modId xmlns:p14="http://schemas.microsoft.com/office/powerpoint/2010/main" val="1844674518"/>
              </p:ext>
            </p:extLst>
          </p:nvPr>
        </p:nvPicPr>
        <p:blipFill>
          <a:blip r:embed="rId3"/>
          <a:stretch>
            <a:fillRect/>
          </a:stretch>
        </p:blipFill>
        <p:spPr>
          <a:xfrm>
            <a:off x="145188" y="465832"/>
            <a:ext cx="6816757" cy="2592288"/>
          </a:xfrm>
          <a:prstGeom prst="rect">
            <a:avLst/>
          </a:prstGeom>
        </p:spPr>
      </p:pic>
    </p:spTree>
    <p:extLst>
      <p:ext uri="{BB962C8B-B14F-4D97-AF65-F5344CB8AC3E}">
        <p14:creationId xmlns:p14="http://schemas.microsoft.com/office/powerpoint/2010/main" val="2008680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p>
        </p:txBody>
      </p:sp>
      <p:sp>
        <p:nvSpPr>
          <p:cNvPr id="6" name="CuadroTexto 5"/>
          <p:cNvSpPr txBox="1"/>
          <p:nvPr/>
        </p:nvSpPr>
        <p:spPr>
          <a:xfrm>
            <a:off x="77004" y="3840559"/>
            <a:ext cx="7035963" cy="1169551"/>
          </a:xfrm>
          <a:prstGeom prst="rect">
            <a:avLst/>
          </a:prstGeom>
          <a:noFill/>
        </p:spPr>
        <p:txBody>
          <a:bodyPr wrap="square" rtlCol="0">
            <a:spAutoFit/>
          </a:bodyPr>
          <a:lstStyle/>
          <a:p>
            <a:r>
              <a:rPr lang="es-MX" b="1" dirty="0"/>
              <a:t>En la gráfica, se observa que la atención recibida, el tiempo de espera, la amabilidad y la capacidad de asesor fueron evaluados por encima del promedio.</a:t>
            </a:r>
          </a:p>
          <a:p>
            <a:endParaRPr lang="es-MX" b="1" dirty="0"/>
          </a:p>
          <a:p>
            <a:r>
              <a:rPr lang="es-MX" b="1" dirty="0"/>
              <a:t>Sin embargo, existe un área de oportunidad para mejorar si la duda fue aclarada, que se encuentra por debajo del promedio general.  </a:t>
            </a:r>
          </a:p>
        </p:txBody>
      </p:sp>
      <p:pic>
        <p:nvPicPr>
          <p:cNvPr id="3" name="Imagen 2"/>
          <p:cNvPicPr/>
          <p:nvPr>
            <p:extLst>
              <p:ext uri="{D42A27DB-BD31-4B8C-83A1-F6EECF244321}">
                <p14:modId xmlns:p14="http://schemas.microsoft.com/office/powerpoint/2010/main" val="3467679252"/>
              </p:ext>
            </p:extLst>
          </p:nvPr>
        </p:nvPicPr>
        <p:blipFill>
          <a:blip r:embed="rId2"/>
          <a:stretch>
            <a:fillRect/>
          </a:stretch>
        </p:blipFill>
        <p:spPr>
          <a:xfrm>
            <a:off x="276225" y="457200"/>
            <a:ext cx="6688138" cy="3524250"/>
          </a:xfrm>
          <a:prstGeom prst="rect">
            <a:avLst/>
          </a:prstGeom>
        </p:spPr>
      </p:pic>
    </p:spTree>
    <p:extLst>
      <p:ext uri="{BB962C8B-B14F-4D97-AF65-F5344CB8AC3E}">
        <p14:creationId xmlns:p14="http://schemas.microsoft.com/office/powerpoint/2010/main" val="4070293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Consultas por Agente </a:t>
            </a: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a:t>Como parte de este Informe se anexa archivo base con la información concentrada por agente y evaluaciones de Tel-INAI y presenciales. Cada hoja cuenta con distintos conceptos que se desglosan de la forma siguiente:</a:t>
            </a:r>
          </a:p>
          <a:p>
            <a:pPr algn="just"/>
            <a:endParaRPr lang="es-MX" dirty="0"/>
          </a:p>
          <a:p>
            <a:pPr marL="285750" indent="-285750" algn="just">
              <a:buFont typeface="Arial" panose="020B0604020202020204" pitchFamily="34" charset="0"/>
              <a:buChar char="•"/>
            </a:pPr>
            <a:r>
              <a:rPr lang="es-MX" sz="1300" b="1" dirty="0"/>
              <a:t>Fechas:</a:t>
            </a:r>
            <a:r>
              <a:rPr lang="es-MX" sz="1300" dirty="0"/>
              <a:t> Fecha de ingreso y fecha de atención</a:t>
            </a:r>
          </a:p>
          <a:p>
            <a:pPr marL="285750" indent="-285750" algn="just">
              <a:buFont typeface="Arial" panose="020B0604020202020204" pitchFamily="34" charset="0"/>
              <a:buChar char="•"/>
            </a:pPr>
            <a:r>
              <a:rPr lang="es-MX" sz="1300" b="1" dirty="0"/>
              <a:t>Servidor público: </a:t>
            </a:r>
            <a:r>
              <a:rPr lang="es-MX" sz="1300" dirty="0"/>
              <a:t>Nombre del agente que atendió</a:t>
            </a:r>
          </a:p>
          <a:p>
            <a:pPr marL="285750" indent="-285750" algn="just">
              <a:buFont typeface="Arial" panose="020B0604020202020204" pitchFamily="34" charset="0"/>
              <a:buChar char="•"/>
            </a:pPr>
            <a:r>
              <a:rPr lang="es-MX" sz="1300" b="1" dirty="0"/>
              <a:t>Tipo de consultas: </a:t>
            </a:r>
            <a:r>
              <a:rPr lang="es-MX" sz="1300" dirty="0"/>
              <a:t>Es la clasificación de la consulta en cada uno de los nueve tipos descritos en este informe.</a:t>
            </a:r>
          </a:p>
          <a:p>
            <a:pPr marL="285750" indent="-285750" algn="just">
              <a:buFont typeface="Arial" panose="020B0604020202020204" pitchFamily="34" charset="0"/>
              <a:buChar char="•"/>
            </a:pPr>
            <a:r>
              <a:rPr lang="es-MX" sz="1300" b="1" dirty="0"/>
              <a:t>Canal de atención: </a:t>
            </a:r>
            <a:r>
              <a:rPr lang="es-MX" sz="1300" dirty="0"/>
              <a:t>Se refiere a uno de los cuatro canales de atención con que cuenta el CAS a través del cuál se brindó la asesoría al usuario.</a:t>
            </a:r>
          </a:p>
          <a:p>
            <a:pPr marL="285750" indent="-285750" algn="just">
              <a:buFont typeface="Arial" panose="020B0604020202020204" pitchFamily="34" charset="0"/>
              <a:buChar char="•"/>
            </a:pPr>
            <a:r>
              <a:rPr lang="es-MX" sz="1300" b="1" dirty="0"/>
              <a:t>Requerimiento: </a:t>
            </a:r>
            <a:r>
              <a:rPr lang="es-MX" sz="1300" dirty="0"/>
              <a:t>Se refiere al servicio o servicios motivo de la consulta de la persona usuaria.</a:t>
            </a:r>
          </a:p>
          <a:p>
            <a:pPr marL="285750" indent="-285750" algn="just">
              <a:buFont typeface="Arial" panose="020B0604020202020204" pitchFamily="34" charset="0"/>
              <a:buChar char="•"/>
            </a:pPr>
            <a:r>
              <a:rPr lang="es-MX" sz="1300" b="1" dirty="0"/>
              <a:t>Atención: </a:t>
            </a:r>
            <a:r>
              <a:rPr lang="es-MX" sz="1300" dirty="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a:t>Fundamento legal de la atención: </a:t>
            </a:r>
            <a:r>
              <a:rPr lang="es-MX" sz="1300" dirty="0"/>
              <a:t>Se refiere al documento o precepto normativo que avala la acción o respuesta del servidor público</a:t>
            </a:r>
          </a:p>
          <a:p>
            <a:pPr marL="285750" indent="-285750" algn="just">
              <a:buFont typeface="Arial" panose="020B0604020202020204" pitchFamily="34" charset="0"/>
              <a:buChar char="•"/>
            </a:pPr>
            <a:r>
              <a:rPr lang="es-MX" sz="1300" b="1" dirty="0"/>
              <a:t>Tiempo de respuesta: </a:t>
            </a:r>
            <a:r>
              <a:rPr lang="es-MX" sz="1300" dirty="0"/>
              <a:t>Se refiere al tiempo que tardó el CAS en brindar la atención al usuario.</a:t>
            </a:r>
          </a:p>
          <a:p>
            <a:pPr marL="285750" indent="-285750" algn="just">
              <a:buFont typeface="Arial" panose="020B0604020202020204" pitchFamily="34" charset="0"/>
              <a:buChar char="•"/>
            </a:pPr>
            <a:r>
              <a:rPr lang="es-MX" sz="1300" b="1" dirty="0"/>
              <a:t>Tipo de usuario: </a:t>
            </a:r>
            <a:r>
              <a:rPr lang="es-MX" sz="1300" dirty="0"/>
              <a:t>Régimen Fiscal</a:t>
            </a:r>
            <a:endParaRPr lang="es-MX" sz="1300" b="1" dirty="0"/>
          </a:p>
          <a:p>
            <a:pPr marL="285750" indent="-285750" algn="just">
              <a:buFont typeface="Arial" panose="020B0604020202020204" pitchFamily="34" charset="0"/>
              <a:buChar char="•"/>
            </a:pPr>
            <a:r>
              <a:rPr lang="es-MX" sz="1300" b="1" dirty="0"/>
              <a:t>Sexo: </a:t>
            </a:r>
            <a:r>
              <a:rPr lang="es-MX" sz="1300" dirty="0"/>
              <a:t>Hombre o mujer</a:t>
            </a:r>
          </a:p>
          <a:p>
            <a:pPr marL="285750" indent="-285750" algn="just">
              <a:buFont typeface="Arial" panose="020B0604020202020204" pitchFamily="34" charset="0"/>
              <a:buChar char="•"/>
            </a:pPr>
            <a:r>
              <a:rPr lang="es-MX" sz="1300" b="1" dirty="0"/>
              <a:t>Edad: </a:t>
            </a:r>
            <a:r>
              <a:rPr lang="es-MX" sz="1300" dirty="0"/>
              <a:t>Se refiere a la edad de la persona usuaria.</a:t>
            </a:r>
          </a:p>
          <a:p>
            <a:pPr marL="285750" indent="-285750" algn="just">
              <a:buFont typeface="Arial" panose="020B0604020202020204" pitchFamily="34" charset="0"/>
              <a:buChar char="•"/>
            </a:pPr>
            <a:r>
              <a:rPr lang="es-MX" sz="1300" b="1" dirty="0"/>
              <a:t>Entidad: </a:t>
            </a:r>
            <a:r>
              <a:rPr lang="es-MX" sz="1300" dirty="0"/>
              <a:t>Se refiere a la entidad federativa de la cuál provino la solicitud o requerimiento.</a:t>
            </a:r>
          </a:p>
        </p:txBody>
      </p:sp>
    </p:spTree>
    <p:extLst>
      <p:ext uri="{BB962C8B-B14F-4D97-AF65-F5344CB8AC3E}">
        <p14:creationId xmlns:p14="http://schemas.microsoft.com/office/powerpoint/2010/main" val="2371609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a:effectLst>
                  <a:outerShdw blurRad="38100" dist="38100" dir="2700000" algn="tl">
                    <a:srgbClr val="000000">
                      <a:alpha val="43137"/>
                    </a:srgbClr>
                  </a:outerShdw>
                </a:effectLst>
                <a:latin typeface="Calibri" pitchFamily="34" charset="0"/>
              </a:rPr>
              <a:t>¡Gracias!</a:t>
            </a:r>
          </a:p>
        </p:txBody>
      </p:sp>
    </p:spTree>
    <p:extLst>
      <p:ext uri="{BB962C8B-B14F-4D97-AF65-F5344CB8AC3E}">
        <p14:creationId xmlns:p14="http://schemas.microsoft.com/office/powerpoint/2010/main" val="32301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278094"/>
          </a:xfrm>
          <a:prstGeom prst="rect">
            <a:avLst/>
          </a:prstGeom>
          <a:noFill/>
        </p:spPr>
        <p:txBody>
          <a:bodyPr wrap="square" rtlCol="0">
            <a:spAutoFit/>
          </a:bodyPr>
          <a:lstStyle/>
          <a:p>
            <a:pPr algn="just"/>
            <a:r>
              <a:rPr lang="es-MX" sz="1600" dirty="0"/>
              <a:t>El informe contiene datos sobre las consultas y los servicios brindados en cada una de ellas por el Centro de Atención a la Sociedad (CAS) del Instituto Nacional de Transparencia, Acceso a la Información y Protección de Datos Personales (INAI), en el periodo del 04 al 08 de marzo de 2019, en el que se desagregan datos por tipo de consulta, canal de atención, perfil de los usuarios, evaluación del servicio y un reporte en el que se describen cada una de la atenciones formuladas a los requerimientos de las personas usuarias.</a:t>
            </a:r>
          </a:p>
          <a:p>
            <a:pPr algn="just"/>
            <a:endParaRPr lang="es-MX" sz="1600" dirty="0"/>
          </a:p>
          <a:p>
            <a:pPr algn="just"/>
            <a:r>
              <a:rPr lang="es-MX" sz="1600" dirty="0"/>
              <a:t>Lo anterior, con la finalidad de mantener actualizados a los integrantes del Pleno del INAI de las actividades que lleva a cabo el CAS, a fin de encontrar áreas de oportunidad que permitan mejorar la calidad de las consultas y los servicios que se dan a la población.</a:t>
            </a:r>
          </a:p>
          <a:p>
            <a:pPr algn="just"/>
            <a:endParaRPr lang="es-MX" sz="1600" dirty="0"/>
          </a:p>
          <a:p>
            <a:pPr algn="just"/>
            <a:r>
              <a:rPr lang="es-MX" sz="1600" dirty="0"/>
              <a:t>En estos reportes se podrán incorporar variables adicionales que permitan tener una mejor perspectiva de las características de las consultas otorgadas por el CAS, a través de los reportes formulados por los agentes que brindan atención o mediante las evaluaciones del servicio que realizan los particulares.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p>
        </p:txBody>
      </p:sp>
    </p:spTree>
    <p:extLst>
      <p:ext uri="{BB962C8B-B14F-4D97-AF65-F5344CB8AC3E}">
        <p14:creationId xmlns:p14="http://schemas.microsoft.com/office/powerpoint/2010/main" val="961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 Tipo de Servicios</a:t>
            </a:r>
          </a:p>
        </p:txBody>
      </p:sp>
      <p:sp>
        <p:nvSpPr>
          <p:cNvPr id="6" name="CuadroTexto 2"/>
          <p:cNvSpPr txBox="1"/>
          <p:nvPr/>
        </p:nvSpPr>
        <p:spPr>
          <a:xfrm>
            <a:off x="200199" y="581610"/>
            <a:ext cx="6696744" cy="4555093"/>
          </a:xfrm>
          <a:prstGeom prst="rect">
            <a:avLst/>
          </a:prstGeom>
          <a:noFill/>
        </p:spPr>
        <p:txBody>
          <a:bodyPr wrap="square" rtlCol="0">
            <a:spAutoFit/>
          </a:bodyPr>
          <a:lstStyle/>
          <a:p>
            <a:pPr algn="just"/>
            <a:r>
              <a:rPr lang="es-MX" sz="1100" b="1" dirty="0"/>
              <a:t>Solicitud de Acceso</a:t>
            </a:r>
            <a:r>
              <a:rPr lang="es-MX" sz="1100" dirty="0"/>
              <a:t>: Se registran solicitudes de información pública.  </a:t>
            </a:r>
          </a:p>
          <a:p>
            <a:pPr algn="just"/>
            <a:endParaRPr lang="es-MX" sz="400" dirty="0"/>
          </a:p>
          <a:p>
            <a:pPr algn="just"/>
            <a:r>
              <a:rPr lang="es-MX" sz="1100" b="1" dirty="0"/>
              <a:t>Solicitud de Datos Personales: </a:t>
            </a:r>
            <a:r>
              <a:rPr lang="es-MX" sz="1100" dirty="0"/>
              <a:t>Se registran solicitudes de derechos ARCO.</a:t>
            </a:r>
          </a:p>
          <a:p>
            <a:pPr algn="just"/>
            <a:endParaRPr lang="es-MX" sz="400" b="1" dirty="0"/>
          </a:p>
          <a:p>
            <a:pPr algn="just"/>
            <a:r>
              <a:rPr lang="es-MX" sz="1100" b="1" dirty="0"/>
              <a:t>Orientación de la LGPDPPSO:</a:t>
            </a:r>
            <a:r>
              <a:rPr lang="es-MX" sz="1100" dirty="0"/>
              <a:t> Se resuelven las dudas relacionadas con las disposiciones, plazos y procedimientos de la Ley General de Protección de Datos Personales en Posesión de Sujetos Obligados. </a:t>
            </a:r>
          </a:p>
          <a:p>
            <a:pPr algn="just"/>
            <a:endParaRPr lang="es-MX" sz="400" b="1" dirty="0"/>
          </a:p>
          <a:p>
            <a:pPr algn="just"/>
            <a:r>
              <a:rPr lang="es-MX" sz="1100" b="1" dirty="0"/>
              <a:t>Orientación de la LGTAIP:</a:t>
            </a:r>
            <a:r>
              <a:rPr lang="es-MX" sz="1100" dirty="0"/>
              <a:t> Se atienden las preguntas relativas con las disposiciones, plazos y procedimientos establecidos en la Ley General de Transparencia y Acceso a la Información Pública.</a:t>
            </a:r>
          </a:p>
          <a:p>
            <a:pPr algn="just"/>
            <a:endParaRPr lang="es-MX" sz="400" b="1" dirty="0"/>
          </a:p>
          <a:p>
            <a:pPr algn="just"/>
            <a:r>
              <a:rPr lang="es-MX" sz="1100" b="1" dirty="0"/>
              <a:t>Orientación de la LFTAIP:</a:t>
            </a:r>
            <a:r>
              <a:rPr lang="es-MX" sz="1100" dirty="0"/>
              <a:t> Se atienden las preguntas relacionadas con las disposiciones, plazos y procedimientos establecidos en la Ley Federal de Transparencia y Acceso a la Información Pública.</a:t>
            </a:r>
          </a:p>
          <a:p>
            <a:pPr algn="just"/>
            <a:endParaRPr lang="es-MX" sz="400" b="1" dirty="0"/>
          </a:p>
          <a:p>
            <a:pPr algn="just"/>
            <a:r>
              <a:rPr lang="es-MX" sz="1100" b="1" dirty="0"/>
              <a:t>Orientación LFPDPPP: </a:t>
            </a:r>
            <a:r>
              <a:rPr lang="es-MX" sz="1100" dirty="0"/>
              <a:t>Se atienden las consultas sobre las disposiciones, plazos y procedimientos establecidos en la Ley Federal de Protección de Datos Personales en Posesión de los Particulares y su Reglamento.</a:t>
            </a:r>
          </a:p>
          <a:p>
            <a:pPr algn="just"/>
            <a:endParaRPr lang="es-MX" sz="400" b="1" dirty="0"/>
          </a:p>
          <a:p>
            <a:pPr algn="just"/>
            <a:r>
              <a:rPr lang="es-MX" sz="1100" b="1" dirty="0"/>
              <a:t>Quejas o Denuncias:</a:t>
            </a:r>
            <a:r>
              <a:rPr lang="es-MX" sz="1100" dirty="0"/>
              <a:t> Se brinda orientación de las instancias y procedimientos para presentar quejas o denuncias. </a:t>
            </a:r>
          </a:p>
          <a:p>
            <a:pPr algn="just"/>
            <a:endParaRPr lang="es-MX" sz="400" b="1" dirty="0"/>
          </a:p>
          <a:p>
            <a:pPr algn="just"/>
            <a:r>
              <a:rPr lang="es-MX" sz="1100" b="1" dirty="0"/>
              <a:t>Recurso de Revisión:</a:t>
            </a:r>
            <a:r>
              <a:rPr lang="es-MX" sz="1100" dirty="0"/>
              <a:t> Se orienta sobre los medios, plazos y procedimientos para interponer recursos de revisión.</a:t>
            </a:r>
          </a:p>
          <a:p>
            <a:pPr algn="just"/>
            <a:endParaRPr lang="es-MX" sz="400" b="1" dirty="0"/>
          </a:p>
          <a:p>
            <a:pPr algn="just"/>
            <a:r>
              <a:rPr lang="es-MX" sz="1100" b="1" dirty="0"/>
              <a:t>Información del INAI:</a:t>
            </a:r>
            <a:r>
              <a:rPr lang="es-MX" sz="1100" dirty="0"/>
              <a:t>  Se otorga información requerida sobre las actividades, servicios, áreas, eventos y demás información general del INAI.</a:t>
            </a:r>
          </a:p>
          <a:p>
            <a:pPr algn="just"/>
            <a:endParaRPr lang="es-MX" sz="400" b="1" dirty="0"/>
          </a:p>
          <a:p>
            <a:pPr algn="just"/>
            <a:r>
              <a:rPr lang="es-MX" sz="1100" b="1" dirty="0"/>
              <a:t>Información del ámbito local:</a:t>
            </a:r>
            <a:r>
              <a:rPr lang="es-MX" sz="1100" dirty="0"/>
              <a:t> Se refiere a las preguntas de los usuarios que deben canalizarse a los órganos locales de transparencia, por ser de su competencia.</a:t>
            </a:r>
          </a:p>
          <a:p>
            <a:pPr algn="just"/>
            <a:endParaRPr lang="es-MX" sz="400" dirty="0"/>
          </a:p>
          <a:p>
            <a:pPr algn="just"/>
            <a:r>
              <a:rPr lang="es-MX" sz="1100" b="1" dirty="0"/>
              <a:t>Seguimiento a solicitudes:</a:t>
            </a:r>
            <a:r>
              <a:rPr lang="es-MX" sz="1100" dirty="0"/>
              <a:t> Se otorga apoyo en el seguimiento a las respuestas de las solicitudes de información pública o de datos personales.</a:t>
            </a:r>
          </a:p>
          <a:p>
            <a:pPr algn="just"/>
            <a:endParaRPr lang="es-MX" sz="400" dirty="0"/>
          </a:p>
          <a:p>
            <a:pPr algn="just"/>
            <a:r>
              <a:rPr lang="es-MX" sz="1100" b="1" dirty="0"/>
              <a:t>Servicio: </a:t>
            </a:r>
            <a:r>
              <a:rPr lang="es-MX" sz="1100" dirty="0"/>
              <a:t>Tiene que ver con la oferta del INAI como cursos de capacitación, foros, seminarios o convocatorias.</a:t>
            </a:r>
          </a:p>
          <a:p>
            <a:pPr algn="just"/>
            <a:endParaRPr lang="es-MX" sz="400" b="1" dirty="0"/>
          </a:p>
          <a:p>
            <a:pPr algn="just"/>
            <a:r>
              <a:rPr lang="es-MX" sz="1100" b="1" dirty="0"/>
              <a:t>Trámite: </a:t>
            </a:r>
            <a:r>
              <a:rPr lang="es-MX" sz="1100" dirty="0"/>
              <a:t>Orientación sobre la instancia a la cual referirse cuando se trata de asuntos o temas que no sean materia del ejercicio de los derechos de acceso a la información y de protección de datos personales.</a:t>
            </a:r>
          </a:p>
          <a:p>
            <a:pPr algn="just"/>
            <a:r>
              <a:rPr lang="es-MX" sz="1100" b="1" dirty="0"/>
              <a:t>Otros Servicios: </a:t>
            </a:r>
            <a:r>
              <a:rPr lang="es-MX" sz="1100" dirty="0"/>
              <a:t>Servicios distintos a los anteriores.</a:t>
            </a:r>
          </a:p>
        </p:txBody>
      </p:sp>
    </p:spTree>
    <p:extLst>
      <p:ext uri="{BB962C8B-B14F-4D97-AF65-F5344CB8AC3E}">
        <p14:creationId xmlns:p14="http://schemas.microsoft.com/office/powerpoint/2010/main" val="22935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61637"/>
          </a:xfrm>
          <a:prstGeom prst="rect">
            <a:avLst/>
          </a:prstGeom>
          <a:solidFill>
            <a:srgbClr val="7030A0"/>
          </a:solidFill>
        </p:spPr>
        <p:txBody>
          <a:bodyPr wrap="square">
            <a:spAutoFit/>
          </a:bodyPr>
          <a:lstStyle/>
          <a:p>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  Total Asesorías y Servicios otorgados por día</a:t>
            </a:r>
          </a:p>
        </p:txBody>
      </p:sp>
      <p:sp>
        <p:nvSpPr>
          <p:cNvPr id="6" name="CuadroTexto 5"/>
          <p:cNvSpPr txBox="1"/>
          <p:nvPr/>
        </p:nvSpPr>
        <p:spPr>
          <a:xfrm>
            <a:off x="5168" y="4272607"/>
            <a:ext cx="7081552" cy="738664"/>
          </a:xfrm>
          <a:prstGeom prst="rect">
            <a:avLst/>
          </a:prstGeom>
          <a:noFill/>
        </p:spPr>
        <p:txBody>
          <a:bodyPr wrap="square" rtlCol="0">
            <a:spAutoFit/>
          </a:bodyPr>
          <a:lstStyle/>
          <a:p>
            <a:pPr algn="just"/>
            <a:r>
              <a:rPr lang="es-MX" b="1" dirty="0"/>
              <a:t>En esta semana se atendieron a 1,334 personas a las que se les otorgaron 1,586 servicios. El 04 de marzo fue el día en que más asesorías se atendieron y el día 06 se brindaron mas servicios 296 y 349, respectivamente, lo que representó  el 22.2% y el 22.0% de los totales.</a:t>
            </a:r>
            <a:endParaRPr lang="es-MX" b="1" dirty="0">
              <a:highlight>
                <a:srgbClr val="FFFF00"/>
              </a:highlight>
            </a:endParaRPr>
          </a:p>
        </p:txBody>
      </p:sp>
      <p:sp>
        <p:nvSpPr>
          <p:cNvPr id="9" name="CuadroTexto 8"/>
          <p:cNvSpPr txBox="1"/>
          <p:nvPr/>
        </p:nvSpPr>
        <p:spPr>
          <a:xfrm>
            <a:off x="4376663" y="44383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3338118585"/>
              </p:ext>
            </p:extLst>
          </p:nvPr>
        </p:nvPicPr>
        <p:blipFill>
          <a:blip r:embed="rId2"/>
          <a:stretch>
            <a:fillRect/>
          </a:stretch>
        </p:blipFill>
        <p:spPr>
          <a:xfrm>
            <a:off x="128191" y="449652"/>
            <a:ext cx="4105275" cy="1400175"/>
          </a:xfrm>
          <a:prstGeom prst="rect">
            <a:avLst/>
          </a:prstGeom>
        </p:spPr>
      </p:pic>
      <p:pic>
        <p:nvPicPr>
          <p:cNvPr id="3" name="Imagen 2"/>
          <p:cNvPicPr/>
          <p:nvPr>
            <p:extLst>
              <p:ext uri="{D42A27DB-BD31-4B8C-83A1-F6EECF244321}">
                <p14:modId xmlns:p14="http://schemas.microsoft.com/office/powerpoint/2010/main" val="3297616548"/>
              </p:ext>
            </p:extLst>
          </p:nvPr>
        </p:nvPicPr>
        <p:blipFill>
          <a:blip r:embed="rId3"/>
          <a:stretch>
            <a:fillRect/>
          </a:stretch>
        </p:blipFill>
        <p:spPr>
          <a:xfrm>
            <a:off x="349250" y="1752600"/>
            <a:ext cx="6543675" cy="2159000"/>
          </a:xfrm>
          <a:prstGeom prst="rect">
            <a:avLst/>
          </a:prstGeom>
        </p:spPr>
      </p:pic>
      <p:sp>
        <p:nvSpPr>
          <p:cNvPr id="11" name="10 Título"/>
          <p:cNvSpPr>
            <a:spLocks noGrp="1"/>
          </p:cNvSpPr>
          <p:nvPr>
            <p:ph type="title"/>
          </p:nvPr>
        </p:nvSpPr>
        <p:spPr>
          <a:xfrm>
            <a:off x="2288431" y="3998516"/>
            <a:ext cx="921861" cy="288032"/>
          </a:xfrm>
          <a:solidFill>
            <a:srgbClr val="0070C0"/>
          </a:solidFill>
        </p:spPr>
        <p:txBody>
          <a:bodyPr>
            <a:normAutofit/>
          </a:bodyPr>
          <a:lstStyle/>
          <a:p>
            <a:r>
              <a:rPr lang="es-MX" sz="1400" dirty="0">
                <a:solidFill>
                  <a:schemeClr val="bg1"/>
                </a:solidFill>
              </a:rPr>
              <a:t>Asesorías</a:t>
            </a:r>
          </a:p>
        </p:txBody>
      </p:sp>
      <p:sp>
        <p:nvSpPr>
          <p:cNvPr id="12" name="10 Título"/>
          <p:cNvSpPr txBox="1">
            <a:spLocks/>
          </p:cNvSpPr>
          <p:nvPr/>
        </p:nvSpPr>
        <p:spPr>
          <a:xfrm>
            <a:off x="3512567" y="3984575"/>
            <a:ext cx="921861" cy="288032"/>
          </a:xfrm>
          <a:prstGeom prst="rect">
            <a:avLst/>
          </a:prstGeom>
          <a:solidFill>
            <a:schemeClr val="accent6">
              <a:lumMod val="75000"/>
            </a:schemeClr>
          </a:solidFill>
        </p:spPr>
        <p:txBody>
          <a:bodyPr vert="horz" lIns="71683" tIns="35841" rIns="71683" bIns="35841" rtlCol="0" anchor="ctr">
            <a:normAutofit/>
          </a:bodyPr>
          <a:lstStyle>
            <a:lvl1pPr algn="ctr" defTabSz="716828" rtl="0" eaLnBrk="1" latinLnBrk="0" hangingPunct="1">
              <a:spcBef>
                <a:spcPct val="0"/>
              </a:spcBef>
              <a:buNone/>
              <a:defRPr sz="3400" kern="1200">
                <a:solidFill>
                  <a:schemeClr val="tx1"/>
                </a:solidFill>
                <a:latin typeface="+mj-lt"/>
                <a:ea typeface="+mj-ea"/>
                <a:cs typeface="+mj-cs"/>
              </a:defRPr>
            </a:lvl1pPr>
          </a:lstStyle>
          <a:p>
            <a:r>
              <a:rPr lang="es-MX" sz="1400" dirty="0"/>
              <a:t>Servicios</a:t>
            </a:r>
          </a:p>
        </p:txBody>
      </p:sp>
    </p:spTree>
    <p:extLst>
      <p:ext uri="{BB962C8B-B14F-4D97-AF65-F5344CB8AC3E}">
        <p14:creationId xmlns:p14="http://schemas.microsoft.com/office/powerpoint/2010/main" val="232233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4099" y="3984575"/>
            <a:ext cx="6852498" cy="1169551"/>
          </a:xfrm>
          <a:prstGeom prst="rect">
            <a:avLst/>
          </a:prstGeom>
          <a:noFill/>
        </p:spPr>
        <p:txBody>
          <a:bodyPr wrap="square" rtlCol="0">
            <a:spAutoFit/>
          </a:bodyPr>
          <a:lstStyle/>
          <a:p>
            <a:pPr algn="just"/>
            <a:r>
              <a:rPr lang="es-MX" b="1" dirty="0"/>
              <a:t>Se ofrecieron 1,334 asesorías: </a:t>
            </a:r>
          </a:p>
          <a:p>
            <a:pPr marL="285750" indent="-285750" algn="just">
              <a:buFont typeface="Wingdings" panose="05000000000000000000" pitchFamily="2" charset="2"/>
              <a:buChar char="q"/>
            </a:pPr>
            <a:r>
              <a:rPr lang="es-MX" b="1" dirty="0"/>
              <a:t>79.7% a través de Tel-INAI.</a:t>
            </a:r>
          </a:p>
          <a:p>
            <a:pPr marL="285750" indent="-285750" algn="just">
              <a:buFont typeface="Wingdings" panose="05000000000000000000" pitchFamily="2" charset="2"/>
              <a:buChar char="q"/>
            </a:pPr>
            <a:r>
              <a:rPr lang="es-MX" b="1" dirty="0"/>
              <a:t>10.3% de manera presencial.</a:t>
            </a:r>
          </a:p>
          <a:p>
            <a:pPr marL="285750" indent="-285750" algn="just">
              <a:buFont typeface="Wingdings" panose="05000000000000000000" pitchFamily="2" charset="2"/>
              <a:buChar char="q"/>
            </a:pPr>
            <a:r>
              <a:rPr lang="es-MX" b="1" dirty="0"/>
              <a:t>10.0% por correo electrónico, y</a:t>
            </a:r>
          </a:p>
          <a:p>
            <a:pPr marL="285750" indent="-285750" algn="just">
              <a:buFont typeface="Wingdings" panose="05000000000000000000" pitchFamily="2" charset="2"/>
              <a:buChar char="q"/>
            </a:pPr>
            <a:r>
              <a:rPr lang="es-MX" b="1" dirty="0"/>
              <a:t> 0.1%  vía postal.</a:t>
            </a:r>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4. Total de asesorías por Canal de Atención</a:t>
            </a:r>
          </a:p>
        </p:txBody>
      </p:sp>
      <p:sp>
        <p:nvSpPr>
          <p:cNvPr id="11" name="CuadroTexto 10"/>
          <p:cNvSpPr txBox="1"/>
          <p:nvPr/>
        </p:nvSpPr>
        <p:spPr>
          <a:xfrm>
            <a:off x="4304655" y="174531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2484125738"/>
              </p:ext>
            </p:extLst>
          </p:nvPr>
        </p:nvPicPr>
        <p:blipFill>
          <a:blip r:embed="rId2"/>
          <a:stretch>
            <a:fillRect/>
          </a:stretch>
        </p:blipFill>
        <p:spPr>
          <a:xfrm>
            <a:off x="3770925" y="456183"/>
            <a:ext cx="3286125" cy="1209675"/>
          </a:xfrm>
          <a:prstGeom prst="rect">
            <a:avLst/>
          </a:prstGeom>
        </p:spPr>
      </p:pic>
      <p:pic>
        <p:nvPicPr>
          <p:cNvPr id="5" name="Imagen 4"/>
          <p:cNvPicPr/>
          <p:nvPr>
            <p:extLst>
              <p:ext uri="{D42A27DB-BD31-4B8C-83A1-F6EECF244321}">
                <p14:modId xmlns:p14="http://schemas.microsoft.com/office/powerpoint/2010/main" val="460884723"/>
              </p:ext>
            </p:extLst>
          </p:nvPr>
        </p:nvPicPr>
        <p:blipFill>
          <a:blip r:embed="rId3"/>
          <a:stretch>
            <a:fillRect/>
          </a:stretch>
        </p:blipFill>
        <p:spPr>
          <a:xfrm>
            <a:off x="165100" y="452438"/>
            <a:ext cx="6838950" cy="3600450"/>
          </a:xfrm>
          <a:prstGeom prst="rect">
            <a:avLst/>
          </a:prstGeom>
        </p:spPr>
      </p:pic>
    </p:spTree>
    <p:extLst>
      <p:ext uri="{BB962C8B-B14F-4D97-AF65-F5344CB8AC3E}">
        <p14:creationId xmlns:p14="http://schemas.microsoft.com/office/powerpoint/2010/main" val="72969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Asesorías por canal de atención por día</a:t>
            </a:r>
          </a:p>
        </p:txBody>
      </p:sp>
      <p:sp>
        <p:nvSpPr>
          <p:cNvPr id="4" name="CuadroTexto 3"/>
          <p:cNvSpPr txBox="1"/>
          <p:nvPr/>
        </p:nvSpPr>
        <p:spPr>
          <a:xfrm>
            <a:off x="102254" y="3756645"/>
            <a:ext cx="7010713" cy="1308050"/>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medio o canal más usado fue el Tel-INAI con 1,063 asesorías, que representó el 79.7%.</a:t>
            </a:r>
          </a:p>
          <a:p>
            <a:pPr algn="just"/>
            <a:endParaRPr lang="es-MX" sz="800" b="1" dirty="0"/>
          </a:p>
          <a:p>
            <a:pPr marL="285750" indent="-285750" algn="just">
              <a:buFont typeface="Wingdings" panose="05000000000000000000" pitchFamily="2" charset="2"/>
              <a:buChar char="q"/>
            </a:pPr>
            <a:r>
              <a:rPr lang="es-MX" b="1" dirty="0"/>
              <a:t>La atención vía postal significó el 0.1%.</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uso del correo electrónico (E-mail) el 10.0%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a:t>Vía presencial se atendieron a 137 personas, con el 10.3% de las consultas.</a:t>
            </a:r>
          </a:p>
        </p:txBody>
      </p:sp>
      <p:sp>
        <p:nvSpPr>
          <p:cNvPr id="7" name="CuadroTexto 6"/>
          <p:cNvSpPr txBox="1"/>
          <p:nvPr/>
        </p:nvSpPr>
        <p:spPr>
          <a:xfrm>
            <a:off x="200199" y="3499608"/>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5" name="Imagen 4"/>
          <p:cNvPicPr/>
          <p:nvPr>
            <p:extLst>
              <p:ext uri="{D42A27DB-BD31-4B8C-83A1-F6EECF244321}">
                <p14:modId xmlns:p14="http://schemas.microsoft.com/office/powerpoint/2010/main" val="4273223764"/>
              </p:ext>
            </p:extLst>
          </p:nvPr>
        </p:nvPicPr>
        <p:blipFill>
          <a:blip r:embed="rId2"/>
          <a:stretch>
            <a:fillRect/>
          </a:stretch>
        </p:blipFill>
        <p:spPr>
          <a:xfrm>
            <a:off x="200200" y="456182"/>
            <a:ext cx="6768752" cy="3043425"/>
          </a:xfrm>
          <a:prstGeom prst="rect">
            <a:avLst/>
          </a:prstGeom>
        </p:spPr>
      </p:pic>
    </p:spTree>
    <p:extLst>
      <p:ext uri="{BB962C8B-B14F-4D97-AF65-F5344CB8AC3E}">
        <p14:creationId xmlns:p14="http://schemas.microsoft.com/office/powerpoint/2010/main" val="367193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a:t>El medio o canal más utilizado fue el Tel-INAI con 1063 asesorías, seguido por el presencial, con 137 personas que acudieron a las instalaciones del INAI y por correo electrónico a 133 personas; además se atendieron 1 consulta vía postal.</a:t>
            </a:r>
          </a:p>
        </p:txBody>
      </p:sp>
      <p:pic>
        <p:nvPicPr>
          <p:cNvPr id="3" name="Imagen 2"/>
          <p:cNvPicPr/>
          <p:nvPr>
            <p:extLst>
              <p:ext uri="{D42A27DB-BD31-4B8C-83A1-F6EECF244321}">
                <p14:modId xmlns:p14="http://schemas.microsoft.com/office/powerpoint/2010/main" val="515551944"/>
              </p:ext>
            </p:extLst>
          </p:nvPr>
        </p:nvPicPr>
        <p:blipFill>
          <a:blip r:embed="rId2"/>
          <a:stretch>
            <a:fillRect/>
          </a:stretch>
        </p:blipFill>
        <p:spPr>
          <a:xfrm>
            <a:off x="182563" y="1247775"/>
            <a:ext cx="6769100" cy="3887788"/>
          </a:xfrm>
          <a:prstGeom prst="rect">
            <a:avLst/>
          </a:prstGeom>
        </p:spPr>
      </p:pic>
    </p:spTree>
    <p:extLst>
      <p:ext uri="{BB962C8B-B14F-4D97-AF65-F5344CB8AC3E}">
        <p14:creationId xmlns:p14="http://schemas.microsoft.com/office/powerpoint/2010/main" val="24524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840559"/>
            <a:ext cx="7037033" cy="110799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28.0% de las consultas fue sobre orientaciones en materia de la LGPDPPSO.</a:t>
            </a:r>
          </a:p>
          <a:p>
            <a:pPr algn="just"/>
            <a:endParaRPr lang="es-MX" sz="800" b="1" dirty="0"/>
          </a:p>
          <a:p>
            <a:pPr marL="285750" indent="-285750" algn="just">
              <a:buFont typeface="Wingdings" panose="05000000000000000000" pitchFamily="2" charset="2"/>
              <a:buChar char="q"/>
            </a:pPr>
            <a:r>
              <a:rPr lang="es-MX" b="1" dirty="0"/>
              <a:t>El 14.3% de las consultas otorgados consistió en orientaciones sobre la LFPDPPP.</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21.7% de las consultas se dio a Seguimiento a Solicitudes.</a:t>
            </a:r>
          </a:p>
          <a:p>
            <a:pPr algn="just"/>
            <a:endParaRPr lang="es-MX" sz="800" b="1"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Servicio por Canal de Atención</a:t>
            </a:r>
          </a:p>
        </p:txBody>
      </p:sp>
      <p:sp>
        <p:nvSpPr>
          <p:cNvPr id="9" name="CuadroTexto 8"/>
          <p:cNvSpPr txBox="1"/>
          <p:nvPr/>
        </p:nvSpPr>
        <p:spPr>
          <a:xfrm>
            <a:off x="307223" y="3408511"/>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3836763034"/>
              </p:ext>
            </p:extLst>
          </p:nvPr>
        </p:nvPicPr>
        <p:blipFill>
          <a:blip r:embed="rId2"/>
          <a:stretch>
            <a:fillRect/>
          </a:stretch>
        </p:blipFill>
        <p:spPr>
          <a:xfrm>
            <a:off x="200200" y="456183"/>
            <a:ext cx="6696744" cy="2952328"/>
          </a:xfrm>
          <a:prstGeom prst="rect">
            <a:avLst/>
          </a:prstGeom>
        </p:spPr>
      </p:pic>
    </p:spTree>
    <p:extLst>
      <p:ext uri="{BB962C8B-B14F-4D97-AF65-F5344CB8AC3E}">
        <p14:creationId xmlns:p14="http://schemas.microsoft.com/office/powerpoint/2010/main" val="16264257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2.xml><?xml version="1.0" encoding="utf-8"?>
<ds:datastoreItem xmlns:ds="http://schemas.openxmlformats.org/officeDocument/2006/customXml" ds:itemID="{ABC47244-D593-4153-B8D7-C663E6B75BD3}">
  <ds:schemaRefs>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20896</TotalTime>
  <Words>2221</Words>
  <Application>Microsoft Office PowerPoint</Application>
  <PresentationFormat>Papel B5 (ISO) (176 x 250 mm)</PresentationFormat>
  <Paragraphs>187</Paragraphs>
  <Slides>25</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Asesorías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Gustavo Anzaldo García</cp:lastModifiedBy>
  <cp:revision>1720</cp:revision>
  <cp:lastPrinted>2015-09-23T16:14:14Z</cp:lastPrinted>
  <dcterms:created xsi:type="dcterms:W3CDTF">2015-03-11T17:18:14Z</dcterms:created>
  <dcterms:modified xsi:type="dcterms:W3CDTF">2019-03-11T19:33:08Z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