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0"/>
  </p:notesMasterIdLst>
  <p:handoutMasterIdLst>
    <p:handoutMasterId r:id="rId31"/>
  </p:handoutMasterIdLst>
  <p:sldIdLst>
    <p:sldId id="256" r:id="rId5"/>
    <p:sldId id="296" r:id="rId6"/>
    <p:sldId id="297" r:id="rId7"/>
    <p:sldId id="294" r:id="rId8"/>
    <p:sldId id="310" r:id="rId9"/>
    <p:sldId id="312" r:id="rId10"/>
    <p:sldId id="323" r:id="rId11"/>
    <p:sldId id="311" r:id="rId12"/>
    <p:sldId id="300" r:id="rId13"/>
    <p:sldId id="313" r:id="rId14"/>
    <p:sldId id="314" r:id="rId15"/>
    <p:sldId id="315" r:id="rId16"/>
    <p:sldId id="316" r:id="rId17"/>
    <p:sldId id="319" r:id="rId18"/>
    <p:sldId id="318" r:id="rId19"/>
    <p:sldId id="320" r:id="rId20"/>
    <p:sldId id="321" r:id="rId21"/>
    <p:sldId id="324" r:id="rId22"/>
    <p:sldId id="322" r:id="rId23"/>
    <p:sldId id="308" r:id="rId24"/>
    <p:sldId id="325" r:id="rId25"/>
    <p:sldId id="309" r:id="rId26"/>
    <p:sldId id="326" r:id="rId27"/>
    <p:sldId id="293" r:id="rId28"/>
    <p:sldId id="286" r:id="rId29"/>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94">
          <p15:clr>
            <a:srgbClr val="A4A3A4"/>
          </p15:clr>
        </p15:guide>
        <p15:guide id="2" pos="22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612A8A"/>
    <a:srgbClr val="006666"/>
    <a:srgbClr val="00A9A6"/>
    <a:srgbClr val="009999"/>
    <a:srgbClr val="00B0AC"/>
    <a:srgbClr val="92E150"/>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69" autoAdjust="0"/>
    <p:restoredTop sz="93922" autoAdjust="0"/>
  </p:normalViewPr>
  <p:slideViewPr>
    <p:cSldViewPr>
      <p:cViewPr varScale="1">
        <p:scale>
          <a:sx n="98" d="100"/>
          <a:sy n="98" d="100"/>
        </p:scale>
        <p:origin x="-1722" y="-90"/>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19/06/2017</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19/06/2017</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7</a:t>
            </a:fld>
            <a:endParaRPr lang="es-MX" dirty="0"/>
          </a:p>
        </p:txBody>
      </p:sp>
    </p:spTree>
    <p:extLst>
      <p:ext uri="{BB962C8B-B14F-4D97-AF65-F5344CB8AC3E}">
        <p14:creationId xmlns:p14="http://schemas.microsoft.com/office/powerpoint/2010/main" val="1095770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10</a:t>
            </a:fld>
            <a:endParaRPr lang="es-MX" dirty="0"/>
          </a:p>
        </p:txBody>
      </p:sp>
    </p:spTree>
    <p:extLst>
      <p:ext uri="{BB962C8B-B14F-4D97-AF65-F5344CB8AC3E}">
        <p14:creationId xmlns:p14="http://schemas.microsoft.com/office/powerpoint/2010/main" val="1604040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13</a:t>
            </a:fld>
            <a:endParaRPr lang="es-MX" dirty="0"/>
          </a:p>
        </p:txBody>
      </p:sp>
    </p:spTree>
    <p:extLst>
      <p:ext uri="{BB962C8B-B14F-4D97-AF65-F5344CB8AC3E}">
        <p14:creationId xmlns:p14="http://schemas.microsoft.com/office/powerpoint/2010/main" val="1372876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22</a:t>
            </a:fld>
            <a:endParaRPr lang="es-MX" dirty="0"/>
          </a:p>
        </p:txBody>
      </p:sp>
    </p:spTree>
    <p:extLst>
      <p:ext uri="{BB962C8B-B14F-4D97-AF65-F5344CB8AC3E}">
        <p14:creationId xmlns:p14="http://schemas.microsoft.com/office/powerpoint/2010/main" val="3377307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24</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png"/><Relationship Id="rId7" Type="http://schemas.openxmlformats.org/officeDocument/2006/relationships/image" Target="../media/image17.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1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0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12 al 16 de junio de 2017</a:t>
            </a:r>
            <a:endParaRPr lang="es-MX" sz="20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p:nvPr>
            <p:extLst>
              <p:ext uri="{D42A27DB-BD31-4B8C-83A1-F6EECF244321}">
                <p14:modId xmlns:p14="http://schemas.microsoft.com/office/powerpoint/2010/main" val="1259853975"/>
              </p:ext>
            </p:extLst>
          </p:nvPr>
        </p:nvPicPr>
        <p:blipFill>
          <a:blip r:embed="rId3"/>
          <a:stretch>
            <a:fillRect/>
          </a:stretch>
        </p:blipFill>
        <p:spPr>
          <a:xfrm>
            <a:off x="101600" y="439738"/>
            <a:ext cx="6938963" cy="4480941"/>
          </a:xfrm>
          <a:prstGeom prst="rect">
            <a:avLst/>
          </a:prstGeom>
        </p:spPr>
      </p:pic>
      <p:sp>
        <p:nvSpPr>
          <p:cNvPr id="2" name="CuadroTexto 1"/>
          <p:cNvSpPr txBox="1"/>
          <p:nvPr/>
        </p:nvSpPr>
        <p:spPr>
          <a:xfrm>
            <a:off x="122359" y="3679700"/>
            <a:ext cx="6990608" cy="1384995"/>
          </a:xfrm>
          <a:prstGeom prst="rect">
            <a:avLst/>
          </a:prstGeom>
          <a:noFill/>
        </p:spPr>
        <p:txBody>
          <a:bodyPr wrap="square" rtlCol="0">
            <a:spAutoFit/>
          </a:bodyPr>
          <a:lstStyle/>
          <a:p>
            <a:pPr algn="just"/>
            <a:r>
              <a:rPr lang="es-MX" b="1" dirty="0" smtClean="0"/>
              <a:t>El 94.3% de las asesorías brindadas son resueltas el mismo día, es decir, se da solución de manera inmediata, las cuales son 1,086 asesorías, siendo el rubro o canal de atención más empleado el Tel-INAI con 848 asesorías.</a:t>
            </a:r>
          </a:p>
          <a:p>
            <a:pPr algn="just"/>
            <a:endParaRPr lang="es-MX" b="1" dirty="0"/>
          </a:p>
          <a:p>
            <a:pPr algn="just"/>
            <a:r>
              <a:rPr lang="es-MX" b="1" dirty="0" smtClean="0"/>
              <a:t>El medio en el que se brinda respuesta entre 1 y 2 días fue E-mail y Postal con 64 asesorías atendidas.</a:t>
            </a:r>
            <a:endParaRPr lang="es-MX" b="1" dirty="0"/>
          </a:p>
        </p:txBody>
      </p:sp>
      <p:sp>
        <p:nvSpPr>
          <p:cNvPr id="6" name="CuadroTexto 5"/>
          <p:cNvSpPr txBox="1"/>
          <p:nvPr/>
        </p:nvSpPr>
        <p:spPr>
          <a:xfrm>
            <a:off x="0" y="3264495"/>
            <a:ext cx="496528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0351" y="23729"/>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Tiempo de </a:t>
            </a: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a</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013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Usuario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5" name="CuadroTexto 4"/>
          <p:cNvSpPr txBox="1"/>
          <p:nvPr/>
        </p:nvSpPr>
        <p:spPr>
          <a:xfrm>
            <a:off x="0" y="3768551"/>
            <a:ext cx="7136920" cy="1508105"/>
          </a:xfrm>
          <a:prstGeom prst="rect">
            <a:avLst/>
          </a:prstGeom>
          <a:noFill/>
        </p:spPr>
        <p:txBody>
          <a:bodyPr wrap="square" rtlCol="0">
            <a:spAutoFit/>
          </a:bodyPr>
          <a:lstStyle/>
          <a:p>
            <a:pPr algn="just"/>
            <a:r>
              <a:rPr lang="es-MX" b="1" dirty="0" smtClean="0"/>
              <a:t>Con 1,120 usuarios que representan el 97.2% de las asesorías realizadas por el CAS las </a:t>
            </a:r>
            <a:r>
              <a:rPr lang="es-MX" b="1" dirty="0"/>
              <a:t>personas </a:t>
            </a:r>
            <a:r>
              <a:rPr lang="es-MX" b="1" dirty="0" smtClean="0"/>
              <a:t>físicas emplean como medio principal el Tel-INAI con 818 usuarios que representan el 96.5% de las asesorías realizadas.</a:t>
            </a:r>
          </a:p>
          <a:p>
            <a:pPr algn="just"/>
            <a:endParaRPr lang="es-MX" sz="800" b="1" dirty="0" smtClean="0"/>
          </a:p>
          <a:p>
            <a:pPr algn="just"/>
            <a:r>
              <a:rPr lang="es-MX" b="1" dirty="0" smtClean="0"/>
              <a:t>Los medios empleados por las personas morales es Tel-INAI con 30 usuarios que representa el 3.5%, E-mail con 1 usuarios que representa 1.1% y Presencial con 1 usuario que representa 1.2%.</a:t>
            </a:r>
            <a:endParaRPr lang="es-MX" b="1" dirty="0"/>
          </a:p>
        </p:txBody>
      </p:sp>
      <p:sp>
        <p:nvSpPr>
          <p:cNvPr id="6" name="CuadroTexto 5"/>
          <p:cNvSpPr txBox="1"/>
          <p:nvPr/>
        </p:nvSpPr>
        <p:spPr>
          <a:xfrm>
            <a:off x="2720479" y="2112947"/>
            <a:ext cx="3524719"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8" name="7 Imagen"/>
          <p:cNvPicPr/>
          <p:nvPr>
            <p:extLst>
              <p:ext uri="{D42A27DB-BD31-4B8C-83A1-F6EECF244321}">
                <p14:modId xmlns:p14="http://schemas.microsoft.com/office/powerpoint/2010/main" val="2119704949"/>
              </p:ext>
            </p:extLst>
          </p:nvPr>
        </p:nvPicPr>
        <p:blipFill>
          <a:blip r:embed="rId2"/>
          <a:stretch>
            <a:fillRect/>
          </a:stretch>
        </p:blipFill>
        <p:spPr>
          <a:xfrm>
            <a:off x="2688034" y="464542"/>
            <a:ext cx="4352925" cy="1647825"/>
          </a:xfrm>
          <a:prstGeom prst="rect">
            <a:avLst/>
          </a:prstGeom>
        </p:spPr>
      </p:pic>
      <p:pic>
        <p:nvPicPr>
          <p:cNvPr id="7" name="6 Imagen"/>
          <p:cNvPicPr/>
          <p:nvPr>
            <p:extLst>
              <p:ext uri="{D42A27DB-BD31-4B8C-83A1-F6EECF244321}">
                <p14:modId xmlns:p14="http://schemas.microsoft.com/office/powerpoint/2010/main" val="1765942815"/>
              </p:ext>
            </p:extLst>
          </p:nvPr>
        </p:nvPicPr>
        <p:blipFill>
          <a:blip r:embed="rId3"/>
          <a:stretch>
            <a:fillRect/>
          </a:stretch>
        </p:blipFill>
        <p:spPr>
          <a:xfrm>
            <a:off x="131763" y="457200"/>
            <a:ext cx="6929437" cy="3311525"/>
          </a:xfrm>
          <a:prstGeom prst="rect">
            <a:avLst/>
          </a:prstGeom>
        </p:spPr>
      </p:pic>
    </p:spTree>
    <p:extLst>
      <p:ext uri="{BB962C8B-B14F-4D97-AF65-F5344CB8AC3E}">
        <p14:creationId xmlns:p14="http://schemas.microsoft.com/office/powerpoint/2010/main" val="1237584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47211" y="238035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CuadroTexto 6"/>
          <p:cNvSpPr txBox="1"/>
          <p:nvPr/>
        </p:nvSpPr>
        <p:spPr>
          <a:xfrm>
            <a:off x="34574" y="2643713"/>
            <a:ext cx="7019422" cy="2492990"/>
          </a:xfrm>
          <a:prstGeom prst="rect">
            <a:avLst/>
          </a:prstGeom>
          <a:noFill/>
        </p:spPr>
        <p:txBody>
          <a:bodyPr wrap="square" rtlCol="0">
            <a:spAutoFit/>
          </a:bodyPr>
          <a:lstStyle/>
          <a:p>
            <a:pPr algn="just"/>
            <a:r>
              <a:rPr lang="es-MX" sz="1300" b="1" dirty="0" smtClean="0"/>
              <a:t>Respecto al género de quienes ocupan los canales de atención que proporciona el INAI y al ser el Tel-INAI el medio más empleado por los usuarios del CAS con 848 servicios atendidos, en la semana reportada los hombres representan el 48.3% y las mujeres </a:t>
            </a:r>
            <a:r>
              <a:rPr lang="es-MX" sz="1300" b="1" dirty="0"/>
              <a:t>representan el </a:t>
            </a:r>
            <a:r>
              <a:rPr lang="es-MX" sz="1300" b="1" dirty="0" smtClean="0"/>
              <a:t>51.7% </a:t>
            </a:r>
          </a:p>
          <a:p>
            <a:pPr algn="just"/>
            <a:endParaRPr lang="es-MX" sz="1300" b="1" dirty="0"/>
          </a:p>
          <a:p>
            <a:pPr algn="just"/>
            <a:r>
              <a:rPr lang="es-MX" sz="1300" b="1" dirty="0"/>
              <a:t>L</a:t>
            </a:r>
            <a:r>
              <a:rPr lang="es-MX" sz="1300" b="1" dirty="0" smtClean="0"/>
              <a:t>os usuarios que acuden de manera presencial al INAI en la semana reportada, en su mayoría son hombres representan el 60.5% y en menor medida las mujeres con un 39.5% de las asesorías otorgadas. En el canal </a:t>
            </a:r>
            <a:r>
              <a:rPr lang="es-MX" sz="1300" b="1" dirty="0" err="1" smtClean="0"/>
              <a:t>MiCAS</a:t>
            </a:r>
            <a:r>
              <a:rPr lang="es-MX" sz="1300" b="1" dirty="0" smtClean="0"/>
              <a:t> donde la mayoría fueron mujeres con un 67.9% en relación a los hombres con 32.1%</a:t>
            </a:r>
          </a:p>
          <a:p>
            <a:pPr algn="just"/>
            <a:endParaRPr lang="es-MX" sz="1300" b="1" dirty="0"/>
          </a:p>
          <a:p>
            <a:pPr algn="just"/>
            <a:r>
              <a:rPr lang="es-MX" sz="1300" b="1" dirty="0" smtClean="0"/>
              <a:t>Finalmente, cabe resaltar que el canal de atención E-mail en la semana reportada representó el 7.6% de uso de los cuales 54.2% de los solicitante eran hombres y un 34.1% representado por la mujeres, 11.4% no proporciono el dato. </a:t>
            </a:r>
            <a:endParaRPr lang="es-MX" sz="1300" b="1" dirty="0"/>
          </a:p>
        </p:txBody>
      </p:sp>
      <p:pic>
        <p:nvPicPr>
          <p:cNvPr id="3" name="2 Imagen"/>
          <p:cNvPicPr/>
          <p:nvPr>
            <p:extLst>
              <p:ext uri="{D42A27DB-BD31-4B8C-83A1-F6EECF244321}">
                <p14:modId xmlns:p14="http://schemas.microsoft.com/office/powerpoint/2010/main" val="522637109"/>
              </p:ext>
            </p:extLst>
          </p:nvPr>
        </p:nvPicPr>
        <p:blipFill>
          <a:blip r:embed="rId2"/>
          <a:stretch>
            <a:fillRect/>
          </a:stretch>
        </p:blipFill>
        <p:spPr>
          <a:xfrm>
            <a:off x="83914" y="456183"/>
            <a:ext cx="6970082" cy="1924168"/>
          </a:xfrm>
          <a:prstGeom prst="rect">
            <a:avLst/>
          </a:prstGeom>
        </p:spPr>
      </p:pic>
    </p:spTree>
    <p:extLst>
      <p:ext uri="{BB962C8B-B14F-4D97-AF65-F5344CB8AC3E}">
        <p14:creationId xmlns:p14="http://schemas.microsoft.com/office/powerpoint/2010/main" val="1397737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3">
            <a:lum bright="70000" contrast="-70000"/>
          </a:blip>
          <a:srcRect r="54408" b="51512"/>
          <a:stretch/>
        </p:blipFill>
        <p:spPr>
          <a:xfrm>
            <a:off x="2504455" y="1337885"/>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5" name="4 Imagen"/>
          <p:cNvPicPr/>
          <p:nvPr>
            <p:extLst>
              <p:ext uri="{D42A27DB-BD31-4B8C-83A1-F6EECF244321}">
                <p14:modId xmlns:p14="http://schemas.microsoft.com/office/powerpoint/2010/main" val="3249801590"/>
              </p:ext>
            </p:extLst>
          </p:nvPr>
        </p:nvPicPr>
        <p:blipFill>
          <a:blip r:embed="rId4"/>
          <a:stretch>
            <a:fillRect/>
          </a:stretch>
        </p:blipFill>
        <p:spPr>
          <a:xfrm>
            <a:off x="58738" y="463550"/>
            <a:ext cx="3165797" cy="1864841"/>
          </a:xfrm>
          <a:prstGeom prst="rect">
            <a:avLst/>
          </a:prstGeom>
        </p:spPr>
      </p:pic>
      <p:pic>
        <p:nvPicPr>
          <p:cNvPr id="7" name="6 Imagen"/>
          <p:cNvPicPr/>
          <p:nvPr>
            <p:extLst>
              <p:ext uri="{D42A27DB-BD31-4B8C-83A1-F6EECF244321}">
                <p14:modId xmlns:p14="http://schemas.microsoft.com/office/powerpoint/2010/main" val="2886204759"/>
              </p:ext>
            </p:extLst>
          </p:nvPr>
        </p:nvPicPr>
        <p:blipFill>
          <a:blip r:embed="rId5"/>
          <a:stretch>
            <a:fillRect/>
          </a:stretch>
        </p:blipFill>
        <p:spPr>
          <a:xfrm>
            <a:off x="3944615" y="454025"/>
            <a:ext cx="3165798" cy="1874366"/>
          </a:xfrm>
          <a:prstGeom prst="rect">
            <a:avLst/>
          </a:prstGeom>
        </p:spPr>
      </p:pic>
      <p:pic>
        <p:nvPicPr>
          <p:cNvPr id="8" name="7 Imagen"/>
          <p:cNvPicPr/>
          <p:nvPr>
            <p:extLst>
              <p:ext uri="{D42A27DB-BD31-4B8C-83A1-F6EECF244321}">
                <p14:modId xmlns:p14="http://schemas.microsoft.com/office/powerpoint/2010/main" val="317308317"/>
              </p:ext>
            </p:extLst>
          </p:nvPr>
        </p:nvPicPr>
        <p:blipFill>
          <a:blip r:embed="rId6"/>
          <a:stretch>
            <a:fillRect/>
          </a:stretch>
        </p:blipFill>
        <p:spPr>
          <a:xfrm>
            <a:off x="57150" y="3048471"/>
            <a:ext cx="3167385" cy="2087092"/>
          </a:xfrm>
          <a:prstGeom prst="rect">
            <a:avLst/>
          </a:prstGeom>
        </p:spPr>
      </p:pic>
      <p:pic>
        <p:nvPicPr>
          <p:cNvPr id="10" name="9 Imagen"/>
          <p:cNvPicPr/>
          <p:nvPr>
            <p:extLst>
              <p:ext uri="{D42A27DB-BD31-4B8C-83A1-F6EECF244321}">
                <p14:modId xmlns:p14="http://schemas.microsoft.com/office/powerpoint/2010/main" val="2125000048"/>
              </p:ext>
            </p:extLst>
          </p:nvPr>
        </p:nvPicPr>
        <p:blipFill>
          <a:blip r:embed="rId7"/>
          <a:stretch>
            <a:fillRect/>
          </a:stretch>
        </p:blipFill>
        <p:spPr>
          <a:xfrm>
            <a:off x="1785938" y="1679575"/>
            <a:ext cx="3163887" cy="2159000"/>
          </a:xfrm>
          <a:prstGeom prst="rect">
            <a:avLst/>
          </a:prstGeom>
        </p:spPr>
      </p:pic>
      <p:pic>
        <p:nvPicPr>
          <p:cNvPr id="9" name="8 Imagen"/>
          <p:cNvPicPr/>
          <p:nvPr>
            <p:extLst>
              <p:ext uri="{D42A27DB-BD31-4B8C-83A1-F6EECF244321}">
                <p14:modId xmlns:p14="http://schemas.microsoft.com/office/powerpoint/2010/main" val="3258987406"/>
              </p:ext>
            </p:extLst>
          </p:nvPr>
        </p:nvPicPr>
        <p:blipFill>
          <a:blip r:embed="rId8"/>
          <a:stretch>
            <a:fillRect/>
          </a:stretch>
        </p:blipFill>
        <p:spPr>
          <a:xfrm>
            <a:off x="3802063" y="2906713"/>
            <a:ext cx="3222625" cy="2228850"/>
          </a:xfrm>
          <a:prstGeom prst="rect">
            <a:avLst/>
          </a:prstGeom>
        </p:spPr>
      </p:pic>
    </p:spTree>
    <p:extLst>
      <p:ext uri="{BB962C8B-B14F-4D97-AF65-F5344CB8AC3E}">
        <p14:creationId xmlns:p14="http://schemas.microsoft.com/office/powerpoint/2010/main" val="3121242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2422" y="3192487"/>
            <a:ext cx="6918537" cy="2031325"/>
          </a:xfrm>
          <a:prstGeom prst="rect">
            <a:avLst/>
          </a:prstGeom>
        </p:spPr>
        <p:txBody>
          <a:bodyPr wrap="square">
            <a:spAutoFit/>
          </a:bodyPr>
          <a:lstStyle/>
          <a:p>
            <a:pPr marL="285750" indent="-285750" algn="just">
              <a:buFont typeface="Wingdings" panose="05000000000000000000" pitchFamily="2" charset="2"/>
              <a:buChar char="q"/>
            </a:pPr>
            <a:r>
              <a:rPr lang="es-MX" b="1" dirty="0" smtClean="0"/>
              <a:t>En </a:t>
            </a:r>
            <a:r>
              <a:rPr lang="es-MX" b="1" dirty="0"/>
              <a:t>el periodo que se informa </a:t>
            </a:r>
            <a:r>
              <a:rPr lang="es-MX" b="1" dirty="0" smtClean="0"/>
              <a:t>925 usuarios </a:t>
            </a:r>
            <a:r>
              <a:rPr lang="es-MX" b="1" dirty="0"/>
              <a:t>proporcionaron información sobre </a:t>
            </a:r>
            <a:r>
              <a:rPr lang="es-MX" b="1" dirty="0" smtClean="0"/>
              <a:t>su edad (lo que representa el 80.3% de los </a:t>
            </a:r>
            <a:r>
              <a:rPr lang="es-MX" b="1" dirty="0"/>
              <a:t>usuarios atendidos</a:t>
            </a:r>
            <a:r>
              <a:rPr lang="es-MX" b="1" dirty="0" smtClean="0"/>
              <a:t>), quienes emplean en un 76.9% Tel-INAI y el 8.5% asisten a las instalaciones del INAI.</a:t>
            </a:r>
          </a:p>
          <a:p>
            <a:pPr algn="just"/>
            <a:endParaRPr lang="es-MX" b="1" dirty="0"/>
          </a:p>
          <a:p>
            <a:pPr marL="285750" indent="-285750" algn="just">
              <a:buFont typeface="Wingdings" panose="05000000000000000000" pitchFamily="2" charset="2"/>
              <a:buChar char="q"/>
            </a:pPr>
            <a:r>
              <a:rPr lang="es-MX" b="1" dirty="0" smtClean="0"/>
              <a:t>El 22.8% </a:t>
            </a:r>
            <a:r>
              <a:rPr lang="es-MX" b="1" dirty="0"/>
              <a:t>de los usuarios </a:t>
            </a:r>
            <a:r>
              <a:rPr lang="es-MX" b="1" dirty="0" smtClean="0"/>
              <a:t>tienen entre 30 y 39 </a:t>
            </a:r>
            <a:r>
              <a:rPr lang="es-MX" b="1" dirty="0"/>
              <a:t>años quienes </a:t>
            </a:r>
            <a:r>
              <a:rPr lang="es-MX" b="1" dirty="0" smtClean="0"/>
              <a:t>en la semana reportada en su mayoría fueron asesorías por medio de Tel-TNAI, con el 79.1%.</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El 15.4% </a:t>
            </a:r>
            <a:r>
              <a:rPr lang="es-MX" b="1" dirty="0"/>
              <a:t>de los usuarios </a:t>
            </a:r>
            <a:r>
              <a:rPr lang="es-MX" b="1" dirty="0" smtClean="0"/>
              <a:t>tienen entre 20 y 29 años, los usuarios entre 40 y 49 años representan 24.9%.</a:t>
            </a:r>
            <a:endParaRPr lang="es-MX" b="1" dirty="0"/>
          </a:p>
        </p:txBody>
      </p:sp>
      <p:sp>
        <p:nvSpPr>
          <p:cNvPr id="6" name="CuadroTexto 5"/>
          <p:cNvSpPr txBox="1"/>
          <p:nvPr/>
        </p:nvSpPr>
        <p:spPr>
          <a:xfrm>
            <a:off x="128191" y="304847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10. Grupo de  Edades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2 Imagen"/>
          <p:cNvPicPr/>
          <p:nvPr>
            <p:extLst>
              <p:ext uri="{D42A27DB-BD31-4B8C-83A1-F6EECF244321}">
                <p14:modId xmlns:p14="http://schemas.microsoft.com/office/powerpoint/2010/main" val="2945594701"/>
              </p:ext>
            </p:extLst>
          </p:nvPr>
        </p:nvPicPr>
        <p:blipFill>
          <a:blip r:embed="rId2"/>
          <a:stretch>
            <a:fillRect/>
          </a:stretch>
        </p:blipFill>
        <p:spPr>
          <a:xfrm>
            <a:off x="56183" y="456183"/>
            <a:ext cx="7010450" cy="2592288"/>
          </a:xfrm>
          <a:prstGeom prst="rect">
            <a:avLst/>
          </a:prstGeom>
        </p:spPr>
      </p:pic>
    </p:spTree>
    <p:extLst>
      <p:ext uri="{BB962C8B-B14F-4D97-AF65-F5344CB8AC3E}">
        <p14:creationId xmlns:p14="http://schemas.microsoft.com/office/powerpoint/2010/main" val="1416719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420321"/>
            <a:ext cx="7163589" cy="1692771"/>
          </a:xfrm>
          <a:prstGeom prst="rect">
            <a:avLst/>
          </a:prstGeom>
          <a:noFill/>
        </p:spPr>
        <p:txBody>
          <a:bodyPr wrap="square" rtlCol="0">
            <a:spAutoFit/>
          </a:bodyPr>
          <a:lstStyle/>
          <a:p>
            <a:pPr algn="just"/>
            <a:r>
              <a:rPr lang="es-MX" b="1" dirty="0" smtClean="0"/>
              <a:t>Las edades de los usuarios </a:t>
            </a:r>
            <a:r>
              <a:rPr lang="es-MX" b="1" dirty="0"/>
              <a:t>de quienes ocupan </a:t>
            </a:r>
            <a:r>
              <a:rPr lang="es-MX" b="1" dirty="0" smtClean="0"/>
              <a:t>mas los </a:t>
            </a:r>
            <a:r>
              <a:rPr lang="es-MX" b="1" dirty="0"/>
              <a:t>canales de atención que proporciona el INAI </a:t>
            </a:r>
            <a:r>
              <a:rPr lang="es-MX" b="1" dirty="0" smtClean="0"/>
              <a:t>se encuentran en un rango de 40 a 49 años que representan el 24.9% de los usuarios que proporcionaron esta información, de este grupo el 43.5% son hombres y </a:t>
            </a:r>
            <a:r>
              <a:rPr lang="es-MX" b="1" dirty="0"/>
              <a:t>el </a:t>
            </a:r>
            <a:r>
              <a:rPr lang="es-MX" b="1" dirty="0" smtClean="0"/>
              <a:t>56.5% </a:t>
            </a:r>
            <a:r>
              <a:rPr lang="es-MX" b="1" dirty="0"/>
              <a:t>son </a:t>
            </a:r>
            <a:r>
              <a:rPr lang="es-MX" b="1" dirty="0" smtClean="0"/>
              <a:t>mujeres representados con 230 usuarios.</a:t>
            </a:r>
          </a:p>
          <a:p>
            <a:pPr algn="just"/>
            <a:endParaRPr lang="es-MX" sz="600" b="1" dirty="0" smtClean="0"/>
          </a:p>
          <a:p>
            <a:pPr algn="just"/>
            <a:r>
              <a:rPr lang="es-MX" b="1" dirty="0" smtClean="0"/>
              <a:t>El grupo de edad de 50 a 59 años fue el tercer rango de edad que más solicitó asesorías con 148 usuarios representado por un 16.0% de los cuales un 46.6% son hombres y 53.4% son mujeres datos reportados en la semana del 12 al 16 de junio.</a:t>
            </a:r>
            <a:endParaRPr lang="es-MX" b="1" dirty="0"/>
          </a:p>
        </p:txBody>
      </p:sp>
      <p:sp>
        <p:nvSpPr>
          <p:cNvPr id="8" name="2 Rectángulo"/>
          <p:cNvSpPr/>
          <p:nvPr/>
        </p:nvSpPr>
        <p:spPr>
          <a:xfrm>
            <a:off x="44790"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9" name="CuadroTexto 8"/>
          <p:cNvSpPr txBox="1"/>
          <p:nvPr/>
        </p:nvSpPr>
        <p:spPr>
          <a:xfrm>
            <a:off x="56183" y="3167883"/>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3" name="2 Imagen"/>
          <p:cNvPicPr/>
          <p:nvPr>
            <p:extLst>
              <p:ext uri="{D42A27DB-BD31-4B8C-83A1-F6EECF244321}">
                <p14:modId xmlns:p14="http://schemas.microsoft.com/office/powerpoint/2010/main" val="196367543"/>
              </p:ext>
            </p:extLst>
          </p:nvPr>
        </p:nvPicPr>
        <p:blipFill>
          <a:blip r:embed="rId2"/>
          <a:stretch>
            <a:fillRect/>
          </a:stretch>
        </p:blipFill>
        <p:spPr>
          <a:xfrm>
            <a:off x="56183" y="456183"/>
            <a:ext cx="6984776" cy="2711700"/>
          </a:xfrm>
          <a:prstGeom prst="rect">
            <a:avLst/>
          </a:prstGeom>
        </p:spPr>
      </p:pic>
    </p:spTree>
    <p:extLst>
      <p:ext uri="{BB962C8B-B14F-4D97-AF65-F5344CB8AC3E}">
        <p14:creationId xmlns:p14="http://schemas.microsoft.com/office/powerpoint/2010/main" val="3086814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00199" y="737271"/>
            <a:ext cx="1324883" cy="2954132"/>
          </a:xfrm>
          <a:prstGeom prst="rect">
            <a:avLst/>
          </a:prstGeom>
        </p:spPr>
      </p:pic>
      <p:pic>
        <p:nvPicPr>
          <p:cNvPr id="6" name="Imagen 5"/>
          <p:cNvPicPr>
            <a:picLocks noChangeAspect="1"/>
          </p:cNvPicPr>
          <p:nvPr/>
        </p:nvPicPr>
        <p:blipFill rotWithShape="1">
          <a:blip r:embed="rId3">
            <a:lum bright="70000" contrast="-70000"/>
          </a:blip>
          <a:srcRect r="78731" b="48142"/>
          <a:stretch/>
        </p:blipFill>
        <p:spPr>
          <a:xfrm flipH="1">
            <a:off x="5342195" y="737271"/>
            <a:ext cx="1435159"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12. Pirámide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0" y="4182596"/>
            <a:ext cx="7118799" cy="954107"/>
          </a:xfrm>
          <a:prstGeom prst="rect">
            <a:avLst/>
          </a:prstGeom>
          <a:noFill/>
        </p:spPr>
        <p:txBody>
          <a:bodyPr wrap="square" rtlCol="0">
            <a:spAutoFit/>
          </a:bodyPr>
          <a:lstStyle/>
          <a:p>
            <a:pPr algn="just"/>
            <a:r>
              <a:rPr lang="es-MX" b="1" dirty="0" smtClean="0"/>
              <a:t>En la semana del 12 al 16 de junio de 2017, de los 925 usuarios  que proporcionaron su edad el grupo de 40 a 49 años, constituye 24.9% de la población, toda vez que son, quienes más usan los canales que proporciona el CAS. La población del rango de 30 a 39 años, representa el 22.8% del total, la población en edad avanzada representa el 4.6%.</a:t>
            </a:r>
            <a:endParaRPr lang="es-MX" b="1" dirty="0"/>
          </a:p>
        </p:txBody>
      </p:sp>
      <p:pic>
        <p:nvPicPr>
          <p:cNvPr id="7" name="6 Imagen"/>
          <p:cNvPicPr/>
          <p:nvPr>
            <p:extLst>
              <p:ext uri="{D42A27DB-BD31-4B8C-83A1-F6EECF244321}">
                <p14:modId xmlns:p14="http://schemas.microsoft.com/office/powerpoint/2010/main" val="3783502840"/>
              </p:ext>
            </p:extLst>
          </p:nvPr>
        </p:nvPicPr>
        <p:blipFill>
          <a:blip r:embed="rId4"/>
          <a:stretch>
            <a:fillRect/>
          </a:stretch>
        </p:blipFill>
        <p:spPr>
          <a:xfrm>
            <a:off x="103188" y="461963"/>
            <a:ext cx="6962775" cy="3714750"/>
          </a:xfrm>
          <a:prstGeom prst="rect">
            <a:avLst/>
          </a:prstGeom>
        </p:spPr>
      </p:pic>
    </p:spTree>
    <p:extLst>
      <p:ext uri="{BB962C8B-B14F-4D97-AF65-F5344CB8AC3E}">
        <p14:creationId xmlns:p14="http://schemas.microsoft.com/office/powerpoint/2010/main" val="2349149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13. Escolaridad de los Usuarios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smtClean="0"/>
              <a:t>El 49.4% de los usuarios del CAS tienen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24.9% de los usuarios cuentan con Nivel medio superior.</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25.7% representa el resto de los usuarios que proporcionaron el dato.</a:t>
            </a:r>
            <a:endParaRPr lang="es-MX" b="1" dirty="0"/>
          </a:p>
        </p:txBody>
      </p:sp>
      <p:sp>
        <p:nvSpPr>
          <p:cNvPr id="7" name="CuadroTexto 6"/>
          <p:cNvSpPr txBox="1"/>
          <p:nvPr/>
        </p:nvSpPr>
        <p:spPr>
          <a:xfrm>
            <a:off x="59758" y="2544415"/>
            <a:ext cx="2360439"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8" name="7 Imagen"/>
          <p:cNvPicPr/>
          <p:nvPr>
            <p:extLst>
              <p:ext uri="{D42A27DB-BD31-4B8C-83A1-F6EECF244321}">
                <p14:modId xmlns:p14="http://schemas.microsoft.com/office/powerpoint/2010/main" val="4240701742"/>
              </p:ext>
            </p:extLst>
          </p:nvPr>
        </p:nvPicPr>
        <p:blipFill>
          <a:blip r:embed="rId2"/>
          <a:stretch>
            <a:fillRect/>
          </a:stretch>
        </p:blipFill>
        <p:spPr>
          <a:xfrm>
            <a:off x="56183" y="456183"/>
            <a:ext cx="2466975" cy="2143125"/>
          </a:xfrm>
          <a:prstGeom prst="rect">
            <a:avLst/>
          </a:prstGeom>
        </p:spPr>
      </p:pic>
      <p:pic>
        <p:nvPicPr>
          <p:cNvPr id="3" name="2 Imagen"/>
          <p:cNvPicPr/>
          <p:nvPr>
            <p:extLst>
              <p:ext uri="{D42A27DB-BD31-4B8C-83A1-F6EECF244321}">
                <p14:modId xmlns:p14="http://schemas.microsoft.com/office/powerpoint/2010/main" val="4138766865"/>
              </p:ext>
            </p:extLst>
          </p:nvPr>
        </p:nvPicPr>
        <p:blipFill>
          <a:blip r:embed="rId3"/>
          <a:stretch>
            <a:fillRect/>
          </a:stretch>
        </p:blipFill>
        <p:spPr>
          <a:xfrm>
            <a:off x="60325" y="1680319"/>
            <a:ext cx="7000875" cy="2374156"/>
          </a:xfrm>
          <a:prstGeom prst="rect">
            <a:avLst/>
          </a:prstGeom>
        </p:spPr>
      </p:pic>
    </p:spTree>
    <p:extLst>
      <p:ext uri="{BB962C8B-B14F-4D97-AF65-F5344CB8AC3E}">
        <p14:creationId xmlns:p14="http://schemas.microsoft.com/office/powerpoint/2010/main" val="3091760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6895" y="3264495"/>
            <a:ext cx="7086072" cy="2031325"/>
          </a:xfrm>
          <a:prstGeom prst="rect">
            <a:avLst/>
          </a:prstGeom>
          <a:noFill/>
        </p:spPr>
        <p:txBody>
          <a:bodyPr wrap="square" rtlCol="0">
            <a:spAutoFit/>
          </a:bodyPr>
          <a:lstStyle/>
          <a:p>
            <a:pPr algn="just"/>
            <a:r>
              <a:rPr lang="es-MX" b="1" dirty="0" smtClean="0"/>
              <a:t>En el caso de escolaridad sólo 868 usuarios proporcionaron datos de los cuales la licenciatura es el grado de mayor representación ya que con 429 usuarios que equivale </a:t>
            </a:r>
            <a:r>
              <a:rPr lang="es-MX" b="1" dirty="0"/>
              <a:t>a</a:t>
            </a:r>
            <a:r>
              <a:rPr lang="es-MX" b="1" dirty="0" smtClean="0"/>
              <a:t>l 49.4% del sub total que emplean como canal de atención preferido a Tel-INAI con un 80.3% respecto a otros canales de atención.</a:t>
            </a:r>
          </a:p>
          <a:p>
            <a:pPr algn="just"/>
            <a:endParaRPr lang="es-MX" sz="1000" b="1" dirty="0"/>
          </a:p>
          <a:p>
            <a:pPr algn="just"/>
            <a:r>
              <a:rPr lang="es-MX" b="1" dirty="0" smtClean="0"/>
              <a:t>En el Nivel medio superior de los 216 usuarios que otorgaron el dato respecto del subtotal, con un 81.0% el canal de atención Tel-INAI, de igual manera los usuarios con grado escolar de secundaria que representan el 9.6% de los usuarios, existe un mayor uso del canal de atención Tel-INAI con un 78.3%.</a:t>
            </a:r>
          </a:p>
        </p:txBody>
      </p:sp>
      <p:sp>
        <p:nvSpPr>
          <p:cNvPr id="5" name="CuadroTexto 5"/>
          <p:cNvSpPr txBox="1"/>
          <p:nvPr/>
        </p:nvSpPr>
        <p:spPr>
          <a:xfrm>
            <a:off x="-19439" y="3049051"/>
            <a:ext cx="3694228"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2" name="1 Imagen"/>
          <p:cNvPicPr/>
          <p:nvPr>
            <p:extLst>
              <p:ext uri="{D42A27DB-BD31-4B8C-83A1-F6EECF244321}">
                <p14:modId xmlns:p14="http://schemas.microsoft.com/office/powerpoint/2010/main" val="1796772680"/>
              </p:ext>
            </p:extLst>
          </p:nvPr>
        </p:nvPicPr>
        <p:blipFill>
          <a:blip r:embed="rId2"/>
          <a:stretch>
            <a:fillRect/>
          </a:stretch>
        </p:blipFill>
        <p:spPr>
          <a:xfrm>
            <a:off x="102344" y="456183"/>
            <a:ext cx="6997016" cy="2592868"/>
          </a:xfrm>
          <a:prstGeom prst="rect">
            <a:avLst/>
          </a:prstGeom>
        </p:spPr>
      </p:pic>
    </p:spTree>
    <p:extLst>
      <p:ext uri="{BB962C8B-B14F-4D97-AF65-F5344CB8AC3E}">
        <p14:creationId xmlns:p14="http://schemas.microsoft.com/office/powerpoint/2010/main" val="642372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4575" y="458499"/>
            <a:ext cx="3456384" cy="4678204"/>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En el periodo que se informa 958 usuarios proporcionaron información sobre la entidad de donde requirió el servicio (lo que representa el 83.2% de los usuarios atendidos) y 194 no proporcionaron información lo que representa el 16.8% del total de los usuarios. </a:t>
            </a:r>
          </a:p>
          <a:p>
            <a:pPr marL="285750" indent="-285750" algn="just">
              <a:buFont typeface="Wingdings" panose="05000000000000000000" pitchFamily="2" charset="2"/>
              <a:buChar char="q"/>
            </a:pPr>
            <a:endParaRPr lang="es-MX" sz="800" b="1" dirty="0" smtClean="0"/>
          </a:p>
          <a:p>
            <a:pPr marL="285750" indent="-285750" algn="just">
              <a:buFont typeface="Wingdings" panose="05000000000000000000" pitchFamily="2" charset="2"/>
              <a:buChar char="q"/>
            </a:pPr>
            <a:r>
              <a:rPr lang="es-MX" b="1" dirty="0" smtClean="0"/>
              <a:t>48.5% de los usuarios son de la Ciudad de México, Estado de México y  Chiapas.</a:t>
            </a:r>
            <a:endParaRPr lang="es-MX" b="1" dirty="0"/>
          </a:p>
          <a:p>
            <a:pPr marL="285750" indent="-285750" algn="just">
              <a:buFont typeface="Wingdings" panose="05000000000000000000" pitchFamily="2" charset="2"/>
              <a:buChar char="q"/>
            </a:pPr>
            <a:endParaRPr lang="es-MX" sz="800" b="1" dirty="0" smtClean="0"/>
          </a:p>
          <a:p>
            <a:pPr marL="285750" indent="-285750" algn="just">
              <a:buFont typeface="Wingdings" panose="05000000000000000000" pitchFamily="2" charset="2"/>
              <a:buChar char="q"/>
            </a:pPr>
            <a:r>
              <a:rPr lang="es-MX" b="1" dirty="0" smtClean="0"/>
              <a:t>33.9% de los usuarios están en el resto del país.</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smtClean="0"/>
              <a:t>0.2 de los usuarios son de procedencia extranjera.</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smtClean="0"/>
              <a:t>Los estados de donde se advierte un uso muy escaso de los servicios del CAS son San Luis Potosí, Chihuahua, Yucatán, Durango, Baja California Sur, Nayarit y Zacatecas.</a:t>
            </a:r>
            <a:endParaRPr lang="es-MX" b="1" dirty="0"/>
          </a:p>
        </p:txBody>
      </p:sp>
      <p:sp>
        <p:nvSpPr>
          <p:cNvPr id="6"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15. Asesoría por Entidad Federativa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1 Imagen"/>
          <p:cNvPicPr/>
          <p:nvPr>
            <p:extLst>
              <p:ext uri="{D42A27DB-BD31-4B8C-83A1-F6EECF244321}">
                <p14:modId xmlns:p14="http://schemas.microsoft.com/office/powerpoint/2010/main" val="761384072"/>
              </p:ext>
            </p:extLst>
          </p:nvPr>
        </p:nvPicPr>
        <p:blipFill>
          <a:blip r:embed="rId2"/>
          <a:stretch>
            <a:fillRect/>
          </a:stretch>
        </p:blipFill>
        <p:spPr>
          <a:xfrm>
            <a:off x="55563" y="455613"/>
            <a:ext cx="3529012" cy="4752975"/>
          </a:xfrm>
          <a:prstGeom prst="rect">
            <a:avLst/>
          </a:prstGeom>
        </p:spPr>
      </p:pic>
    </p:spTree>
    <p:extLst>
      <p:ext uri="{BB962C8B-B14F-4D97-AF65-F5344CB8AC3E}">
        <p14:creationId xmlns:p14="http://schemas.microsoft.com/office/powerpoint/2010/main" val="1290423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528191"/>
            <a:ext cx="5832648" cy="6740307"/>
          </a:xfrm>
          <a:prstGeom prst="rect">
            <a:avLst/>
          </a:prstGeom>
          <a:noFill/>
        </p:spPr>
        <p:txBody>
          <a:bodyPr wrap="square" rtlCol="0">
            <a:spAutoFit/>
          </a:bodyPr>
          <a:lstStyle/>
          <a:p>
            <a:pPr marL="342900" indent="-342900" algn="just">
              <a:buFont typeface="+mj-lt"/>
              <a:buAutoNum type="arabicPeriod"/>
            </a:pPr>
            <a:r>
              <a:rPr lang="es-MX" sz="1600" dirty="0" smtClean="0"/>
              <a:t>Introducción.</a:t>
            </a:r>
            <a:endParaRPr lang="es-MX" sz="500" dirty="0" smtClean="0"/>
          </a:p>
          <a:p>
            <a:pPr marL="342900" indent="-342900" algn="just">
              <a:buFont typeface="+mj-lt"/>
              <a:buAutoNum type="arabicPeriod"/>
            </a:pPr>
            <a:r>
              <a:rPr lang="es-MX" sz="1600" dirty="0" smtClean="0"/>
              <a:t>Tipo de Servicios.</a:t>
            </a:r>
            <a:endParaRPr lang="es-MX" sz="500" dirty="0" smtClean="0"/>
          </a:p>
          <a:p>
            <a:pPr marL="342900" indent="-342900" algn="just">
              <a:buFont typeface="+mj-lt"/>
              <a:buAutoNum type="arabicPeriod"/>
            </a:pPr>
            <a:r>
              <a:rPr lang="es-MX" sz="1600" dirty="0"/>
              <a:t>Total Asesorías Solicitados por </a:t>
            </a:r>
            <a:r>
              <a:rPr lang="es-MX" sz="1600" dirty="0" smtClean="0"/>
              <a:t>día. </a:t>
            </a:r>
          </a:p>
          <a:p>
            <a:pPr marL="342900" indent="-342900" algn="just">
              <a:buFont typeface="+mj-lt"/>
              <a:buAutoNum type="arabicPeriod"/>
            </a:pPr>
            <a:r>
              <a:rPr lang="es-MX" sz="1600" dirty="0" smtClean="0"/>
              <a:t>Asesorías </a:t>
            </a:r>
            <a:r>
              <a:rPr lang="es-MX" sz="1600" dirty="0"/>
              <a:t>por Canal de </a:t>
            </a:r>
            <a:r>
              <a:rPr lang="es-MX" sz="1600" dirty="0" smtClean="0"/>
              <a:t>Atención.</a:t>
            </a:r>
          </a:p>
          <a:p>
            <a:pPr marL="342900" indent="-342900" algn="just">
              <a:buFont typeface="+mj-lt"/>
              <a:buAutoNum type="arabicPeriod"/>
            </a:pPr>
            <a:r>
              <a:rPr lang="es-MX" sz="1600" dirty="0" smtClean="0"/>
              <a:t>Canal </a:t>
            </a:r>
            <a:r>
              <a:rPr lang="es-MX" sz="1600" dirty="0"/>
              <a:t>de </a:t>
            </a:r>
            <a:r>
              <a:rPr lang="es-MX" sz="1600" dirty="0" smtClean="0"/>
              <a:t>Atención </a:t>
            </a:r>
            <a:r>
              <a:rPr lang="es-MX" sz="1600" dirty="0"/>
              <a:t>por </a:t>
            </a:r>
            <a:r>
              <a:rPr lang="es-MX" sz="1600" dirty="0" smtClean="0"/>
              <a:t>día.</a:t>
            </a:r>
            <a:endParaRPr lang="es-MX" sz="500" dirty="0" smtClean="0"/>
          </a:p>
          <a:p>
            <a:pPr marL="342900" indent="-342900" algn="just">
              <a:buFont typeface="+mj-lt"/>
              <a:buAutoNum type="arabicPeriod"/>
            </a:pPr>
            <a:r>
              <a:rPr lang="es-MX" sz="1600" dirty="0" smtClean="0"/>
              <a:t>Tipo </a:t>
            </a:r>
            <a:r>
              <a:rPr lang="es-MX" sz="1600" dirty="0"/>
              <a:t>de A</a:t>
            </a:r>
            <a:r>
              <a:rPr lang="es-MX" sz="1600" dirty="0" smtClean="0"/>
              <a:t>sesoría </a:t>
            </a:r>
            <a:r>
              <a:rPr lang="es-MX" sz="1600" dirty="0"/>
              <a:t>por Canal de </a:t>
            </a:r>
            <a:r>
              <a:rPr lang="es-MX" sz="1600" dirty="0" smtClean="0"/>
              <a:t>Atención.</a:t>
            </a:r>
            <a:endParaRPr lang="es-MX" sz="500" dirty="0" smtClean="0"/>
          </a:p>
          <a:p>
            <a:pPr marL="342900" indent="-342900" algn="just">
              <a:buFont typeface="+mj-lt"/>
              <a:buAutoNum type="arabicPeriod"/>
            </a:pPr>
            <a:r>
              <a:rPr lang="es-MX" sz="1600" dirty="0"/>
              <a:t>Tiempo de asesoría por Canal de </a:t>
            </a:r>
            <a:r>
              <a:rPr lang="es-MX" sz="1600" dirty="0" smtClean="0"/>
              <a:t>Atención.</a:t>
            </a:r>
            <a:endParaRPr lang="es-MX" sz="1600" dirty="0"/>
          </a:p>
          <a:p>
            <a:pPr marL="342900" indent="-342900" algn="just">
              <a:buFont typeface="+mj-lt"/>
              <a:buAutoNum type="arabicPeriod"/>
            </a:pPr>
            <a:r>
              <a:rPr lang="es-MX" sz="1600" dirty="0" smtClean="0"/>
              <a:t>Tipo </a:t>
            </a:r>
            <a:r>
              <a:rPr lang="es-MX" sz="1600" dirty="0"/>
              <a:t>de Usuario por Canal de </a:t>
            </a:r>
            <a:r>
              <a:rPr lang="es-MX" sz="1600" dirty="0" smtClean="0"/>
              <a:t>Atención.</a:t>
            </a:r>
            <a:endParaRPr lang="es-MX" sz="500" dirty="0" smtClean="0"/>
          </a:p>
          <a:p>
            <a:pPr marL="342900" indent="-342900" algn="just">
              <a:buFont typeface="+mj-lt"/>
              <a:buAutoNum type="arabicPeriod"/>
            </a:pPr>
            <a:r>
              <a:rPr lang="es-MX" sz="1600" dirty="0"/>
              <a:t>Género de los Usuarios por Canal de </a:t>
            </a:r>
            <a:r>
              <a:rPr lang="es-MX" sz="1600" dirty="0" smtClean="0"/>
              <a:t>Atención.</a:t>
            </a:r>
          </a:p>
          <a:p>
            <a:pPr marL="342900" indent="-342900" algn="just">
              <a:buFont typeface="+mj-lt"/>
              <a:buAutoNum type="arabicPeriod"/>
            </a:pPr>
            <a:r>
              <a:rPr lang="es-MX" sz="1600" dirty="0"/>
              <a:t>Grupo de  Edades de los Usuarios por Canal de </a:t>
            </a:r>
            <a:r>
              <a:rPr lang="es-MX" sz="1600" dirty="0" smtClean="0"/>
              <a:t>Atención.</a:t>
            </a:r>
          </a:p>
          <a:p>
            <a:pPr marL="342900" indent="-342900" algn="just">
              <a:buFont typeface="+mj-lt"/>
              <a:buAutoNum type="arabicPeriod"/>
            </a:pPr>
            <a:r>
              <a:rPr lang="es-MX" sz="1600" dirty="0"/>
              <a:t>Grupo de  Edades de los Usuarios por </a:t>
            </a:r>
            <a:r>
              <a:rPr lang="es-MX" sz="1600" dirty="0" smtClean="0"/>
              <a:t>género.</a:t>
            </a:r>
          </a:p>
          <a:p>
            <a:pPr marL="342900" indent="-342900" algn="just">
              <a:buFont typeface="+mj-lt"/>
              <a:buAutoNum type="arabicPeriod"/>
            </a:pPr>
            <a:r>
              <a:rPr lang="es-MX" sz="1600" dirty="0"/>
              <a:t>Pirámide de Edades de los Usuarios por </a:t>
            </a:r>
            <a:r>
              <a:rPr lang="es-MX" sz="1600" dirty="0" smtClean="0"/>
              <a:t>género.</a:t>
            </a:r>
          </a:p>
          <a:p>
            <a:pPr marL="342900" indent="-342900" algn="just">
              <a:buFont typeface="+mj-lt"/>
              <a:buAutoNum type="arabicPeriod"/>
            </a:pPr>
            <a:r>
              <a:rPr lang="es-MX" sz="1600" dirty="0"/>
              <a:t>Escolaridad de los </a:t>
            </a:r>
            <a:r>
              <a:rPr lang="es-MX" sz="1600" dirty="0" smtClean="0"/>
              <a:t>Usuarios.</a:t>
            </a:r>
          </a:p>
          <a:p>
            <a:pPr marL="342900" indent="-342900" algn="just">
              <a:buFont typeface="+mj-lt"/>
              <a:buAutoNum type="arabicPeriod"/>
            </a:pPr>
            <a:r>
              <a:rPr lang="es-MX" sz="1600" dirty="0"/>
              <a:t>Escolaridad de los Usuarios por canal de </a:t>
            </a:r>
            <a:r>
              <a:rPr lang="es-MX" sz="1600" dirty="0" smtClean="0"/>
              <a:t>atención.</a:t>
            </a:r>
          </a:p>
          <a:p>
            <a:pPr marL="342900" indent="-342900" algn="just">
              <a:buFont typeface="+mj-lt"/>
              <a:buAutoNum type="arabicPeriod"/>
            </a:pPr>
            <a:r>
              <a:rPr lang="es-MX" sz="1600" dirty="0"/>
              <a:t>Asesoría por Entidad </a:t>
            </a:r>
            <a:r>
              <a:rPr lang="es-MX" sz="1600" dirty="0" smtClean="0"/>
              <a:t>Federativa.</a:t>
            </a:r>
          </a:p>
          <a:p>
            <a:pPr marL="342900" indent="-342900" algn="just">
              <a:buFont typeface="+mj-lt"/>
              <a:buAutoNum type="arabicPeriod"/>
            </a:pPr>
            <a:r>
              <a:rPr lang="es-MX" sz="1600" dirty="0"/>
              <a:t>Evaluación del Servicio de </a:t>
            </a:r>
            <a:r>
              <a:rPr lang="es-MX" sz="1600" dirty="0" smtClean="0"/>
              <a:t>Tel-INAI.</a:t>
            </a:r>
          </a:p>
          <a:p>
            <a:pPr marL="342900" indent="-342900" algn="just">
              <a:buFont typeface="+mj-lt"/>
              <a:buAutoNum type="arabicPeriod"/>
            </a:pPr>
            <a:r>
              <a:rPr lang="es-MX" sz="1600" dirty="0"/>
              <a:t>Evaluación del Servicio </a:t>
            </a:r>
            <a:r>
              <a:rPr lang="es-MX" sz="1600" dirty="0" smtClean="0"/>
              <a:t>Presencial.</a:t>
            </a:r>
          </a:p>
          <a:p>
            <a:pPr marL="342900" indent="-342900" algn="just">
              <a:buFont typeface="+mj-lt"/>
              <a:buAutoNum type="arabicPeriod"/>
            </a:pPr>
            <a:r>
              <a:rPr lang="es-MX" sz="1600" dirty="0" smtClean="0"/>
              <a:t>Anexo </a:t>
            </a:r>
            <a:r>
              <a:rPr lang="es-MX" sz="1600" dirty="0"/>
              <a:t>Detalle de Servicios por </a:t>
            </a:r>
            <a:r>
              <a:rPr lang="es-MX" sz="1600" dirty="0" smtClean="0"/>
              <a:t>Agente. </a:t>
            </a:r>
            <a:endParaRPr lang="es-MX" sz="1600" dirty="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r>
              <a:rPr lang="es-MX" sz="175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endPar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270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218084" y="2832447"/>
            <a:ext cx="6750867" cy="2062103"/>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recibido por Tel-INAI es de 9.3 en una escala de 0 a 10.</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smtClean="0"/>
              <a:t>La calificación sobre la amabilidad </a:t>
            </a:r>
            <a:r>
              <a:rPr lang="es-MX" b="1" dirty="0"/>
              <a:t>recibida </a:t>
            </a:r>
            <a:r>
              <a:rPr lang="es-MX" b="1" dirty="0" smtClean="0"/>
              <a:t>fue 9.7 en una escala de 0 a 10</a:t>
            </a:r>
            <a:r>
              <a:rPr lang="es-MX" b="1" dirty="0"/>
              <a:t>.</a:t>
            </a:r>
          </a:p>
          <a:p>
            <a:pPr algn="just"/>
            <a:endParaRPr lang="es-MX" sz="1000" b="1" dirty="0" smtClean="0"/>
          </a:p>
          <a:p>
            <a:pPr marL="285750" indent="-285750" algn="just">
              <a:buFont typeface="Wingdings" panose="05000000000000000000" pitchFamily="2" charset="2"/>
              <a:buChar char="q"/>
            </a:pPr>
            <a:r>
              <a:rPr lang="es-MX" b="1" dirty="0" smtClean="0"/>
              <a:t>Respecto a la preparación del asesor y si la asesoría fue suficiente se obtuvo una calificación de 9.4 en una escala de 0 a 10.</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Finalmente tanto la atención recibida obtuvo una calificación de 9.6 y el tiempo </a:t>
            </a:r>
            <a:r>
              <a:rPr lang="es-MX" b="1" dirty="0"/>
              <a:t>en </a:t>
            </a:r>
            <a:r>
              <a:rPr lang="es-MX" b="1" dirty="0" smtClean="0"/>
              <a:t>espera para ser atendido obtuvo una calificación </a:t>
            </a:r>
            <a:r>
              <a:rPr lang="es-MX" b="1" dirty="0"/>
              <a:t>de </a:t>
            </a:r>
            <a:r>
              <a:rPr lang="es-MX" b="1" dirty="0" smtClean="0"/>
              <a:t>8.5 </a:t>
            </a:r>
            <a:r>
              <a:rPr lang="es-MX" b="1" dirty="0"/>
              <a:t>en una escala de 0 a 10</a:t>
            </a:r>
            <a:r>
              <a:rPr lang="es-MX" b="1" dirty="0" smtClean="0"/>
              <a:t>.</a:t>
            </a:r>
            <a:endParaRPr lang="es-MX" b="1" dirty="0"/>
          </a:p>
        </p:txBody>
      </p:sp>
      <p:pic>
        <p:nvPicPr>
          <p:cNvPr id="3" name="2 Imagen"/>
          <p:cNvPicPr/>
          <p:nvPr>
            <p:extLst>
              <p:ext uri="{D42A27DB-BD31-4B8C-83A1-F6EECF244321}">
                <p14:modId xmlns:p14="http://schemas.microsoft.com/office/powerpoint/2010/main" val="2937437864"/>
              </p:ext>
            </p:extLst>
          </p:nvPr>
        </p:nvPicPr>
        <p:blipFill>
          <a:blip r:embed="rId2"/>
          <a:stretch>
            <a:fillRect/>
          </a:stretch>
        </p:blipFill>
        <p:spPr>
          <a:xfrm>
            <a:off x="70966" y="456183"/>
            <a:ext cx="7042001" cy="2259538"/>
          </a:xfrm>
          <a:prstGeom prst="rect">
            <a:avLst/>
          </a:prstGeom>
        </p:spPr>
      </p:pic>
    </p:spTree>
    <p:extLst>
      <p:ext uri="{BB962C8B-B14F-4D97-AF65-F5344CB8AC3E}">
        <p14:creationId xmlns:p14="http://schemas.microsoft.com/office/powerpoint/2010/main" val="3925228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Rectángulo"/>
          <p:cNvSpPr/>
          <p:nvPr/>
        </p:nvSpPr>
        <p:spPr>
          <a:xfrm>
            <a:off x="-64804"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00199" y="3768551"/>
            <a:ext cx="6840760" cy="1384995"/>
          </a:xfrm>
          <a:prstGeom prst="rect">
            <a:avLst/>
          </a:prstGeom>
          <a:noFill/>
        </p:spPr>
        <p:txBody>
          <a:bodyPr wrap="square" rtlCol="0">
            <a:spAutoFit/>
          </a:bodyPr>
          <a:lstStyle/>
          <a:p>
            <a:r>
              <a:rPr lang="es-MX" b="1" dirty="0" smtClean="0"/>
              <a:t>En la gráfica se observa que la calificación a la atención recibida, la amabilidad del asesor, la preparación del asesor y si considera si la asesoría fue suficiente se encuentran por arriba de la calificación promedio que es de 9.3.</a:t>
            </a:r>
          </a:p>
          <a:p>
            <a:endParaRPr lang="es-MX" b="1" dirty="0"/>
          </a:p>
          <a:p>
            <a:pPr algn="just"/>
            <a:r>
              <a:rPr lang="es-MX" b="1" dirty="0" smtClean="0"/>
              <a:t>Sin embargo, existe área de oportunidad para mejorar en  el tiempo de espera la cual se encuentra por abajo del promedio.</a:t>
            </a:r>
            <a:endParaRPr lang="es-MX" b="1" dirty="0"/>
          </a:p>
        </p:txBody>
      </p:sp>
      <p:pic>
        <p:nvPicPr>
          <p:cNvPr id="3" name="2 Imagen"/>
          <p:cNvPicPr/>
          <p:nvPr>
            <p:extLst>
              <p:ext uri="{D42A27DB-BD31-4B8C-83A1-F6EECF244321}">
                <p14:modId xmlns:p14="http://schemas.microsoft.com/office/powerpoint/2010/main" val="800148897"/>
              </p:ext>
            </p:extLst>
          </p:nvPr>
        </p:nvPicPr>
        <p:blipFill>
          <a:blip r:embed="rId2"/>
          <a:stretch>
            <a:fillRect/>
          </a:stretch>
        </p:blipFill>
        <p:spPr>
          <a:xfrm>
            <a:off x="60325" y="458788"/>
            <a:ext cx="6975475" cy="3359150"/>
          </a:xfrm>
          <a:prstGeom prst="rect">
            <a:avLst/>
          </a:prstGeom>
        </p:spPr>
      </p:pic>
    </p:spTree>
    <p:extLst>
      <p:ext uri="{BB962C8B-B14F-4D97-AF65-F5344CB8AC3E}">
        <p14:creationId xmlns:p14="http://schemas.microsoft.com/office/powerpoint/2010/main" val="1654908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180129" y="2745918"/>
            <a:ext cx="6816757" cy="2462213"/>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presencial recibido es de 9.8 en una escala de 0 a 10.</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La calificación sobre la amabilidad </a:t>
            </a:r>
            <a:r>
              <a:rPr lang="es-MX" b="1" dirty="0"/>
              <a:t>y </a:t>
            </a:r>
            <a:r>
              <a:rPr lang="es-MX" b="1" dirty="0" smtClean="0"/>
              <a:t>si la duda fue aclarada </a:t>
            </a:r>
            <a:r>
              <a:rPr lang="es-MX" b="1" dirty="0"/>
              <a:t>fueron </a:t>
            </a:r>
            <a:r>
              <a:rPr lang="es-MX" b="1" dirty="0" smtClean="0"/>
              <a:t>de 10.0 en </a:t>
            </a:r>
            <a:r>
              <a:rPr lang="es-MX" b="1" dirty="0"/>
              <a:t>una escala de 0 a 10</a:t>
            </a:r>
            <a:r>
              <a:rPr lang="es-MX" b="1" dirty="0" smtClean="0"/>
              <a:t>.</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En cuanto a la atención recibida y la capacidad del asesor para resolver dudas fue de 9.9 en una escala de 0 a 10</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Respecto al tiempo de espera para ser atendido recibió una calificación de 9.3 en una escala de 0 a 10 por lo que deben mejorarse.</a:t>
            </a:r>
            <a:endParaRPr lang="es-MX" b="1" dirty="0"/>
          </a:p>
        </p:txBody>
      </p:sp>
      <p:pic>
        <p:nvPicPr>
          <p:cNvPr id="3" name="2 Imagen"/>
          <p:cNvPicPr/>
          <p:nvPr>
            <p:extLst>
              <p:ext uri="{D42A27DB-BD31-4B8C-83A1-F6EECF244321}">
                <p14:modId xmlns:p14="http://schemas.microsoft.com/office/powerpoint/2010/main" val="2428388489"/>
              </p:ext>
            </p:extLst>
          </p:nvPr>
        </p:nvPicPr>
        <p:blipFill>
          <a:blip r:embed="rId3"/>
          <a:stretch>
            <a:fillRect/>
          </a:stretch>
        </p:blipFill>
        <p:spPr>
          <a:xfrm>
            <a:off x="56183" y="456182"/>
            <a:ext cx="7056784" cy="2289735"/>
          </a:xfrm>
          <a:prstGeom prst="rect">
            <a:avLst/>
          </a:prstGeom>
        </p:spPr>
      </p:pic>
    </p:spTree>
    <p:extLst>
      <p:ext uri="{BB962C8B-B14F-4D97-AF65-F5344CB8AC3E}">
        <p14:creationId xmlns:p14="http://schemas.microsoft.com/office/powerpoint/2010/main" val="2008680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77004" y="3840559"/>
            <a:ext cx="7035963" cy="1169551"/>
          </a:xfrm>
          <a:prstGeom prst="rect">
            <a:avLst/>
          </a:prstGeom>
          <a:noFill/>
        </p:spPr>
        <p:txBody>
          <a:bodyPr wrap="square" rtlCol="0">
            <a:spAutoFit/>
          </a:bodyPr>
          <a:lstStyle/>
          <a:p>
            <a:r>
              <a:rPr lang="es-MX" b="1" dirty="0"/>
              <a:t>En la gráfica se observa </a:t>
            </a:r>
            <a:r>
              <a:rPr lang="es-MX" b="1" dirty="0" smtClean="0"/>
              <a:t>que la atención, amabilidad, la capacidad del asesor para resolver dudas y si la duda fue aclarada fueron evaluados por encima del promedio.</a:t>
            </a:r>
          </a:p>
          <a:p>
            <a:endParaRPr lang="es-MX" b="1" dirty="0"/>
          </a:p>
          <a:p>
            <a:pPr algn="just"/>
            <a:r>
              <a:rPr lang="es-MX" b="1" dirty="0" smtClean="0"/>
              <a:t>Sin </a:t>
            </a:r>
            <a:r>
              <a:rPr lang="es-MX" b="1" dirty="0"/>
              <a:t>embargo, existen </a:t>
            </a:r>
            <a:r>
              <a:rPr lang="es-MX" b="1" dirty="0" smtClean="0"/>
              <a:t>áreas </a:t>
            </a:r>
            <a:r>
              <a:rPr lang="es-MX" b="1" dirty="0"/>
              <a:t>de oportunidad para mejorar el </a:t>
            </a:r>
            <a:r>
              <a:rPr lang="es-MX" b="1" dirty="0" smtClean="0"/>
              <a:t>servicio con respecto a el tiempo en espera.</a:t>
            </a:r>
            <a:endParaRPr lang="es-MX" b="1" dirty="0"/>
          </a:p>
        </p:txBody>
      </p:sp>
      <p:sp>
        <p:nvSpPr>
          <p:cNvPr id="4"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5" name="4 Imagen"/>
          <p:cNvPicPr/>
          <p:nvPr>
            <p:extLst>
              <p:ext uri="{D42A27DB-BD31-4B8C-83A1-F6EECF244321}">
                <p14:modId xmlns:p14="http://schemas.microsoft.com/office/powerpoint/2010/main" val="1671633639"/>
              </p:ext>
            </p:extLst>
          </p:nvPr>
        </p:nvPicPr>
        <p:blipFill>
          <a:blip r:embed="rId2"/>
          <a:stretch>
            <a:fillRect/>
          </a:stretch>
        </p:blipFill>
        <p:spPr>
          <a:xfrm>
            <a:off x="60325" y="458788"/>
            <a:ext cx="7048500" cy="3379787"/>
          </a:xfrm>
          <a:prstGeom prst="rect">
            <a:avLst/>
          </a:prstGeom>
        </p:spPr>
      </p:pic>
    </p:spTree>
    <p:extLst>
      <p:ext uri="{BB962C8B-B14F-4D97-AF65-F5344CB8AC3E}">
        <p14:creationId xmlns:p14="http://schemas.microsoft.com/office/powerpoint/2010/main" val="4070293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18. Anexo Detalle de Servicios por Agente </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smtClean="0"/>
              <a:t>Como parte de este Informe se anexa archivo base con la información concentrada por agente y evaluaciones de Tel-INAI y presenciales. Cada hoja cuenta con distintos conceptos que se desglosan de la forma siguiente:</a:t>
            </a:r>
          </a:p>
          <a:p>
            <a:pPr algn="just"/>
            <a:endParaRPr lang="es-MX" dirty="0" smtClean="0"/>
          </a:p>
          <a:p>
            <a:pPr marL="285750" indent="-285750" algn="just">
              <a:buFont typeface="Arial" panose="020B0604020202020204" pitchFamily="34" charset="0"/>
              <a:buChar char="•"/>
            </a:pPr>
            <a:r>
              <a:rPr lang="es-MX" sz="1300" b="1" dirty="0" smtClean="0"/>
              <a:t>Fechas:</a:t>
            </a:r>
            <a:r>
              <a:rPr lang="es-MX" sz="1300" dirty="0" smtClean="0"/>
              <a:t> Fecha de ingreso y fecha de atención</a:t>
            </a:r>
          </a:p>
          <a:p>
            <a:pPr marL="285750" indent="-285750" algn="just">
              <a:buFont typeface="Arial" panose="020B0604020202020204" pitchFamily="34" charset="0"/>
              <a:buChar char="•"/>
            </a:pPr>
            <a:r>
              <a:rPr lang="es-MX" sz="1300" b="1" dirty="0" smtClean="0"/>
              <a:t>Servidor público: </a:t>
            </a:r>
            <a:r>
              <a:rPr lang="es-MX" sz="1300" dirty="0" smtClean="0"/>
              <a:t>Nombre del agente que atendió</a:t>
            </a:r>
          </a:p>
          <a:p>
            <a:pPr marL="285750" indent="-285750" algn="just">
              <a:buFont typeface="Arial" panose="020B0604020202020204" pitchFamily="34" charset="0"/>
              <a:buChar char="•"/>
            </a:pPr>
            <a:r>
              <a:rPr lang="es-MX" sz="1300" b="1" dirty="0" smtClean="0"/>
              <a:t>Tipo de servicio: </a:t>
            </a:r>
            <a:r>
              <a:rPr lang="es-MX" sz="1300" dirty="0" smtClean="0"/>
              <a:t>Es la clasificación del servicio en cada uno de los nueve tipos descritos en este informe.</a:t>
            </a:r>
          </a:p>
          <a:p>
            <a:pPr marL="285750" indent="-285750" algn="just">
              <a:buFont typeface="Arial" panose="020B0604020202020204" pitchFamily="34" charset="0"/>
              <a:buChar char="•"/>
            </a:pPr>
            <a:r>
              <a:rPr lang="es-MX" sz="1300" b="1" dirty="0" smtClean="0"/>
              <a:t>Canal de atención: </a:t>
            </a:r>
            <a:r>
              <a:rPr lang="es-MX" sz="1300" dirty="0" smtClean="0"/>
              <a:t>Se refiere a uno de los cuatro canales de atención con que cuenta el CAS a través del cuál se brindó el servicio al usuario.</a:t>
            </a:r>
          </a:p>
          <a:p>
            <a:pPr marL="285750" indent="-285750" algn="just">
              <a:buFont typeface="Arial" panose="020B0604020202020204" pitchFamily="34" charset="0"/>
              <a:buChar char="•"/>
            </a:pPr>
            <a:r>
              <a:rPr lang="es-MX" sz="1300" b="1" dirty="0" smtClean="0"/>
              <a:t>Requerimiento: </a:t>
            </a:r>
            <a:r>
              <a:rPr lang="es-MX" sz="1300" dirty="0" smtClean="0"/>
              <a:t>Se refiere a cada una de las consultas o solicitudes específicas de los usuarios.</a:t>
            </a:r>
          </a:p>
          <a:p>
            <a:pPr marL="285750" indent="-285750" algn="just">
              <a:buFont typeface="Arial" panose="020B0604020202020204" pitchFamily="34" charset="0"/>
              <a:buChar char="•"/>
            </a:pPr>
            <a:r>
              <a:rPr lang="es-MX" sz="1300" b="1" dirty="0" smtClean="0"/>
              <a:t>Atención: </a:t>
            </a:r>
            <a:r>
              <a:rPr lang="es-MX" sz="1300" dirty="0" smtClean="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smtClean="0"/>
              <a:t>Fundamento legal de la atención: </a:t>
            </a:r>
            <a:r>
              <a:rPr lang="es-MX" sz="1300" dirty="0" smtClean="0"/>
              <a:t>Se refiere al documento o precepto normativo que avala la acción o respuesta del servidor público</a:t>
            </a:r>
          </a:p>
          <a:p>
            <a:pPr marL="285750" indent="-285750" algn="just">
              <a:buFont typeface="Arial" panose="020B0604020202020204" pitchFamily="34" charset="0"/>
              <a:buChar char="•"/>
            </a:pPr>
            <a:r>
              <a:rPr lang="es-MX" sz="1300" b="1" dirty="0" smtClean="0"/>
              <a:t>Tiempo de respuesta: </a:t>
            </a:r>
            <a:r>
              <a:rPr lang="es-MX" sz="1300" dirty="0" smtClean="0"/>
              <a:t>Se refiere al tiempo que tardó el CAS en brindar la atención al usuario.</a:t>
            </a:r>
          </a:p>
          <a:p>
            <a:pPr marL="285750" indent="-285750" algn="just">
              <a:buFont typeface="Arial" panose="020B0604020202020204" pitchFamily="34" charset="0"/>
              <a:buChar char="•"/>
            </a:pPr>
            <a:r>
              <a:rPr lang="es-MX" sz="1300" b="1" dirty="0" smtClean="0"/>
              <a:t>Tipo de usuario: </a:t>
            </a:r>
            <a:r>
              <a:rPr lang="es-MX" sz="1300" dirty="0" smtClean="0"/>
              <a:t>Régimen Fiscal</a:t>
            </a:r>
            <a:endParaRPr lang="es-MX" sz="1300" b="1" dirty="0" smtClean="0"/>
          </a:p>
          <a:p>
            <a:pPr marL="285750" indent="-285750" algn="just">
              <a:buFont typeface="Arial" panose="020B0604020202020204" pitchFamily="34" charset="0"/>
              <a:buChar char="•"/>
            </a:pPr>
            <a:r>
              <a:rPr lang="es-MX" sz="1300" b="1" dirty="0" smtClean="0"/>
              <a:t>Sexo: </a:t>
            </a:r>
            <a:r>
              <a:rPr lang="es-MX" sz="1300" dirty="0" smtClean="0"/>
              <a:t>Hombre o mujer</a:t>
            </a:r>
          </a:p>
          <a:p>
            <a:pPr marL="285750" indent="-285750" algn="just">
              <a:buFont typeface="Arial" panose="020B0604020202020204" pitchFamily="34" charset="0"/>
              <a:buChar char="•"/>
            </a:pPr>
            <a:r>
              <a:rPr lang="es-MX" sz="1300" b="1" dirty="0" smtClean="0"/>
              <a:t>Edad: </a:t>
            </a:r>
            <a:r>
              <a:rPr lang="es-MX" sz="1300" dirty="0" smtClean="0"/>
              <a:t>Se refiere a la edad de la persona usuaria.</a:t>
            </a:r>
            <a:endParaRPr lang="es-MX" sz="1300" dirty="0"/>
          </a:p>
          <a:p>
            <a:pPr marL="285750" indent="-285750" algn="just">
              <a:buFont typeface="Arial" panose="020B0604020202020204" pitchFamily="34" charset="0"/>
              <a:buChar char="•"/>
            </a:pPr>
            <a:r>
              <a:rPr lang="es-MX" sz="1300" b="1" dirty="0" smtClean="0"/>
              <a:t>Entidad: </a:t>
            </a:r>
            <a:r>
              <a:rPr lang="es-MX" sz="1300" dirty="0" smtClean="0"/>
              <a:t>Se refiere a la entidad federativa de la cuál provino la solicitud o requerimiento.</a:t>
            </a:r>
            <a:endParaRPr lang="es-MX" sz="1300" dirty="0"/>
          </a:p>
        </p:txBody>
      </p:sp>
    </p:spTree>
    <p:extLst>
      <p:ext uri="{BB962C8B-B14F-4D97-AF65-F5344CB8AC3E}">
        <p14:creationId xmlns:p14="http://schemas.microsoft.com/office/powerpoint/2010/main" val="2371609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smtClean="0">
                <a:effectLst>
                  <a:outerShdw blurRad="38100" dist="38100" dir="2700000" algn="tl">
                    <a:srgbClr val="000000">
                      <a:alpha val="43137"/>
                    </a:srgbClr>
                  </a:outerShdw>
                </a:effectLst>
                <a:latin typeface="Calibri" pitchFamily="34" charset="0"/>
              </a:rPr>
              <a:t>¡Gracias!</a:t>
            </a:r>
            <a:endParaRPr lang="es-MX" sz="3100" b="1" i="1" cap="small"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323017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128191" y="540380"/>
            <a:ext cx="6880118" cy="4524315"/>
          </a:xfrm>
          <a:prstGeom prst="rect">
            <a:avLst/>
          </a:prstGeom>
          <a:noFill/>
        </p:spPr>
        <p:txBody>
          <a:bodyPr wrap="square" rtlCol="0">
            <a:spAutoFit/>
          </a:bodyPr>
          <a:lstStyle/>
          <a:p>
            <a:pPr algn="just"/>
            <a:r>
              <a:rPr lang="es-MX" sz="1600" dirty="0" smtClean="0"/>
              <a:t>El presente Informe contiene </a:t>
            </a:r>
            <a:r>
              <a:rPr lang="es-MX" sz="1600" dirty="0"/>
              <a:t>datos </a:t>
            </a:r>
            <a:r>
              <a:rPr lang="es-MX" sz="1600" dirty="0" smtClean="0"/>
              <a:t>sobre los servicios brindados por el Centro de Atención a la Sociedad (CAS) del Instituto Nacional de Transparencia, Acceso a la Información y Protección de Datos Personales (INAI), en el periodo del 12 al 16 de junio de 2017, en el que se desagrega información por tipo de consulta, canal de atención, perfil de los usuarios, evaluación del servicio y un reporte en el que se describe cada una de la atenciones formuladas a los requerimientos de los usuarios.</a:t>
            </a:r>
          </a:p>
          <a:p>
            <a:pPr algn="just"/>
            <a:endParaRPr lang="es-MX" sz="1600" dirty="0"/>
          </a:p>
          <a:p>
            <a:pPr algn="just"/>
            <a:r>
              <a:rPr lang="es-MX" sz="1600" dirty="0" smtClean="0"/>
              <a:t>Lo anterior, con la finalidad de mantener informados semanalmente a los Comisionados que integran el Pleno del INAI de las actividades que lleva a cabo el CAS, a fin de encontrar áreas de oportunidad que permitan mejorar la calidad de los servicios que se dan a la población.</a:t>
            </a:r>
          </a:p>
          <a:p>
            <a:pPr algn="just"/>
            <a:endParaRPr lang="es-MX" sz="1600" dirty="0"/>
          </a:p>
          <a:p>
            <a:pPr algn="just"/>
            <a:r>
              <a:rPr lang="es-MX" sz="1600" dirty="0" smtClean="0"/>
              <a:t>En este informe se podrán incorporar variables adicionales que permitan tener una mejor perspectiva de las características de los servicios otorgados por el CAS, para lo cual se está programando recabar información adicional a través de los reportes formulados por los agentes que brindan atención o mediante las evaluaciones del servicio que realizan los usuarios.</a:t>
            </a:r>
          </a:p>
        </p:txBody>
      </p:sp>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82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Servicios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2"/>
          <p:cNvSpPr txBox="1"/>
          <p:nvPr/>
        </p:nvSpPr>
        <p:spPr>
          <a:xfrm>
            <a:off x="272207" y="384176"/>
            <a:ext cx="6696744" cy="4785926"/>
          </a:xfrm>
          <a:prstGeom prst="rect">
            <a:avLst/>
          </a:prstGeom>
          <a:noFill/>
        </p:spPr>
        <p:txBody>
          <a:bodyPr wrap="square" rtlCol="0">
            <a:spAutoFit/>
          </a:bodyPr>
          <a:lstStyle/>
          <a:p>
            <a:pPr algn="just"/>
            <a:r>
              <a:rPr lang="es-MX" sz="1100" b="1" dirty="0" smtClean="0"/>
              <a:t>Solicitud </a:t>
            </a:r>
            <a:r>
              <a:rPr lang="es-MX" sz="1100" b="1" dirty="0"/>
              <a:t>de Acceso</a:t>
            </a:r>
            <a:r>
              <a:rPr lang="es-MX" sz="1100" dirty="0"/>
              <a:t>: </a:t>
            </a:r>
            <a:r>
              <a:rPr lang="es-MX" sz="1100" dirty="0" smtClean="0"/>
              <a:t>Se registran solicitudes de información pública.</a:t>
            </a:r>
            <a:r>
              <a:rPr lang="es-MX" sz="1100" dirty="0"/>
              <a:t>  </a:t>
            </a:r>
            <a:endParaRPr lang="es-MX" sz="1100" dirty="0" smtClean="0"/>
          </a:p>
          <a:p>
            <a:pPr algn="just"/>
            <a:endParaRPr lang="es-MX" sz="400" dirty="0"/>
          </a:p>
          <a:p>
            <a:pPr algn="just"/>
            <a:r>
              <a:rPr lang="es-MX" sz="1100" b="1" dirty="0"/>
              <a:t>Solicitudes de Datos </a:t>
            </a:r>
            <a:r>
              <a:rPr lang="es-MX" sz="1100" b="1" dirty="0" smtClean="0"/>
              <a:t>Personales: </a:t>
            </a:r>
            <a:r>
              <a:rPr lang="es-MX" sz="1100" dirty="0" smtClean="0"/>
              <a:t>Se registran solicitudes de datos personales.</a:t>
            </a:r>
            <a:endParaRPr lang="es-MX" sz="1100" dirty="0"/>
          </a:p>
          <a:p>
            <a:pPr algn="just"/>
            <a:endParaRPr lang="es-MX" sz="400" b="1" dirty="0" smtClean="0"/>
          </a:p>
          <a:p>
            <a:pPr algn="just"/>
            <a:r>
              <a:rPr lang="es-MX" sz="1100" b="1" dirty="0" smtClean="0"/>
              <a:t>Orientación </a:t>
            </a:r>
            <a:r>
              <a:rPr lang="es-MX" sz="1100" b="1" dirty="0"/>
              <a:t>de la LFTAIPG:</a:t>
            </a:r>
            <a:r>
              <a:rPr lang="es-MX" sz="1100" dirty="0"/>
              <a:t> </a:t>
            </a:r>
            <a:r>
              <a:rPr lang="es-MX" sz="1100" dirty="0" smtClean="0"/>
              <a:t>Se resuelven las dudas planteadas por el usuario respecto a las disposiciones, plazos y procedimientos establecidos en la Ley Federal de Transparencia y Acceso a la Información Pública Gubernamental y su Reglamento.</a:t>
            </a:r>
            <a:r>
              <a:rPr lang="es-MX" sz="1100" dirty="0"/>
              <a:t> </a:t>
            </a:r>
          </a:p>
          <a:p>
            <a:pPr algn="just"/>
            <a:endParaRPr lang="es-MX" sz="400" b="1" dirty="0" smtClean="0"/>
          </a:p>
          <a:p>
            <a:pPr algn="just"/>
            <a:r>
              <a:rPr lang="es-MX" sz="1100" b="1" dirty="0" smtClean="0"/>
              <a:t>Orientación </a:t>
            </a:r>
            <a:r>
              <a:rPr lang="es-MX" sz="1100" b="1" dirty="0"/>
              <a:t>de la LGT:</a:t>
            </a:r>
            <a:r>
              <a:rPr lang="es-MX" sz="1100" dirty="0"/>
              <a:t> </a:t>
            </a:r>
            <a:r>
              <a:rPr lang="es-MX" sz="1100" dirty="0" smtClean="0"/>
              <a:t>Se atienden las preguntas formuladas por el usuario respecto a las disposiciones, plazos y procedimientos establecidos en la Ley General de Transparencia y Acceso a la Información Pública.</a:t>
            </a:r>
            <a:endParaRPr lang="es-MX" sz="1100" dirty="0"/>
          </a:p>
          <a:p>
            <a:pPr algn="just"/>
            <a:endParaRPr lang="es-MX" sz="400" b="1" dirty="0" smtClean="0"/>
          </a:p>
          <a:p>
            <a:pPr algn="just"/>
            <a:r>
              <a:rPr lang="es-MX" sz="1100" b="1" dirty="0" smtClean="0"/>
              <a:t>Orientaciones LFPDPPP:</a:t>
            </a:r>
            <a:r>
              <a:rPr lang="es-MX" sz="1100" b="1" dirty="0"/>
              <a:t> </a:t>
            </a:r>
            <a:r>
              <a:rPr lang="es-MX" sz="1100" dirty="0" smtClean="0"/>
              <a:t>Se atienden las consultas del usuario sobre las disposiciones, plazos y procedimientos establecidos en la Ley Federal de Protección de Datos Personales en Posesión de los Particulares y su Reglamento.</a:t>
            </a:r>
            <a:endParaRPr lang="es-MX" sz="1100" dirty="0"/>
          </a:p>
          <a:p>
            <a:pPr algn="just"/>
            <a:endParaRPr lang="es-MX" sz="400" b="1" dirty="0" smtClean="0"/>
          </a:p>
          <a:p>
            <a:pPr algn="just"/>
            <a:r>
              <a:rPr lang="es-MX" sz="1100" b="1" dirty="0" smtClean="0"/>
              <a:t>Quejas </a:t>
            </a:r>
            <a:r>
              <a:rPr lang="es-MX" sz="1100" b="1" dirty="0"/>
              <a:t>o </a:t>
            </a:r>
            <a:r>
              <a:rPr lang="es-MX" sz="1100" b="1" dirty="0" smtClean="0"/>
              <a:t>Denuncias:</a:t>
            </a:r>
            <a:r>
              <a:rPr lang="es-MX" sz="1100" dirty="0" smtClean="0"/>
              <a:t> Se brinda orientación al usuario de las instancias y procedimientos para presentar quejas o denuncias.</a:t>
            </a:r>
            <a:r>
              <a:rPr lang="es-MX" sz="1100" dirty="0"/>
              <a:t> </a:t>
            </a:r>
          </a:p>
          <a:p>
            <a:pPr algn="just"/>
            <a:endParaRPr lang="es-MX" sz="400" b="1" dirty="0" smtClean="0"/>
          </a:p>
          <a:p>
            <a:pPr algn="just"/>
            <a:r>
              <a:rPr lang="es-MX" sz="1100" b="1" dirty="0" smtClean="0"/>
              <a:t>Recurso </a:t>
            </a:r>
            <a:r>
              <a:rPr lang="es-MX" sz="1100" b="1" dirty="0"/>
              <a:t>de Revisión:</a:t>
            </a:r>
            <a:r>
              <a:rPr lang="es-MX" sz="1100" dirty="0"/>
              <a:t> </a:t>
            </a:r>
            <a:r>
              <a:rPr lang="es-MX" sz="1100" dirty="0" smtClean="0"/>
              <a:t>Se orienta al usuario sobre los medios, plazos y procedimientos para interponer recursos de revisión.</a:t>
            </a:r>
            <a:endParaRPr lang="es-MX" sz="1100" dirty="0"/>
          </a:p>
          <a:p>
            <a:pPr algn="just"/>
            <a:endParaRPr lang="es-MX" sz="400" b="1" dirty="0" smtClean="0"/>
          </a:p>
          <a:p>
            <a:pPr algn="just"/>
            <a:r>
              <a:rPr lang="es-MX" sz="1100" b="1" dirty="0" smtClean="0"/>
              <a:t>Información </a:t>
            </a:r>
            <a:r>
              <a:rPr lang="es-MX" sz="1100" b="1" dirty="0"/>
              <a:t>del INAI:</a:t>
            </a:r>
            <a:r>
              <a:rPr lang="es-MX" sz="1100" dirty="0"/>
              <a:t>  </a:t>
            </a:r>
            <a:r>
              <a:rPr lang="es-MX" sz="1100" dirty="0" smtClean="0"/>
              <a:t>Se otorga al usuario la información requerida por el usuario sobre las actividades, servicios, áreas, eventos y demás información general del INAI.</a:t>
            </a:r>
            <a:endParaRPr lang="es-MX" sz="1100" dirty="0"/>
          </a:p>
          <a:p>
            <a:pPr algn="just"/>
            <a:endParaRPr lang="es-MX" sz="400" b="1" dirty="0" smtClean="0"/>
          </a:p>
          <a:p>
            <a:pPr algn="just"/>
            <a:r>
              <a:rPr lang="es-MX" sz="1100" b="1" dirty="0" smtClean="0"/>
              <a:t>Información del ámbito local:</a:t>
            </a:r>
            <a:r>
              <a:rPr lang="es-MX" sz="1100" dirty="0" smtClean="0"/>
              <a:t> Se refiere a las preguntas de los usuarios que deben canalizarse a los órganos locales de transparencia, por ser de su competencia.</a:t>
            </a:r>
          </a:p>
          <a:p>
            <a:pPr algn="just"/>
            <a:endParaRPr lang="es-MX" sz="400" dirty="0" smtClean="0"/>
          </a:p>
          <a:p>
            <a:pPr algn="just"/>
            <a:r>
              <a:rPr lang="es-MX" sz="1100" b="1" dirty="0" smtClean="0"/>
              <a:t>Seguimiento a solicitudes:</a:t>
            </a:r>
            <a:r>
              <a:rPr lang="es-MX" sz="1100" dirty="0" smtClean="0"/>
              <a:t> Es el seguimiento a las respuestas de las solicitudes de información pública o de datos personales realizadas por los usuarios.</a:t>
            </a:r>
          </a:p>
          <a:p>
            <a:pPr algn="just"/>
            <a:endParaRPr lang="es-MX" sz="400" dirty="0"/>
          </a:p>
          <a:p>
            <a:pPr algn="just"/>
            <a:r>
              <a:rPr lang="es-MX" sz="1100" b="1" dirty="0" smtClean="0"/>
              <a:t>Servicio: </a:t>
            </a:r>
            <a:r>
              <a:rPr lang="es-MX" sz="1100" dirty="0" smtClean="0"/>
              <a:t>Tiene que ver con servicios que ofrece el INAI como capacitación o concursos.</a:t>
            </a:r>
          </a:p>
          <a:p>
            <a:pPr algn="just"/>
            <a:endParaRPr lang="es-MX" sz="400" b="1" dirty="0" smtClean="0"/>
          </a:p>
          <a:p>
            <a:pPr algn="just"/>
            <a:r>
              <a:rPr lang="es-MX" sz="1100" b="1" dirty="0" smtClean="0"/>
              <a:t>Trámite: </a:t>
            </a:r>
            <a:r>
              <a:rPr lang="es-MX" sz="1100" dirty="0" smtClean="0"/>
              <a:t>Es la orientación que se da sobre algún otro procedimiento que es de competencia de alguna dependencia de Gobierno Federal que no tiene que ver con el INAI.</a:t>
            </a:r>
          </a:p>
          <a:p>
            <a:pPr algn="just"/>
            <a:endParaRPr lang="es-MX" sz="400" dirty="0"/>
          </a:p>
          <a:p>
            <a:pPr algn="just"/>
            <a:r>
              <a:rPr lang="es-MX" sz="1100" b="1" dirty="0"/>
              <a:t>Otros Servicios: </a:t>
            </a:r>
            <a:r>
              <a:rPr lang="es-MX" sz="1100" dirty="0"/>
              <a:t>Servicios de atención o asesoría distintos a los anteriores</a:t>
            </a:r>
            <a:r>
              <a:rPr lang="es-MX" sz="1100" dirty="0" smtClean="0"/>
              <a:t>.</a:t>
            </a:r>
            <a:endParaRPr lang="es-MX" sz="1100" dirty="0"/>
          </a:p>
        </p:txBody>
      </p:sp>
    </p:spTree>
    <p:extLst>
      <p:ext uri="{BB962C8B-B14F-4D97-AF65-F5344CB8AC3E}">
        <p14:creationId xmlns:p14="http://schemas.microsoft.com/office/powerpoint/2010/main" val="229355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832" y="0"/>
            <a:ext cx="7118799" cy="307777"/>
          </a:xfrm>
          <a:prstGeom prst="rect">
            <a:avLst/>
          </a:prstGeom>
        </p:spPr>
        <p:txBody>
          <a:bodyPr wrap="square">
            <a:spAutoFit/>
          </a:bodyPr>
          <a:lstStyle/>
          <a:p>
            <a:r>
              <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a:t>
            </a:r>
            <a:r>
              <a:rPr lang="es-MX"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Total Asesorías Solicitados por día  (12 al 16 de junio 2017)</a:t>
            </a:r>
            <a:endPar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29669" y="4488631"/>
            <a:ext cx="7081552" cy="738664"/>
          </a:xfrm>
          <a:prstGeom prst="rect">
            <a:avLst/>
          </a:prstGeom>
          <a:noFill/>
        </p:spPr>
        <p:txBody>
          <a:bodyPr wrap="square" rtlCol="0">
            <a:spAutoFit/>
          </a:bodyPr>
          <a:lstStyle/>
          <a:p>
            <a:pPr algn="just"/>
            <a:r>
              <a:rPr lang="es-MX" b="1" dirty="0" smtClean="0"/>
              <a:t>En la semana correspondiente del 12 al 16 de junio se atendieron a 1,152 usuarios, siendo el 12 de junio el </a:t>
            </a:r>
            <a:r>
              <a:rPr lang="es-MX" b="1" dirty="0"/>
              <a:t>día en el que más asesorías se </a:t>
            </a:r>
            <a:r>
              <a:rPr lang="es-MX" b="1" dirty="0" smtClean="0"/>
              <a:t>brindaron con 293 lo que representó el 25.4% del total de la semana.</a:t>
            </a:r>
            <a:endParaRPr lang="es-MX" b="1" dirty="0"/>
          </a:p>
        </p:txBody>
      </p:sp>
      <p:sp>
        <p:nvSpPr>
          <p:cNvPr id="8" name="CuadroTexto 7"/>
          <p:cNvSpPr txBox="1"/>
          <p:nvPr/>
        </p:nvSpPr>
        <p:spPr>
          <a:xfrm>
            <a:off x="-21354" y="1845821"/>
            <a:ext cx="2745064"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4" name="3 Imagen"/>
          <p:cNvPicPr/>
          <p:nvPr>
            <p:extLst>
              <p:ext uri="{D42A27DB-BD31-4B8C-83A1-F6EECF244321}">
                <p14:modId xmlns:p14="http://schemas.microsoft.com/office/powerpoint/2010/main" val="1493470722"/>
              </p:ext>
            </p:extLst>
          </p:nvPr>
        </p:nvPicPr>
        <p:blipFill>
          <a:blip r:embed="rId2"/>
          <a:stretch>
            <a:fillRect/>
          </a:stretch>
        </p:blipFill>
        <p:spPr>
          <a:xfrm>
            <a:off x="56183" y="424160"/>
            <a:ext cx="2581275" cy="1400175"/>
          </a:xfrm>
          <a:prstGeom prst="rect">
            <a:avLst/>
          </a:prstGeom>
        </p:spPr>
      </p:pic>
      <p:pic>
        <p:nvPicPr>
          <p:cNvPr id="3" name="2 Imagen"/>
          <p:cNvPicPr/>
          <p:nvPr>
            <p:extLst>
              <p:ext uri="{D42A27DB-BD31-4B8C-83A1-F6EECF244321}">
                <p14:modId xmlns:p14="http://schemas.microsoft.com/office/powerpoint/2010/main" val="457326383"/>
              </p:ext>
            </p:extLst>
          </p:nvPr>
        </p:nvPicPr>
        <p:blipFill>
          <a:blip r:embed="rId3"/>
          <a:stretch>
            <a:fillRect/>
          </a:stretch>
        </p:blipFill>
        <p:spPr>
          <a:xfrm>
            <a:off x="56182" y="2184400"/>
            <a:ext cx="7055039" cy="2301875"/>
          </a:xfrm>
          <a:prstGeom prst="rect">
            <a:avLst/>
          </a:prstGeom>
        </p:spPr>
      </p:pic>
    </p:spTree>
    <p:extLst>
      <p:ext uri="{BB962C8B-B14F-4D97-AF65-F5344CB8AC3E}">
        <p14:creationId xmlns:p14="http://schemas.microsoft.com/office/powerpoint/2010/main" val="395342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31776" y="3192487"/>
            <a:ext cx="6981191" cy="2031325"/>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Del 12 al 16 de junio del 2017 se atendieron 1,152 servicios, de los cuales 73.6% fue a través de Tel-INAI.</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El 7.6% de los usuarios del CAS prefiere la vía E-mail.</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otorgaron 81 asesorías en el canal presencial que representó un 7.0% y 131 en </a:t>
            </a:r>
            <a:r>
              <a:rPr lang="es-MX" b="1" dirty="0" err="1" smtClean="0"/>
              <a:t>MiCAS</a:t>
            </a:r>
            <a:r>
              <a:rPr lang="es-MX" b="1" dirty="0" smtClean="0"/>
              <a:t> que representó el 11.4% y </a:t>
            </a:r>
            <a:r>
              <a:rPr lang="es-MX" b="1" dirty="0"/>
              <a:t>4</a:t>
            </a:r>
            <a:r>
              <a:rPr lang="es-MX" b="1" dirty="0" smtClean="0"/>
              <a:t> postal que represento el 0.3%.</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realizó un promedio de 230 servicios por canal de atención.</a:t>
            </a:r>
            <a:endParaRPr lang="es-MX" b="1"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4. asesorías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CuadroTexto 7"/>
          <p:cNvSpPr txBox="1"/>
          <p:nvPr/>
        </p:nvSpPr>
        <p:spPr>
          <a:xfrm>
            <a:off x="3947280" y="1940886"/>
            <a:ext cx="3029332"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4" name="3 Imagen"/>
          <p:cNvPicPr/>
          <p:nvPr>
            <p:extLst>
              <p:ext uri="{D42A27DB-BD31-4B8C-83A1-F6EECF244321}">
                <p14:modId xmlns:p14="http://schemas.microsoft.com/office/powerpoint/2010/main" val="4205359516"/>
              </p:ext>
            </p:extLst>
          </p:nvPr>
        </p:nvPicPr>
        <p:blipFill>
          <a:blip r:embed="rId2"/>
          <a:stretch>
            <a:fillRect/>
          </a:stretch>
        </p:blipFill>
        <p:spPr>
          <a:xfrm>
            <a:off x="3800599" y="456183"/>
            <a:ext cx="3286125" cy="1400175"/>
          </a:xfrm>
          <a:prstGeom prst="rect">
            <a:avLst/>
          </a:prstGeom>
        </p:spPr>
      </p:pic>
      <p:pic>
        <p:nvPicPr>
          <p:cNvPr id="2" name="1 Imagen"/>
          <p:cNvPicPr/>
          <p:nvPr>
            <p:extLst>
              <p:ext uri="{D42A27DB-BD31-4B8C-83A1-F6EECF244321}">
                <p14:modId xmlns:p14="http://schemas.microsoft.com/office/powerpoint/2010/main" val="187622440"/>
              </p:ext>
            </p:extLst>
          </p:nvPr>
        </p:nvPicPr>
        <p:blipFill>
          <a:blip r:embed="rId3"/>
          <a:stretch>
            <a:fillRect/>
          </a:stretch>
        </p:blipFill>
        <p:spPr>
          <a:xfrm>
            <a:off x="125413" y="479425"/>
            <a:ext cx="6935787" cy="2711450"/>
          </a:xfrm>
          <a:prstGeom prst="rect">
            <a:avLst/>
          </a:prstGeom>
        </p:spPr>
      </p:pic>
    </p:spTree>
    <p:extLst>
      <p:ext uri="{BB962C8B-B14F-4D97-AF65-F5344CB8AC3E}">
        <p14:creationId xmlns:p14="http://schemas.microsoft.com/office/powerpoint/2010/main" val="729694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2375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102254" y="2792665"/>
            <a:ext cx="7010713" cy="2416046"/>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medio o canal más usado en la semana del 12 al 16 de junio es Tel-INAI con 848 asesorías, lo que representó el 73.6% de atención.</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smtClean="0"/>
              <a:t>El uso del correo electrónico (E-mail) representó el 7.6% de atención a usuarios.</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smtClean="0"/>
              <a:t>Respecto de la asesoría presencial se asesoraron a 81 personas lo que representó el 7.0% de asesorías.</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Así como 131 asesorías a través del canal </a:t>
            </a:r>
            <a:r>
              <a:rPr lang="es-MX" b="1" dirty="0" err="1" smtClean="0"/>
              <a:t>MiCAS</a:t>
            </a:r>
            <a:r>
              <a:rPr lang="es-MX" b="1" dirty="0" smtClean="0"/>
              <a:t> con un 11.4% de representación.</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Finalmente en la semana reportada el uso del canal de atención vía postal fue de 4 usuario con un 0.3%.</a:t>
            </a:r>
            <a:endParaRPr lang="es-MX" b="1" dirty="0"/>
          </a:p>
        </p:txBody>
      </p:sp>
      <p:sp>
        <p:nvSpPr>
          <p:cNvPr id="6" name="CuadroTexto 5"/>
          <p:cNvSpPr txBox="1"/>
          <p:nvPr/>
        </p:nvSpPr>
        <p:spPr>
          <a:xfrm>
            <a:off x="-14834" y="2544995"/>
            <a:ext cx="489654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2" name="1 Imagen"/>
          <p:cNvPicPr/>
          <p:nvPr>
            <p:extLst>
              <p:ext uri="{D42A27DB-BD31-4B8C-83A1-F6EECF244321}">
                <p14:modId xmlns:p14="http://schemas.microsoft.com/office/powerpoint/2010/main" val="2272392786"/>
              </p:ext>
            </p:extLst>
          </p:nvPr>
        </p:nvPicPr>
        <p:blipFill>
          <a:blip r:embed="rId3"/>
          <a:stretch>
            <a:fillRect/>
          </a:stretch>
        </p:blipFill>
        <p:spPr>
          <a:xfrm>
            <a:off x="56183" y="456183"/>
            <a:ext cx="6984776" cy="2088812"/>
          </a:xfrm>
          <a:prstGeom prst="rect">
            <a:avLst/>
          </a:prstGeom>
        </p:spPr>
      </p:pic>
    </p:spTree>
    <p:extLst>
      <p:ext uri="{BB962C8B-B14F-4D97-AF65-F5344CB8AC3E}">
        <p14:creationId xmlns:p14="http://schemas.microsoft.com/office/powerpoint/2010/main" val="3671937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7" name="CuadroTexto 6"/>
          <p:cNvSpPr txBox="1"/>
          <p:nvPr/>
        </p:nvSpPr>
        <p:spPr>
          <a:xfrm>
            <a:off x="20992" y="509607"/>
            <a:ext cx="7091975" cy="738664"/>
          </a:xfrm>
          <a:prstGeom prst="rect">
            <a:avLst/>
          </a:prstGeom>
          <a:noFill/>
        </p:spPr>
        <p:txBody>
          <a:bodyPr wrap="square" rtlCol="0">
            <a:spAutoFit/>
          </a:bodyPr>
          <a:lstStyle/>
          <a:p>
            <a:pPr algn="just"/>
            <a:r>
              <a:rPr lang="es-MX" b="1" dirty="0" smtClean="0"/>
              <a:t>El medio o canal más utilizado por los usuarios del CAS es Tel-INAI con 848 asesorías , seguido del medio </a:t>
            </a:r>
            <a:r>
              <a:rPr lang="es-MX" b="1" dirty="0" err="1" smtClean="0"/>
              <a:t>MiCAS</a:t>
            </a:r>
            <a:r>
              <a:rPr lang="es-MX" b="1" dirty="0" smtClean="0"/>
              <a:t> con 131 </a:t>
            </a:r>
            <a:r>
              <a:rPr lang="es-MX" b="1" dirty="0"/>
              <a:t>usuarios </a:t>
            </a:r>
            <a:r>
              <a:rPr lang="es-MX" b="1" dirty="0" smtClean="0"/>
              <a:t>y en tercer lugar por el </a:t>
            </a:r>
            <a:r>
              <a:rPr lang="es-MX" b="1" dirty="0"/>
              <a:t>medio </a:t>
            </a:r>
            <a:r>
              <a:rPr lang="es-MX" b="1" dirty="0" smtClean="0"/>
              <a:t>E-mail con 88, Presencial con 81 </a:t>
            </a:r>
            <a:r>
              <a:rPr lang="es-MX" b="1" dirty="0"/>
              <a:t>usuarios que acudieron a las instalaciones del INAI </a:t>
            </a:r>
            <a:r>
              <a:rPr lang="es-MX" b="1" dirty="0" smtClean="0"/>
              <a:t>y por último 4 usuarios vía postal.</a:t>
            </a:r>
            <a:endParaRPr lang="es-MX" b="1" dirty="0"/>
          </a:p>
        </p:txBody>
      </p:sp>
      <p:pic>
        <p:nvPicPr>
          <p:cNvPr id="4" name="3 Imagen"/>
          <p:cNvPicPr/>
          <p:nvPr>
            <p:extLst>
              <p:ext uri="{D42A27DB-BD31-4B8C-83A1-F6EECF244321}">
                <p14:modId xmlns:p14="http://schemas.microsoft.com/office/powerpoint/2010/main" val="195966068"/>
              </p:ext>
            </p:extLst>
          </p:nvPr>
        </p:nvPicPr>
        <p:blipFill>
          <a:blip r:embed="rId2"/>
          <a:stretch>
            <a:fillRect/>
          </a:stretch>
        </p:blipFill>
        <p:spPr>
          <a:xfrm>
            <a:off x="100013" y="1248271"/>
            <a:ext cx="7008812" cy="3927475"/>
          </a:xfrm>
          <a:prstGeom prst="rect">
            <a:avLst/>
          </a:prstGeom>
        </p:spPr>
      </p:pic>
    </p:spTree>
    <p:extLst>
      <p:ext uri="{BB962C8B-B14F-4D97-AF65-F5344CB8AC3E}">
        <p14:creationId xmlns:p14="http://schemas.microsoft.com/office/powerpoint/2010/main" val="245247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5934" y="3915469"/>
            <a:ext cx="7037033" cy="1169551"/>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27.9% de los servicios fueron orientaciones sobre la LGPDPPSO.</a:t>
            </a:r>
          </a:p>
          <a:p>
            <a:pPr algn="just"/>
            <a:endParaRPr lang="es-MX" b="1" dirty="0" smtClean="0"/>
          </a:p>
          <a:p>
            <a:pPr marL="285750" indent="-285750" algn="just">
              <a:buFont typeface="Wingdings" panose="05000000000000000000" pitchFamily="2" charset="2"/>
              <a:buChar char="q"/>
            </a:pPr>
            <a:r>
              <a:rPr lang="es-MX" b="1" dirty="0" smtClean="0"/>
              <a:t>El 20.1% </a:t>
            </a:r>
            <a:r>
              <a:rPr lang="es-MX" b="1" dirty="0"/>
              <a:t>de los </a:t>
            </a:r>
            <a:r>
              <a:rPr lang="es-MX" b="1" dirty="0" smtClean="0"/>
              <a:t>servicios </a:t>
            </a:r>
            <a:r>
              <a:rPr lang="es-MX" b="1" dirty="0"/>
              <a:t>otorgados son </a:t>
            </a:r>
            <a:r>
              <a:rPr lang="es-MX" b="1" dirty="0" smtClean="0"/>
              <a:t>Información del INAI.</a:t>
            </a:r>
            <a:endParaRPr lang="es-MX" b="1" dirty="0"/>
          </a:p>
          <a:p>
            <a:pPr algn="just"/>
            <a:endParaRPr lang="es-MX" b="1" dirty="0" smtClean="0"/>
          </a:p>
          <a:p>
            <a:pPr marL="285750" indent="-285750" algn="just">
              <a:buFont typeface="Wingdings" panose="05000000000000000000" pitchFamily="2" charset="2"/>
              <a:buChar char="q"/>
            </a:pPr>
            <a:r>
              <a:rPr lang="es-MX" b="1" dirty="0" smtClean="0"/>
              <a:t>El 16.4% de los servicios se dio a Orientaciones LFPDPPP.</a:t>
            </a:r>
            <a:endParaRPr lang="es-MX" b="1" dirty="0"/>
          </a:p>
        </p:txBody>
      </p:sp>
      <p:sp>
        <p:nvSpPr>
          <p:cNvPr id="6" name="CuadroTexto 5"/>
          <p:cNvSpPr txBox="1"/>
          <p:nvPr/>
        </p:nvSpPr>
        <p:spPr>
          <a:xfrm>
            <a:off x="231775" y="3552527"/>
            <a:ext cx="3499767"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8"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6. Tipo de asesoría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2 Imagen"/>
          <p:cNvPicPr/>
          <p:nvPr>
            <p:extLst>
              <p:ext uri="{D42A27DB-BD31-4B8C-83A1-F6EECF244321}">
                <p14:modId xmlns:p14="http://schemas.microsoft.com/office/powerpoint/2010/main" val="3743354653"/>
              </p:ext>
            </p:extLst>
          </p:nvPr>
        </p:nvPicPr>
        <p:blipFill>
          <a:blip r:embed="rId2"/>
          <a:stretch>
            <a:fillRect/>
          </a:stretch>
        </p:blipFill>
        <p:spPr>
          <a:xfrm>
            <a:off x="56183" y="419646"/>
            <a:ext cx="7056784" cy="3132881"/>
          </a:xfrm>
          <a:prstGeom prst="rect">
            <a:avLst/>
          </a:prstGeom>
        </p:spPr>
      </p:pic>
    </p:spTree>
    <p:extLst>
      <p:ext uri="{BB962C8B-B14F-4D97-AF65-F5344CB8AC3E}">
        <p14:creationId xmlns:p14="http://schemas.microsoft.com/office/powerpoint/2010/main" val="1626425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C47244-D593-4153-B8D7-C663E6B75BD3}">
  <ds:schemaRefs>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69F43B79-C342-46B9-90E6-E2C4471C264D}">
  <ds:schemaRefs>
    <ds:schemaRef ds:uri="http://schemas.microsoft.com/sharepoint/v3/contenttype/forms"/>
  </ds:schemaRefs>
</ds:datastoreItem>
</file>

<file path=customXml/itemProps3.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17650</TotalTime>
  <Words>2392</Words>
  <Application>Microsoft Office PowerPoint</Application>
  <PresentationFormat>Papel B5 (ISO) (176 x 250 mm)</PresentationFormat>
  <Paragraphs>192</Paragraphs>
  <Slides>25</Slides>
  <Notes>5</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Prestamo IFAI</cp:lastModifiedBy>
  <cp:revision>1387</cp:revision>
  <cp:lastPrinted>2015-09-23T16:14:14Z</cp:lastPrinted>
  <dcterms:created xsi:type="dcterms:W3CDTF">2015-03-11T17:18:14Z</dcterms:created>
  <dcterms:modified xsi:type="dcterms:W3CDTF">2017-06-19T06:07:07Z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