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0"/>
  </p:notesMasterIdLst>
  <p:handoutMasterIdLst>
    <p:handoutMasterId r:id="rId31"/>
  </p:handoutMasterIdLst>
  <p:sldIdLst>
    <p:sldId id="256" r:id="rId5"/>
    <p:sldId id="296" r:id="rId6"/>
    <p:sldId id="297" r:id="rId7"/>
    <p:sldId id="294" r:id="rId8"/>
    <p:sldId id="310" r:id="rId9"/>
    <p:sldId id="312" r:id="rId10"/>
    <p:sldId id="323" r:id="rId11"/>
    <p:sldId id="311" r:id="rId12"/>
    <p:sldId id="300" r:id="rId13"/>
    <p:sldId id="313" r:id="rId14"/>
    <p:sldId id="314" r:id="rId15"/>
    <p:sldId id="315" r:id="rId16"/>
    <p:sldId id="316" r:id="rId17"/>
    <p:sldId id="319" r:id="rId18"/>
    <p:sldId id="318" r:id="rId19"/>
    <p:sldId id="320" r:id="rId20"/>
    <p:sldId id="321" r:id="rId21"/>
    <p:sldId id="324" r:id="rId22"/>
    <p:sldId id="322" r:id="rId23"/>
    <p:sldId id="308" r:id="rId24"/>
    <p:sldId id="325" r:id="rId25"/>
    <p:sldId id="309" r:id="rId26"/>
    <p:sldId id="326" r:id="rId27"/>
    <p:sldId id="293" r:id="rId28"/>
    <p:sldId id="286" r:id="rId29"/>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94">
          <p15:clr>
            <a:srgbClr val="A4A3A4"/>
          </p15:clr>
        </p15:guide>
        <p15:guide id="2" pos="22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612A8A"/>
    <a:srgbClr val="006666"/>
    <a:srgbClr val="00A9A6"/>
    <a:srgbClr val="009999"/>
    <a:srgbClr val="00B0AC"/>
    <a:srgbClr val="92E150"/>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69" autoAdjust="0"/>
    <p:restoredTop sz="93922" autoAdjust="0"/>
  </p:normalViewPr>
  <p:slideViewPr>
    <p:cSldViewPr>
      <p:cViewPr varScale="1">
        <p:scale>
          <a:sx n="83" d="100"/>
          <a:sy n="83" d="100"/>
        </p:scale>
        <p:origin x="-2052" y="-90"/>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01/05/2017</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01/05/2017</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7</a:t>
            </a:fld>
            <a:endParaRPr lang="es-MX" dirty="0"/>
          </a:p>
        </p:txBody>
      </p:sp>
    </p:spTree>
    <p:extLst>
      <p:ext uri="{BB962C8B-B14F-4D97-AF65-F5344CB8AC3E}">
        <p14:creationId xmlns:p14="http://schemas.microsoft.com/office/powerpoint/2010/main" val="1095770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13</a:t>
            </a:fld>
            <a:endParaRPr lang="es-MX" dirty="0"/>
          </a:p>
        </p:txBody>
      </p:sp>
    </p:spTree>
    <p:extLst>
      <p:ext uri="{BB962C8B-B14F-4D97-AF65-F5344CB8AC3E}">
        <p14:creationId xmlns:p14="http://schemas.microsoft.com/office/powerpoint/2010/main" val="1372876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22</a:t>
            </a:fld>
            <a:endParaRPr lang="es-MX" dirty="0"/>
          </a:p>
        </p:txBody>
      </p:sp>
    </p:spTree>
    <p:extLst>
      <p:ext uri="{BB962C8B-B14F-4D97-AF65-F5344CB8AC3E}">
        <p14:creationId xmlns:p14="http://schemas.microsoft.com/office/powerpoint/2010/main" val="3377307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24</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17.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0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24 al 28 de abril de 2017</a:t>
            </a:r>
            <a:endParaRPr lang="es-MX" sz="20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p:nvPr>
            <p:extLst>
              <p:ext uri="{D42A27DB-BD31-4B8C-83A1-F6EECF244321}">
                <p14:modId xmlns:p14="http://schemas.microsoft.com/office/powerpoint/2010/main" val="641652965"/>
              </p:ext>
            </p:extLst>
          </p:nvPr>
        </p:nvPicPr>
        <p:blipFill>
          <a:blip r:embed="rId2"/>
          <a:stretch>
            <a:fillRect/>
          </a:stretch>
        </p:blipFill>
        <p:spPr>
          <a:xfrm>
            <a:off x="55563" y="438150"/>
            <a:ext cx="7050087" cy="3258393"/>
          </a:xfrm>
          <a:prstGeom prst="rect">
            <a:avLst/>
          </a:prstGeom>
        </p:spPr>
      </p:pic>
      <p:sp>
        <p:nvSpPr>
          <p:cNvPr id="2" name="CuadroTexto 1"/>
          <p:cNvSpPr txBox="1"/>
          <p:nvPr/>
        </p:nvSpPr>
        <p:spPr>
          <a:xfrm>
            <a:off x="114446" y="3696543"/>
            <a:ext cx="6990608" cy="1384995"/>
          </a:xfrm>
          <a:prstGeom prst="rect">
            <a:avLst/>
          </a:prstGeom>
          <a:noFill/>
        </p:spPr>
        <p:txBody>
          <a:bodyPr wrap="square" rtlCol="0">
            <a:spAutoFit/>
          </a:bodyPr>
          <a:lstStyle/>
          <a:p>
            <a:pPr algn="just"/>
            <a:r>
              <a:rPr lang="es-MX" b="1" dirty="0" smtClean="0"/>
              <a:t>El 92.8% de las asesorías brindadas son resueltas el mismo día, es decir, se da solución de manera inmediata, las cuales son 1,035 asesorías, siendo el rubro o canal de atención más empleado el Tel-INAI con 916 asesorías.</a:t>
            </a:r>
          </a:p>
          <a:p>
            <a:pPr algn="just"/>
            <a:endParaRPr lang="es-MX" b="1" dirty="0"/>
          </a:p>
          <a:p>
            <a:pPr algn="just"/>
            <a:r>
              <a:rPr lang="es-MX" b="1" dirty="0" smtClean="0"/>
              <a:t>El medio en el que se brinda respuesta entre 1 y 2 días fue E-mail y Postal con 74 asesorías atendidas.</a:t>
            </a:r>
            <a:endParaRPr lang="es-MX" b="1" dirty="0"/>
          </a:p>
        </p:txBody>
      </p:sp>
      <p:sp>
        <p:nvSpPr>
          <p:cNvPr id="6" name="CuadroTexto 5"/>
          <p:cNvSpPr txBox="1"/>
          <p:nvPr/>
        </p:nvSpPr>
        <p:spPr>
          <a:xfrm>
            <a:off x="50351" y="3295270"/>
            <a:ext cx="496528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0351" y="23729"/>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Tiempo de </a:t>
            </a: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a</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013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Usuario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5" name="CuadroTexto 4"/>
          <p:cNvSpPr txBox="1"/>
          <p:nvPr/>
        </p:nvSpPr>
        <p:spPr>
          <a:xfrm>
            <a:off x="0" y="3768551"/>
            <a:ext cx="7136920" cy="1292662"/>
          </a:xfrm>
          <a:prstGeom prst="rect">
            <a:avLst/>
          </a:prstGeom>
          <a:noFill/>
        </p:spPr>
        <p:txBody>
          <a:bodyPr wrap="square" rtlCol="0">
            <a:spAutoFit/>
          </a:bodyPr>
          <a:lstStyle/>
          <a:p>
            <a:pPr algn="just"/>
            <a:r>
              <a:rPr lang="es-MX" b="1" dirty="0" smtClean="0"/>
              <a:t>Con 1,085 usuarios que representan el 97.3% de las asesorías realizadas por el CAS las </a:t>
            </a:r>
            <a:r>
              <a:rPr lang="es-MX" b="1" dirty="0"/>
              <a:t>personas </a:t>
            </a:r>
            <a:r>
              <a:rPr lang="es-MX" b="1" dirty="0" smtClean="0"/>
              <a:t>físicas emplean como medio principal el Tel-INAI con 890 usuarios que representan el 97.2% de las asesorías realizadas.</a:t>
            </a:r>
          </a:p>
          <a:p>
            <a:pPr algn="just"/>
            <a:endParaRPr lang="es-MX" sz="800" b="1" dirty="0" smtClean="0"/>
          </a:p>
          <a:p>
            <a:pPr algn="just"/>
            <a:r>
              <a:rPr lang="es-MX" b="1" dirty="0" smtClean="0"/>
              <a:t>Los medios empleados por las personas morales es Tel-INAI con 26 usuarios que representa el 2.8%  y E-mail con 4 usuarios que representa 4.2%.</a:t>
            </a:r>
            <a:endParaRPr lang="es-MX" b="1" dirty="0"/>
          </a:p>
        </p:txBody>
      </p:sp>
      <p:sp>
        <p:nvSpPr>
          <p:cNvPr id="6" name="CuadroTexto 5"/>
          <p:cNvSpPr txBox="1"/>
          <p:nvPr/>
        </p:nvSpPr>
        <p:spPr>
          <a:xfrm>
            <a:off x="2720479" y="2112947"/>
            <a:ext cx="3524719"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3" name="2 Imagen"/>
          <p:cNvPicPr/>
          <p:nvPr>
            <p:extLst>
              <p:ext uri="{D42A27DB-BD31-4B8C-83A1-F6EECF244321}">
                <p14:modId xmlns:p14="http://schemas.microsoft.com/office/powerpoint/2010/main" val="4247339189"/>
              </p:ext>
            </p:extLst>
          </p:nvPr>
        </p:nvPicPr>
        <p:blipFill>
          <a:blip r:embed="rId2"/>
          <a:stretch>
            <a:fillRect/>
          </a:stretch>
        </p:blipFill>
        <p:spPr>
          <a:xfrm>
            <a:off x="2720479" y="456183"/>
            <a:ext cx="4352925" cy="1656764"/>
          </a:xfrm>
          <a:prstGeom prst="rect">
            <a:avLst/>
          </a:prstGeom>
        </p:spPr>
      </p:pic>
      <p:pic>
        <p:nvPicPr>
          <p:cNvPr id="2" name="1 Imagen"/>
          <p:cNvPicPr/>
          <p:nvPr>
            <p:extLst>
              <p:ext uri="{D42A27DB-BD31-4B8C-83A1-F6EECF244321}">
                <p14:modId xmlns:p14="http://schemas.microsoft.com/office/powerpoint/2010/main" val="1823157940"/>
              </p:ext>
            </p:extLst>
          </p:nvPr>
        </p:nvPicPr>
        <p:blipFill>
          <a:blip r:embed="rId3"/>
          <a:stretch>
            <a:fillRect/>
          </a:stretch>
        </p:blipFill>
        <p:spPr>
          <a:xfrm>
            <a:off x="58738" y="457200"/>
            <a:ext cx="7002462" cy="3276600"/>
          </a:xfrm>
          <a:prstGeom prst="rect">
            <a:avLst/>
          </a:prstGeom>
        </p:spPr>
      </p:pic>
    </p:spTree>
    <p:extLst>
      <p:ext uri="{BB962C8B-B14F-4D97-AF65-F5344CB8AC3E}">
        <p14:creationId xmlns:p14="http://schemas.microsoft.com/office/powerpoint/2010/main" val="1237584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47211" y="238035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CuadroTexto 6"/>
          <p:cNvSpPr txBox="1"/>
          <p:nvPr/>
        </p:nvSpPr>
        <p:spPr>
          <a:xfrm>
            <a:off x="34574" y="2699752"/>
            <a:ext cx="7019422" cy="2292935"/>
          </a:xfrm>
          <a:prstGeom prst="rect">
            <a:avLst/>
          </a:prstGeom>
          <a:noFill/>
        </p:spPr>
        <p:txBody>
          <a:bodyPr wrap="square" rtlCol="0">
            <a:spAutoFit/>
          </a:bodyPr>
          <a:lstStyle/>
          <a:p>
            <a:pPr algn="just"/>
            <a:r>
              <a:rPr lang="es-MX" sz="1300" b="1" dirty="0" smtClean="0"/>
              <a:t>Respecto al género de quienes ocupan los canales de atención que proporciona el INAI y al ser el Tel-INAI el medio más empleado por los usuarios del CAS con 916 servicios atendidos, en la semana reportada los hombres representan el 50.9% y las mujeres </a:t>
            </a:r>
            <a:r>
              <a:rPr lang="es-MX" sz="1300" b="1" dirty="0"/>
              <a:t>representan el </a:t>
            </a:r>
            <a:r>
              <a:rPr lang="es-MX" sz="1300" b="1" dirty="0" smtClean="0"/>
              <a:t>49.1% </a:t>
            </a:r>
          </a:p>
          <a:p>
            <a:pPr algn="just"/>
            <a:endParaRPr lang="es-MX" sz="1300" b="1" dirty="0"/>
          </a:p>
          <a:p>
            <a:pPr algn="just"/>
            <a:r>
              <a:rPr lang="es-MX" sz="1300" b="1" dirty="0"/>
              <a:t>L</a:t>
            </a:r>
            <a:r>
              <a:rPr lang="es-MX" sz="1300" b="1" dirty="0" smtClean="0"/>
              <a:t>os usuarios que acuden de manera presencial al INAI en la semana reportada, en su mayoría son hombres representan el 68.0% y en menor medida las mujeres con un 32.0% de las asesorías otorgadas.</a:t>
            </a:r>
          </a:p>
          <a:p>
            <a:pPr algn="just"/>
            <a:endParaRPr lang="es-MX" sz="1300" b="1" dirty="0"/>
          </a:p>
          <a:p>
            <a:pPr algn="just"/>
            <a:r>
              <a:rPr lang="es-MX" sz="1300" b="1" dirty="0" smtClean="0"/>
              <a:t>Finalmente, cabe resaltar que el canal de atención E-mail en la semana reportada representó el 8.6% de uso de los cuales 51.0% de los solicitante eran hombres y un 30.2% representado por la mujeres, 18.8% no proporciono el dato. </a:t>
            </a:r>
            <a:endParaRPr lang="es-MX" sz="1300" b="1" dirty="0"/>
          </a:p>
        </p:txBody>
      </p:sp>
      <p:pic>
        <p:nvPicPr>
          <p:cNvPr id="2" name="1 Imagen"/>
          <p:cNvPicPr/>
          <p:nvPr>
            <p:extLst>
              <p:ext uri="{D42A27DB-BD31-4B8C-83A1-F6EECF244321}">
                <p14:modId xmlns:p14="http://schemas.microsoft.com/office/powerpoint/2010/main" val="3343567293"/>
              </p:ext>
            </p:extLst>
          </p:nvPr>
        </p:nvPicPr>
        <p:blipFill>
          <a:blip r:embed="rId2"/>
          <a:stretch>
            <a:fillRect/>
          </a:stretch>
        </p:blipFill>
        <p:spPr>
          <a:xfrm>
            <a:off x="83914" y="456183"/>
            <a:ext cx="6970082" cy="1924168"/>
          </a:xfrm>
          <a:prstGeom prst="rect">
            <a:avLst/>
          </a:prstGeom>
        </p:spPr>
      </p:pic>
    </p:spTree>
    <p:extLst>
      <p:ext uri="{BB962C8B-B14F-4D97-AF65-F5344CB8AC3E}">
        <p14:creationId xmlns:p14="http://schemas.microsoft.com/office/powerpoint/2010/main" val="1397737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3">
            <a:lum bright="70000" contrast="-70000"/>
          </a:blip>
          <a:srcRect r="54408" b="51512"/>
          <a:stretch/>
        </p:blipFill>
        <p:spPr>
          <a:xfrm>
            <a:off x="2504455" y="1337885"/>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1 Imagen"/>
          <p:cNvPicPr/>
          <p:nvPr>
            <p:extLst>
              <p:ext uri="{D42A27DB-BD31-4B8C-83A1-F6EECF244321}">
                <p14:modId xmlns:p14="http://schemas.microsoft.com/office/powerpoint/2010/main" val="1442478114"/>
              </p:ext>
            </p:extLst>
          </p:nvPr>
        </p:nvPicPr>
        <p:blipFill>
          <a:blip r:embed="rId4"/>
          <a:stretch>
            <a:fillRect/>
          </a:stretch>
        </p:blipFill>
        <p:spPr>
          <a:xfrm>
            <a:off x="58738" y="456183"/>
            <a:ext cx="3444875" cy="2157413"/>
          </a:xfrm>
          <a:prstGeom prst="rect">
            <a:avLst/>
          </a:prstGeom>
        </p:spPr>
      </p:pic>
      <p:pic>
        <p:nvPicPr>
          <p:cNvPr id="3" name="2 Imagen"/>
          <p:cNvPicPr/>
          <p:nvPr>
            <p:extLst>
              <p:ext uri="{D42A27DB-BD31-4B8C-83A1-F6EECF244321}">
                <p14:modId xmlns:p14="http://schemas.microsoft.com/office/powerpoint/2010/main" val="1485791806"/>
              </p:ext>
            </p:extLst>
          </p:nvPr>
        </p:nvPicPr>
        <p:blipFill>
          <a:blip r:embed="rId5"/>
          <a:stretch>
            <a:fillRect/>
          </a:stretch>
        </p:blipFill>
        <p:spPr>
          <a:xfrm>
            <a:off x="3659188" y="457200"/>
            <a:ext cx="3406775" cy="2157413"/>
          </a:xfrm>
          <a:prstGeom prst="rect">
            <a:avLst/>
          </a:prstGeom>
        </p:spPr>
      </p:pic>
      <p:pic>
        <p:nvPicPr>
          <p:cNvPr id="4" name="3 Imagen"/>
          <p:cNvPicPr/>
          <p:nvPr>
            <p:extLst>
              <p:ext uri="{D42A27DB-BD31-4B8C-83A1-F6EECF244321}">
                <p14:modId xmlns:p14="http://schemas.microsoft.com/office/powerpoint/2010/main" val="1763189688"/>
              </p:ext>
            </p:extLst>
          </p:nvPr>
        </p:nvPicPr>
        <p:blipFill>
          <a:blip r:embed="rId6"/>
          <a:stretch>
            <a:fillRect/>
          </a:stretch>
        </p:blipFill>
        <p:spPr>
          <a:xfrm>
            <a:off x="57150" y="2762250"/>
            <a:ext cx="3092450" cy="2373313"/>
          </a:xfrm>
          <a:prstGeom prst="rect">
            <a:avLst/>
          </a:prstGeom>
        </p:spPr>
      </p:pic>
      <p:pic>
        <p:nvPicPr>
          <p:cNvPr id="6" name="5 Imagen"/>
          <p:cNvPicPr/>
          <p:nvPr>
            <p:extLst>
              <p:ext uri="{D42A27DB-BD31-4B8C-83A1-F6EECF244321}">
                <p14:modId xmlns:p14="http://schemas.microsoft.com/office/powerpoint/2010/main" val="1021893718"/>
              </p:ext>
            </p:extLst>
          </p:nvPr>
        </p:nvPicPr>
        <p:blipFill>
          <a:blip r:embed="rId7"/>
          <a:stretch>
            <a:fillRect/>
          </a:stretch>
        </p:blipFill>
        <p:spPr>
          <a:xfrm>
            <a:off x="3659188" y="2760663"/>
            <a:ext cx="3451225" cy="2386012"/>
          </a:xfrm>
          <a:prstGeom prst="rect">
            <a:avLst/>
          </a:prstGeom>
        </p:spPr>
      </p:pic>
    </p:spTree>
    <p:extLst>
      <p:ext uri="{BB962C8B-B14F-4D97-AF65-F5344CB8AC3E}">
        <p14:creationId xmlns:p14="http://schemas.microsoft.com/office/powerpoint/2010/main" val="3121242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2422" y="3192487"/>
            <a:ext cx="6918537" cy="2031325"/>
          </a:xfrm>
          <a:prstGeom prst="rect">
            <a:avLst/>
          </a:prstGeom>
        </p:spPr>
        <p:txBody>
          <a:bodyPr wrap="square">
            <a:spAutoFit/>
          </a:bodyPr>
          <a:lstStyle/>
          <a:p>
            <a:pPr marL="285750" indent="-285750" algn="just">
              <a:buFont typeface="Wingdings" panose="05000000000000000000" pitchFamily="2" charset="2"/>
              <a:buChar char="q"/>
            </a:pPr>
            <a:r>
              <a:rPr lang="es-MX" b="1" dirty="0" smtClean="0"/>
              <a:t>En </a:t>
            </a:r>
            <a:r>
              <a:rPr lang="es-MX" b="1" dirty="0"/>
              <a:t>el periodo que se informa </a:t>
            </a:r>
            <a:r>
              <a:rPr lang="es-MX" b="1" dirty="0" smtClean="0"/>
              <a:t>854 usuarios </a:t>
            </a:r>
            <a:r>
              <a:rPr lang="es-MX" b="1" dirty="0"/>
              <a:t>proporcionaron información sobre </a:t>
            </a:r>
            <a:r>
              <a:rPr lang="es-MX" b="1" dirty="0" smtClean="0"/>
              <a:t>su edad (lo que representa el 76.6% de los </a:t>
            </a:r>
            <a:r>
              <a:rPr lang="es-MX" b="1" dirty="0"/>
              <a:t>usuarios atendidos</a:t>
            </a:r>
            <a:r>
              <a:rPr lang="es-MX" b="1" dirty="0" smtClean="0"/>
              <a:t>),  quienes emplean en un 88.3% Tel-INAI y el 10.9% asisten a las instalaciones del INAI.</a:t>
            </a:r>
          </a:p>
          <a:p>
            <a:pPr algn="just"/>
            <a:endParaRPr lang="es-MX" b="1" dirty="0"/>
          </a:p>
          <a:p>
            <a:pPr marL="285750" indent="-285750" algn="just">
              <a:buFont typeface="Wingdings" panose="05000000000000000000" pitchFamily="2" charset="2"/>
              <a:buChar char="q"/>
            </a:pPr>
            <a:r>
              <a:rPr lang="es-MX" b="1" dirty="0" smtClean="0"/>
              <a:t>El 23.5% </a:t>
            </a:r>
            <a:r>
              <a:rPr lang="es-MX" b="1" dirty="0"/>
              <a:t>de los usuarios </a:t>
            </a:r>
            <a:r>
              <a:rPr lang="es-MX" b="1" dirty="0" smtClean="0"/>
              <a:t>tienen entre 30 y 39 </a:t>
            </a:r>
            <a:r>
              <a:rPr lang="es-MX" b="1" dirty="0"/>
              <a:t>años quienes </a:t>
            </a:r>
            <a:r>
              <a:rPr lang="es-MX" b="1" dirty="0" smtClean="0"/>
              <a:t>en la semana reportada en su mayoría fueron asesorías por medio de Tel-TNAI, con el 97.0%.</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El 23.5% </a:t>
            </a:r>
            <a:r>
              <a:rPr lang="es-MX" b="1" dirty="0"/>
              <a:t>de los usuarios </a:t>
            </a:r>
            <a:r>
              <a:rPr lang="es-MX" b="1" dirty="0" smtClean="0"/>
              <a:t>tienen entre 40 y 49 años, los usuarios entre </a:t>
            </a:r>
            <a:r>
              <a:rPr lang="es-MX" b="1" dirty="0"/>
              <a:t>5</a:t>
            </a:r>
            <a:r>
              <a:rPr lang="es-MX" b="1" dirty="0" smtClean="0"/>
              <a:t>0 y 59 años representan 18.1%.</a:t>
            </a:r>
            <a:endParaRPr lang="es-MX" b="1" dirty="0"/>
          </a:p>
        </p:txBody>
      </p:sp>
      <p:sp>
        <p:nvSpPr>
          <p:cNvPr id="6" name="CuadroTexto 5"/>
          <p:cNvSpPr txBox="1"/>
          <p:nvPr/>
        </p:nvSpPr>
        <p:spPr>
          <a:xfrm>
            <a:off x="128191" y="304847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10. Grupo de  Edades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1 Imagen"/>
          <p:cNvPicPr/>
          <p:nvPr>
            <p:extLst>
              <p:ext uri="{D42A27DB-BD31-4B8C-83A1-F6EECF244321}">
                <p14:modId xmlns:p14="http://schemas.microsoft.com/office/powerpoint/2010/main" val="60253250"/>
              </p:ext>
            </p:extLst>
          </p:nvPr>
        </p:nvPicPr>
        <p:blipFill>
          <a:blip r:embed="rId2"/>
          <a:stretch>
            <a:fillRect/>
          </a:stretch>
        </p:blipFill>
        <p:spPr>
          <a:xfrm>
            <a:off x="84286" y="456183"/>
            <a:ext cx="6956673" cy="2592288"/>
          </a:xfrm>
          <a:prstGeom prst="rect">
            <a:avLst/>
          </a:prstGeom>
        </p:spPr>
      </p:pic>
    </p:spTree>
    <p:extLst>
      <p:ext uri="{BB962C8B-B14F-4D97-AF65-F5344CB8AC3E}">
        <p14:creationId xmlns:p14="http://schemas.microsoft.com/office/powerpoint/2010/main" val="1416719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420321"/>
            <a:ext cx="7163589" cy="1692771"/>
          </a:xfrm>
          <a:prstGeom prst="rect">
            <a:avLst/>
          </a:prstGeom>
          <a:noFill/>
        </p:spPr>
        <p:txBody>
          <a:bodyPr wrap="square" rtlCol="0">
            <a:spAutoFit/>
          </a:bodyPr>
          <a:lstStyle/>
          <a:p>
            <a:pPr algn="just"/>
            <a:r>
              <a:rPr lang="es-MX" b="1" dirty="0" smtClean="0"/>
              <a:t>Las edades de los usuarios </a:t>
            </a:r>
            <a:r>
              <a:rPr lang="es-MX" b="1" dirty="0"/>
              <a:t>de quienes ocupan </a:t>
            </a:r>
            <a:r>
              <a:rPr lang="es-MX" b="1" dirty="0" smtClean="0"/>
              <a:t>mas los </a:t>
            </a:r>
            <a:r>
              <a:rPr lang="es-MX" b="1" dirty="0"/>
              <a:t>canales de atención que proporciona el INAI </a:t>
            </a:r>
            <a:r>
              <a:rPr lang="es-MX" b="1" dirty="0" smtClean="0"/>
              <a:t>se encuentran en un rango de 30 a 49 años que representan el 23.5% de los usuarios que proporcionaron esta información, de este grupo el 49.0% son hombres y </a:t>
            </a:r>
            <a:r>
              <a:rPr lang="es-MX" b="1" dirty="0"/>
              <a:t>el </a:t>
            </a:r>
            <a:r>
              <a:rPr lang="es-MX" b="1" dirty="0" smtClean="0"/>
              <a:t>51.0% </a:t>
            </a:r>
            <a:r>
              <a:rPr lang="es-MX" b="1" dirty="0"/>
              <a:t>son </a:t>
            </a:r>
            <a:r>
              <a:rPr lang="es-MX" b="1" dirty="0" smtClean="0"/>
              <a:t>mujeres representados con 402 usuarios.</a:t>
            </a:r>
          </a:p>
          <a:p>
            <a:pPr algn="just"/>
            <a:endParaRPr lang="es-MX" sz="600" b="1" dirty="0" smtClean="0"/>
          </a:p>
          <a:p>
            <a:pPr algn="just"/>
            <a:r>
              <a:rPr lang="es-MX" b="1" dirty="0" smtClean="0"/>
              <a:t>El grupo de edad de </a:t>
            </a:r>
            <a:r>
              <a:rPr lang="es-MX" b="1" dirty="0"/>
              <a:t>2</a:t>
            </a:r>
            <a:r>
              <a:rPr lang="es-MX" b="1" dirty="0" smtClean="0"/>
              <a:t>0 a </a:t>
            </a:r>
            <a:r>
              <a:rPr lang="es-MX" b="1" dirty="0"/>
              <a:t>2</a:t>
            </a:r>
            <a:r>
              <a:rPr lang="es-MX" b="1" dirty="0" smtClean="0"/>
              <a:t>9 años fue el tercer rango de edad que más solicitó asesorías con 138 usuarios representado por un 16.2% de los cuales un 40.56% son hombres y 59.4% son mujeres datos reportados en la semana del 24 al 28 de abril.</a:t>
            </a:r>
            <a:endParaRPr lang="es-MX" b="1" dirty="0"/>
          </a:p>
        </p:txBody>
      </p:sp>
      <p:sp>
        <p:nvSpPr>
          <p:cNvPr id="8" name="2 Rectángulo"/>
          <p:cNvSpPr/>
          <p:nvPr/>
        </p:nvSpPr>
        <p:spPr>
          <a:xfrm>
            <a:off x="44790"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9" name="CuadroTexto 8"/>
          <p:cNvSpPr txBox="1"/>
          <p:nvPr/>
        </p:nvSpPr>
        <p:spPr>
          <a:xfrm>
            <a:off x="56183" y="3167883"/>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2" name="1 Imagen"/>
          <p:cNvPicPr/>
          <p:nvPr>
            <p:extLst>
              <p:ext uri="{D42A27DB-BD31-4B8C-83A1-F6EECF244321}">
                <p14:modId xmlns:p14="http://schemas.microsoft.com/office/powerpoint/2010/main" val="506119463"/>
              </p:ext>
            </p:extLst>
          </p:nvPr>
        </p:nvPicPr>
        <p:blipFill>
          <a:blip r:embed="rId2"/>
          <a:stretch>
            <a:fillRect/>
          </a:stretch>
        </p:blipFill>
        <p:spPr>
          <a:xfrm>
            <a:off x="56183" y="456183"/>
            <a:ext cx="6984776" cy="2711700"/>
          </a:xfrm>
          <a:prstGeom prst="rect">
            <a:avLst/>
          </a:prstGeom>
        </p:spPr>
      </p:pic>
    </p:spTree>
    <p:extLst>
      <p:ext uri="{BB962C8B-B14F-4D97-AF65-F5344CB8AC3E}">
        <p14:creationId xmlns:p14="http://schemas.microsoft.com/office/powerpoint/2010/main" val="3086814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00199" y="737271"/>
            <a:ext cx="1324883" cy="2954132"/>
          </a:xfrm>
          <a:prstGeom prst="rect">
            <a:avLst/>
          </a:prstGeom>
        </p:spPr>
      </p:pic>
      <p:pic>
        <p:nvPicPr>
          <p:cNvPr id="6" name="Imagen 5"/>
          <p:cNvPicPr>
            <a:picLocks noChangeAspect="1"/>
          </p:cNvPicPr>
          <p:nvPr/>
        </p:nvPicPr>
        <p:blipFill rotWithShape="1">
          <a:blip r:embed="rId3">
            <a:lum bright="70000" contrast="-70000"/>
          </a:blip>
          <a:srcRect r="78731" b="48142"/>
          <a:stretch/>
        </p:blipFill>
        <p:spPr>
          <a:xfrm flipH="1">
            <a:off x="5342195" y="737271"/>
            <a:ext cx="1435159"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12. Pirámide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0" y="4182596"/>
            <a:ext cx="7118799" cy="954107"/>
          </a:xfrm>
          <a:prstGeom prst="rect">
            <a:avLst/>
          </a:prstGeom>
          <a:noFill/>
        </p:spPr>
        <p:txBody>
          <a:bodyPr wrap="square" rtlCol="0">
            <a:spAutoFit/>
          </a:bodyPr>
          <a:lstStyle/>
          <a:p>
            <a:pPr algn="just"/>
            <a:r>
              <a:rPr lang="es-MX" b="1" dirty="0" smtClean="0"/>
              <a:t>En la semana del 24 al 28 de abril de 2017, de los 854 usuarios  que proporcionaron su edad el grupo de 30 a 49 años, constituye 23.5% de la población, toda vez que son, quienes más usan los canales que proporciona el CAS. La población del rango de 50 a 59 años, representa el 18.1% del total, la población en edad avanzada representa el 4.0%.</a:t>
            </a:r>
            <a:endParaRPr lang="es-MX" b="1" dirty="0"/>
          </a:p>
        </p:txBody>
      </p:sp>
      <p:pic>
        <p:nvPicPr>
          <p:cNvPr id="2" name="1 Imagen"/>
          <p:cNvPicPr/>
          <p:nvPr>
            <p:extLst>
              <p:ext uri="{D42A27DB-BD31-4B8C-83A1-F6EECF244321}">
                <p14:modId xmlns:p14="http://schemas.microsoft.com/office/powerpoint/2010/main" val="3399705002"/>
              </p:ext>
            </p:extLst>
          </p:nvPr>
        </p:nvPicPr>
        <p:blipFill>
          <a:blip r:embed="rId4"/>
          <a:stretch>
            <a:fillRect/>
          </a:stretch>
        </p:blipFill>
        <p:spPr>
          <a:xfrm>
            <a:off x="74613" y="461963"/>
            <a:ext cx="6962775" cy="3714750"/>
          </a:xfrm>
          <a:prstGeom prst="rect">
            <a:avLst/>
          </a:prstGeom>
        </p:spPr>
      </p:pic>
    </p:spTree>
    <p:extLst>
      <p:ext uri="{BB962C8B-B14F-4D97-AF65-F5344CB8AC3E}">
        <p14:creationId xmlns:p14="http://schemas.microsoft.com/office/powerpoint/2010/main" val="2349149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13. Escolaridad de los Usuarios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smtClean="0"/>
              <a:t>El 53.7% de los usuarios del CAS tienen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21.1% de los usuarios cuentan con Nivel medio superior.</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25.2% representa el resto de los usuarios que proporcionaron el dato.</a:t>
            </a:r>
            <a:endParaRPr lang="es-MX" b="1" dirty="0"/>
          </a:p>
        </p:txBody>
      </p:sp>
      <p:sp>
        <p:nvSpPr>
          <p:cNvPr id="7" name="CuadroTexto 6"/>
          <p:cNvSpPr txBox="1"/>
          <p:nvPr/>
        </p:nvSpPr>
        <p:spPr>
          <a:xfrm>
            <a:off x="59758" y="2544415"/>
            <a:ext cx="2360439"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6" name="5 Imagen"/>
          <p:cNvPicPr/>
          <p:nvPr>
            <p:extLst>
              <p:ext uri="{D42A27DB-BD31-4B8C-83A1-F6EECF244321}">
                <p14:modId xmlns:p14="http://schemas.microsoft.com/office/powerpoint/2010/main" val="3099261047"/>
              </p:ext>
            </p:extLst>
          </p:nvPr>
        </p:nvPicPr>
        <p:blipFill>
          <a:blip r:embed="rId2"/>
          <a:stretch>
            <a:fillRect/>
          </a:stretch>
        </p:blipFill>
        <p:spPr>
          <a:xfrm>
            <a:off x="56183" y="456183"/>
            <a:ext cx="2466975" cy="2143125"/>
          </a:xfrm>
          <a:prstGeom prst="rect">
            <a:avLst/>
          </a:prstGeom>
        </p:spPr>
      </p:pic>
      <p:pic>
        <p:nvPicPr>
          <p:cNvPr id="4" name="3 Imagen"/>
          <p:cNvPicPr/>
          <p:nvPr>
            <p:extLst>
              <p:ext uri="{D42A27DB-BD31-4B8C-83A1-F6EECF244321}">
                <p14:modId xmlns:p14="http://schemas.microsoft.com/office/powerpoint/2010/main" val="2695856672"/>
              </p:ext>
            </p:extLst>
          </p:nvPr>
        </p:nvPicPr>
        <p:blipFill>
          <a:blip r:embed="rId3"/>
          <a:stretch>
            <a:fillRect/>
          </a:stretch>
        </p:blipFill>
        <p:spPr>
          <a:xfrm>
            <a:off x="60325" y="1464295"/>
            <a:ext cx="7048500" cy="2590180"/>
          </a:xfrm>
          <a:prstGeom prst="rect">
            <a:avLst/>
          </a:prstGeom>
        </p:spPr>
      </p:pic>
    </p:spTree>
    <p:extLst>
      <p:ext uri="{BB962C8B-B14F-4D97-AF65-F5344CB8AC3E}">
        <p14:creationId xmlns:p14="http://schemas.microsoft.com/office/powerpoint/2010/main" val="3091760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6895" y="3463676"/>
            <a:ext cx="7086072" cy="1384995"/>
          </a:xfrm>
          <a:prstGeom prst="rect">
            <a:avLst/>
          </a:prstGeom>
          <a:noFill/>
        </p:spPr>
        <p:txBody>
          <a:bodyPr wrap="square" rtlCol="0">
            <a:spAutoFit/>
          </a:bodyPr>
          <a:lstStyle/>
          <a:p>
            <a:pPr algn="just"/>
            <a:r>
              <a:rPr lang="es-MX" sz="1200" b="1" dirty="0" smtClean="0"/>
              <a:t>En el caso de escolaridad sólo 802 usuarios proporcionaron datos de los cuales la licenciatura es el grado de mayor representación ya que con 431 usuarios que equivale </a:t>
            </a:r>
            <a:r>
              <a:rPr lang="es-MX" sz="1200" b="1" dirty="0"/>
              <a:t>a</a:t>
            </a:r>
            <a:r>
              <a:rPr lang="es-MX" sz="1200" b="1" dirty="0" smtClean="0"/>
              <a:t>l 53.7% del sub total que emplean como canal de atención preferido a Tel-INAI con un 92.3% respecto a otros canales de atención.</a:t>
            </a:r>
          </a:p>
          <a:p>
            <a:pPr algn="just"/>
            <a:endParaRPr lang="es-MX" sz="1200" b="1" dirty="0"/>
          </a:p>
          <a:p>
            <a:pPr algn="just"/>
            <a:r>
              <a:rPr lang="es-MX" sz="1200" b="1" dirty="0" smtClean="0"/>
              <a:t>En el Nivel medio superior de los 169 usuarios que otorgaron el dato respecto del subtotal, con un 88.8% el canal de atención Tel-INAI, de igual manera los usuarios con grado escolar de secundaria que representan el 11.7% de los usuarios, existe un mayor uso del canal de atención Tel-INAI con un 88.4%.</a:t>
            </a:r>
          </a:p>
        </p:txBody>
      </p:sp>
      <p:sp>
        <p:nvSpPr>
          <p:cNvPr id="5" name="CuadroTexto 5"/>
          <p:cNvSpPr txBox="1"/>
          <p:nvPr/>
        </p:nvSpPr>
        <p:spPr>
          <a:xfrm>
            <a:off x="-19439" y="3049051"/>
            <a:ext cx="3694228"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6" name="5 Imagen"/>
          <p:cNvPicPr/>
          <p:nvPr>
            <p:extLst>
              <p:ext uri="{D42A27DB-BD31-4B8C-83A1-F6EECF244321}">
                <p14:modId xmlns:p14="http://schemas.microsoft.com/office/powerpoint/2010/main" val="225099677"/>
              </p:ext>
            </p:extLst>
          </p:nvPr>
        </p:nvPicPr>
        <p:blipFill>
          <a:blip r:embed="rId2"/>
          <a:stretch>
            <a:fillRect/>
          </a:stretch>
        </p:blipFill>
        <p:spPr>
          <a:xfrm>
            <a:off x="102344" y="456183"/>
            <a:ext cx="6938615" cy="2592868"/>
          </a:xfrm>
          <a:prstGeom prst="rect">
            <a:avLst/>
          </a:prstGeom>
        </p:spPr>
      </p:pic>
    </p:spTree>
    <p:extLst>
      <p:ext uri="{BB962C8B-B14F-4D97-AF65-F5344CB8AC3E}">
        <p14:creationId xmlns:p14="http://schemas.microsoft.com/office/powerpoint/2010/main" val="642372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4575" y="478824"/>
            <a:ext cx="3456384" cy="4585871"/>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En el periodo que se informa 927 usuarios proporcionaron información sobre la entidad de donde requirió el servicio (lo que representa el 83.2% de los usuarios atendidos) y 188 no proporcionaron información lo que representa el 16.9% del total de los usuarios. </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47.8% de los usuarios son de la Ciudad de México, Estado de México y Jalisco.</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35.2% de los usuarios están en el resto del país.</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smtClean="0"/>
              <a:t>0.1 de los usuarios son de procedencia extranjera.</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smtClean="0"/>
              <a:t>Los estados de donde se advierte un uso muy escaso de los servicios del CAS son Baja California Sur, Zacatecas, Tlaxcala y Nayarit.</a:t>
            </a:r>
            <a:endParaRPr lang="es-MX" b="1" dirty="0"/>
          </a:p>
        </p:txBody>
      </p:sp>
      <p:sp>
        <p:nvSpPr>
          <p:cNvPr id="6"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15. Asesoría por Entidad Federativa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1 Imagen"/>
          <p:cNvPicPr/>
          <p:nvPr>
            <p:extLst>
              <p:ext uri="{D42A27DB-BD31-4B8C-83A1-F6EECF244321}">
                <p14:modId xmlns:p14="http://schemas.microsoft.com/office/powerpoint/2010/main" val="400071615"/>
              </p:ext>
            </p:extLst>
          </p:nvPr>
        </p:nvPicPr>
        <p:blipFill>
          <a:blip r:embed="rId2"/>
          <a:stretch>
            <a:fillRect/>
          </a:stretch>
        </p:blipFill>
        <p:spPr>
          <a:xfrm>
            <a:off x="56183" y="456183"/>
            <a:ext cx="3528392" cy="4680520"/>
          </a:xfrm>
          <a:prstGeom prst="rect">
            <a:avLst/>
          </a:prstGeom>
        </p:spPr>
      </p:pic>
    </p:spTree>
    <p:extLst>
      <p:ext uri="{BB962C8B-B14F-4D97-AF65-F5344CB8AC3E}">
        <p14:creationId xmlns:p14="http://schemas.microsoft.com/office/powerpoint/2010/main" val="1290423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528191"/>
            <a:ext cx="5832648" cy="6740307"/>
          </a:xfrm>
          <a:prstGeom prst="rect">
            <a:avLst/>
          </a:prstGeom>
          <a:noFill/>
        </p:spPr>
        <p:txBody>
          <a:bodyPr wrap="square" rtlCol="0">
            <a:spAutoFit/>
          </a:bodyPr>
          <a:lstStyle/>
          <a:p>
            <a:pPr marL="342900" indent="-342900" algn="just">
              <a:buFont typeface="+mj-lt"/>
              <a:buAutoNum type="arabicPeriod"/>
            </a:pPr>
            <a:r>
              <a:rPr lang="es-MX" sz="1600" dirty="0" smtClean="0"/>
              <a:t>Introducción.</a:t>
            </a:r>
            <a:endParaRPr lang="es-MX" sz="500" dirty="0" smtClean="0"/>
          </a:p>
          <a:p>
            <a:pPr marL="342900" indent="-342900" algn="just">
              <a:buFont typeface="+mj-lt"/>
              <a:buAutoNum type="arabicPeriod"/>
            </a:pPr>
            <a:r>
              <a:rPr lang="es-MX" sz="1600" dirty="0" smtClean="0"/>
              <a:t>Tipo de Servicios.</a:t>
            </a:r>
            <a:endParaRPr lang="es-MX" sz="500" dirty="0" smtClean="0"/>
          </a:p>
          <a:p>
            <a:pPr marL="342900" indent="-342900" algn="just">
              <a:buFont typeface="+mj-lt"/>
              <a:buAutoNum type="arabicPeriod"/>
            </a:pPr>
            <a:r>
              <a:rPr lang="es-MX" sz="1600" dirty="0"/>
              <a:t>Total Asesorías Solicitados por </a:t>
            </a:r>
            <a:r>
              <a:rPr lang="es-MX" sz="1600" dirty="0" smtClean="0"/>
              <a:t>día. </a:t>
            </a:r>
          </a:p>
          <a:p>
            <a:pPr marL="342900" indent="-342900" algn="just">
              <a:buFont typeface="+mj-lt"/>
              <a:buAutoNum type="arabicPeriod"/>
            </a:pPr>
            <a:r>
              <a:rPr lang="es-MX" sz="1600" dirty="0" smtClean="0"/>
              <a:t>Asesorías </a:t>
            </a:r>
            <a:r>
              <a:rPr lang="es-MX" sz="1600" dirty="0"/>
              <a:t>por Canal de </a:t>
            </a:r>
            <a:r>
              <a:rPr lang="es-MX" sz="1600" dirty="0" smtClean="0"/>
              <a:t>Atención.</a:t>
            </a:r>
          </a:p>
          <a:p>
            <a:pPr marL="342900" indent="-342900" algn="just">
              <a:buFont typeface="+mj-lt"/>
              <a:buAutoNum type="arabicPeriod"/>
            </a:pPr>
            <a:r>
              <a:rPr lang="es-MX" sz="1600" dirty="0" smtClean="0"/>
              <a:t>Canal </a:t>
            </a:r>
            <a:r>
              <a:rPr lang="es-MX" sz="1600" dirty="0"/>
              <a:t>de </a:t>
            </a:r>
            <a:r>
              <a:rPr lang="es-MX" sz="1600" dirty="0" smtClean="0"/>
              <a:t>Atención </a:t>
            </a:r>
            <a:r>
              <a:rPr lang="es-MX" sz="1600" dirty="0"/>
              <a:t>por </a:t>
            </a:r>
            <a:r>
              <a:rPr lang="es-MX" sz="1600" dirty="0" smtClean="0"/>
              <a:t>día.</a:t>
            </a:r>
            <a:endParaRPr lang="es-MX" sz="500" dirty="0" smtClean="0"/>
          </a:p>
          <a:p>
            <a:pPr marL="342900" indent="-342900" algn="just">
              <a:buFont typeface="+mj-lt"/>
              <a:buAutoNum type="arabicPeriod"/>
            </a:pPr>
            <a:r>
              <a:rPr lang="es-MX" sz="1600" dirty="0" smtClean="0"/>
              <a:t>Tipo </a:t>
            </a:r>
            <a:r>
              <a:rPr lang="es-MX" sz="1600" dirty="0"/>
              <a:t>de A</a:t>
            </a:r>
            <a:r>
              <a:rPr lang="es-MX" sz="1600" dirty="0" smtClean="0"/>
              <a:t>sesoría </a:t>
            </a:r>
            <a:r>
              <a:rPr lang="es-MX" sz="1600" dirty="0"/>
              <a:t>por Canal de </a:t>
            </a:r>
            <a:r>
              <a:rPr lang="es-MX" sz="1600" dirty="0" smtClean="0"/>
              <a:t>Atención.</a:t>
            </a:r>
            <a:endParaRPr lang="es-MX" sz="500" dirty="0" smtClean="0"/>
          </a:p>
          <a:p>
            <a:pPr marL="342900" indent="-342900" algn="just">
              <a:buFont typeface="+mj-lt"/>
              <a:buAutoNum type="arabicPeriod"/>
            </a:pPr>
            <a:r>
              <a:rPr lang="es-MX" sz="1600" dirty="0"/>
              <a:t>Tiempo de asesoría por Canal de </a:t>
            </a:r>
            <a:r>
              <a:rPr lang="es-MX" sz="1600" dirty="0" smtClean="0"/>
              <a:t>Atención.</a:t>
            </a:r>
            <a:endParaRPr lang="es-MX" sz="1600" dirty="0"/>
          </a:p>
          <a:p>
            <a:pPr marL="342900" indent="-342900" algn="just">
              <a:buFont typeface="+mj-lt"/>
              <a:buAutoNum type="arabicPeriod"/>
            </a:pPr>
            <a:r>
              <a:rPr lang="es-MX" sz="1600" dirty="0" smtClean="0"/>
              <a:t>Tipo </a:t>
            </a:r>
            <a:r>
              <a:rPr lang="es-MX" sz="1600" dirty="0"/>
              <a:t>de Usuario por Canal de </a:t>
            </a:r>
            <a:r>
              <a:rPr lang="es-MX" sz="1600" dirty="0" smtClean="0"/>
              <a:t>Atención.</a:t>
            </a:r>
            <a:endParaRPr lang="es-MX" sz="500" dirty="0" smtClean="0"/>
          </a:p>
          <a:p>
            <a:pPr marL="342900" indent="-342900" algn="just">
              <a:buFont typeface="+mj-lt"/>
              <a:buAutoNum type="arabicPeriod"/>
            </a:pPr>
            <a:r>
              <a:rPr lang="es-MX" sz="1600" dirty="0"/>
              <a:t>Género de los Usuarios por Canal de </a:t>
            </a:r>
            <a:r>
              <a:rPr lang="es-MX" sz="1600" dirty="0" smtClean="0"/>
              <a:t>Atención.</a:t>
            </a:r>
          </a:p>
          <a:p>
            <a:pPr marL="342900" indent="-342900" algn="just">
              <a:buFont typeface="+mj-lt"/>
              <a:buAutoNum type="arabicPeriod"/>
            </a:pPr>
            <a:r>
              <a:rPr lang="es-MX" sz="1600" dirty="0"/>
              <a:t>Grupo de  Edades de los Usuarios por Canal de </a:t>
            </a:r>
            <a:r>
              <a:rPr lang="es-MX" sz="1600" dirty="0" smtClean="0"/>
              <a:t>Atención.</a:t>
            </a:r>
          </a:p>
          <a:p>
            <a:pPr marL="342900" indent="-342900" algn="just">
              <a:buFont typeface="+mj-lt"/>
              <a:buAutoNum type="arabicPeriod"/>
            </a:pPr>
            <a:r>
              <a:rPr lang="es-MX" sz="1600" dirty="0"/>
              <a:t>Grupo de  Edades de los Usuarios por </a:t>
            </a:r>
            <a:r>
              <a:rPr lang="es-MX" sz="1600" dirty="0" smtClean="0"/>
              <a:t>género.</a:t>
            </a:r>
          </a:p>
          <a:p>
            <a:pPr marL="342900" indent="-342900" algn="just">
              <a:buFont typeface="+mj-lt"/>
              <a:buAutoNum type="arabicPeriod"/>
            </a:pPr>
            <a:r>
              <a:rPr lang="es-MX" sz="1600" dirty="0"/>
              <a:t>Pirámide de Edades de los Usuarios por </a:t>
            </a:r>
            <a:r>
              <a:rPr lang="es-MX" sz="1600" dirty="0" smtClean="0"/>
              <a:t>género.</a:t>
            </a:r>
          </a:p>
          <a:p>
            <a:pPr marL="342900" indent="-342900" algn="just">
              <a:buFont typeface="+mj-lt"/>
              <a:buAutoNum type="arabicPeriod"/>
            </a:pPr>
            <a:r>
              <a:rPr lang="es-MX" sz="1600" dirty="0"/>
              <a:t>Escolaridad de los </a:t>
            </a:r>
            <a:r>
              <a:rPr lang="es-MX" sz="1600" dirty="0" smtClean="0"/>
              <a:t>Usuarios.</a:t>
            </a:r>
          </a:p>
          <a:p>
            <a:pPr marL="342900" indent="-342900" algn="just">
              <a:buFont typeface="+mj-lt"/>
              <a:buAutoNum type="arabicPeriod"/>
            </a:pPr>
            <a:r>
              <a:rPr lang="es-MX" sz="1600" dirty="0"/>
              <a:t>Escolaridad de los Usuarios por canal de </a:t>
            </a:r>
            <a:r>
              <a:rPr lang="es-MX" sz="1600" dirty="0" smtClean="0"/>
              <a:t>atención.</a:t>
            </a:r>
          </a:p>
          <a:p>
            <a:pPr marL="342900" indent="-342900" algn="just">
              <a:buFont typeface="+mj-lt"/>
              <a:buAutoNum type="arabicPeriod"/>
            </a:pPr>
            <a:r>
              <a:rPr lang="es-MX" sz="1600" dirty="0"/>
              <a:t>Asesoría por Entidad </a:t>
            </a:r>
            <a:r>
              <a:rPr lang="es-MX" sz="1600" dirty="0" smtClean="0"/>
              <a:t>Federativa.</a:t>
            </a:r>
          </a:p>
          <a:p>
            <a:pPr marL="342900" indent="-342900" algn="just">
              <a:buFont typeface="+mj-lt"/>
              <a:buAutoNum type="arabicPeriod"/>
            </a:pPr>
            <a:r>
              <a:rPr lang="es-MX" sz="1600" dirty="0"/>
              <a:t>Evaluación del Servicio de </a:t>
            </a:r>
            <a:r>
              <a:rPr lang="es-MX" sz="1600" dirty="0" smtClean="0"/>
              <a:t>Tel-INAI.</a:t>
            </a:r>
          </a:p>
          <a:p>
            <a:pPr marL="342900" indent="-342900" algn="just">
              <a:buFont typeface="+mj-lt"/>
              <a:buAutoNum type="arabicPeriod"/>
            </a:pPr>
            <a:r>
              <a:rPr lang="es-MX" sz="1600" dirty="0"/>
              <a:t>Evaluación del Servicio </a:t>
            </a:r>
            <a:r>
              <a:rPr lang="es-MX" sz="1600" dirty="0" smtClean="0"/>
              <a:t>Presencial.</a:t>
            </a:r>
          </a:p>
          <a:p>
            <a:pPr marL="342900" indent="-342900" algn="just">
              <a:buFont typeface="+mj-lt"/>
              <a:buAutoNum type="arabicPeriod"/>
            </a:pPr>
            <a:r>
              <a:rPr lang="es-MX" sz="1600" dirty="0" smtClean="0"/>
              <a:t>Anexo </a:t>
            </a:r>
            <a:r>
              <a:rPr lang="es-MX" sz="1600" dirty="0"/>
              <a:t>Detalle de Servicios por </a:t>
            </a:r>
            <a:r>
              <a:rPr lang="es-MX" sz="1600" dirty="0" smtClean="0"/>
              <a:t>Agente. </a:t>
            </a:r>
            <a:endParaRPr lang="es-MX" sz="1600" dirty="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r>
              <a:rPr lang="es-MX" sz="175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endPar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270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218084" y="2832447"/>
            <a:ext cx="6750867" cy="2277547"/>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recibido por Tel-INAI es de 9.1 en una escala de 0 a 10.</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smtClean="0"/>
              <a:t>La calificación sobre la atención recibida obtuvo un 9.3 y la amabilidad recibida obtuvo una calificación del 9.6, </a:t>
            </a:r>
            <a:r>
              <a:rPr lang="es-MX" b="1" dirty="0"/>
              <a:t>en una escala de 0 a </a:t>
            </a:r>
            <a:r>
              <a:rPr lang="es-MX" b="1" dirty="0" smtClean="0"/>
              <a:t>10.</a:t>
            </a:r>
            <a:endParaRPr lang="es-MX" b="1" dirty="0"/>
          </a:p>
          <a:p>
            <a:pPr algn="just"/>
            <a:endParaRPr lang="es-MX" sz="1000" b="1" dirty="0" smtClean="0"/>
          </a:p>
          <a:p>
            <a:pPr marL="285750" indent="-285750" algn="just">
              <a:buFont typeface="Wingdings" panose="05000000000000000000" pitchFamily="2" charset="2"/>
              <a:buChar char="q"/>
            </a:pPr>
            <a:r>
              <a:rPr lang="es-MX" b="1" dirty="0" smtClean="0"/>
              <a:t>Respecto a  si la asesoría fue suficiente se obtuvo una calificación de 9.1 en una escala de 0 a 10.</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Finalmente la preparación del asesor obtuvo una calificación de 9.0 y el tiempo </a:t>
            </a:r>
            <a:r>
              <a:rPr lang="es-MX" b="1" dirty="0"/>
              <a:t>en </a:t>
            </a:r>
            <a:r>
              <a:rPr lang="es-MX" b="1" dirty="0" smtClean="0"/>
              <a:t>espera para ser atendido obtuvo una calificación </a:t>
            </a:r>
            <a:r>
              <a:rPr lang="es-MX" b="1" dirty="0"/>
              <a:t>de </a:t>
            </a:r>
            <a:r>
              <a:rPr lang="es-MX" b="1" dirty="0" smtClean="0"/>
              <a:t>8.7 </a:t>
            </a:r>
            <a:r>
              <a:rPr lang="es-MX" b="1" dirty="0"/>
              <a:t>en una escala de 0 a 10</a:t>
            </a:r>
            <a:r>
              <a:rPr lang="es-MX" b="1" dirty="0" smtClean="0"/>
              <a:t>.</a:t>
            </a:r>
            <a:endParaRPr lang="es-MX" b="1" dirty="0"/>
          </a:p>
        </p:txBody>
      </p:sp>
      <p:pic>
        <p:nvPicPr>
          <p:cNvPr id="2" name="1 Imagen"/>
          <p:cNvPicPr/>
          <p:nvPr>
            <p:extLst>
              <p:ext uri="{D42A27DB-BD31-4B8C-83A1-F6EECF244321}">
                <p14:modId xmlns:p14="http://schemas.microsoft.com/office/powerpoint/2010/main" val="2648471246"/>
              </p:ext>
            </p:extLst>
          </p:nvPr>
        </p:nvPicPr>
        <p:blipFill>
          <a:blip r:embed="rId2"/>
          <a:stretch>
            <a:fillRect/>
          </a:stretch>
        </p:blipFill>
        <p:spPr>
          <a:xfrm>
            <a:off x="142974" y="467593"/>
            <a:ext cx="6897985" cy="2292846"/>
          </a:xfrm>
          <a:prstGeom prst="rect">
            <a:avLst/>
          </a:prstGeom>
        </p:spPr>
      </p:pic>
    </p:spTree>
    <p:extLst>
      <p:ext uri="{BB962C8B-B14F-4D97-AF65-F5344CB8AC3E}">
        <p14:creationId xmlns:p14="http://schemas.microsoft.com/office/powerpoint/2010/main" val="3925228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Rectángulo"/>
          <p:cNvSpPr/>
          <p:nvPr/>
        </p:nvSpPr>
        <p:spPr>
          <a:xfrm>
            <a:off x="-64804"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00199" y="3768551"/>
            <a:ext cx="6840760" cy="1169551"/>
          </a:xfrm>
          <a:prstGeom prst="rect">
            <a:avLst/>
          </a:prstGeom>
          <a:noFill/>
        </p:spPr>
        <p:txBody>
          <a:bodyPr wrap="square" rtlCol="0">
            <a:spAutoFit/>
          </a:bodyPr>
          <a:lstStyle/>
          <a:p>
            <a:r>
              <a:rPr lang="es-MX" b="1" dirty="0" smtClean="0"/>
              <a:t>En la gráfica se observa que la calificación a la atención recibida y la amabilidad del asesor se encuentran por arriba de la calificación promedio que es de 9.1.</a:t>
            </a:r>
          </a:p>
          <a:p>
            <a:endParaRPr lang="es-MX" b="1" dirty="0"/>
          </a:p>
          <a:p>
            <a:pPr algn="just"/>
            <a:r>
              <a:rPr lang="es-MX" b="1" dirty="0" smtClean="0"/>
              <a:t>Sin embargo, existe área de oportunidad para mejorar en  el tiempo de espera y preparación del asesor para resolver dudas la cual se encuentra por abajo del promedio.</a:t>
            </a:r>
            <a:endParaRPr lang="es-MX" b="1" dirty="0"/>
          </a:p>
        </p:txBody>
      </p:sp>
      <p:pic>
        <p:nvPicPr>
          <p:cNvPr id="2" name="1 Imagen"/>
          <p:cNvPicPr/>
          <p:nvPr>
            <p:extLst>
              <p:ext uri="{D42A27DB-BD31-4B8C-83A1-F6EECF244321}">
                <p14:modId xmlns:p14="http://schemas.microsoft.com/office/powerpoint/2010/main" val="3061552800"/>
              </p:ext>
            </p:extLst>
          </p:nvPr>
        </p:nvPicPr>
        <p:blipFill>
          <a:blip r:embed="rId2"/>
          <a:stretch>
            <a:fillRect/>
          </a:stretch>
        </p:blipFill>
        <p:spPr>
          <a:xfrm>
            <a:off x="79375" y="458788"/>
            <a:ext cx="6969125" cy="3200400"/>
          </a:xfrm>
          <a:prstGeom prst="rect">
            <a:avLst/>
          </a:prstGeom>
        </p:spPr>
      </p:pic>
    </p:spTree>
    <p:extLst>
      <p:ext uri="{BB962C8B-B14F-4D97-AF65-F5344CB8AC3E}">
        <p14:creationId xmlns:p14="http://schemas.microsoft.com/office/powerpoint/2010/main" val="1654908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180129" y="2960781"/>
            <a:ext cx="6816757" cy="1815882"/>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presencial recibido es de 9.7 en una escala de 0 a 10.</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La calificación sobre la atención recibida, la amabilidad y la </a:t>
            </a:r>
            <a:r>
              <a:rPr lang="es-MX" b="1" dirty="0"/>
              <a:t>capacidad del asesor fue </a:t>
            </a:r>
            <a:r>
              <a:rPr lang="es-MX" b="1" dirty="0" smtClean="0"/>
              <a:t>de 9.9 en </a:t>
            </a:r>
            <a:r>
              <a:rPr lang="es-MX" b="1" dirty="0"/>
              <a:t>una escala de 0 a 10</a:t>
            </a:r>
            <a:r>
              <a:rPr lang="es-MX" b="1" dirty="0" smtClean="0"/>
              <a:t>.</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En cuanto a la si la duda fue aclarada obtuvo un 9.5 y el tiempo de espera obtuvieron una calificación de 9.5 en una escala de 0 a 10</a:t>
            </a:r>
            <a:endParaRPr lang="es-MX" b="1" dirty="0"/>
          </a:p>
        </p:txBody>
      </p:sp>
      <p:pic>
        <p:nvPicPr>
          <p:cNvPr id="2" name="1 Imagen"/>
          <p:cNvPicPr/>
          <p:nvPr>
            <p:extLst>
              <p:ext uri="{D42A27DB-BD31-4B8C-83A1-F6EECF244321}">
                <p14:modId xmlns:p14="http://schemas.microsoft.com/office/powerpoint/2010/main" val="3503870743"/>
              </p:ext>
            </p:extLst>
          </p:nvPr>
        </p:nvPicPr>
        <p:blipFill>
          <a:blip r:embed="rId3"/>
          <a:stretch>
            <a:fillRect/>
          </a:stretch>
        </p:blipFill>
        <p:spPr>
          <a:xfrm>
            <a:off x="56182" y="456182"/>
            <a:ext cx="7056785" cy="2232249"/>
          </a:xfrm>
          <a:prstGeom prst="rect">
            <a:avLst/>
          </a:prstGeom>
        </p:spPr>
      </p:pic>
    </p:spTree>
    <p:extLst>
      <p:ext uri="{BB962C8B-B14F-4D97-AF65-F5344CB8AC3E}">
        <p14:creationId xmlns:p14="http://schemas.microsoft.com/office/powerpoint/2010/main" val="2008680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77004" y="3967152"/>
            <a:ext cx="7035963" cy="1169551"/>
          </a:xfrm>
          <a:prstGeom prst="rect">
            <a:avLst/>
          </a:prstGeom>
          <a:noFill/>
        </p:spPr>
        <p:txBody>
          <a:bodyPr wrap="square" rtlCol="0">
            <a:spAutoFit/>
          </a:bodyPr>
          <a:lstStyle/>
          <a:p>
            <a:pPr algn="just"/>
            <a:r>
              <a:rPr lang="es-MX" b="1" dirty="0"/>
              <a:t>En la gráfica se observa </a:t>
            </a:r>
            <a:r>
              <a:rPr lang="es-MX" b="1" dirty="0" smtClean="0"/>
              <a:t>que la atención recibida, la amabilidad y la capacidad del asesor fueron evaluados por encima del promedio.</a:t>
            </a:r>
          </a:p>
          <a:p>
            <a:pPr algn="just"/>
            <a:endParaRPr lang="es-MX" b="1" dirty="0"/>
          </a:p>
          <a:p>
            <a:pPr algn="just"/>
            <a:r>
              <a:rPr lang="es-MX" b="1" dirty="0" smtClean="0"/>
              <a:t>Sin </a:t>
            </a:r>
            <a:r>
              <a:rPr lang="es-MX" b="1" dirty="0"/>
              <a:t>embargo, existen </a:t>
            </a:r>
            <a:r>
              <a:rPr lang="es-MX" b="1" dirty="0" smtClean="0"/>
              <a:t>áreas </a:t>
            </a:r>
            <a:r>
              <a:rPr lang="es-MX" b="1" dirty="0"/>
              <a:t>de oportunidad para mejorar el </a:t>
            </a:r>
            <a:r>
              <a:rPr lang="es-MX" b="1" dirty="0" smtClean="0"/>
              <a:t>servicio con respecto al tiempo en espera y si la duda fue aclarada.</a:t>
            </a:r>
            <a:endParaRPr lang="es-MX" b="1" dirty="0"/>
          </a:p>
        </p:txBody>
      </p:sp>
      <p:sp>
        <p:nvSpPr>
          <p:cNvPr id="4"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1 Imagen"/>
          <p:cNvPicPr/>
          <p:nvPr>
            <p:extLst>
              <p:ext uri="{D42A27DB-BD31-4B8C-83A1-F6EECF244321}">
                <p14:modId xmlns:p14="http://schemas.microsoft.com/office/powerpoint/2010/main" val="373336019"/>
              </p:ext>
            </p:extLst>
          </p:nvPr>
        </p:nvPicPr>
        <p:blipFill>
          <a:blip r:embed="rId2"/>
          <a:stretch>
            <a:fillRect/>
          </a:stretch>
        </p:blipFill>
        <p:spPr>
          <a:xfrm>
            <a:off x="60325" y="457200"/>
            <a:ext cx="6975475" cy="3524250"/>
          </a:xfrm>
          <a:prstGeom prst="rect">
            <a:avLst/>
          </a:prstGeom>
        </p:spPr>
      </p:pic>
    </p:spTree>
    <p:extLst>
      <p:ext uri="{BB962C8B-B14F-4D97-AF65-F5344CB8AC3E}">
        <p14:creationId xmlns:p14="http://schemas.microsoft.com/office/powerpoint/2010/main" val="4070293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18. Anexo Detalle de Servicios por Agente </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smtClean="0"/>
              <a:t>Como parte de este Informe se anexa archivo base con la información concentrada por agente y evaluaciones de Tel-INAI y presenciales. Cada hoja cuenta con distintos conceptos que se desglosan de la forma siguiente:</a:t>
            </a:r>
          </a:p>
          <a:p>
            <a:pPr algn="just"/>
            <a:endParaRPr lang="es-MX" dirty="0" smtClean="0"/>
          </a:p>
          <a:p>
            <a:pPr marL="285750" indent="-285750" algn="just">
              <a:buFont typeface="Arial" panose="020B0604020202020204" pitchFamily="34" charset="0"/>
              <a:buChar char="•"/>
            </a:pPr>
            <a:r>
              <a:rPr lang="es-MX" sz="1300" b="1" dirty="0" smtClean="0"/>
              <a:t>Fechas:</a:t>
            </a:r>
            <a:r>
              <a:rPr lang="es-MX" sz="1300" dirty="0" smtClean="0"/>
              <a:t> Fecha de ingreso y fecha de atención</a:t>
            </a:r>
          </a:p>
          <a:p>
            <a:pPr marL="285750" indent="-285750" algn="just">
              <a:buFont typeface="Arial" panose="020B0604020202020204" pitchFamily="34" charset="0"/>
              <a:buChar char="•"/>
            </a:pPr>
            <a:r>
              <a:rPr lang="es-MX" sz="1300" b="1" dirty="0" smtClean="0"/>
              <a:t>Servidor público: </a:t>
            </a:r>
            <a:r>
              <a:rPr lang="es-MX" sz="1300" dirty="0" smtClean="0"/>
              <a:t>Nombre del agente que atendió</a:t>
            </a:r>
          </a:p>
          <a:p>
            <a:pPr marL="285750" indent="-285750" algn="just">
              <a:buFont typeface="Arial" panose="020B0604020202020204" pitchFamily="34" charset="0"/>
              <a:buChar char="•"/>
            </a:pPr>
            <a:r>
              <a:rPr lang="es-MX" sz="1300" b="1" dirty="0" smtClean="0"/>
              <a:t>Tipo de servicio: </a:t>
            </a:r>
            <a:r>
              <a:rPr lang="es-MX" sz="1300" dirty="0" smtClean="0"/>
              <a:t>Es la clasificación del servicio en cada uno de los nueve tipos descritos en este informe.</a:t>
            </a:r>
          </a:p>
          <a:p>
            <a:pPr marL="285750" indent="-285750" algn="just">
              <a:buFont typeface="Arial" panose="020B0604020202020204" pitchFamily="34" charset="0"/>
              <a:buChar char="•"/>
            </a:pPr>
            <a:r>
              <a:rPr lang="es-MX" sz="1300" b="1" dirty="0" smtClean="0"/>
              <a:t>Canal de atención: </a:t>
            </a:r>
            <a:r>
              <a:rPr lang="es-MX" sz="1300" dirty="0" smtClean="0"/>
              <a:t>Se refiere a uno de los cuatro canales de atención con que cuenta el CAS a través del cuál se brindó el servicio al usuario.</a:t>
            </a:r>
          </a:p>
          <a:p>
            <a:pPr marL="285750" indent="-285750" algn="just">
              <a:buFont typeface="Arial" panose="020B0604020202020204" pitchFamily="34" charset="0"/>
              <a:buChar char="•"/>
            </a:pPr>
            <a:r>
              <a:rPr lang="es-MX" sz="1300" b="1" dirty="0" smtClean="0"/>
              <a:t>Requerimiento: </a:t>
            </a:r>
            <a:r>
              <a:rPr lang="es-MX" sz="1300" dirty="0" smtClean="0"/>
              <a:t>Se refiere a cada una de las consultas o solicitudes específicas de los usuarios.</a:t>
            </a:r>
          </a:p>
          <a:p>
            <a:pPr marL="285750" indent="-285750" algn="just">
              <a:buFont typeface="Arial" panose="020B0604020202020204" pitchFamily="34" charset="0"/>
              <a:buChar char="•"/>
            </a:pPr>
            <a:r>
              <a:rPr lang="es-MX" sz="1300" b="1" dirty="0" smtClean="0"/>
              <a:t>Atención: </a:t>
            </a:r>
            <a:r>
              <a:rPr lang="es-MX" sz="1300" dirty="0" smtClean="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smtClean="0"/>
              <a:t>Fundamento legal de la atención: </a:t>
            </a:r>
            <a:r>
              <a:rPr lang="es-MX" sz="1300" dirty="0" smtClean="0"/>
              <a:t>Se refiere al documento o precepto normativo que avala la acción o respuesta del servidor público</a:t>
            </a:r>
          </a:p>
          <a:p>
            <a:pPr marL="285750" indent="-285750" algn="just">
              <a:buFont typeface="Arial" panose="020B0604020202020204" pitchFamily="34" charset="0"/>
              <a:buChar char="•"/>
            </a:pPr>
            <a:r>
              <a:rPr lang="es-MX" sz="1300" b="1" dirty="0" smtClean="0"/>
              <a:t>Tiempo de respuesta: </a:t>
            </a:r>
            <a:r>
              <a:rPr lang="es-MX" sz="1300" dirty="0" smtClean="0"/>
              <a:t>Se refiere al tiempo que tardó el CAS en brindar la atención al usuario.</a:t>
            </a:r>
          </a:p>
          <a:p>
            <a:pPr marL="285750" indent="-285750" algn="just">
              <a:buFont typeface="Arial" panose="020B0604020202020204" pitchFamily="34" charset="0"/>
              <a:buChar char="•"/>
            </a:pPr>
            <a:r>
              <a:rPr lang="es-MX" sz="1300" b="1" dirty="0" smtClean="0"/>
              <a:t>Tipo de usuario: </a:t>
            </a:r>
            <a:r>
              <a:rPr lang="es-MX" sz="1300" dirty="0" smtClean="0"/>
              <a:t>Régimen Fiscal</a:t>
            </a:r>
            <a:endParaRPr lang="es-MX" sz="1300" b="1" dirty="0" smtClean="0"/>
          </a:p>
          <a:p>
            <a:pPr marL="285750" indent="-285750" algn="just">
              <a:buFont typeface="Arial" panose="020B0604020202020204" pitchFamily="34" charset="0"/>
              <a:buChar char="•"/>
            </a:pPr>
            <a:r>
              <a:rPr lang="es-MX" sz="1300" b="1" dirty="0" smtClean="0"/>
              <a:t>Sexo: </a:t>
            </a:r>
            <a:r>
              <a:rPr lang="es-MX" sz="1300" dirty="0" smtClean="0"/>
              <a:t>Hombre o mujer</a:t>
            </a:r>
          </a:p>
          <a:p>
            <a:pPr marL="285750" indent="-285750" algn="just">
              <a:buFont typeface="Arial" panose="020B0604020202020204" pitchFamily="34" charset="0"/>
              <a:buChar char="•"/>
            </a:pPr>
            <a:r>
              <a:rPr lang="es-MX" sz="1300" b="1" dirty="0" smtClean="0"/>
              <a:t>Edad: </a:t>
            </a:r>
            <a:r>
              <a:rPr lang="es-MX" sz="1300" dirty="0" smtClean="0"/>
              <a:t>Se refiere a la edad de la persona usuaria.</a:t>
            </a:r>
            <a:endParaRPr lang="es-MX" sz="1300" dirty="0"/>
          </a:p>
          <a:p>
            <a:pPr marL="285750" indent="-285750" algn="just">
              <a:buFont typeface="Arial" panose="020B0604020202020204" pitchFamily="34" charset="0"/>
              <a:buChar char="•"/>
            </a:pPr>
            <a:r>
              <a:rPr lang="es-MX" sz="1300" b="1" dirty="0" smtClean="0"/>
              <a:t>Entidad: </a:t>
            </a:r>
            <a:r>
              <a:rPr lang="es-MX" sz="1300" dirty="0" smtClean="0"/>
              <a:t>Se refiere a la entidad federativa de la cuál provino la solicitud o requerimiento.</a:t>
            </a:r>
            <a:endParaRPr lang="es-MX" sz="1300" dirty="0"/>
          </a:p>
        </p:txBody>
      </p:sp>
    </p:spTree>
    <p:extLst>
      <p:ext uri="{BB962C8B-B14F-4D97-AF65-F5344CB8AC3E}">
        <p14:creationId xmlns:p14="http://schemas.microsoft.com/office/powerpoint/2010/main" val="2371609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smtClean="0">
                <a:effectLst>
                  <a:outerShdw blurRad="38100" dist="38100" dir="2700000" algn="tl">
                    <a:srgbClr val="000000">
                      <a:alpha val="43137"/>
                    </a:srgbClr>
                  </a:outerShdw>
                </a:effectLst>
                <a:latin typeface="Calibri" pitchFamily="34" charset="0"/>
              </a:rPr>
              <a:t>¡Gracias!</a:t>
            </a:r>
            <a:endParaRPr lang="es-MX" sz="3100" b="1" i="1" cap="small"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323017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128191" y="540380"/>
            <a:ext cx="6880118" cy="4524315"/>
          </a:xfrm>
          <a:prstGeom prst="rect">
            <a:avLst/>
          </a:prstGeom>
          <a:noFill/>
        </p:spPr>
        <p:txBody>
          <a:bodyPr wrap="square" rtlCol="0">
            <a:spAutoFit/>
          </a:bodyPr>
          <a:lstStyle/>
          <a:p>
            <a:pPr algn="just"/>
            <a:r>
              <a:rPr lang="es-MX" sz="1600" dirty="0" smtClean="0"/>
              <a:t>El presente Informe contiene </a:t>
            </a:r>
            <a:r>
              <a:rPr lang="es-MX" sz="1600" dirty="0"/>
              <a:t>datos </a:t>
            </a:r>
            <a:r>
              <a:rPr lang="es-MX" sz="1600" dirty="0" smtClean="0"/>
              <a:t>sobre los servicios brindados por el Centro de Atención a la Sociedad (CAS) del Instituto Nacional de Transparencia, Acceso a la Información y Protección de Datos Personales (INAI), en el periodo del 24 al 28 de abril de 2017, en el que se desagrega información por tipo de consulta, canal de atención, perfil de los usuarios, evaluación del servicio y un reporte en el que se describe cada una de la atenciones formuladas a los requerimientos de los usuarios.</a:t>
            </a:r>
          </a:p>
          <a:p>
            <a:pPr algn="just"/>
            <a:endParaRPr lang="es-MX" sz="1600" dirty="0"/>
          </a:p>
          <a:p>
            <a:pPr algn="just"/>
            <a:r>
              <a:rPr lang="es-MX" sz="1600" dirty="0" smtClean="0"/>
              <a:t>Lo anterior, con la finalidad de mantener informados semanalmente a los Comisionados que integran el Pleno del INAI de las actividades que lleva a cabo el CAS, a fin de encontrar áreas de oportunidad que permitan mejorar la calidad de los servicios que se dan a la población.</a:t>
            </a:r>
          </a:p>
          <a:p>
            <a:pPr algn="just"/>
            <a:endParaRPr lang="es-MX" sz="1600" dirty="0"/>
          </a:p>
          <a:p>
            <a:pPr algn="just"/>
            <a:r>
              <a:rPr lang="es-MX" sz="1600" dirty="0" smtClean="0"/>
              <a:t>En este informe se podrán incorporar variables adicionales que permitan tener una mejor perspectiva de las características de los servicios otorgados por el CAS, para lo cual se está programando recabar información adicional a través de los reportes formulados por los agentes que brindan atención o mediante las evaluaciones del servicio que realizan los usuarios.</a:t>
            </a:r>
          </a:p>
        </p:txBody>
      </p:sp>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82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Servicios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2"/>
          <p:cNvSpPr txBox="1"/>
          <p:nvPr/>
        </p:nvSpPr>
        <p:spPr>
          <a:xfrm>
            <a:off x="272207" y="384176"/>
            <a:ext cx="6696744" cy="4785926"/>
          </a:xfrm>
          <a:prstGeom prst="rect">
            <a:avLst/>
          </a:prstGeom>
          <a:noFill/>
        </p:spPr>
        <p:txBody>
          <a:bodyPr wrap="square" rtlCol="0">
            <a:spAutoFit/>
          </a:bodyPr>
          <a:lstStyle/>
          <a:p>
            <a:pPr algn="just"/>
            <a:r>
              <a:rPr lang="es-MX" sz="1100" b="1" dirty="0" smtClean="0"/>
              <a:t>Solicitud </a:t>
            </a:r>
            <a:r>
              <a:rPr lang="es-MX" sz="1100" b="1" dirty="0"/>
              <a:t>de Acceso</a:t>
            </a:r>
            <a:r>
              <a:rPr lang="es-MX" sz="1100" dirty="0"/>
              <a:t>: </a:t>
            </a:r>
            <a:r>
              <a:rPr lang="es-MX" sz="1100" dirty="0" smtClean="0"/>
              <a:t>Se registran solicitudes de información pública.</a:t>
            </a:r>
            <a:r>
              <a:rPr lang="es-MX" sz="1100" dirty="0"/>
              <a:t>  </a:t>
            </a:r>
            <a:endParaRPr lang="es-MX" sz="1100" dirty="0" smtClean="0"/>
          </a:p>
          <a:p>
            <a:pPr algn="just"/>
            <a:endParaRPr lang="es-MX" sz="400" dirty="0"/>
          </a:p>
          <a:p>
            <a:pPr algn="just"/>
            <a:r>
              <a:rPr lang="es-MX" sz="1100" b="1" dirty="0"/>
              <a:t>Solicitudes de Datos </a:t>
            </a:r>
            <a:r>
              <a:rPr lang="es-MX" sz="1100" b="1" dirty="0" smtClean="0"/>
              <a:t>Personales: </a:t>
            </a:r>
            <a:r>
              <a:rPr lang="es-MX" sz="1100" dirty="0" smtClean="0"/>
              <a:t>Se registran solicitudes de datos personales.</a:t>
            </a:r>
            <a:endParaRPr lang="es-MX" sz="1100" dirty="0"/>
          </a:p>
          <a:p>
            <a:pPr algn="just"/>
            <a:endParaRPr lang="es-MX" sz="400" b="1" dirty="0" smtClean="0"/>
          </a:p>
          <a:p>
            <a:pPr algn="just"/>
            <a:r>
              <a:rPr lang="es-MX" sz="1100" b="1" dirty="0" smtClean="0"/>
              <a:t>Orientación </a:t>
            </a:r>
            <a:r>
              <a:rPr lang="es-MX" sz="1100" b="1" dirty="0"/>
              <a:t>de la LFTAIPG:</a:t>
            </a:r>
            <a:r>
              <a:rPr lang="es-MX" sz="1100" dirty="0"/>
              <a:t> </a:t>
            </a:r>
            <a:r>
              <a:rPr lang="es-MX" sz="1100" dirty="0" smtClean="0"/>
              <a:t>Se resuelven las dudas planteadas por el usuario respecto a las disposiciones, plazos y procedimientos establecidos en la Ley Federal de Transparencia y Acceso a la Información Pública Gubernamental y su Reglamento.</a:t>
            </a:r>
            <a:r>
              <a:rPr lang="es-MX" sz="1100" dirty="0"/>
              <a:t> </a:t>
            </a:r>
          </a:p>
          <a:p>
            <a:pPr algn="just"/>
            <a:endParaRPr lang="es-MX" sz="400" b="1" dirty="0" smtClean="0"/>
          </a:p>
          <a:p>
            <a:pPr algn="just"/>
            <a:r>
              <a:rPr lang="es-MX" sz="1100" b="1" dirty="0" smtClean="0"/>
              <a:t>Orientación </a:t>
            </a:r>
            <a:r>
              <a:rPr lang="es-MX" sz="1100" b="1" dirty="0"/>
              <a:t>de la LGT:</a:t>
            </a:r>
            <a:r>
              <a:rPr lang="es-MX" sz="1100" dirty="0"/>
              <a:t> </a:t>
            </a:r>
            <a:r>
              <a:rPr lang="es-MX" sz="1100" dirty="0" smtClean="0"/>
              <a:t>Se atienden las preguntas formuladas por el usuario respecto a las disposiciones, plazos y procedimientos establecidos en la Ley General de Transparencia y Acceso a la Información Pública.</a:t>
            </a:r>
            <a:endParaRPr lang="es-MX" sz="1100" dirty="0"/>
          </a:p>
          <a:p>
            <a:pPr algn="just"/>
            <a:endParaRPr lang="es-MX" sz="400" b="1" dirty="0" smtClean="0"/>
          </a:p>
          <a:p>
            <a:pPr algn="just"/>
            <a:r>
              <a:rPr lang="es-MX" sz="1100" b="1" dirty="0" smtClean="0"/>
              <a:t>Orientaciones LFPDPPP:</a:t>
            </a:r>
            <a:r>
              <a:rPr lang="es-MX" sz="1100" b="1" dirty="0"/>
              <a:t> </a:t>
            </a:r>
            <a:r>
              <a:rPr lang="es-MX" sz="1100" dirty="0" smtClean="0"/>
              <a:t>Se atienden las consultas del usuario sobre las disposiciones, plazos y procedimientos establecidos en la Ley Federal de Protección de Datos Personales en Posesión de los Particulares y su Reglamento.</a:t>
            </a:r>
            <a:endParaRPr lang="es-MX" sz="1100" dirty="0"/>
          </a:p>
          <a:p>
            <a:pPr algn="just"/>
            <a:endParaRPr lang="es-MX" sz="400" b="1" dirty="0" smtClean="0"/>
          </a:p>
          <a:p>
            <a:pPr algn="just"/>
            <a:r>
              <a:rPr lang="es-MX" sz="1100" b="1" dirty="0" smtClean="0"/>
              <a:t>Quejas </a:t>
            </a:r>
            <a:r>
              <a:rPr lang="es-MX" sz="1100" b="1" dirty="0"/>
              <a:t>o </a:t>
            </a:r>
            <a:r>
              <a:rPr lang="es-MX" sz="1100" b="1" dirty="0" smtClean="0"/>
              <a:t>Denuncias:</a:t>
            </a:r>
            <a:r>
              <a:rPr lang="es-MX" sz="1100" dirty="0" smtClean="0"/>
              <a:t> Se brinda orientación al usuario de las instancias y procedimientos para presentar quejas o denuncias.</a:t>
            </a:r>
            <a:r>
              <a:rPr lang="es-MX" sz="1100" dirty="0"/>
              <a:t> </a:t>
            </a:r>
          </a:p>
          <a:p>
            <a:pPr algn="just"/>
            <a:endParaRPr lang="es-MX" sz="400" b="1" dirty="0" smtClean="0"/>
          </a:p>
          <a:p>
            <a:pPr algn="just"/>
            <a:r>
              <a:rPr lang="es-MX" sz="1100" b="1" dirty="0" smtClean="0"/>
              <a:t>Recurso </a:t>
            </a:r>
            <a:r>
              <a:rPr lang="es-MX" sz="1100" b="1" dirty="0"/>
              <a:t>de Revisión:</a:t>
            </a:r>
            <a:r>
              <a:rPr lang="es-MX" sz="1100" dirty="0"/>
              <a:t> </a:t>
            </a:r>
            <a:r>
              <a:rPr lang="es-MX" sz="1100" dirty="0" smtClean="0"/>
              <a:t>Se orienta al usuario sobre los medios, plazos y procedimientos para interponer recursos de revisión.</a:t>
            </a:r>
            <a:endParaRPr lang="es-MX" sz="1100" dirty="0"/>
          </a:p>
          <a:p>
            <a:pPr algn="just"/>
            <a:endParaRPr lang="es-MX" sz="400" b="1" dirty="0" smtClean="0"/>
          </a:p>
          <a:p>
            <a:pPr algn="just"/>
            <a:r>
              <a:rPr lang="es-MX" sz="1100" b="1" dirty="0" smtClean="0"/>
              <a:t>Información </a:t>
            </a:r>
            <a:r>
              <a:rPr lang="es-MX" sz="1100" b="1" dirty="0"/>
              <a:t>del INAI:</a:t>
            </a:r>
            <a:r>
              <a:rPr lang="es-MX" sz="1100" dirty="0"/>
              <a:t>  </a:t>
            </a:r>
            <a:r>
              <a:rPr lang="es-MX" sz="1100" dirty="0" smtClean="0"/>
              <a:t>Se otorga al usuario la información requerida por el usuario sobre las actividades, servicios, áreas, eventos y demás información general del INAI.</a:t>
            </a:r>
            <a:endParaRPr lang="es-MX" sz="1100" dirty="0"/>
          </a:p>
          <a:p>
            <a:pPr algn="just"/>
            <a:endParaRPr lang="es-MX" sz="400" b="1" dirty="0" smtClean="0"/>
          </a:p>
          <a:p>
            <a:pPr algn="just"/>
            <a:r>
              <a:rPr lang="es-MX" sz="1100" b="1" dirty="0" smtClean="0"/>
              <a:t>Información del ámbito local:</a:t>
            </a:r>
            <a:r>
              <a:rPr lang="es-MX" sz="1100" dirty="0" smtClean="0"/>
              <a:t> Se refiere a las preguntas de los usuarios que deben canalizarse a los órganos locales de transparencia, por ser de su competencia.</a:t>
            </a:r>
          </a:p>
          <a:p>
            <a:pPr algn="just"/>
            <a:endParaRPr lang="es-MX" sz="400" dirty="0" smtClean="0"/>
          </a:p>
          <a:p>
            <a:pPr algn="just"/>
            <a:r>
              <a:rPr lang="es-MX" sz="1100" b="1" dirty="0" smtClean="0"/>
              <a:t>Seguimiento a solicitudes:</a:t>
            </a:r>
            <a:r>
              <a:rPr lang="es-MX" sz="1100" dirty="0" smtClean="0"/>
              <a:t> Es el seguimiento a las respuestas de las solicitudes de información pública o de datos personales realizadas por los usuarios.</a:t>
            </a:r>
          </a:p>
          <a:p>
            <a:pPr algn="just"/>
            <a:endParaRPr lang="es-MX" sz="400" dirty="0"/>
          </a:p>
          <a:p>
            <a:pPr algn="just"/>
            <a:r>
              <a:rPr lang="es-MX" sz="1100" b="1" dirty="0" smtClean="0"/>
              <a:t>Servicio: </a:t>
            </a:r>
            <a:r>
              <a:rPr lang="es-MX" sz="1100" dirty="0" smtClean="0"/>
              <a:t>Tiene que ver con servicios que ofrece el INAI como capacitación o concursos.</a:t>
            </a:r>
          </a:p>
          <a:p>
            <a:pPr algn="just"/>
            <a:endParaRPr lang="es-MX" sz="400" b="1" dirty="0" smtClean="0"/>
          </a:p>
          <a:p>
            <a:pPr algn="just"/>
            <a:r>
              <a:rPr lang="es-MX" sz="1100" b="1" dirty="0" smtClean="0"/>
              <a:t>Trámite: </a:t>
            </a:r>
            <a:r>
              <a:rPr lang="es-MX" sz="1100" dirty="0" smtClean="0"/>
              <a:t>Es la orientación que se da sobre algún otro procedimiento que es de competencia de alguna dependencia de Gobierno Federal que no tiene que ver con el INAI.</a:t>
            </a:r>
          </a:p>
          <a:p>
            <a:pPr algn="just"/>
            <a:endParaRPr lang="es-MX" sz="400" dirty="0"/>
          </a:p>
          <a:p>
            <a:pPr algn="just"/>
            <a:r>
              <a:rPr lang="es-MX" sz="1100" b="1" dirty="0"/>
              <a:t>Otros Servicios: </a:t>
            </a:r>
            <a:r>
              <a:rPr lang="es-MX" sz="1100" dirty="0"/>
              <a:t>Servicios de atención o asesoría distintos a los anteriores</a:t>
            </a:r>
            <a:r>
              <a:rPr lang="es-MX" sz="1100" dirty="0" smtClean="0"/>
              <a:t>.</a:t>
            </a:r>
            <a:endParaRPr lang="es-MX" sz="1100" dirty="0"/>
          </a:p>
        </p:txBody>
      </p:sp>
    </p:spTree>
    <p:extLst>
      <p:ext uri="{BB962C8B-B14F-4D97-AF65-F5344CB8AC3E}">
        <p14:creationId xmlns:p14="http://schemas.microsoft.com/office/powerpoint/2010/main" val="229355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832" y="0"/>
            <a:ext cx="7118799" cy="307777"/>
          </a:xfrm>
          <a:prstGeom prst="rect">
            <a:avLst/>
          </a:prstGeom>
        </p:spPr>
        <p:txBody>
          <a:bodyPr wrap="square">
            <a:spAutoFit/>
          </a:bodyPr>
          <a:lstStyle/>
          <a:p>
            <a:r>
              <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a:t>
            </a:r>
            <a:r>
              <a:rPr lang="es-MX"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Total Asesorías Solicitados por día  (24 al 28 de abril  2017)</a:t>
            </a:r>
            <a:endPar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29669" y="4488631"/>
            <a:ext cx="7081552" cy="738664"/>
          </a:xfrm>
          <a:prstGeom prst="rect">
            <a:avLst/>
          </a:prstGeom>
          <a:noFill/>
        </p:spPr>
        <p:txBody>
          <a:bodyPr wrap="square" rtlCol="0">
            <a:spAutoFit/>
          </a:bodyPr>
          <a:lstStyle/>
          <a:p>
            <a:pPr algn="just"/>
            <a:r>
              <a:rPr lang="es-MX" b="1" dirty="0" smtClean="0"/>
              <a:t>En la semana correspondiente del 24 al 28 de abril se atendieron a 1,115 usuarios, siendo el 226 de abril el </a:t>
            </a:r>
            <a:r>
              <a:rPr lang="es-MX" b="1" dirty="0"/>
              <a:t>día en el que más asesorías se </a:t>
            </a:r>
            <a:r>
              <a:rPr lang="es-MX" b="1" dirty="0" smtClean="0"/>
              <a:t>brindaron con 248 lo que representó el 22.2% del total de la semana.</a:t>
            </a:r>
            <a:endParaRPr lang="es-MX" b="1" dirty="0"/>
          </a:p>
        </p:txBody>
      </p:sp>
      <p:sp>
        <p:nvSpPr>
          <p:cNvPr id="8" name="CuadroTexto 7"/>
          <p:cNvSpPr txBox="1"/>
          <p:nvPr/>
        </p:nvSpPr>
        <p:spPr>
          <a:xfrm>
            <a:off x="-21354" y="1773813"/>
            <a:ext cx="2745064"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7" name="6 Imagen"/>
          <p:cNvPicPr/>
          <p:nvPr>
            <p:extLst>
              <p:ext uri="{D42A27DB-BD31-4B8C-83A1-F6EECF244321}">
                <p14:modId xmlns:p14="http://schemas.microsoft.com/office/powerpoint/2010/main" val="1978773735"/>
              </p:ext>
            </p:extLst>
          </p:nvPr>
        </p:nvPicPr>
        <p:blipFill>
          <a:blip r:embed="rId2"/>
          <a:stretch>
            <a:fillRect/>
          </a:stretch>
        </p:blipFill>
        <p:spPr>
          <a:xfrm>
            <a:off x="56183" y="424160"/>
            <a:ext cx="2581275" cy="1400175"/>
          </a:xfrm>
          <a:prstGeom prst="rect">
            <a:avLst/>
          </a:prstGeom>
        </p:spPr>
      </p:pic>
      <p:pic>
        <p:nvPicPr>
          <p:cNvPr id="2" name="1 Imagen"/>
          <p:cNvPicPr/>
          <p:nvPr>
            <p:extLst>
              <p:ext uri="{D42A27DB-BD31-4B8C-83A1-F6EECF244321}">
                <p14:modId xmlns:p14="http://schemas.microsoft.com/office/powerpoint/2010/main" val="3418663386"/>
              </p:ext>
            </p:extLst>
          </p:nvPr>
        </p:nvPicPr>
        <p:blipFill>
          <a:blip r:embed="rId3"/>
          <a:stretch>
            <a:fillRect/>
          </a:stretch>
        </p:blipFill>
        <p:spPr>
          <a:xfrm>
            <a:off x="133350" y="2015098"/>
            <a:ext cx="6902450" cy="2448952"/>
          </a:xfrm>
          <a:prstGeom prst="rect">
            <a:avLst/>
          </a:prstGeom>
        </p:spPr>
      </p:pic>
    </p:spTree>
    <p:extLst>
      <p:ext uri="{BB962C8B-B14F-4D97-AF65-F5344CB8AC3E}">
        <p14:creationId xmlns:p14="http://schemas.microsoft.com/office/powerpoint/2010/main" val="395342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31776" y="3192487"/>
            <a:ext cx="6981191" cy="1815882"/>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Del 24 al 28 de abril del 2017 se atendieron 1,115 servicios, de los cuales 82.2% fue a través de Tel-INAI.</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El 8.6% de los usuarios del CAS prefiere la vía E-mail.</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otorgaron 100 asesorías en el canal presencial que representó un 9.0%.</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realizó un promedio de 278 servicios por canal de atención.</a:t>
            </a:r>
            <a:endParaRPr lang="es-MX" b="1"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4. asesorías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CuadroTexto 7"/>
          <p:cNvSpPr txBox="1"/>
          <p:nvPr/>
        </p:nvSpPr>
        <p:spPr>
          <a:xfrm>
            <a:off x="3947280" y="1940886"/>
            <a:ext cx="3029332"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2" name="1 Imagen"/>
          <p:cNvPicPr/>
          <p:nvPr>
            <p:extLst>
              <p:ext uri="{D42A27DB-BD31-4B8C-83A1-F6EECF244321}">
                <p14:modId xmlns:p14="http://schemas.microsoft.com/office/powerpoint/2010/main" val="149619861"/>
              </p:ext>
            </p:extLst>
          </p:nvPr>
        </p:nvPicPr>
        <p:blipFill>
          <a:blip r:embed="rId2"/>
          <a:stretch>
            <a:fillRect/>
          </a:stretch>
        </p:blipFill>
        <p:spPr>
          <a:xfrm>
            <a:off x="58738" y="473100"/>
            <a:ext cx="7004050" cy="2719387"/>
          </a:xfrm>
          <a:prstGeom prst="rect">
            <a:avLst/>
          </a:prstGeom>
        </p:spPr>
      </p:pic>
      <p:pic>
        <p:nvPicPr>
          <p:cNvPr id="3" name="2 Imagen"/>
          <p:cNvPicPr/>
          <p:nvPr>
            <p:extLst>
              <p:ext uri="{D42A27DB-BD31-4B8C-83A1-F6EECF244321}">
                <p14:modId xmlns:p14="http://schemas.microsoft.com/office/powerpoint/2010/main" val="983185135"/>
              </p:ext>
            </p:extLst>
          </p:nvPr>
        </p:nvPicPr>
        <p:blipFill>
          <a:blip r:embed="rId3"/>
          <a:stretch>
            <a:fillRect/>
          </a:stretch>
        </p:blipFill>
        <p:spPr>
          <a:xfrm>
            <a:off x="3754834" y="456183"/>
            <a:ext cx="3286125" cy="1484703"/>
          </a:xfrm>
          <a:prstGeom prst="rect">
            <a:avLst/>
          </a:prstGeom>
        </p:spPr>
      </p:pic>
    </p:spTree>
    <p:extLst>
      <p:ext uri="{BB962C8B-B14F-4D97-AF65-F5344CB8AC3E}">
        <p14:creationId xmlns:p14="http://schemas.microsoft.com/office/powerpoint/2010/main" val="729694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2375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102254" y="2792665"/>
            <a:ext cx="7010713" cy="2246769"/>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medio o canal más usado en la semana del 24 al 28 de abril es Tel-INAI con 916 asesorías, lo que representó el 82.2% de atención.</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El uso del correo electrónico (E-mail) representó el 8.6% de atención a usuarios.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Respecto de la asesoría presencial se asesoraron a 100 personas lo que representó el 9.0% de asesorías.</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Finalmente en la semana reportada el uso del canal de atención vía postal fue de </a:t>
            </a:r>
            <a:r>
              <a:rPr lang="es-MX" b="1" dirty="0"/>
              <a:t>3</a:t>
            </a:r>
            <a:r>
              <a:rPr lang="es-MX" b="1" dirty="0" smtClean="0"/>
              <a:t> usuario con un 0.3%.</a:t>
            </a:r>
            <a:endParaRPr lang="es-MX" b="1" dirty="0"/>
          </a:p>
        </p:txBody>
      </p:sp>
      <p:sp>
        <p:nvSpPr>
          <p:cNvPr id="6" name="CuadroTexto 5"/>
          <p:cNvSpPr txBox="1"/>
          <p:nvPr/>
        </p:nvSpPr>
        <p:spPr>
          <a:xfrm>
            <a:off x="-14834" y="2544995"/>
            <a:ext cx="489654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5" name="4 Imagen"/>
          <p:cNvPicPr/>
          <p:nvPr>
            <p:extLst>
              <p:ext uri="{D42A27DB-BD31-4B8C-83A1-F6EECF244321}">
                <p14:modId xmlns:p14="http://schemas.microsoft.com/office/powerpoint/2010/main" val="2076785708"/>
              </p:ext>
            </p:extLst>
          </p:nvPr>
        </p:nvPicPr>
        <p:blipFill>
          <a:blip r:embed="rId3"/>
          <a:stretch>
            <a:fillRect/>
          </a:stretch>
        </p:blipFill>
        <p:spPr>
          <a:xfrm>
            <a:off x="56183" y="433437"/>
            <a:ext cx="6984776" cy="2111558"/>
          </a:xfrm>
          <a:prstGeom prst="rect">
            <a:avLst/>
          </a:prstGeom>
        </p:spPr>
      </p:pic>
    </p:spTree>
    <p:extLst>
      <p:ext uri="{BB962C8B-B14F-4D97-AF65-F5344CB8AC3E}">
        <p14:creationId xmlns:p14="http://schemas.microsoft.com/office/powerpoint/2010/main" val="3671937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7" name="CuadroTexto 6"/>
          <p:cNvSpPr txBox="1"/>
          <p:nvPr/>
        </p:nvSpPr>
        <p:spPr>
          <a:xfrm>
            <a:off x="20992" y="509607"/>
            <a:ext cx="7091975" cy="738664"/>
          </a:xfrm>
          <a:prstGeom prst="rect">
            <a:avLst/>
          </a:prstGeom>
          <a:noFill/>
        </p:spPr>
        <p:txBody>
          <a:bodyPr wrap="square" rtlCol="0">
            <a:spAutoFit/>
          </a:bodyPr>
          <a:lstStyle/>
          <a:p>
            <a:pPr algn="just"/>
            <a:r>
              <a:rPr lang="es-MX" b="1" dirty="0" smtClean="0"/>
              <a:t>El medio o canal más utilizado por los usuarios del CAS es Tel-INAI con 916 asesorías , seguido del medio Presencial con 100 </a:t>
            </a:r>
            <a:r>
              <a:rPr lang="es-MX" b="1" dirty="0"/>
              <a:t>usuarios </a:t>
            </a:r>
            <a:r>
              <a:rPr lang="es-MX" b="1" dirty="0" smtClean="0"/>
              <a:t>y en tercer lugar por el </a:t>
            </a:r>
            <a:r>
              <a:rPr lang="es-MX" b="1" dirty="0"/>
              <a:t>medio </a:t>
            </a:r>
            <a:r>
              <a:rPr lang="es-MX" b="1" dirty="0" smtClean="0"/>
              <a:t>E-mail con 96 </a:t>
            </a:r>
            <a:r>
              <a:rPr lang="es-MX" b="1" dirty="0"/>
              <a:t>que acudieron a las instalaciones del INAI, </a:t>
            </a:r>
            <a:r>
              <a:rPr lang="es-MX" b="1" dirty="0" smtClean="0"/>
              <a:t>por último </a:t>
            </a:r>
            <a:r>
              <a:rPr lang="es-MX" b="1" dirty="0"/>
              <a:t>3</a:t>
            </a:r>
            <a:r>
              <a:rPr lang="es-MX" b="1" dirty="0" smtClean="0"/>
              <a:t> usuarios vía postal.</a:t>
            </a:r>
            <a:endParaRPr lang="es-MX" b="1" dirty="0"/>
          </a:p>
        </p:txBody>
      </p:sp>
      <p:pic>
        <p:nvPicPr>
          <p:cNvPr id="3" name="2 Imagen"/>
          <p:cNvPicPr/>
          <p:nvPr>
            <p:extLst>
              <p:ext uri="{D42A27DB-BD31-4B8C-83A1-F6EECF244321}">
                <p14:modId xmlns:p14="http://schemas.microsoft.com/office/powerpoint/2010/main" val="1178527780"/>
              </p:ext>
            </p:extLst>
          </p:nvPr>
        </p:nvPicPr>
        <p:blipFill>
          <a:blip r:embed="rId2"/>
          <a:stretch>
            <a:fillRect/>
          </a:stretch>
        </p:blipFill>
        <p:spPr>
          <a:xfrm>
            <a:off x="133350" y="1320800"/>
            <a:ext cx="6902450" cy="3854450"/>
          </a:xfrm>
          <a:prstGeom prst="rect">
            <a:avLst/>
          </a:prstGeom>
        </p:spPr>
      </p:pic>
    </p:spTree>
    <p:extLst>
      <p:ext uri="{BB962C8B-B14F-4D97-AF65-F5344CB8AC3E}">
        <p14:creationId xmlns:p14="http://schemas.microsoft.com/office/powerpoint/2010/main" val="245247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5934" y="3915469"/>
            <a:ext cx="7037033" cy="1077218"/>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28.1% de los servicios fueron orientaciones sobre la LGPVPPSO.</a:t>
            </a:r>
          </a:p>
          <a:p>
            <a:pPr algn="just"/>
            <a:endParaRPr lang="es-MX" b="1" dirty="0" smtClean="0"/>
          </a:p>
          <a:p>
            <a:pPr marL="285750" indent="-285750" algn="just">
              <a:buFont typeface="Wingdings" panose="05000000000000000000" pitchFamily="2" charset="2"/>
              <a:buChar char="q"/>
            </a:pPr>
            <a:r>
              <a:rPr lang="es-MX" b="1" dirty="0" smtClean="0"/>
              <a:t>El 16.5% </a:t>
            </a:r>
            <a:r>
              <a:rPr lang="es-MX" b="1" dirty="0"/>
              <a:t>de los </a:t>
            </a:r>
            <a:r>
              <a:rPr lang="es-MX" b="1" dirty="0" smtClean="0"/>
              <a:t>servicios </a:t>
            </a:r>
            <a:r>
              <a:rPr lang="es-MX" b="1" dirty="0"/>
              <a:t>otorgados son orientaciones sobre la LFPDPPP.</a:t>
            </a:r>
          </a:p>
          <a:p>
            <a:pPr marL="285750" indent="-285750" algn="just">
              <a:buFont typeface="Wingdings" panose="05000000000000000000" pitchFamily="2" charset="2"/>
              <a:buChar char="q"/>
            </a:pPr>
            <a:endParaRPr lang="es-MX" sz="800" b="1" dirty="0" smtClean="0"/>
          </a:p>
          <a:p>
            <a:pPr marL="285750" indent="-285750" algn="just">
              <a:buFont typeface="Wingdings" panose="05000000000000000000" pitchFamily="2" charset="2"/>
              <a:buChar char="q"/>
            </a:pPr>
            <a:r>
              <a:rPr lang="es-MX" b="1" dirty="0" smtClean="0"/>
              <a:t>El 12.6% de los servicios se dio a seguimiento a solicitudes.</a:t>
            </a:r>
            <a:endParaRPr lang="es-MX" b="1" dirty="0"/>
          </a:p>
        </p:txBody>
      </p:sp>
      <p:sp>
        <p:nvSpPr>
          <p:cNvPr id="6" name="CuadroTexto 5"/>
          <p:cNvSpPr txBox="1"/>
          <p:nvPr/>
        </p:nvSpPr>
        <p:spPr>
          <a:xfrm>
            <a:off x="231775" y="3552527"/>
            <a:ext cx="3499767"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8"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6. Tipo de asesoría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2 Imagen"/>
          <p:cNvPicPr/>
          <p:nvPr>
            <p:extLst>
              <p:ext uri="{D42A27DB-BD31-4B8C-83A1-F6EECF244321}">
                <p14:modId xmlns:p14="http://schemas.microsoft.com/office/powerpoint/2010/main" val="1586876413"/>
              </p:ext>
            </p:extLst>
          </p:nvPr>
        </p:nvPicPr>
        <p:blipFill>
          <a:blip r:embed="rId2"/>
          <a:stretch>
            <a:fillRect/>
          </a:stretch>
        </p:blipFill>
        <p:spPr>
          <a:xfrm>
            <a:off x="60275" y="444326"/>
            <a:ext cx="7052692" cy="3108201"/>
          </a:xfrm>
          <a:prstGeom prst="rect">
            <a:avLst/>
          </a:prstGeom>
        </p:spPr>
      </p:pic>
    </p:spTree>
    <p:extLst>
      <p:ext uri="{BB962C8B-B14F-4D97-AF65-F5344CB8AC3E}">
        <p14:creationId xmlns:p14="http://schemas.microsoft.com/office/powerpoint/2010/main" val="1626425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BC47244-D593-4153-B8D7-C663E6B75BD3}">
  <ds:schemaRefs>
    <ds:schemaRef ds:uri="http://purl.org/dc/elements/1.1/"/>
    <ds:schemaRef ds:uri="http://schemas.microsoft.com/office/2006/documentManagement/types"/>
    <ds:schemaRef ds:uri="http://purl.org/dc/terms/"/>
    <ds:schemaRef ds:uri="http://schemas.microsoft.com/office/infopath/2007/PartnerControls"/>
    <ds:schemaRef ds:uri="http://schemas.microsoft.com/office/2006/metadata/properti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9F43B79-C342-46B9-90E6-E2C4471C26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17797</TotalTime>
  <Words>2298</Words>
  <Application>Microsoft Office PowerPoint</Application>
  <PresentationFormat>Papel B5 (ISO) (176 x 250 mm)</PresentationFormat>
  <Paragraphs>187</Paragraphs>
  <Slides>25</Slides>
  <Notes>4</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Prestamo IFAI</cp:lastModifiedBy>
  <cp:revision>1408</cp:revision>
  <cp:lastPrinted>2015-09-23T16:14:14Z</cp:lastPrinted>
  <dcterms:created xsi:type="dcterms:W3CDTF">2015-03-11T17:18:14Z</dcterms:created>
  <dcterms:modified xsi:type="dcterms:W3CDTF">2017-05-01T20:27:18Z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