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0"/>
  </p:notesMasterIdLst>
  <p:handoutMasterIdLst>
    <p:handoutMasterId r:id="rId31"/>
  </p:handoutMasterIdLst>
  <p:sldIdLst>
    <p:sldId id="256" r:id="rId5"/>
    <p:sldId id="296" r:id="rId6"/>
    <p:sldId id="297" r:id="rId7"/>
    <p:sldId id="294" r:id="rId8"/>
    <p:sldId id="310" r:id="rId9"/>
    <p:sldId id="312" r:id="rId10"/>
    <p:sldId id="323" r:id="rId11"/>
    <p:sldId id="311" r:id="rId12"/>
    <p:sldId id="300" r:id="rId13"/>
    <p:sldId id="313" r:id="rId14"/>
    <p:sldId id="314" r:id="rId15"/>
    <p:sldId id="315" r:id="rId16"/>
    <p:sldId id="316" r:id="rId17"/>
    <p:sldId id="319" r:id="rId18"/>
    <p:sldId id="318" r:id="rId19"/>
    <p:sldId id="320" r:id="rId20"/>
    <p:sldId id="321" r:id="rId21"/>
    <p:sldId id="324" r:id="rId22"/>
    <p:sldId id="322" r:id="rId23"/>
    <p:sldId id="308" r:id="rId24"/>
    <p:sldId id="325" r:id="rId25"/>
    <p:sldId id="309" r:id="rId26"/>
    <p:sldId id="326" r:id="rId27"/>
    <p:sldId id="293" r:id="rId28"/>
    <p:sldId id="286" r:id="rId29"/>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94">
          <p15:clr>
            <a:srgbClr val="A4A3A4"/>
          </p15:clr>
        </p15:guide>
        <p15:guide id="2" pos="22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612A8A"/>
    <a:srgbClr val="006666"/>
    <a:srgbClr val="00A9A6"/>
    <a:srgbClr val="009999"/>
    <a:srgbClr val="00B0AC"/>
    <a:srgbClr val="92E150"/>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69" autoAdjust="0"/>
    <p:restoredTop sz="93922" autoAdjust="0"/>
  </p:normalViewPr>
  <p:slideViewPr>
    <p:cSldViewPr>
      <p:cViewPr varScale="1">
        <p:scale>
          <a:sx n="110" d="100"/>
          <a:sy n="110" d="100"/>
        </p:scale>
        <p:origin x="108" y="690"/>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10/07/2017</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10/07/2017</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6</a:t>
            </a:fld>
            <a:endParaRPr lang="es-MX" dirty="0"/>
          </a:p>
        </p:txBody>
      </p:sp>
    </p:spTree>
    <p:extLst>
      <p:ext uri="{BB962C8B-B14F-4D97-AF65-F5344CB8AC3E}">
        <p14:creationId xmlns:p14="http://schemas.microsoft.com/office/powerpoint/2010/main" val="3153994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7</a:t>
            </a:fld>
            <a:endParaRPr lang="es-MX" dirty="0"/>
          </a:p>
        </p:txBody>
      </p:sp>
    </p:spTree>
    <p:extLst>
      <p:ext uri="{BB962C8B-B14F-4D97-AF65-F5344CB8AC3E}">
        <p14:creationId xmlns:p14="http://schemas.microsoft.com/office/powerpoint/2010/main" val="1095770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8</a:t>
            </a:fld>
            <a:endParaRPr lang="es-MX" dirty="0"/>
          </a:p>
        </p:txBody>
      </p:sp>
    </p:spTree>
    <p:extLst>
      <p:ext uri="{BB962C8B-B14F-4D97-AF65-F5344CB8AC3E}">
        <p14:creationId xmlns:p14="http://schemas.microsoft.com/office/powerpoint/2010/main" val="219762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10</a:t>
            </a:fld>
            <a:endParaRPr lang="es-MX" dirty="0"/>
          </a:p>
        </p:txBody>
      </p:sp>
    </p:spTree>
    <p:extLst>
      <p:ext uri="{BB962C8B-B14F-4D97-AF65-F5344CB8AC3E}">
        <p14:creationId xmlns:p14="http://schemas.microsoft.com/office/powerpoint/2010/main" val="1604040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13</a:t>
            </a:fld>
            <a:endParaRPr lang="es-MX" dirty="0"/>
          </a:p>
        </p:txBody>
      </p:sp>
    </p:spTree>
    <p:extLst>
      <p:ext uri="{BB962C8B-B14F-4D97-AF65-F5344CB8AC3E}">
        <p14:creationId xmlns:p14="http://schemas.microsoft.com/office/powerpoint/2010/main" val="1372876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22</a:t>
            </a:fld>
            <a:endParaRPr lang="es-MX" dirty="0"/>
          </a:p>
        </p:txBody>
      </p:sp>
    </p:spTree>
    <p:extLst>
      <p:ext uri="{BB962C8B-B14F-4D97-AF65-F5344CB8AC3E}">
        <p14:creationId xmlns:p14="http://schemas.microsoft.com/office/powerpoint/2010/main" val="3377307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24</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1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0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03 al 07 de julio de 2017</a:t>
            </a:r>
            <a:endParaRPr lang="es-MX" sz="20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p:nvPr>
            <p:extLst>
              <p:ext uri="{D42A27DB-BD31-4B8C-83A1-F6EECF244321}">
                <p14:modId xmlns:p14="http://schemas.microsoft.com/office/powerpoint/2010/main" val="1067738471"/>
              </p:ext>
            </p:extLst>
          </p:nvPr>
        </p:nvPicPr>
        <p:blipFill>
          <a:blip r:embed="rId3"/>
          <a:stretch>
            <a:fillRect/>
          </a:stretch>
        </p:blipFill>
        <p:spPr>
          <a:xfrm>
            <a:off x="101996" y="456184"/>
            <a:ext cx="6938963" cy="3916013"/>
          </a:xfrm>
          <a:prstGeom prst="rect">
            <a:avLst/>
          </a:prstGeom>
        </p:spPr>
      </p:pic>
      <p:sp>
        <p:nvSpPr>
          <p:cNvPr id="2" name="CuadroTexto 1"/>
          <p:cNvSpPr txBox="1"/>
          <p:nvPr/>
        </p:nvSpPr>
        <p:spPr>
          <a:xfrm>
            <a:off x="122359" y="3679700"/>
            <a:ext cx="6990608" cy="1384995"/>
          </a:xfrm>
          <a:prstGeom prst="rect">
            <a:avLst/>
          </a:prstGeom>
          <a:noFill/>
        </p:spPr>
        <p:txBody>
          <a:bodyPr wrap="square" rtlCol="0">
            <a:spAutoFit/>
          </a:bodyPr>
          <a:lstStyle/>
          <a:p>
            <a:pPr algn="just"/>
            <a:r>
              <a:rPr lang="es-MX" b="1" dirty="0"/>
              <a:t>El 92.3% de las asesorías brindadas son resueltas el mismo día, es decir, se da solución de manera inmediata, las cuales son 1,015 asesorías, siendo el rubro o canal de atención más empleado el Tel-INAI con 836 asesorías.</a:t>
            </a:r>
          </a:p>
          <a:p>
            <a:pPr algn="just"/>
            <a:endParaRPr lang="es-MX" b="1" dirty="0"/>
          </a:p>
          <a:p>
            <a:pPr algn="just"/>
            <a:r>
              <a:rPr lang="es-MX" b="1" dirty="0"/>
              <a:t>El medio en el que se brinda respuesta entre 1 y 2 días fue Email y Postal, con 81 asesorías atendidas.</a:t>
            </a:r>
          </a:p>
        </p:txBody>
      </p:sp>
      <p:sp>
        <p:nvSpPr>
          <p:cNvPr id="6" name="CuadroTexto 5"/>
          <p:cNvSpPr txBox="1"/>
          <p:nvPr/>
        </p:nvSpPr>
        <p:spPr>
          <a:xfrm>
            <a:off x="0" y="3264495"/>
            <a:ext cx="4965284" cy="215444"/>
          </a:xfrm>
          <a:prstGeom prst="rect">
            <a:avLst/>
          </a:prstGeom>
          <a:noFill/>
        </p:spPr>
        <p:txBody>
          <a:bodyPr wrap="square" rtlCol="0">
            <a:spAutoFit/>
          </a:bodyPr>
          <a:lstStyle/>
          <a:p>
            <a:pPr algn="just"/>
            <a:r>
              <a:rPr lang="es-MX" sz="800" dirty="0"/>
              <a:t>Nota: La suma de los parciales puede no coincidir debido al redondeo aplicado.</a:t>
            </a:r>
          </a:p>
        </p:txBody>
      </p:sp>
      <p:sp>
        <p:nvSpPr>
          <p:cNvPr id="7" name="2 Rectángulo"/>
          <p:cNvSpPr/>
          <p:nvPr/>
        </p:nvSpPr>
        <p:spPr>
          <a:xfrm>
            <a:off x="50351" y="23729"/>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 Tiempo de asesoría por Canal de Atención</a:t>
            </a:r>
          </a:p>
        </p:txBody>
      </p:sp>
    </p:spTree>
    <p:extLst>
      <p:ext uri="{BB962C8B-B14F-4D97-AF65-F5344CB8AC3E}">
        <p14:creationId xmlns:p14="http://schemas.microsoft.com/office/powerpoint/2010/main" val="285401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 Tipo de Usuario por Canal de Atención</a:t>
            </a:r>
          </a:p>
        </p:txBody>
      </p:sp>
      <p:sp>
        <p:nvSpPr>
          <p:cNvPr id="5" name="CuadroTexto 4"/>
          <p:cNvSpPr txBox="1"/>
          <p:nvPr/>
        </p:nvSpPr>
        <p:spPr>
          <a:xfrm>
            <a:off x="0" y="3696543"/>
            <a:ext cx="7136920" cy="1508105"/>
          </a:xfrm>
          <a:prstGeom prst="rect">
            <a:avLst/>
          </a:prstGeom>
          <a:noFill/>
        </p:spPr>
        <p:txBody>
          <a:bodyPr wrap="square" rtlCol="0">
            <a:spAutoFit/>
          </a:bodyPr>
          <a:lstStyle/>
          <a:p>
            <a:pPr algn="just"/>
            <a:r>
              <a:rPr lang="es-MX" b="1" dirty="0"/>
              <a:t>Con 1,073 usuarios que representan el 97.5% de las asesorías realizadas por el CAS, las personas físicas emplean como medio principal el Tel-INAI, con 814 usuarios que representan el 97.4% de las asesorías realizadas.</a:t>
            </a:r>
          </a:p>
          <a:p>
            <a:pPr algn="just"/>
            <a:endParaRPr lang="es-MX" sz="800" b="1" dirty="0"/>
          </a:p>
          <a:p>
            <a:pPr algn="just"/>
            <a:r>
              <a:rPr lang="es-MX" b="1" dirty="0"/>
              <a:t>Los medios empleados por las personas morales, son Tel-INAI con 22 usuarios que representa el 2.6% Presencial con 1 usuario que representa el 0.9% y Email con 4 usuarios que representa 5.4%.</a:t>
            </a:r>
          </a:p>
        </p:txBody>
      </p:sp>
      <p:sp>
        <p:nvSpPr>
          <p:cNvPr id="6" name="CuadroTexto 5"/>
          <p:cNvSpPr txBox="1"/>
          <p:nvPr/>
        </p:nvSpPr>
        <p:spPr>
          <a:xfrm>
            <a:off x="2720479" y="2112947"/>
            <a:ext cx="3524719" cy="215444"/>
          </a:xfrm>
          <a:prstGeom prst="rect">
            <a:avLst/>
          </a:prstGeom>
          <a:noFill/>
        </p:spPr>
        <p:txBody>
          <a:bodyPr wrap="square" rtlCol="0">
            <a:spAutoFit/>
          </a:bodyPr>
          <a:lstStyle/>
          <a:p>
            <a:pPr algn="just"/>
            <a:r>
              <a:rPr lang="es-MX" sz="800" dirty="0"/>
              <a:t>Nota: La suma de los parciales puede no coincidir debido al redondeo aplicado.</a:t>
            </a:r>
          </a:p>
        </p:txBody>
      </p:sp>
      <p:pic>
        <p:nvPicPr>
          <p:cNvPr id="8" name="7 Imagen"/>
          <p:cNvPicPr/>
          <p:nvPr>
            <p:extLst>
              <p:ext uri="{D42A27DB-BD31-4B8C-83A1-F6EECF244321}">
                <p14:modId xmlns:p14="http://schemas.microsoft.com/office/powerpoint/2010/main" val="2411138541"/>
              </p:ext>
            </p:extLst>
          </p:nvPr>
        </p:nvPicPr>
        <p:blipFill>
          <a:blip r:embed="rId2"/>
          <a:stretch>
            <a:fillRect/>
          </a:stretch>
        </p:blipFill>
        <p:spPr>
          <a:xfrm>
            <a:off x="2720479" y="465138"/>
            <a:ext cx="4346154" cy="1647825"/>
          </a:xfrm>
          <a:prstGeom prst="rect">
            <a:avLst/>
          </a:prstGeom>
        </p:spPr>
      </p:pic>
      <p:pic>
        <p:nvPicPr>
          <p:cNvPr id="7" name="6 Imagen"/>
          <p:cNvPicPr/>
          <p:nvPr>
            <p:extLst>
              <p:ext uri="{D42A27DB-BD31-4B8C-83A1-F6EECF244321}">
                <p14:modId xmlns:p14="http://schemas.microsoft.com/office/powerpoint/2010/main" val="81498410"/>
              </p:ext>
            </p:extLst>
          </p:nvPr>
        </p:nvPicPr>
        <p:blipFill>
          <a:blip r:embed="rId3"/>
          <a:stretch>
            <a:fillRect/>
          </a:stretch>
        </p:blipFill>
        <p:spPr>
          <a:xfrm>
            <a:off x="56183" y="452438"/>
            <a:ext cx="7010450" cy="3321050"/>
          </a:xfrm>
          <a:prstGeom prst="rect">
            <a:avLst/>
          </a:prstGeom>
        </p:spPr>
      </p:pic>
    </p:spTree>
    <p:extLst>
      <p:ext uri="{BB962C8B-B14F-4D97-AF65-F5344CB8AC3E}">
        <p14:creationId xmlns:p14="http://schemas.microsoft.com/office/powerpoint/2010/main" val="1237584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 Género de los Usuarios por Canal de Atención</a:t>
            </a:r>
          </a:p>
        </p:txBody>
      </p:sp>
      <p:sp>
        <p:nvSpPr>
          <p:cNvPr id="6" name="CuadroTexto 5"/>
          <p:cNvSpPr txBox="1"/>
          <p:nvPr/>
        </p:nvSpPr>
        <p:spPr>
          <a:xfrm>
            <a:off x="47211" y="238035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Nota: La suma de los parciales puede no coincidir debido al redondeo aplicado.</a:t>
            </a:r>
          </a:p>
        </p:txBody>
      </p:sp>
      <p:sp>
        <p:nvSpPr>
          <p:cNvPr id="7" name="CuadroTexto 6"/>
          <p:cNvSpPr txBox="1"/>
          <p:nvPr/>
        </p:nvSpPr>
        <p:spPr>
          <a:xfrm>
            <a:off x="34574" y="2643713"/>
            <a:ext cx="7019422" cy="2492990"/>
          </a:xfrm>
          <a:prstGeom prst="rect">
            <a:avLst/>
          </a:prstGeom>
          <a:noFill/>
        </p:spPr>
        <p:txBody>
          <a:bodyPr wrap="square" rtlCol="0">
            <a:spAutoFit/>
          </a:bodyPr>
          <a:lstStyle/>
          <a:p>
            <a:pPr algn="just"/>
            <a:r>
              <a:rPr lang="es-MX" sz="1300" b="1" dirty="0"/>
              <a:t>Respecto al género de quienes ocupan los canales de atención que proporciona el INAI y al ser el Tel-INAI el medio más empleado por los usuarios del CAS con 836 servicios atendidos, en la semana reportada los hombres representan el 50.8% y las mujeres representan el 49.2%.</a:t>
            </a:r>
          </a:p>
          <a:p>
            <a:pPr algn="just"/>
            <a:endParaRPr lang="es-MX" sz="1300" b="1" dirty="0"/>
          </a:p>
          <a:p>
            <a:pPr algn="just"/>
            <a:r>
              <a:rPr lang="es-MX" sz="1300" b="1" dirty="0"/>
              <a:t>Los usuarios que acuden de manera presencial al INAI en la semana reportada, en su mayoría son los hombres que representan el 69.2% y en menor medida las mujeres con un 30.8% de las asesorías otorgadas. En el canal </a:t>
            </a:r>
            <a:r>
              <a:rPr lang="es-MX" sz="1300" b="1" dirty="0" err="1"/>
              <a:t>MiCAS</a:t>
            </a:r>
            <a:r>
              <a:rPr lang="es-MX" sz="1300" b="1" dirty="0"/>
              <a:t> donde la mayoría fueron hombres con un 61.0%, en relación a las mujeres con 39.0%.</a:t>
            </a:r>
          </a:p>
          <a:p>
            <a:pPr algn="just"/>
            <a:endParaRPr lang="es-MX" sz="1300" b="1" dirty="0"/>
          </a:p>
          <a:p>
            <a:pPr algn="just"/>
            <a:r>
              <a:rPr lang="es-MX" sz="1300" b="1" dirty="0"/>
              <a:t>Finalmente, cabe resaltar que el canal de atención Email, en la semana reportada representó el 6.7% de uso, de los cuales 58.1% de los solicitante eran hombres y un 31.1% representado por la mujeres, 10.8% no proporciono el dato. </a:t>
            </a:r>
          </a:p>
        </p:txBody>
      </p:sp>
      <p:pic>
        <p:nvPicPr>
          <p:cNvPr id="3" name="2 Imagen"/>
          <p:cNvPicPr/>
          <p:nvPr>
            <p:extLst>
              <p:ext uri="{D42A27DB-BD31-4B8C-83A1-F6EECF244321}">
                <p14:modId xmlns:p14="http://schemas.microsoft.com/office/powerpoint/2010/main" val="2686719120"/>
              </p:ext>
            </p:extLst>
          </p:nvPr>
        </p:nvPicPr>
        <p:blipFill>
          <a:blip r:embed="rId2"/>
          <a:stretch>
            <a:fillRect/>
          </a:stretch>
        </p:blipFill>
        <p:spPr>
          <a:xfrm>
            <a:off x="83914" y="456183"/>
            <a:ext cx="6970082" cy="1924168"/>
          </a:xfrm>
          <a:prstGeom prst="rect">
            <a:avLst/>
          </a:prstGeom>
        </p:spPr>
      </p:pic>
    </p:spTree>
    <p:extLst>
      <p:ext uri="{BB962C8B-B14F-4D97-AF65-F5344CB8AC3E}">
        <p14:creationId xmlns:p14="http://schemas.microsoft.com/office/powerpoint/2010/main" val="1397737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3">
            <a:lum bright="70000" contrast="-70000"/>
          </a:blip>
          <a:srcRect r="54408" b="51512"/>
          <a:stretch/>
        </p:blipFill>
        <p:spPr>
          <a:xfrm>
            <a:off x="2504455" y="1337885"/>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 Género de los Usuarios por Canal de Atención</a:t>
            </a:r>
          </a:p>
        </p:txBody>
      </p:sp>
      <p:pic>
        <p:nvPicPr>
          <p:cNvPr id="5" name="4 Imagen"/>
          <p:cNvPicPr/>
          <p:nvPr>
            <p:extLst>
              <p:ext uri="{D42A27DB-BD31-4B8C-83A1-F6EECF244321}">
                <p14:modId xmlns:p14="http://schemas.microsoft.com/office/powerpoint/2010/main" val="4080245559"/>
              </p:ext>
            </p:extLst>
          </p:nvPr>
        </p:nvPicPr>
        <p:blipFill>
          <a:blip r:embed="rId4"/>
          <a:stretch>
            <a:fillRect/>
          </a:stretch>
        </p:blipFill>
        <p:spPr>
          <a:xfrm>
            <a:off x="58738" y="463550"/>
            <a:ext cx="3165797" cy="1864841"/>
          </a:xfrm>
          <a:prstGeom prst="rect">
            <a:avLst/>
          </a:prstGeom>
        </p:spPr>
      </p:pic>
      <p:pic>
        <p:nvPicPr>
          <p:cNvPr id="7" name="6 Imagen"/>
          <p:cNvPicPr/>
          <p:nvPr>
            <p:extLst>
              <p:ext uri="{D42A27DB-BD31-4B8C-83A1-F6EECF244321}">
                <p14:modId xmlns:p14="http://schemas.microsoft.com/office/powerpoint/2010/main" val="3508966898"/>
              </p:ext>
            </p:extLst>
          </p:nvPr>
        </p:nvPicPr>
        <p:blipFill>
          <a:blip r:embed="rId5"/>
          <a:stretch>
            <a:fillRect/>
          </a:stretch>
        </p:blipFill>
        <p:spPr>
          <a:xfrm>
            <a:off x="3944615" y="454025"/>
            <a:ext cx="3165798" cy="1874366"/>
          </a:xfrm>
          <a:prstGeom prst="rect">
            <a:avLst/>
          </a:prstGeom>
        </p:spPr>
      </p:pic>
      <p:pic>
        <p:nvPicPr>
          <p:cNvPr id="8" name="7 Imagen"/>
          <p:cNvPicPr/>
          <p:nvPr>
            <p:extLst>
              <p:ext uri="{D42A27DB-BD31-4B8C-83A1-F6EECF244321}">
                <p14:modId xmlns:p14="http://schemas.microsoft.com/office/powerpoint/2010/main" val="3219845346"/>
              </p:ext>
            </p:extLst>
          </p:nvPr>
        </p:nvPicPr>
        <p:blipFill>
          <a:blip r:embed="rId6"/>
          <a:stretch>
            <a:fillRect/>
          </a:stretch>
        </p:blipFill>
        <p:spPr>
          <a:xfrm>
            <a:off x="57150" y="3048471"/>
            <a:ext cx="3167385" cy="2087092"/>
          </a:xfrm>
          <a:prstGeom prst="rect">
            <a:avLst/>
          </a:prstGeom>
        </p:spPr>
      </p:pic>
      <p:pic>
        <p:nvPicPr>
          <p:cNvPr id="10" name="9 Imagen"/>
          <p:cNvPicPr/>
          <p:nvPr>
            <p:extLst>
              <p:ext uri="{D42A27DB-BD31-4B8C-83A1-F6EECF244321}">
                <p14:modId xmlns:p14="http://schemas.microsoft.com/office/powerpoint/2010/main" val="1465705710"/>
              </p:ext>
            </p:extLst>
          </p:nvPr>
        </p:nvPicPr>
        <p:blipFill>
          <a:blip r:embed="rId7"/>
          <a:stretch>
            <a:fillRect/>
          </a:stretch>
        </p:blipFill>
        <p:spPr>
          <a:xfrm>
            <a:off x="1785938" y="1679575"/>
            <a:ext cx="3163887" cy="2159000"/>
          </a:xfrm>
          <a:prstGeom prst="rect">
            <a:avLst/>
          </a:prstGeom>
        </p:spPr>
      </p:pic>
      <p:pic>
        <p:nvPicPr>
          <p:cNvPr id="2" name="Imagen 1"/>
          <p:cNvPicPr>
            <a:picLocks noChangeAspect="1"/>
          </p:cNvPicPr>
          <p:nvPr/>
        </p:nvPicPr>
        <p:blipFill>
          <a:blip r:embed="rId8"/>
          <a:stretch>
            <a:fillRect/>
          </a:stretch>
        </p:blipFill>
        <p:spPr>
          <a:xfrm>
            <a:off x="3683423" y="3309799"/>
            <a:ext cx="3426989" cy="1825764"/>
          </a:xfrm>
          <a:prstGeom prst="rect">
            <a:avLst/>
          </a:prstGeom>
        </p:spPr>
      </p:pic>
    </p:spTree>
    <p:extLst>
      <p:ext uri="{BB962C8B-B14F-4D97-AF65-F5344CB8AC3E}">
        <p14:creationId xmlns:p14="http://schemas.microsoft.com/office/powerpoint/2010/main" val="3121242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2422" y="3192487"/>
            <a:ext cx="6918537" cy="2031325"/>
          </a:xfrm>
          <a:prstGeom prst="rect">
            <a:avLst/>
          </a:prstGeom>
        </p:spPr>
        <p:txBody>
          <a:bodyPr wrap="square">
            <a:spAutoFit/>
          </a:bodyPr>
          <a:lstStyle/>
          <a:p>
            <a:pPr marL="285750" indent="-285750" algn="just">
              <a:buFont typeface="Wingdings" panose="05000000000000000000" pitchFamily="2" charset="2"/>
              <a:buChar char="q"/>
            </a:pPr>
            <a:r>
              <a:rPr lang="es-MX" b="1" dirty="0"/>
              <a:t>En el periodo que se informa, 840 usuarios proporcionaron información sobre su edad (lo que representa el 76.4% de los usuarios atendidos), quienes emplean en un 80.4% Tel-INAI y el 13.7% asisten a las instalaciones del INAI.</a:t>
            </a:r>
          </a:p>
          <a:p>
            <a:pPr algn="just"/>
            <a:endParaRPr lang="es-MX" b="1" dirty="0"/>
          </a:p>
          <a:p>
            <a:pPr marL="285750" indent="-285750" algn="just">
              <a:buFont typeface="Wingdings" panose="05000000000000000000" pitchFamily="2" charset="2"/>
              <a:buChar char="q"/>
            </a:pPr>
            <a:r>
              <a:rPr lang="es-MX" b="1" dirty="0"/>
              <a:t>El 20.5% de los usuarios tienen entre 20 y 29 años, quienes en la semana reportada en su mayoría fueron asesorías por medio de Tel-INAI, con el 91.3%.</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El 20.1% de los usuarios tienen entre 30 y 39 años, los usuarios entre 40 y 49 años representan 18.8%.</a:t>
            </a:r>
          </a:p>
        </p:txBody>
      </p:sp>
      <p:sp>
        <p:nvSpPr>
          <p:cNvPr id="6" name="CuadroTexto 5"/>
          <p:cNvSpPr txBox="1"/>
          <p:nvPr/>
        </p:nvSpPr>
        <p:spPr>
          <a:xfrm>
            <a:off x="128191" y="304847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Nota: La suma de los parciales puede no coincidir debido al redondeo aplicado.</a:t>
            </a:r>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10. Grupo de  Edades de los Usuarios por Canal de Atención</a:t>
            </a:r>
          </a:p>
        </p:txBody>
      </p:sp>
      <p:pic>
        <p:nvPicPr>
          <p:cNvPr id="2" name="Imagen 1"/>
          <p:cNvPicPr>
            <a:picLocks noChangeAspect="1"/>
          </p:cNvPicPr>
          <p:nvPr/>
        </p:nvPicPr>
        <p:blipFill>
          <a:blip r:embed="rId2"/>
          <a:stretch>
            <a:fillRect/>
          </a:stretch>
        </p:blipFill>
        <p:spPr>
          <a:xfrm>
            <a:off x="56183" y="384175"/>
            <a:ext cx="7010450" cy="2664296"/>
          </a:xfrm>
          <a:prstGeom prst="rect">
            <a:avLst/>
          </a:prstGeom>
        </p:spPr>
      </p:pic>
    </p:spTree>
    <p:extLst>
      <p:ext uri="{BB962C8B-B14F-4D97-AF65-F5344CB8AC3E}">
        <p14:creationId xmlns:p14="http://schemas.microsoft.com/office/powerpoint/2010/main" val="1416719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420321"/>
            <a:ext cx="7163589" cy="1692771"/>
          </a:xfrm>
          <a:prstGeom prst="rect">
            <a:avLst/>
          </a:prstGeom>
          <a:noFill/>
        </p:spPr>
        <p:txBody>
          <a:bodyPr wrap="square" rtlCol="0">
            <a:spAutoFit/>
          </a:bodyPr>
          <a:lstStyle/>
          <a:p>
            <a:pPr algn="just"/>
            <a:r>
              <a:rPr lang="es-MX" b="1" dirty="0"/>
              <a:t>Las edades de los usuarios de quienes ocupan mas los canales de atención que proporciona el INAI, se encuentran en un rango de 20 a 29 años que representan el 20.5% de los usuarios que proporcionaron esta información, de este grupo el 39.5% son hombres y el 60.5% son mujeres representados con 172 usuarios.</a:t>
            </a:r>
          </a:p>
          <a:p>
            <a:pPr algn="just"/>
            <a:endParaRPr lang="es-MX" sz="600" b="1" dirty="0"/>
          </a:p>
          <a:p>
            <a:pPr algn="just"/>
            <a:r>
              <a:rPr lang="es-MX" b="1" dirty="0"/>
              <a:t>El grupo de edad de 40 a 49 años, fue el tercer rango de edad que más solicitó asesorías con 158 usuarios, representado por un 18.8% de los cuales un 48.1% son hombres y 51.9% son mujeres, datos reportados en la semana del 03 al 07 de julio.</a:t>
            </a:r>
          </a:p>
        </p:txBody>
      </p:sp>
      <p:sp>
        <p:nvSpPr>
          <p:cNvPr id="8" name="2 Rectángulo"/>
          <p:cNvSpPr/>
          <p:nvPr/>
        </p:nvSpPr>
        <p:spPr>
          <a:xfrm>
            <a:off x="44790"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género</a:t>
            </a:r>
          </a:p>
        </p:txBody>
      </p:sp>
      <p:sp>
        <p:nvSpPr>
          <p:cNvPr id="9" name="CuadroTexto 8"/>
          <p:cNvSpPr txBox="1"/>
          <p:nvPr/>
        </p:nvSpPr>
        <p:spPr>
          <a:xfrm>
            <a:off x="56183" y="3167883"/>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Nota: La suma de los parciales puede no coincidir debido al redondeo aplicado.</a:t>
            </a:r>
          </a:p>
        </p:txBody>
      </p:sp>
      <p:pic>
        <p:nvPicPr>
          <p:cNvPr id="3" name="2 Imagen"/>
          <p:cNvPicPr/>
          <p:nvPr>
            <p:extLst>
              <p:ext uri="{D42A27DB-BD31-4B8C-83A1-F6EECF244321}">
                <p14:modId xmlns:p14="http://schemas.microsoft.com/office/powerpoint/2010/main" val="451541653"/>
              </p:ext>
            </p:extLst>
          </p:nvPr>
        </p:nvPicPr>
        <p:blipFill>
          <a:blip r:embed="rId2"/>
          <a:stretch>
            <a:fillRect/>
          </a:stretch>
        </p:blipFill>
        <p:spPr>
          <a:xfrm>
            <a:off x="56183" y="456183"/>
            <a:ext cx="6984776" cy="2711700"/>
          </a:xfrm>
          <a:prstGeom prst="rect">
            <a:avLst/>
          </a:prstGeom>
        </p:spPr>
      </p:pic>
    </p:spTree>
    <p:extLst>
      <p:ext uri="{BB962C8B-B14F-4D97-AF65-F5344CB8AC3E}">
        <p14:creationId xmlns:p14="http://schemas.microsoft.com/office/powerpoint/2010/main" val="3086814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00199" y="737271"/>
            <a:ext cx="1324883" cy="2954132"/>
          </a:xfrm>
          <a:prstGeom prst="rect">
            <a:avLst/>
          </a:prstGeom>
        </p:spPr>
      </p:pic>
      <p:pic>
        <p:nvPicPr>
          <p:cNvPr id="6" name="Imagen 5"/>
          <p:cNvPicPr>
            <a:picLocks noChangeAspect="1"/>
          </p:cNvPicPr>
          <p:nvPr/>
        </p:nvPicPr>
        <p:blipFill rotWithShape="1">
          <a:blip r:embed="rId3">
            <a:lum bright="70000" contrast="-70000"/>
          </a:blip>
          <a:srcRect r="78731" b="48142"/>
          <a:stretch/>
        </p:blipFill>
        <p:spPr>
          <a:xfrm flipH="1">
            <a:off x="5342195" y="737271"/>
            <a:ext cx="1435159"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12. Pirámide de Edades de los Usuarios por género</a:t>
            </a:r>
          </a:p>
        </p:txBody>
      </p:sp>
      <p:sp>
        <p:nvSpPr>
          <p:cNvPr id="4" name="CuadroTexto 3"/>
          <p:cNvSpPr txBox="1"/>
          <p:nvPr/>
        </p:nvSpPr>
        <p:spPr>
          <a:xfrm>
            <a:off x="0" y="4182596"/>
            <a:ext cx="7118799" cy="954107"/>
          </a:xfrm>
          <a:prstGeom prst="rect">
            <a:avLst/>
          </a:prstGeom>
          <a:noFill/>
        </p:spPr>
        <p:txBody>
          <a:bodyPr wrap="square" rtlCol="0">
            <a:spAutoFit/>
          </a:bodyPr>
          <a:lstStyle/>
          <a:p>
            <a:pPr algn="just"/>
            <a:r>
              <a:rPr lang="es-MX" b="1" dirty="0"/>
              <a:t>En la semana del 03 al 07 de julio de 2017, de los 840 usuarios  que proporcionaron su edad el grupo de 20 a 29 años, constituye 20.5% de la población, toda vez que son, quienes más usan los canales que proporciona el CAS. La población del rango de 30 a 39 años, representa el 20.1% del total, la población en edad avanzada representa el 6.0%.</a:t>
            </a:r>
          </a:p>
        </p:txBody>
      </p:sp>
      <p:pic>
        <p:nvPicPr>
          <p:cNvPr id="7" name="6 Imagen"/>
          <p:cNvPicPr/>
          <p:nvPr>
            <p:extLst>
              <p:ext uri="{D42A27DB-BD31-4B8C-83A1-F6EECF244321}">
                <p14:modId xmlns:p14="http://schemas.microsoft.com/office/powerpoint/2010/main" val="2004963466"/>
              </p:ext>
            </p:extLst>
          </p:nvPr>
        </p:nvPicPr>
        <p:blipFill>
          <a:blip r:embed="rId4"/>
          <a:stretch>
            <a:fillRect/>
          </a:stretch>
        </p:blipFill>
        <p:spPr>
          <a:xfrm>
            <a:off x="103188" y="461963"/>
            <a:ext cx="6962775" cy="3714750"/>
          </a:xfrm>
          <a:prstGeom prst="rect">
            <a:avLst/>
          </a:prstGeom>
        </p:spPr>
      </p:pic>
    </p:spTree>
    <p:extLst>
      <p:ext uri="{BB962C8B-B14F-4D97-AF65-F5344CB8AC3E}">
        <p14:creationId xmlns:p14="http://schemas.microsoft.com/office/powerpoint/2010/main" val="2349149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13. Escolaridad de los Usuarios</a:t>
            </a: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a:t>El 49.5% de los usuarios del CAS tienen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a:t>El 24.7% de los usuarios cuentan con nivel medio superior.</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a:t>El  25.8% representa el resto de los usuarios que proporcionaron el dato.</a:t>
            </a:r>
          </a:p>
        </p:txBody>
      </p:sp>
      <p:sp>
        <p:nvSpPr>
          <p:cNvPr id="7" name="CuadroTexto 6"/>
          <p:cNvSpPr txBox="1"/>
          <p:nvPr/>
        </p:nvSpPr>
        <p:spPr>
          <a:xfrm>
            <a:off x="59758" y="2544415"/>
            <a:ext cx="2360439"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Nota: La suma de los parciales puede no coincidir debido al redondeo aplicado.</a:t>
            </a:r>
          </a:p>
        </p:txBody>
      </p:sp>
      <p:pic>
        <p:nvPicPr>
          <p:cNvPr id="8" name="7 Imagen"/>
          <p:cNvPicPr/>
          <p:nvPr>
            <p:extLst>
              <p:ext uri="{D42A27DB-BD31-4B8C-83A1-F6EECF244321}">
                <p14:modId xmlns:p14="http://schemas.microsoft.com/office/powerpoint/2010/main" val="465074082"/>
              </p:ext>
            </p:extLst>
          </p:nvPr>
        </p:nvPicPr>
        <p:blipFill>
          <a:blip r:embed="rId2"/>
          <a:stretch>
            <a:fillRect/>
          </a:stretch>
        </p:blipFill>
        <p:spPr>
          <a:xfrm>
            <a:off x="56183" y="456183"/>
            <a:ext cx="2466975" cy="2143125"/>
          </a:xfrm>
          <a:prstGeom prst="rect">
            <a:avLst/>
          </a:prstGeom>
        </p:spPr>
      </p:pic>
      <p:pic>
        <p:nvPicPr>
          <p:cNvPr id="3" name="2 Imagen"/>
          <p:cNvPicPr/>
          <p:nvPr>
            <p:extLst>
              <p:ext uri="{D42A27DB-BD31-4B8C-83A1-F6EECF244321}">
                <p14:modId xmlns:p14="http://schemas.microsoft.com/office/powerpoint/2010/main" val="882664116"/>
              </p:ext>
            </p:extLst>
          </p:nvPr>
        </p:nvPicPr>
        <p:blipFill>
          <a:blip r:embed="rId3"/>
          <a:stretch>
            <a:fillRect/>
          </a:stretch>
        </p:blipFill>
        <p:spPr>
          <a:xfrm>
            <a:off x="60325" y="1676400"/>
            <a:ext cx="7000875" cy="2381250"/>
          </a:xfrm>
          <a:prstGeom prst="rect">
            <a:avLst/>
          </a:prstGeom>
        </p:spPr>
      </p:pic>
    </p:spTree>
    <p:extLst>
      <p:ext uri="{BB962C8B-B14F-4D97-AF65-F5344CB8AC3E}">
        <p14:creationId xmlns:p14="http://schemas.microsoft.com/office/powerpoint/2010/main" val="3091760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 por canal de atención</a:t>
            </a:r>
          </a:p>
        </p:txBody>
      </p:sp>
      <p:sp>
        <p:nvSpPr>
          <p:cNvPr id="4" name="CuadroTexto 3"/>
          <p:cNvSpPr txBox="1"/>
          <p:nvPr/>
        </p:nvSpPr>
        <p:spPr>
          <a:xfrm>
            <a:off x="26895" y="3264495"/>
            <a:ext cx="7086072" cy="2031325"/>
          </a:xfrm>
          <a:prstGeom prst="rect">
            <a:avLst/>
          </a:prstGeom>
          <a:noFill/>
        </p:spPr>
        <p:txBody>
          <a:bodyPr wrap="square" rtlCol="0">
            <a:spAutoFit/>
          </a:bodyPr>
          <a:lstStyle/>
          <a:p>
            <a:pPr algn="just"/>
            <a:r>
              <a:rPr lang="es-MX" b="1" dirty="0"/>
              <a:t>En el caso de escolaridad sólo 818 usuarios proporcionaron datos, de los cuales la licenciatura es el grado de mayor representación ya que con 405 usuarios que equivale al 49.5% del sub total que emplean como canal de atención preferido a Tel-INAI, con un 86.2% respecto a otros canales de atención.</a:t>
            </a:r>
          </a:p>
          <a:p>
            <a:pPr algn="just"/>
            <a:endParaRPr lang="es-MX" sz="1000" b="1" dirty="0"/>
          </a:p>
          <a:p>
            <a:pPr algn="just"/>
            <a:r>
              <a:rPr lang="es-MX" b="1" dirty="0"/>
              <a:t>En el nivel medio superior, de los 202 usuarios que otorgaron el dato respecto del subtotal, con un 78.26% el canal de atención Tel-INAI, de igual manera los usuarios con grado escolar de secundaria, que representan el 11.2% de los usuarios, existe un mayor uso del canal de atención Tel-INAI, con un 71.7%.</a:t>
            </a:r>
          </a:p>
        </p:txBody>
      </p:sp>
      <p:sp>
        <p:nvSpPr>
          <p:cNvPr id="5" name="CuadroTexto 5"/>
          <p:cNvSpPr txBox="1"/>
          <p:nvPr/>
        </p:nvSpPr>
        <p:spPr>
          <a:xfrm>
            <a:off x="-19439" y="3049051"/>
            <a:ext cx="3694228"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Nota: La suma de los parciales puede no coincidir debido al redondeo aplicado.</a:t>
            </a:r>
          </a:p>
        </p:txBody>
      </p:sp>
      <p:pic>
        <p:nvPicPr>
          <p:cNvPr id="2" name="1 Imagen"/>
          <p:cNvPicPr/>
          <p:nvPr>
            <p:extLst>
              <p:ext uri="{D42A27DB-BD31-4B8C-83A1-F6EECF244321}">
                <p14:modId xmlns:p14="http://schemas.microsoft.com/office/powerpoint/2010/main" val="1475086998"/>
              </p:ext>
            </p:extLst>
          </p:nvPr>
        </p:nvPicPr>
        <p:blipFill>
          <a:blip r:embed="rId2"/>
          <a:stretch>
            <a:fillRect/>
          </a:stretch>
        </p:blipFill>
        <p:spPr>
          <a:xfrm>
            <a:off x="102344" y="456183"/>
            <a:ext cx="6997016" cy="2592868"/>
          </a:xfrm>
          <a:prstGeom prst="rect">
            <a:avLst/>
          </a:prstGeom>
        </p:spPr>
      </p:pic>
    </p:spTree>
    <p:extLst>
      <p:ext uri="{BB962C8B-B14F-4D97-AF65-F5344CB8AC3E}">
        <p14:creationId xmlns:p14="http://schemas.microsoft.com/office/powerpoint/2010/main" val="642372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4575" y="528191"/>
            <a:ext cx="3456384" cy="4678204"/>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En el periodo que se informa 903 usuarios proporcionaron información sobre la entidad de donde requirió el servicio (lo que representa el 82.1% de los usuarios atendidos) y 197 no proporcionaron información lo que representa el 17.9% del total de los usuarios. </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55.8% de los usuarios son de la Ciudad de México, Estado de México y  Jalisco.</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26.0% de los usuarios están en el resto del país.</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0.2% de los usuarios son de procedencia extranjera.</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Los estados de donde se advierte un uso muy escaso de los servicios del CAS son Sonora, Aguascalientes, Nayarit, San Luis Potosí, Zacatecas, Guerrero y Tlaxcala.</a:t>
            </a:r>
          </a:p>
        </p:txBody>
      </p:sp>
      <p:sp>
        <p:nvSpPr>
          <p:cNvPr id="6"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15. Asesoría por Entidad Federativa</a:t>
            </a:r>
          </a:p>
        </p:txBody>
      </p:sp>
      <p:pic>
        <p:nvPicPr>
          <p:cNvPr id="2" name="1 Imagen"/>
          <p:cNvPicPr/>
          <p:nvPr>
            <p:extLst>
              <p:ext uri="{D42A27DB-BD31-4B8C-83A1-F6EECF244321}">
                <p14:modId xmlns:p14="http://schemas.microsoft.com/office/powerpoint/2010/main" val="3898088917"/>
              </p:ext>
            </p:extLst>
          </p:nvPr>
        </p:nvPicPr>
        <p:blipFill>
          <a:blip r:embed="rId2"/>
          <a:stretch>
            <a:fillRect/>
          </a:stretch>
        </p:blipFill>
        <p:spPr>
          <a:xfrm>
            <a:off x="55563" y="455613"/>
            <a:ext cx="3529012" cy="4752975"/>
          </a:xfrm>
          <a:prstGeom prst="rect">
            <a:avLst/>
          </a:prstGeom>
        </p:spPr>
      </p:pic>
    </p:spTree>
    <p:extLst>
      <p:ext uri="{BB962C8B-B14F-4D97-AF65-F5344CB8AC3E}">
        <p14:creationId xmlns:p14="http://schemas.microsoft.com/office/powerpoint/2010/main" val="1290423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528191"/>
            <a:ext cx="5832648" cy="6740307"/>
          </a:xfrm>
          <a:prstGeom prst="rect">
            <a:avLst/>
          </a:prstGeom>
          <a:noFill/>
        </p:spPr>
        <p:txBody>
          <a:bodyPr wrap="square" rtlCol="0">
            <a:spAutoFit/>
          </a:bodyPr>
          <a:lstStyle/>
          <a:p>
            <a:pPr marL="342900" indent="-342900" algn="just">
              <a:buFont typeface="+mj-lt"/>
              <a:buAutoNum type="arabicPeriod"/>
            </a:pPr>
            <a:r>
              <a:rPr lang="es-MX" sz="1600" dirty="0"/>
              <a:t>Introducción.</a:t>
            </a:r>
            <a:endParaRPr lang="es-MX" sz="500" dirty="0"/>
          </a:p>
          <a:p>
            <a:pPr marL="342900" indent="-342900" algn="just">
              <a:buFont typeface="+mj-lt"/>
              <a:buAutoNum type="arabicPeriod"/>
            </a:pPr>
            <a:r>
              <a:rPr lang="es-MX" sz="1600" dirty="0"/>
              <a:t>Tipo de Servicios.</a:t>
            </a:r>
            <a:endParaRPr lang="es-MX" sz="500" dirty="0"/>
          </a:p>
          <a:p>
            <a:pPr marL="342900" indent="-342900" algn="just">
              <a:buFont typeface="+mj-lt"/>
              <a:buAutoNum type="arabicPeriod"/>
            </a:pPr>
            <a:r>
              <a:rPr lang="es-MX" sz="1600" dirty="0"/>
              <a:t>Total Asesorías Solicitados por día. </a:t>
            </a:r>
          </a:p>
          <a:p>
            <a:pPr marL="342900" indent="-342900" algn="just">
              <a:buFont typeface="+mj-lt"/>
              <a:buAutoNum type="arabicPeriod"/>
            </a:pPr>
            <a:r>
              <a:rPr lang="es-MX" sz="1600" dirty="0"/>
              <a:t>Asesorías por Canal de Atención.</a:t>
            </a:r>
          </a:p>
          <a:p>
            <a:pPr marL="342900" indent="-342900" algn="just">
              <a:buFont typeface="+mj-lt"/>
              <a:buAutoNum type="arabicPeriod"/>
            </a:pPr>
            <a:r>
              <a:rPr lang="es-MX" sz="1600" dirty="0"/>
              <a:t>Canal de Atención por día.</a:t>
            </a:r>
            <a:endParaRPr lang="es-MX" sz="500" dirty="0"/>
          </a:p>
          <a:p>
            <a:pPr marL="342900" indent="-342900" algn="just">
              <a:buFont typeface="+mj-lt"/>
              <a:buAutoNum type="arabicPeriod"/>
            </a:pPr>
            <a:r>
              <a:rPr lang="es-MX" sz="1600" dirty="0"/>
              <a:t>Tipo de Asesoría por Canal de Atención.</a:t>
            </a:r>
            <a:endParaRPr lang="es-MX" sz="500" dirty="0"/>
          </a:p>
          <a:p>
            <a:pPr marL="342900" indent="-342900" algn="just">
              <a:buFont typeface="+mj-lt"/>
              <a:buAutoNum type="arabicPeriod"/>
            </a:pPr>
            <a:r>
              <a:rPr lang="es-MX" sz="1600" dirty="0"/>
              <a:t>Tiempo de asesoría por Canal de Atención.</a:t>
            </a:r>
          </a:p>
          <a:p>
            <a:pPr marL="342900" indent="-342900" algn="just">
              <a:buFont typeface="+mj-lt"/>
              <a:buAutoNum type="arabicPeriod"/>
            </a:pPr>
            <a:r>
              <a:rPr lang="es-MX" sz="1600" dirty="0"/>
              <a:t>Tipo de Usuario por Canal de Atención.</a:t>
            </a:r>
            <a:endParaRPr lang="es-MX" sz="500" dirty="0"/>
          </a:p>
          <a:p>
            <a:pPr marL="342900" indent="-342900" algn="just">
              <a:buFont typeface="+mj-lt"/>
              <a:buAutoNum type="arabicPeriod"/>
            </a:pPr>
            <a:r>
              <a:rPr lang="es-MX" sz="1600" dirty="0"/>
              <a:t>Género de los Usuarios por Canal de Atención.</a:t>
            </a:r>
          </a:p>
          <a:p>
            <a:pPr marL="342900" indent="-342900" algn="just">
              <a:buFont typeface="+mj-lt"/>
              <a:buAutoNum type="arabicPeriod"/>
            </a:pPr>
            <a:r>
              <a:rPr lang="es-MX" sz="1600" dirty="0"/>
              <a:t>Grupo de  Edades de los Usuarios por Canal de Atención.</a:t>
            </a:r>
          </a:p>
          <a:p>
            <a:pPr marL="342900" indent="-342900" algn="just">
              <a:buFont typeface="+mj-lt"/>
              <a:buAutoNum type="arabicPeriod"/>
            </a:pPr>
            <a:r>
              <a:rPr lang="es-MX" sz="1600" dirty="0"/>
              <a:t>Grupo de  Edades de los Usuarios por género.</a:t>
            </a:r>
          </a:p>
          <a:p>
            <a:pPr marL="342900" indent="-342900" algn="just">
              <a:buFont typeface="+mj-lt"/>
              <a:buAutoNum type="arabicPeriod"/>
            </a:pPr>
            <a:r>
              <a:rPr lang="es-MX" sz="1600" dirty="0"/>
              <a:t>Pirámide de Edades de los Usuarios por género.</a:t>
            </a:r>
          </a:p>
          <a:p>
            <a:pPr marL="342900" indent="-342900" algn="just">
              <a:buFont typeface="+mj-lt"/>
              <a:buAutoNum type="arabicPeriod"/>
            </a:pPr>
            <a:r>
              <a:rPr lang="es-MX" sz="1600" dirty="0"/>
              <a:t>Escolaridad de los Usuarios.</a:t>
            </a:r>
          </a:p>
          <a:p>
            <a:pPr marL="342900" indent="-342900" algn="just">
              <a:buFont typeface="+mj-lt"/>
              <a:buAutoNum type="arabicPeriod"/>
            </a:pPr>
            <a:r>
              <a:rPr lang="es-MX" sz="1600" dirty="0"/>
              <a:t>Escolaridad de los Usuarios por canal de atención.</a:t>
            </a:r>
          </a:p>
          <a:p>
            <a:pPr marL="342900" indent="-342900" algn="just">
              <a:buFont typeface="+mj-lt"/>
              <a:buAutoNum type="arabicPeriod"/>
            </a:pPr>
            <a:r>
              <a:rPr lang="es-MX" sz="1600" dirty="0"/>
              <a:t>Asesoría por Entidad Federativa.</a:t>
            </a:r>
          </a:p>
          <a:p>
            <a:pPr marL="342900" indent="-342900" algn="just">
              <a:buFont typeface="+mj-lt"/>
              <a:buAutoNum type="arabicPeriod"/>
            </a:pPr>
            <a:r>
              <a:rPr lang="es-MX" sz="1600" dirty="0"/>
              <a:t>Evaluación del Servicio de Tel-INAI.</a:t>
            </a:r>
          </a:p>
          <a:p>
            <a:pPr marL="342900" indent="-342900" algn="just">
              <a:buFont typeface="+mj-lt"/>
              <a:buAutoNum type="arabicPeriod"/>
            </a:pPr>
            <a:r>
              <a:rPr lang="es-MX" sz="1600" dirty="0"/>
              <a:t>Evaluación del Servicio Presencial.</a:t>
            </a:r>
          </a:p>
          <a:p>
            <a:pPr marL="342900" indent="-342900" algn="just">
              <a:buFont typeface="+mj-lt"/>
              <a:buAutoNum type="arabicPeriod"/>
            </a:pPr>
            <a:r>
              <a:rPr lang="es-MX" sz="1600" dirty="0"/>
              <a:t>Anexo Detalle de Servicios por Agente. </a:t>
            </a:r>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r>
              <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p>
        </p:txBody>
      </p:sp>
    </p:spTree>
    <p:extLst>
      <p:ext uri="{BB962C8B-B14F-4D97-AF65-F5344CB8AC3E}">
        <p14:creationId xmlns:p14="http://schemas.microsoft.com/office/powerpoint/2010/main" val="289270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p>
        </p:txBody>
      </p:sp>
      <p:sp>
        <p:nvSpPr>
          <p:cNvPr id="8" name="7 Rectángulo"/>
          <p:cNvSpPr/>
          <p:nvPr/>
        </p:nvSpPr>
        <p:spPr>
          <a:xfrm>
            <a:off x="218084" y="3048471"/>
            <a:ext cx="6750867" cy="2185214"/>
          </a:xfrm>
          <a:prstGeom prst="rect">
            <a:avLst/>
          </a:prstGeom>
        </p:spPr>
        <p:txBody>
          <a:bodyPr wrap="square">
            <a:spAutoFit/>
          </a:bodyPr>
          <a:lstStyle/>
          <a:p>
            <a:pPr marL="285750" indent="-285750" algn="just">
              <a:buFont typeface="Wingdings" panose="05000000000000000000" pitchFamily="2" charset="2"/>
              <a:buChar char="q"/>
            </a:pPr>
            <a:r>
              <a:rPr lang="es-MX" b="1" dirty="0"/>
              <a:t>La calificación promedio que los usuarios dan al servicio recibido por Tel-INAI es de 9.5, en una escala de 0 a 10.</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La calificación sobre atención recibida y la amabilidad del asesor fue 9.7, en una escala de 0 a 10.</a:t>
            </a:r>
          </a:p>
          <a:p>
            <a:pPr algn="just"/>
            <a:endParaRPr lang="es-MX" sz="800" b="1" dirty="0"/>
          </a:p>
          <a:p>
            <a:pPr marL="285750" indent="-285750" algn="just">
              <a:buFont typeface="Wingdings" panose="05000000000000000000" pitchFamily="2" charset="2"/>
              <a:buChar char="q"/>
            </a:pPr>
            <a:r>
              <a:rPr lang="es-MX" b="1" dirty="0"/>
              <a:t>Respecto a la calificación de la preparación del asesor y si la asesoría fue suficiente fue 9.5, en una escala de 0 a 10.</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Finalmente el tiempo en espera para ser atendido obtuvo una calificación de 9.0, en una escala de 0 a 10.</a:t>
            </a:r>
          </a:p>
        </p:txBody>
      </p:sp>
      <p:pic>
        <p:nvPicPr>
          <p:cNvPr id="3" name="2 Imagen"/>
          <p:cNvPicPr/>
          <p:nvPr>
            <p:extLst>
              <p:ext uri="{D42A27DB-BD31-4B8C-83A1-F6EECF244321}">
                <p14:modId xmlns:p14="http://schemas.microsoft.com/office/powerpoint/2010/main" val="856120042"/>
              </p:ext>
            </p:extLst>
          </p:nvPr>
        </p:nvPicPr>
        <p:blipFill>
          <a:blip r:embed="rId2"/>
          <a:stretch>
            <a:fillRect/>
          </a:stretch>
        </p:blipFill>
        <p:spPr>
          <a:xfrm>
            <a:off x="70966" y="456183"/>
            <a:ext cx="7042001" cy="2592288"/>
          </a:xfrm>
          <a:prstGeom prst="rect">
            <a:avLst/>
          </a:prstGeom>
        </p:spPr>
      </p:pic>
    </p:spTree>
    <p:extLst>
      <p:ext uri="{BB962C8B-B14F-4D97-AF65-F5344CB8AC3E}">
        <p14:creationId xmlns:p14="http://schemas.microsoft.com/office/powerpoint/2010/main" val="3925228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Rectángulo"/>
          <p:cNvSpPr/>
          <p:nvPr/>
        </p:nvSpPr>
        <p:spPr>
          <a:xfrm>
            <a:off x="-64804"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p>
        </p:txBody>
      </p:sp>
      <p:sp>
        <p:nvSpPr>
          <p:cNvPr id="4" name="CuadroTexto 3"/>
          <p:cNvSpPr txBox="1"/>
          <p:nvPr/>
        </p:nvSpPr>
        <p:spPr>
          <a:xfrm>
            <a:off x="200199" y="3768551"/>
            <a:ext cx="6840760" cy="1169551"/>
          </a:xfrm>
          <a:prstGeom prst="rect">
            <a:avLst/>
          </a:prstGeom>
          <a:noFill/>
        </p:spPr>
        <p:txBody>
          <a:bodyPr wrap="square" rtlCol="0">
            <a:spAutoFit/>
          </a:bodyPr>
          <a:lstStyle/>
          <a:p>
            <a:r>
              <a:rPr lang="es-MX" b="1" dirty="0"/>
              <a:t>En la gráfica se observa que la calificación a la atención recibida y la amabilidad del asesor se encuentran por arriba de la calificación promedio que es de 9.5.</a:t>
            </a:r>
          </a:p>
          <a:p>
            <a:endParaRPr lang="es-MX" b="1" dirty="0"/>
          </a:p>
          <a:p>
            <a:pPr algn="just"/>
            <a:r>
              <a:rPr lang="es-MX" b="1" dirty="0"/>
              <a:t>Sin embargo, existe área de oportunidad para mejorar en el tiempo de espera el cual se encuentra por abajo del promedio.</a:t>
            </a:r>
          </a:p>
        </p:txBody>
      </p:sp>
      <p:pic>
        <p:nvPicPr>
          <p:cNvPr id="3" name="2 Imagen"/>
          <p:cNvPicPr/>
          <p:nvPr>
            <p:extLst>
              <p:ext uri="{D42A27DB-BD31-4B8C-83A1-F6EECF244321}">
                <p14:modId xmlns:p14="http://schemas.microsoft.com/office/powerpoint/2010/main" val="2328801752"/>
              </p:ext>
            </p:extLst>
          </p:nvPr>
        </p:nvPicPr>
        <p:blipFill>
          <a:blip r:embed="rId2"/>
          <a:stretch>
            <a:fillRect/>
          </a:stretch>
        </p:blipFill>
        <p:spPr>
          <a:xfrm>
            <a:off x="60325" y="458788"/>
            <a:ext cx="6975475" cy="3359150"/>
          </a:xfrm>
          <a:prstGeom prst="rect">
            <a:avLst/>
          </a:prstGeom>
        </p:spPr>
      </p:pic>
    </p:spTree>
    <p:extLst>
      <p:ext uri="{BB962C8B-B14F-4D97-AF65-F5344CB8AC3E}">
        <p14:creationId xmlns:p14="http://schemas.microsoft.com/office/powerpoint/2010/main" val="1654908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p>
        </p:txBody>
      </p:sp>
      <p:sp>
        <p:nvSpPr>
          <p:cNvPr id="8" name="7 Rectángulo"/>
          <p:cNvSpPr/>
          <p:nvPr/>
        </p:nvSpPr>
        <p:spPr>
          <a:xfrm>
            <a:off x="180129" y="2797601"/>
            <a:ext cx="6816757" cy="2339102"/>
          </a:xfrm>
          <a:prstGeom prst="rect">
            <a:avLst/>
          </a:prstGeom>
        </p:spPr>
        <p:txBody>
          <a:bodyPr wrap="square">
            <a:spAutoFit/>
          </a:bodyPr>
          <a:lstStyle/>
          <a:p>
            <a:pPr marL="285750" indent="-285750" algn="just">
              <a:buFont typeface="Wingdings" panose="05000000000000000000" pitchFamily="2" charset="2"/>
              <a:buChar char="q"/>
            </a:pPr>
            <a:r>
              <a:rPr lang="es-MX" b="1" dirty="0"/>
              <a:t>La calificación promedio que los usuarios dan al servicio presencial recibido es de 9.9, en una escala de 0 a 10.</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a:t>La calificación sobre la amabilidad del asesor y si su duda fue aclarada obtuvieron un 10.0, en una escala de 0 a 10.</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a:t>En cuanto a la atención recibida y la capacidad del asesor para resolver dudas obtuvieron una calificación de 9.9, en una escala de 0 a 10.</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a:t>Respecto al tiempo de espera para ser atendido recibió una calificación de 9.6, en una escala de 0 a 10 por lo que deben mejorarse.</a:t>
            </a:r>
          </a:p>
        </p:txBody>
      </p:sp>
      <p:pic>
        <p:nvPicPr>
          <p:cNvPr id="3" name="2 Imagen"/>
          <p:cNvPicPr/>
          <p:nvPr>
            <p:extLst>
              <p:ext uri="{D42A27DB-BD31-4B8C-83A1-F6EECF244321}">
                <p14:modId xmlns:p14="http://schemas.microsoft.com/office/powerpoint/2010/main" val="3303003368"/>
              </p:ext>
            </p:extLst>
          </p:nvPr>
        </p:nvPicPr>
        <p:blipFill>
          <a:blip r:embed="rId3"/>
          <a:stretch>
            <a:fillRect/>
          </a:stretch>
        </p:blipFill>
        <p:spPr>
          <a:xfrm>
            <a:off x="56183" y="456182"/>
            <a:ext cx="7056784" cy="2289735"/>
          </a:xfrm>
          <a:prstGeom prst="rect">
            <a:avLst/>
          </a:prstGeom>
        </p:spPr>
      </p:pic>
    </p:spTree>
    <p:extLst>
      <p:ext uri="{BB962C8B-B14F-4D97-AF65-F5344CB8AC3E}">
        <p14:creationId xmlns:p14="http://schemas.microsoft.com/office/powerpoint/2010/main" val="2008680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77004" y="3840559"/>
            <a:ext cx="7035963" cy="1169551"/>
          </a:xfrm>
          <a:prstGeom prst="rect">
            <a:avLst/>
          </a:prstGeom>
          <a:noFill/>
        </p:spPr>
        <p:txBody>
          <a:bodyPr wrap="square" rtlCol="0">
            <a:spAutoFit/>
          </a:bodyPr>
          <a:lstStyle/>
          <a:p>
            <a:r>
              <a:rPr lang="es-MX" b="1" dirty="0"/>
              <a:t>En la gráfica se observa que la amabilidad del asesor y si la duda fue aclarada están evaluadas por encima del promedio que es de 9.9.</a:t>
            </a:r>
          </a:p>
          <a:p>
            <a:endParaRPr lang="es-MX" b="1" dirty="0"/>
          </a:p>
          <a:p>
            <a:pPr algn="just"/>
            <a:r>
              <a:rPr lang="es-MX" b="1" dirty="0"/>
              <a:t>Sin embargo, existen áreas de oportunidad para mejorar el servicio con respecto a el tiempo en espera.</a:t>
            </a:r>
          </a:p>
        </p:txBody>
      </p:sp>
      <p:sp>
        <p:nvSpPr>
          <p:cNvPr id="4" name="5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p>
        </p:txBody>
      </p:sp>
      <p:pic>
        <p:nvPicPr>
          <p:cNvPr id="5" name="4 Imagen"/>
          <p:cNvPicPr/>
          <p:nvPr>
            <p:extLst>
              <p:ext uri="{D42A27DB-BD31-4B8C-83A1-F6EECF244321}">
                <p14:modId xmlns:p14="http://schemas.microsoft.com/office/powerpoint/2010/main" val="2748406763"/>
              </p:ext>
            </p:extLst>
          </p:nvPr>
        </p:nvPicPr>
        <p:blipFill>
          <a:blip r:embed="rId2"/>
          <a:stretch>
            <a:fillRect/>
          </a:stretch>
        </p:blipFill>
        <p:spPr>
          <a:xfrm>
            <a:off x="60325" y="458788"/>
            <a:ext cx="7048500" cy="3379787"/>
          </a:xfrm>
          <a:prstGeom prst="rect">
            <a:avLst/>
          </a:prstGeom>
        </p:spPr>
      </p:pic>
    </p:spTree>
    <p:extLst>
      <p:ext uri="{BB962C8B-B14F-4D97-AF65-F5344CB8AC3E}">
        <p14:creationId xmlns:p14="http://schemas.microsoft.com/office/powerpoint/2010/main" val="4070293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18. Anexo Detalle de Servicios por Agente </a:t>
            </a: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a:t>Como parte de este Informe se anexa archivo base con la información concentrada por agente y evaluaciones de Tel-INAI y presenciales. Cada hoja cuenta con distintos conceptos que se desglosan de la forma siguiente:</a:t>
            </a:r>
          </a:p>
          <a:p>
            <a:pPr algn="just"/>
            <a:endParaRPr lang="es-MX" dirty="0"/>
          </a:p>
          <a:p>
            <a:pPr marL="285750" indent="-285750" algn="just">
              <a:buFont typeface="Arial" panose="020B0604020202020204" pitchFamily="34" charset="0"/>
              <a:buChar char="•"/>
            </a:pPr>
            <a:r>
              <a:rPr lang="es-MX" sz="1300" b="1" dirty="0"/>
              <a:t>Fechas:</a:t>
            </a:r>
            <a:r>
              <a:rPr lang="es-MX" sz="1300" dirty="0"/>
              <a:t> Fecha de ingreso y fecha de atención</a:t>
            </a:r>
          </a:p>
          <a:p>
            <a:pPr marL="285750" indent="-285750" algn="just">
              <a:buFont typeface="Arial" panose="020B0604020202020204" pitchFamily="34" charset="0"/>
              <a:buChar char="•"/>
            </a:pPr>
            <a:r>
              <a:rPr lang="es-MX" sz="1300" b="1" dirty="0"/>
              <a:t>Servidor público: </a:t>
            </a:r>
            <a:r>
              <a:rPr lang="es-MX" sz="1300" dirty="0"/>
              <a:t>Nombre del agente que atendió</a:t>
            </a:r>
          </a:p>
          <a:p>
            <a:pPr marL="285750" indent="-285750" algn="just">
              <a:buFont typeface="Arial" panose="020B0604020202020204" pitchFamily="34" charset="0"/>
              <a:buChar char="•"/>
            </a:pPr>
            <a:r>
              <a:rPr lang="es-MX" sz="1300" b="1" dirty="0"/>
              <a:t>Tipo de servicio: </a:t>
            </a:r>
            <a:r>
              <a:rPr lang="es-MX" sz="1300" dirty="0"/>
              <a:t>Es la clasificación del servicio en cada uno de los nueve tipos descritos en este informe.</a:t>
            </a:r>
          </a:p>
          <a:p>
            <a:pPr marL="285750" indent="-285750" algn="just">
              <a:buFont typeface="Arial" panose="020B0604020202020204" pitchFamily="34" charset="0"/>
              <a:buChar char="•"/>
            </a:pPr>
            <a:r>
              <a:rPr lang="es-MX" sz="1300" b="1" dirty="0"/>
              <a:t>Canal de atención: </a:t>
            </a:r>
            <a:r>
              <a:rPr lang="es-MX" sz="1300" dirty="0"/>
              <a:t>Se refiere a uno de los cuatro canales de atención con que cuenta el CAS a través del cuál se brindó el servicio al usuario.</a:t>
            </a:r>
          </a:p>
          <a:p>
            <a:pPr marL="285750" indent="-285750" algn="just">
              <a:buFont typeface="Arial" panose="020B0604020202020204" pitchFamily="34" charset="0"/>
              <a:buChar char="•"/>
            </a:pPr>
            <a:r>
              <a:rPr lang="es-MX" sz="1300" b="1" dirty="0"/>
              <a:t>Requerimiento: </a:t>
            </a:r>
            <a:r>
              <a:rPr lang="es-MX" sz="1300" dirty="0"/>
              <a:t>Se refiere a cada una de las consultas o solicitudes específicas de los usuarios.</a:t>
            </a:r>
          </a:p>
          <a:p>
            <a:pPr marL="285750" indent="-285750" algn="just">
              <a:buFont typeface="Arial" panose="020B0604020202020204" pitchFamily="34" charset="0"/>
              <a:buChar char="•"/>
            </a:pPr>
            <a:r>
              <a:rPr lang="es-MX" sz="1300" b="1" dirty="0"/>
              <a:t>Atención: </a:t>
            </a:r>
            <a:r>
              <a:rPr lang="es-MX" sz="1300" dirty="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a:t>Fundamento legal de la atención: </a:t>
            </a:r>
            <a:r>
              <a:rPr lang="es-MX" sz="1300" dirty="0"/>
              <a:t>Se refiere al documento o precepto normativo que avala la acción o respuesta del servidor público</a:t>
            </a:r>
          </a:p>
          <a:p>
            <a:pPr marL="285750" indent="-285750" algn="just">
              <a:buFont typeface="Arial" panose="020B0604020202020204" pitchFamily="34" charset="0"/>
              <a:buChar char="•"/>
            </a:pPr>
            <a:r>
              <a:rPr lang="es-MX" sz="1300" b="1" dirty="0"/>
              <a:t>Tiempo de respuesta: </a:t>
            </a:r>
            <a:r>
              <a:rPr lang="es-MX" sz="1300" dirty="0"/>
              <a:t>Se refiere al tiempo que tardó el CAS en brindar la atención al usuario.</a:t>
            </a:r>
          </a:p>
          <a:p>
            <a:pPr marL="285750" indent="-285750" algn="just">
              <a:buFont typeface="Arial" panose="020B0604020202020204" pitchFamily="34" charset="0"/>
              <a:buChar char="•"/>
            </a:pPr>
            <a:r>
              <a:rPr lang="es-MX" sz="1300" b="1" dirty="0"/>
              <a:t>Tipo de usuario: </a:t>
            </a:r>
            <a:r>
              <a:rPr lang="es-MX" sz="1300" dirty="0"/>
              <a:t>Régimen Fiscal</a:t>
            </a:r>
            <a:endParaRPr lang="es-MX" sz="1300" b="1" dirty="0"/>
          </a:p>
          <a:p>
            <a:pPr marL="285750" indent="-285750" algn="just">
              <a:buFont typeface="Arial" panose="020B0604020202020204" pitchFamily="34" charset="0"/>
              <a:buChar char="•"/>
            </a:pPr>
            <a:r>
              <a:rPr lang="es-MX" sz="1300" b="1" dirty="0"/>
              <a:t>Sexo: </a:t>
            </a:r>
            <a:r>
              <a:rPr lang="es-MX" sz="1300" dirty="0"/>
              <a:t>Hombre o mujer</a:t>
            </a:r>
          </a:p>
          <a:p>
            <a:pPr marL="285750" indent="-285750" algn="just">
              <a:buFont typeface="Arial" panose="020B0604020202020204" pitchFamily="34" charset="0"/>
              <a:buChar char="•"/>
            </a:pPr>
            <a:r>
              <a:rPr lang="es-MX" sz="1300" b="1" dirty="0"/>
              <a:t>Edad: </a:t>
            </a:r>
            <a:r>
              <a:rPr lang="es-MX" sz="1300" dirty="0"/>
              <a:t>Se refiere a la edad de la persona usuaria.</a:t>
            </a:r>
          </a:p>
          <a:p>
            <a:pPr marL="285750" indent="-285750" algn="just">
              <a:buFont typeface="Arial" panose="020B0604020202020204" pitchFamily="34" charset="0"/>
              <a:buChar char="•"/>
            </a:pPr>
            <a:r>
              <a:rPr lang="es-MX" sz="1300" b="1" dirty="0"/>
              <a:t>Entidad: </a:t>
            </a:r>
            <a:r>
              <a:rPr lang="es-MX" sz="1300" dirty="0"/>
              <a:t>Se refiere a la entidad federativa de la cuál provino la solicitud o requerimiento.</a:t>
            </a:r>
          </a:p>
        </p:txBody>
      </p:sp>
    </p:spTree>
    <p:extLst>
      <p:ext uri="{BB962C8B-B14F-4D97-AF65-F5344CB8AC3E}">
        <p14:creationId xmlns:p14="http://schemas.microsoft.com/office/powerpoint/2010/main" val="2371609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a:effectLst>
                  <a:outerShdw blurRad="38100" dist="38100" dir="2700000" algn="tl">
                    <a:srgbClr val="000000">
                      <a:alpha val="43137"/>
                    </a:srgbClr>
                  </a:outerShdw>
                </a:effectLst>
                <a:latin typeface="Calibri" pitchFamily="34" charset="0"/>
              </a:rPr>
              <a:t>¡Gracias!</a:t>
            </a:r>
          </a:p>
        </p:txBody>
      </p:sp>
    </p:spTree>
    <p:extLst>
      <p:ext uri="{BB962C8B-B14F-4D97-AF65-F5344CB8AC3E}">
        <p14:creationId xmlns:p14="http://schemas.microsoft.com/office/powerpoint/2010/main" val="32301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128191" y="540380"/>
            <a:ext cx="6880118" cy="4524315"/>
          </a:xfrm>
          <a:prstGeom prst="rect">
            <a:avLst/>
          </a:prstGeom>
          <a:noFill/>
        </p:spPr>
        <p:txBody>
          <a:bodyPr wrap="square" rtlCol="0">
            <a:spAutoFit/>
          </a:bodyPr>
          <a:lstStyle/>
          <a:p>
            <a:pPr algn="just"/>
            <a:r>
              <a:rPr lang="es-MX" sz="1600" dirty="0"/>
              <a:t>El presente Informe contiene datos sobre los servicios brindados por el Centro de Atención a la Sociedad (CAS) del Instituto Nacional de Transparencia, Acceso a la Información y Protección de Datos Personales (INAI), en el periodo del 03 al 07 de julio de 2017, en el que se desagrega información por tipo de consulta, canal de atención, perfil de los usuarios, evaluación del servicio y un reporte en el que se describe cada una de la atenciones formuladas a los requerimientos de los usuarios.</a:t>
            </a:r>
          </a:p>
          <a:p>
            <a:pPr algn="just"/>
            <a:endParaRPr lang="es-MX" sz="1600" dirty="0"/>
          </a:p>
          <a:p>
            <a:pPr algn="just"/>
            <a:r>
              <a:rPr lang="es-MX" sz="1600" dirty="0"/>
              <a:t>Lo anterior, con la finalidad de mantener informados semanalmente a los Comisionados que integran el Pleno del INAI de las actividades que lleva a cabo el CAS, a fin de encontrar áreas de oportunidad que permitan mejorar la calidad de los servicios que se dan a la población.</a:t>
            </a:r>
          </a:p>
          <a:p>
            <a:pPr algn="just"/>
            <a:endParaRPr lang="es-MX" sz="1600" dirty="0"/>
          </a:p>
          <a:p>
            <a:pPr algn="just"/>
            <a:r>
              <a:rPr lang="es-MX" sz="1600" dirty="0"/>
              <a:t>En este informe se podrán incorporar variables adicionales que permitan tener una mejor perspectiva de las características de los servicios otorgados por el CAS, para lo cual se está programando recabar información adicional a través de los reportes formulados por los agentes que brindan atención o mediante las evaluaciones del servicio que realizan los usuarios.</a:t>
            </a:r>
          </a:p>
        </p:txBody>
      </p:sp>
      <p:sp>
        <p:nvSpPr>
          <p:cNvPr id="3"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p>
        </p:txBody>
      </p:sp>
    </p:spTree>
    <p:extLst>
      <p:ext uri="{BB962C8B-B14F-4D97-AF65-F5344CB8AC3E}">
        <p14:creationId xmlns:p14="http://schemas.microsoft.com/office/powerpoint/2010/main" val="9618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 Tipo de Servicios</a:t>
            </a:r>
          </a:p>
        </p:txBody>
      </p:sp>
      <p:sp>
        <p:nvSpPr>
          <p:cNvPr id="5" name="CuadroTexto 2"/>
          <p:cNvSpPr txBox="1"/>
          <p:nvPr/>
        </p:nvSpPr>
        <p:spPr>
          <a:xfrm>
            <a:off x="236203" y="489277"/>
            <a:ext cx="6696744" cy="4832092"/>
          </a:xfrm>
          <a:prstGeom prst="rect">
            <a:avLst/>
          </a:prstGeom>
          <a:noFill/>
        </p:spPr>
        <p:txBody>
          <a:bodyPr wrap="square" rtlCol="0">
            <a:spAutoFit/>
          </a:bodyPr>
          <a:ls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a:lstStyle>
          <a:p>
            <a:pPr algn="just"/>
            <a:r>
              <a:rPr lang="es-MX" sz="1000" b="1" dirty="0"/>
              <a:t>Solicitud de Acceso</a:t>
            </a:r>
            <a:r>
              <a:rPr lang="es-MX" sz="1000" dirty="0"/>
              <a:t>: Se registran solicitudes de información pública.  </a:t>
            </a:r>
          </a:p>
          <a:p>
            <a:pPr algn="just"/>
            <a:endParaRPr lang="es-MX" sz="600" dirty="0"/>
          </a:p>
          <a:p>
            <a:pPr algn="just"/>
            <a:r>
              <a:rPr lang="es-MX" sz="1000" b="1" dirty="0"/>
              <a:t>Solicitudes de Datos Personales: </a:t>
            </a:r>
            <a:r>
              <a:rPr lang="es-MX" sz="1000" dirty="0"/>
              <a:t>Se registran solicitudes de datos personales.</a:t>
            </a:r>
          </a:p>
          <a:p>
            <a:pPr algn="just"/>
            <a:endParaRPr lang="es-MX" sz="600" b="1" dirty="0"/>
          </a:p>
          <a:p>
            <a:pPr algn="just"/>
            <a:r>
              <a:rPr lang="es-MX" sz="1000" b="1" dirty="0"/>
              <a:t>Orientación de la LGTAIP:</a:t>
            </a:r>
            <a:r>
              <a:rPr lang="es-MX" sz="1000" dirty="0"/>
              <a:t> Se atienden las preguntas formuladas por el usuario respecto a las disposiciones, plazos y procedimientos establecidos en la Ley General de Transparencia y Acceso a la Información Pública.</a:t>
            </a:r>
          </a:p>
          <a:p>
            <a:pPr algn="just"/>
            <a:endParaRPr lang="es-MX" sz="600" b="1" dirty="0"/>
          </a:p>
          <a:p>
            <a:pPr algn="just"/>
            <a:r>
              <a:rPr lang="es-MX" sz="1000" b="1" dirty="0"/>
              <a:t>Orientación de la LFTAIP:</a:t>
            </a:r>
            <a:r>
              <a:rPr lang="es-MX" sz="1000" dirty="0"/>
              <a:t> Se resuelven las dudas planteadas por el usuario respecto a las disposiciones, plazos y procedimientos establecidos en la  Ley Federal de Transparencia y Acceso a la Información Pública.</a:t>
            </a:r>
          </a:p>
          <a:p>
            <a:pPr algn="just"/>
            <a:endParaRPr lang="es-MX" sz="600" dirty="0"/>
          </a:p>
          <a:p>
            <a:r>
              <a:rPr lang="es-MX" sz="1000" b="1" dirty="0"/>
              <a:t>Orientación de la LGPDPPSO:</a:t>
            </a:r>
            <a:r>
              <a:rPr lang="es-MX" sz="1000" dirty="0"/>
              <a:t> Se resuelven las dudas planteadas por el usuario respecto a las disposiciones, plazos y procedimientos establecidos en la </a:t>
            </a:r>
            <a:r>
              <a:rPr lang="es-ES" sz="1000" dirty="0"/>
              <a:t>Ley General de Protección de Datos Personales en Posesión de Sujetos Obligados</a:t>
            </a:r>
            <a:r>
              <a:rPr lang="es-MX" sz="1000" dirty="0"/>
              <a:t>.</a:t>
            </a:r>
          </a:p>
          <a:p>
            <a:pPr algn="just"/>
            <a:endParaRPr lang="es-MX" sz="600" b="1" dirty="0"/>
          </a:p>
          <a:p>
            <a:pPr algn="just"/>
            <a:endParaRPr lang="es-MX" sz="600" b="1" dirty="0"/>
          </a:p>
          <a:p>
            <a:pPr algn="just"/>
            <a:r>
              <a:rPr lang="es-MX" sz="1000" b="1" dirty="0"/>
              <a:t>Orientaciones LFPDPPP: </a:t>
            </a:r>
            <a:r>
              <a:rPr lang="es-MX" sz="1000" dirty="0"/>
              <a:t>Se atienden las consultas del usuario sobre las disposiciones, plazos y procedimientos establecidos en la Ley Federal de Protección de Datos Personales en Posesión de los Particulares y su Reglamento.</a:t>
            </a:r>
          </a:p>
          <a:p>
            <a:pPr algn="just"/>
            <a:endParaRPr lang="es-MX" sz="600" b="1" dirty="0"/>
          </a:p>
          <a:p>
            <a:pPr algn="just"/>
            <a:r>
              <a:rPr lang="es-MX" sz="1000" b="1" dirty="0"/>
              <a:t>Quejas o Denuncias:</a:t>
            </a:r>
            <a:r>
              <a:rPr lang="es-MX" sz="1000" dirty="0"/>
              <a:t> Se brinda orientación al usuario de las instancias y procedimientos para presentar quejas o denuncias. </a:t>
            </a:r>
          </a:p>
          <a:p>
            <a:pPr algn="just"/>
            <a:endParaRPr lang="es-MX" sz="600" b="1" dirty="0"/>
          </a:p>
          <a:p>
            <a:pPr algn="just"/>
            <a:r>
              <a:rPr lang="es-MX" sz="1000" b="1" dirty="0"/>
              <a:t>Recurso de Revisión:</a:t>
            </a:r>
            <a:r>
              <a:rPr lang="es-MX" sz="1000" dirty="0"/>
              <a:t> Se orienta al usuario sobre los medios, plazos y procedimientos para interponer recursos de revisión.</a:t>
            </a:r>
          </a:p>
          <a:p>
            <a:pPr algn="just"/>
            <a:endParaRPr lang="es-MX" sz="600" b="1" dirty="0"/>
          </a:p>
          <a:p>
            <a:pPr algn="just"/>
            <a:r>
              <a:rPr lang="es-MX" sz="1000" b="1" dirty="0"/>
              <a:t>Información del INAI:</a:t>
            </a:r>
            <a:r>
              <a:rPr lang="es-MX" sz="1000" dirty="0"/>
              <a:t>  Se otorga al usuario la información </a:t>
            </a:r>
            <a:r>
              <a:rPr lang="es-MX" sz="1000"/>
              <a:t>requerida sobre </a:t>
            </a:r>
            <a:r>
              <a:rPr lang="es-MX" sz="1000" dirty="0"/>
              <a:t>las actividades, servicios, áreas, eventos y demás información general del INAI.</a:t>
            </a:r>
          </a:p>
          <a:p>
            <a:pPr algn="just"/>
            <a:endParaRPr lang="es-MX" sz="600" b="1" dirty="0"/>
          </a:p>
          <a:p>
            <a:pPr algn="just"/>
            <a:r>
              <a:rPr lang="es-MX" sz="1000" b="1" dirty="0"/>
              <a:t>Información del ámbito local:</a:t>
            </a:r>
            <a:r>
              <a:rPr lang="es-MX" sz="1000" dirty="0"/>
              <a:t> Se refiere a las preguntas de los usuarios que deben canalizarse a los órganos locales de transparencia, por ser de su competencia.</a:t>
            </a:r>
          </a:p>
          <a:p>
            <a:pPr algn="just"/>
            <a:endParaRPr lang="es-MX" sz="600" dirty="0"/>
          </a:p>
          <a:p>
            <a:pPr algn="just"/>
            <a:r>
              <a:rPr lang="es-MX" sz="1000" b="1" dirty="0"/>
              <a:t>Seguimiento a solicitudes:</a:t>
            </a:r>
            <a:r>
              <a:rPr lang="es-MX" sz="1000" dirty="0"/>
              <a:t> Es el seguimiento a las respuestas de las solicitudes de información pública o de datos personales realizadas por los usuarios.</a:t>
            </a:r>
          </a:p>
          <a:p>
            <a:pPr algn="just"/>
            <a:endParaRPr lang="es-MX" sz="600" dirty="0"/>
          </a:p>
          <a:p>
            <a:pPr algn="just"/>
            <a:r>
              <a:rPr lang="es-MX" sz="1000" b="1" dirty="0"/>
              <a:t>Servicio: </a:t>
            </a:r>
            <a:r>
              <a:rPr lang="es-MX" sz="1000" dirty="0"/>
              <a:t>Tiene que ver con servicios que ofrece el INAI como capacitación o concursos.</a:t>
            </a:r>
          </a:p>
          <a:p>
            <a:pPr algn="just"/>
            <a:endParaRPr lang="es-MX" sz="600" b="1" dirty="0"/>
          </a:p>
          <a:p>
            <a:pPr algn="just"/>
            <a:r>
              <a:rPr lang="es-MX" sz="1000" b="1" dirty="0"/>
              <a:t>Trámite: </a:t>
            </a:r>
            <a:r>
              <a:rPr lang="es-MX" sz="1000" dirty="0"/>
              <a:t>Es la orientación que se da sobre algún otro procedimiento que es de competencia de alguna dependencia de Gobierno Federal que no tiene que ver con el INAI.</a:t>
            </a:r>
          </a:p>
          <a:p>
            <a:pPr algn="just"/>
            <a:endParaRPr lang="es-MX" sz="600" dirty="0"/>
          </a:p>
          <a:p>
            <a:pPr algn="just"/>
            <a:r>
              <a:rPr lang="es-MX" sz="1000" b="1" dirty="0"/>
              <a:t>Otros Servicios: </a:t>
            </a:r>
            <a:r>
              <a:rPr lang="es-MX" sz="1000" dirty="0"/>
              <a:t>Servicios de atención o asesoría distintos a los anteriores.</a:t>
            </a:r>
          </a:p>
        </p:txBody>
      </p:sp>
    </p:spTree>
    <p:extLst>
      <p:ext uri="{BB962C8B-B14F-4D97-AF65-F5344CB8AC3E}">
        <p14:creationId xmlns:p14="http://schemas.microsoft.com/office/powerpoint/2010/main" val="229355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832" y="0"/>
            <a:ext cx="7118799" cy="307777"/>
          </a:xfrm>
          <a:prstGeom prst="rect">
            <a:avLst/>
          </a:prstGeom>
        </p:spPr>
        <p:txBody>
          <a:bodyPr wrap="square">
            <a:spAutoFit/>
          </a:bodyPr>
          <a:lstStyle/>
          <a:p>
            <a:r>
              <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  Total Asesorías Solicitados por día  (del 03 al 07 de julio 2017)</a:t>
            </a:r>
          </a:p>
        </p:txBody>
      </p:sp>
      <p:sp>
        <p:nvSpPr>
          <p:cNvPr id="6" name="CuadroTexto 5"/>
          <p:cNvSpPr txBox="1"/>
          <p:nvPr/>
        </p:nvSpPr>
        <p:spPr>
          <a:xfrm>
            <a:off x="29669" y="4488631"/>
            <a:ext cx="7081552" cy="738664"/>
          </a:xfrm>
          <a:prstGeom prst="rect">
            <a:avLst/>
          </a:prstGeom>
          <a:noFill/>
        </p:spPr>
        <p:txBody>
          <a:bodyPr wrap="square" rtlCol="0">
            <a:spAutoFit/>
          </a:bodyPr>
          <a:lstStyle/>
          <a:p>
            <a:pPr algn="just"/>
            <a:r>
              <a:rPr lang="es-MX" b="1" dirty="0"/>
              <a:t>En la semana correspondiente del 03 al 07 de julio se atendieron a 1,100 usuarios, siendo el 03 y 06 de julio los días en el que más asesorías se brindaron con 236 lo que representaron el 21.5% del total de la semana.</a:t>
            </a:r>
          </a:p>
        </p:txBody>
      </p:sp>
      <p:sp>
        <p:nvSpPr>
          <p:cNvPr id="8" name="CuadroTexto 7"/>
          <p:cNvSpPr txBox="1"/>
          <p:nvPr/>
        </p:nvSpPr>
        <p:spPr>
          <a:xfrm>
            <a:off x="-21354" y="1845821"/>
            <a:ext cx="2745064" cy="338554"/>
          </a:xfrm>
          <a:prstGeom prst="rect">
            <a:avLst/>
          </a:prstGeom>
          <a:noFill/>
        </p:spPr>
        <p:txBody>
          <a:bodyPr wrap="square" rtlCol="0">
            <a:spAutoFit/>
          </a:bodyPr>
          <a:lstStyle/>
          <a:p>
            <a:pPr algn="just"/>
            <a:r>
              <a:rPr lang="es-MX" sz="800" dirty="0"/>
              <a:t>Nota: La suma de los parciales puede no coincidir debido al redondeo aplicado.</a:t>
            </a:r>
          </a:p>
        </p:txBody>
      </p:sp>
      <p:pic>
        <p:nvPicPr>
          <p:cNvPr id="4" name="3 Imagen"/>
          <p:cNvPicPr/>
          <p:nvPr>
            <p:extLst>
              <p:ext uri="{D42A27DB-BD31-4B8C-83A1-F6EECF244321}">
                <p14:modId xmlns:p14="http://schemas.microsoft.com/office/powerpoint/2010/main" val="597305662"/>
              </p:ext>
            </p:extLst>
          </p:nvPr>
        </p:nvPicPr>
        <p:blipFill>
          <a:blip r:embed="rId2"/>
          <a:stretch>
            <a:fillRect/>
          </a:stretch>
        </p:blipFill>
        <p:spPr>
          <a:xfrm>
            <a:off x="56183" y="424160"/>
            <a:ext cx="2581275" cy="1400175"/>
          </a:xfrm>
          <a:prstGeom prst="rect">
            <a:avLst/>
          </a:prstGeom>
        </p:spPr>
      </p:pic>
      <p:pic>
        <p:nvPicPr>
          <p:cNvPr id="3" name="2 Imagen"/>
          <p:cNvPicPr/>
          <p:nvPr>
            <p:extLst>
              <p:ext uri="{D42A27DB-BD31-4B8C-83A1-F6EECF244321}">
                <p14:modId xmlns:p14="http://schemas.microsoft.com/office/powerpoint/2010/main" val="2661573251"/>
              </p:ext>
            </p:extLst>
          </p:nvPr>
        </p:nvPicPr>
        <p:blipFill>
          <a:blip r:embed="rId3"/>
          <a:stretch>
            <a:fillRect/>
          </a:stretch>
        </p:blipFill>
        <p:spPr>
          <a:xfrm>
            <a:off x="56182" y="2184400"/>
            <a:ext cx="7055039" cy="2301875"/>
          </a:xfrm>
          <a:prstGeom prst="rect">
            <a:avLst/>
          </a:prstGeom>
        </p:spPr>
      </p:pic>
    </p:spTree>
    <p:extLst>
      <p:ext uri="{BB962C8B-B14F-4D97-AF65-F5344CB8AC3E}">
        <p14:creationId xmlns:p14="http://schemas.microsoft.com/office/powerpoint/2010/main" val="395342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31776" y="3192487"/>
            <a:ext cx="6981191" cy="2031325"/>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Del 03 al 07 de julio del 2017, se atendieron 1,100 servicios, de los cuales 76.0% fue a través de Tel-INAI.</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El 6.7% de los usuarios del CAS prefiere la </a:t>
            </a:r>
            <a:r>
              <a:rPr lang="es-MX" b="1"/>
              <a:t>vía Email</a:t>
            </a:r>
            <a:r>
              <a:rPr lang="es-MX" b="1" dirty="0"/>
              <a:t>.</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Se otorgaron 117 asesorías en el canal presencial que representó un 10.6%, 41 asesorías en </a:t>
            </a:r>
            <a:r>
              <a:rPr lang="es-MX" b="1" dirty="0" err="1"/>
              <a:t>MiCAS</a:t>
            </a:r>
            <a:r>
              <a:rPr lang="es-MX" b="1" dirty="0"/>
              <a:t> que representó el 3.7% y 32 postal que representó el 2.9%.</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Se realizó un promedio de 220 servicios por canal de atención.</a:t>
            </a:r>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4. asesorías por Canal de Atención</a:t>
            </a:r>
          </a:p>
        </p:txBody>
      </p:sp>
      <p:sp>
        <p:nvSpPr>
          <p:cNvPr id="8" name="CuadroTexto 7"/>
          <p:cNvSpPr txBox="1"/>
          <p:nvPr/>
        </p:nvSpPr>
        <p:spPr>
          <a:xfrm>
            <a:off x="3947280" y="1940886"/>
            <a:ext cx="3029332" cy="338554"/>
          </a:xfrm>
          <a:prstGeom prst="rect">
            <a:avLst/>
          </a:prstGeom>
          <a:noFill/>
        </p:spPr>
        <p:txBody>
          <a:bodyPr wrap="square" rtlCol="0">
            <a:spAutoFit/>
          </a:bodyPr>
          <a:lstStyle/>
          <a:p>
            <a:pPr algn="just"/>
            <a:r>
              <a:rPr lang="es-MX" sz="800" dirty="0"/>
              <a:t>Nota: La suma de los parciales puede no coincidir debido al redondeo aplicado.</a:t>
            </a:r>
          </a:p>
        </p:txBody>
      </p:sp>
      <p:pic>
        <p:nvPicPr>
          <p:cNvPr id="4" name="3 Imagen"/>
          <p:cNvPicPr/>
          <p:nvPr>
            <p:extLst>
              <p:ext uri="{D42A27DB-BD31-4B8C-83A1-F6EECF244321}">
                <p14:modId xmlns:p14="http://schemas.microsoft.com/office/powerpoint/2010/main" val="1563435150"/>
              </p:ext>
            </p:extLst>
          </p:nvPr>
        </p:nvPicPr>
        <p:blipFill>
          <a:blip r:embed="rId3"/>
          <a:stretch>
            <a:fillRect/>
          </a:stretch>
        </p:blipFill>
        <p:spPr>
          <a:xfrm>
            <a:off x="3800599" y="456183"/>
            <a:ext cx="3286125" cy="1400175"/>
          </a:xfrm>
          <a:prstGeom prst="rect">
            <a:avLst/>
          </a:prstGeom>
        </p:spPr>
      </p:pic>
      <p:pic>
        <p:nvPicPr>
          <p:cNvPr id="2" name="1 Imagen"/>
          <p:cNvPicPr/>
          <p:nvPr>
            <p:extLst>
              <p:ext uri="{D42A27DB-BD31-4B8C-83A1-F6EECF244321}">
                <p14:modId xmlns:p14="http://schemas.microsoft.com/office/powerpoint/2010/main" val="662415766"/>
              </p:ext>
            </p:extLst>
          </p:nvPr>
        </p:nvPicPr>
        <p:blipFill>
          <a:blip r:embed="rId4"/>
          <a:stretch>
            <a:fillRect/>
          </a:stretch>
        </p:blipFill>
        <p:spPr>
          <a:xfrm>
            <a:off x="125413" y="479425"/>
            <a:ext cx="6935787" cy="2711450"/>
          </a:xfrm>
          <a:prstGeom prst="rect">
            <a:avLst/>
          </a:prstGeom>
        </p:spPr>
      </p:pic>
    </p:spTree>
    <p:extLst>
      <p:ext uri="{BB962C8B-B14F-4D97-AF65-F5344CB8AC3E}">
        <p14:creationId xmlns:p14="http://schemas.microsoft.com/office/powerpoint/2010/main" val="72969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2375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p>
        </p:txBody>
      </p:sp>
      <p:sp>
        <p:nvSpPr>
          <p:cNvPr id="4" name="CuadroTexto 3"/>
          <p:cNvSpPr txBox="1"/>
          <p:nvPr/>
        </p:nvSpPr>
        <p:spPr>
          <a:xfrm>
            <a:off x="102254" y="2792665"/>
            <a:ext cx="7010713" cy="2416046"/>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El medio o canal más usado en la semana del 03 al 07 de julio, es Tel-INAI con 836 asesorías, lo que representó el 76.0% de atención.</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a:t>El uso del correo electrónico (Email) representó el 6.7% de atención a usuarios.</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a:t>Respecto de la asesoría presencial se asesoraron a 117 personas, lo que representó el 10.6% de asesorías.</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a:t>Así como 41 asesorías a través del canal </a:t>
            </a:r>
            <a:r>
              <a:rPr lang="es-MX" b="1" dirty="0" err="1"/>
              <a:t>MiCAS</a:t>
            </a:r>
            <a:r>
              <a:rPr lang="es-MX" b="1" dirty="0"/>
              <a:t> con un 3.7% de representación.</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a:t>Finalmente en la semana reportada el uso del canal de atención vía postal, fue de 32 usuario con un 2.9%.</a:t>
            </a:r>
          </a:p>
        </p:txBody>
      </p:sp>
      <p:sp>
        <p:nvSpPr>
          <p:cNvPr id="6" name="CuadroTexto 5"/>
          <p:cNvSpPr txBox="1"/>
          <p:nvPr/>
        </p:nvSpPr>
        <p:spPr>
          <a:xfrm>
            <a:off x="-14834" y="2544995"/>
            <a:ext cx="4896544" cy="215444"/>
          </a:xfrm>
          <a:prstGeom prst="rect">
            <a:avLst/>
          </a:prstGeom>
          <a:noFill/>
        </p:spPr>
        <p:txBody>
          <a:bodyPr wrap="square" rtlCol="0">
            <a:spAutoFit/>
          </a:bodyPr>
          <a:lstStyle/>
          <a:p>
            <a:pPr algn="just"/>
            <a:r>
              <a:rPr lang="es-MX" sz="800" dirty="0"/>
              <a:t>Nota: La suma de los parciales puede no coincidir debido al redondeo aplicado.</a:t>
            </a:r>
          </a:p>
        </p:txBody>
      </p:sp>
      <p:pic>
        <p:nvPicPr>
          <p:cNvPr id="2" name="1 Imagen"/>
          <p:cNvPicPr/>
          <p:nvPr>
            <p:extLst>
              <p:ext uri="{D42A27DB-BD31-4B8C-83A1-F6EECF244321}">
                <p14:modId xmlns:p14="http://schemas.microsoft.com/office/powerpoint/2010/main" val="3790862172"/>
              </p:ext>
            </p:extLst>
          </p:nvPr>
        </p:nvPicPr>
        <p:blipFill>
          <a:blip r:embed="rId3"/>
          <a:stretch>
            <a:fillRect/>
          </a:stretch>
        </p:blipFill>
        <p:spPr>
          <a:xfrm>
            <a:off x="56183" y="456183"/>
            <a:ext cx="6984776" cy="2088812"/>
          </a:xfrm>
          <a:prstGeom prst="rect">
            <a:avLst/>
          </a:prstGeom>
        </p:spPr>
      </p:pic>
    </p:spTree>
    <p:extLst>
      <p:ext uri="{BB962C8B-B14F-4D97-AF65-F5344CB8AC3E}">
        <p14:creationId xmlns:p14="http://schemas.microsoft.com/office/powerpoint/2010/main" val="3671937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p>
        </p:txBody>
      </p:sp>
      <p:sp>
        <p:nvSpPr>
          <p:cNvPr id="7" name="CuadroTexto 6"/>
          <p:cNvSpPr txBox="1"/>
          <p:nvPr/>
        </p:nvSpPr>
        <p:spPr>
          <a:xfrm>
            <a:off x="20992" y="509607"/>
            <a:ext cx="7091975" cy="738664"/>
          </a:xfrm>
          <a:prstGeom prst="rect">
            <a:avLst/>
          </a:prstGeom>
          <a:noFill/>
        </p:spPr>
        <p:txBody>
          <a:bodyPr wrap="square" rtlCol="0">
            <a:spAutoFit/>
          </a:bodyPr>
          <a:lstStyle/>
          <a:p>
            <a:pPr algn="just"/>
            <a:r>
              <a:rPr lang="es-MX" b="1" dirty="0"/>
              <a:t>El medio o canal más utilizado por los usuarios del CAS es Tel-INAI con 836 asesorías , seguido del medio Presencial con 117 usuarios que acudieron a las instalaciones del INAI, en tercer lugar por el medio Email con 74, </a:t>
            </a:r>
            <a:r>
              <a:rPr lang="es-MX" b="1" dirty="0" err="1"/>
              <a:t>MiCAS</a:t>
            </a:r>
            <a:r>
              <a:rPr lang="es-MX" b="1" dirty="0"/>
              <a:t> con 41 usuarios y por último 32 usuarios vía postal.</a:t>
            </a:r>
          </a:p>
        </p:txBody>
      </p:sp>
      <p:pic>
        <p:nvPicPr>
          <p:cNvPr id="4" name="3 Imagen"/>
          <p:cNvPicPr/>
          <p:nvPr>
            <p:extLst>
              <p:ext uri="{D42A27DB-BD31-4B8C-83A1-F6EECF244321}">
                <p14:modId xmlns:p14="http://schemas.microsoft.com/office/powerpoint/2010/main" val="3763993868"/>
              </p:ext>
            </p:extLst>
          </p:nvPr>
        </p:nvPicPr>
        <p:blipFill>
          <a:blip r:embed="rId3"/>
          <a:stretch>
            <a:fillRect/>
          </a:stretch>
        </p:blipFill>
        <p:spPr>
          <a:xfrm>
            <a:off x="100013" y="1248271"/>
            <a:ext cx="7008812" cy="3927475"/>
          </a:xfrm>
          <a:prstGeom prst="rect">
            <a:avLst/>
          </a:prstGeom>
        </p:spPr>
      </p:pic>
    </p:spTree>
    <p:extLst>
      <p:ext uri="{BB962C8B-B14F-4D97-AF65-F5344CB8AC3E}">
        <p14:creationId xmlns:p14="http://schemas.microsoft.com/office/powerpoint/2010/main" val="245247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5934" y="3915469"/>
            <a:ext cx="7037033" cy="1169551"/>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El 31.1% de los servicios fueron orientaciones sobre la LGPDPPSO.</a:t>
            </a:r>
          </a:p>
          <a:p>
            <a:pPr algn="just"/>
            <a:endParaRPr lang="es-MX" b="1" dirty="0"/>
          </a:p>
          <a:p>
            <a:pPr marL="285750" indent="-285750" algn="just">
              <a:buFont typeface="Wingdings" panose="05000000000000000000" pitchFamily="2" charset="2"/>
              <a:buChar char="q"/>
            </a:pPr>
            <a:r>
              <a:rPr lang="es-MX" b="1" dirty="0"/>
              <a:t>El 16.2% de los servicios se dio a Orientaciones LFPDPPP.</a:t>
            </a:r>
          </a:p>
          <a:p>
            <a:pPr algn="just"/>
            <a:endParaRPr lang="es-MX" b="1" dirty="0"/>
          </a:p>
          <a:p>
            <a:pPr marL="285750" indent="-285750" algn="just">
              <a:buFont typeface="Wingdings" panose="05000000000000000000" pitchFamily="2" charset="2"/>
              <a:buChar char="q"/>
            </a:pPr>
            <a:r>
              <a:rPr lang="es-MX" b="1" dirty="0"/>
              <a:t>El 15.8% de los servicios otorgados son al seguimiento de solicitudes.</a:t>
            </a:r>
          </a:p>
        </p:txBody>
      </p:sp>
      <p:sp>
        <p:nvSpPr>
          <p:cNvPr id="6" name="CuadroTexto 5"/>
          <p:cNvSpPr txBox="1"/>
          <p:nvPr/>
        </p:nvSpPr>
        <p:spPr>
          <a:xfrm>
            <a:off x="231775" y="3552527"/>
            <a:ext cx="3499767" cy="215444"/>
          </a:xfrm>
          <a:prstGeom prst="rect">
            <a:avLst/>
          </a:prstGeom>
          <a:noFill/>
        </p:spPr>
        <p:txBody>
          <a:bodyPr wrap="square" rtlCol="0">
            <a:spAutoFit/>
          </a:bodyPr>
          <a:lstStyle/>
          <a:p>
            <a:pPr algn="just"/>
            <a:r>
              <a:rPr lang="es-MX" sz="800" dirty="0"/>
              <a:t>Nota: La suma de los parciales puede no coincidir debido al redondeo aplicado.</a:t>
            </a:r>
          </a:p>
        </p:txBody>
      </p:sp>
      <p:sp>
        <p:nvSpPr>
          <p:cNvPr id="8"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6. Tipo de asesoría por Canal de Atención</a:t>
            </a:r>
          </a:p>
        </p:txBody>
      </p:sp>
      <p:pic>
        <p:nvPicPr>
          <p:cNvPr id="3" name="2 Imagen"/>
          <p:cNvPicPr/>
          <p:nvPr>
            <p:extLst>
              <p:ext uri="{D42A27DB-BD31-4B8C-83A1-F6EECF244321}">
                <p14:modId xmlns:p14="http://schemas.microsoft.com/office/powerpoint/2010/main" val="564903709"/>
              </p:ext>
            </p:extLst>
          </p:nvPr>
        </p:nvPicPr>
        <p:blipFill>
          <a:blip r:embed="rId2"/>
          <a:stretch>
            <a:fillRect/>
          </a:stretch>
        </p:blipFill>
        <p:spPr>
          <a:xfrm>
            <a:off x="55563" y="419100"/>
            <a:ext cx="7058025" cy="3133725"/>
          </a:xfrm>
          <a:prstGeom prst="rect">
            <a:avLst/>
          </a:prstGeom>
        </p:spPr>
      </p:pic>
    </p:spTree>
    <p:extLst>
      <p:ext uri="{BB962C8B-B14F-4D97-AF65-F5344CB8AC3E}">
        <p14:creationId xmlns:p14="http://schemas.microsoft.com/office/powerpoint/2010/main" val="16264257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BC47244-D593-4153-B8D7-C663E6B75BD3}">
  <ds:schemaRefs>
    <ds:schemaRef ds:uri="http://purl.org/dc/elements/1.1/"/>
    <ds:schemaRef ds:uri="http://schemas.openxmlformats.org/package/2006/metadata/core-properties"/>
    <ds:schemaRef ds:uri="http://schemas.microsoft.com/office/2006/documentManagement/types"/>
    <ds:schemaRef ds:uri="http://purl.org/dc/dcmitype/"/>
    <ds:schemaRef ds:uri="http://www.w3.org/XML/1998/namespace"/>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69F43B79-C342-46B9-90E6-E2C4471C26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17962</TotalTime>
  <Words>2410</Words>
  <Application>Microsoft Office PowerPoint</Application>
  <PresentationFormat>Papel B5 (ISO) (176 x 250 mm)</PresentationFormat>
  <Paragraphs>197</Paragraphs>
  <Slides>25</Slides>
  <Notes>7</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Gustavo Anzaldo García</cp:lastModifiedBy>
  <cp:revision>1460</cp:revision>
  <cp:lastPrinted>2015-09-23T16:14:14Z</cp:lastPrinted>
  <dcterms:created xsi:type="dcterms:W3CDTF">2015-03-11T17:18:14Z</dcterms:created>
  <dcterms:modified xsi:type="dcterms:W3CDTF">2017-07-10T18:13:01Z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