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s/slide2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olors2.xml" ContentType="application/vnd.ms-office.chartcolorstyle+xml"/>
  <Override PartName="/ppt/charts/style2.xml" ContentType="application/vnd.ms-office.chartstyle+xml"/>
  <Override PartName="/ppt/theme/theme2.xml" ContentType="application/vnd.openxmlformats-officedocument.theme+xml"/>
  <Override PartName="/ppt/theme/theme1.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style6.xml" ContentType="application/vnd.ms-office.chartstyle+xml"/>
  <Override PartName="/ppt/charts/chart6.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colors6.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306" r:id="rId3"/>
    <p:sldId id="335" r:id="rId4"/>
    <p:sldId id="363" r:id="rId5"/>
    <p:sldId id="336" r:id="rId6"/>
    <p:sldId id="373" r:id="rId7"/>
    <p:sldId id="377" r:id="rId8"/>
    <p:sldId id="339" r:id="rId9"/>
    <p:sldId id="430" r:id="rId10"/>
    <p:sldId id="431" r:id="rId11"/>
    <p:sldId id="432" r:id="rId12"/>
    <p:sldId id="433" r:id="rId13"/>
    <p:sldId id="418" r:id="rId14"/>
    <p:sldId id="420" r:id="rId15"/>
    <p:sldId id="419" r:id="rId16"/>
    <p:sldId id="380" r:id="rId17"/>
    <p:sldId id="423" r:id="rId18"/>
    <p:sldId id="421" r:id="rId19"/>
    <p:sldId id="424" r:id="rId20"/>
    <p:sldId id="422" r:id="rId21"/>
    <p:sldId id="425" r:id="rId22"/>
    <p:sldId id="426" r:id="rId23"/>
    <p:sldId id="427" r:id="rId24"/>
    <p:sldId id="405" r:id="rId25"/>
    <p:sldId id="428" r:id="rId26"/>
    <p:sldId id="429" r:id="rId27"/>
    <p:sldId id="361" r:id="rId28"/>
  </p:sldIdLst>
  <p:sldSz cx="9144000" cy="6858000" type="screen4x3"/>
  <p:notesSz cx="7010400" cy="92964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Barrera Reyes" initials="JBR" lastIdx="1" clrIdx="0">
    <p:extLst>
      <p:ext uri="{19B8F6BF-5375-455C-9EA6-DF929625EA0E}">
        <p15:presenceInfo xmlns:p15="http://schemas.microsoft.com/office/powerpoint/2012/main" userId="S-1-5-21-1177238915-299502267-725345543-13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006666"/>
    <a:srgbClr val="B9D1ED"/>
    <a:srgbClr val="B7D2FF"/>
    <a:srgbClr val="98BAE4"/>
    <a:srgbClr val="FF810A"/>
    <a:srgbClr val="F418AB"/>
    <a:srgbClr val="115B46"/>
    <a:srgbClr val="00835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6370" autoAdjust="0"/>
  </p:normalViewPr>
  <p:slideViewPr>
    <p:cSldViewPr snapToGrid="0" snapToObjects="1">
      <p:cViewPr varScale="1">
        <p:scale>
          <a:sx n="111" d="100"/>
          <a:sy n="111" d="100"/>
        </p:scale>
        <p:origin x="150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1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avid.mendoza\AppData\Local\Packages\Microsoft.MicrosoftEdge_8wekyb3d8bbwe\TempState\Downloads\ufhlfclmyc_PMXE2C01_22012019_10_44.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avid.mendoza\AppData\Local\Packages\Microsoft.MicrosoftEdge_8wekyb3d8bbwe\TempState\Downloads\ufhlfclmyc_PMXD1C01_22012019_10_36.xls"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david.mendoza\AppData\Local\Packages\Microsoft.MicrosoftEdge_8wekyb3d8bbwe\TempState\Downloads\ufhlfclmyc_PMXE2C15_22012019_10_48.xls"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Solicitudes</a:t>
            </a:r>
            <a:r>
              <a:rPr lang="en-US" sz="1600" b="1" baseline="0" dirty="0"/>
              <a:t> de </a:t>
            </a:r>
            <a:r>
              <a:rPr lang="en-US" sz="1600" b="1" baseline="0" dirty="0" err="1"/>
              <a:t>información</a:t>
            </a:r>
            <a:r>
              <a:rPr lang="en-US" sz="1600" b="1" baseline="0" dirty="0"/>
              <a:t> por </a:t>
            </a:r>
            <a:r>
              <a:rPr lang="en-US" sz="1600" b="1" baseline="0" dirty="0" err="1"/>
              <a:t>temática</a:t>
            </a:r>
            <a:endParaRPr lang="en-US" sz="1600" b="1" dirty="0"/>
          </a:p>
        </c:rich>
      </c:tx>
      <c:layout>
        <c:manualLayout>
          <c:xMode val="edge"/>
          <c:yMode val="edge"/>
          <c:x val="0.12631771618889875"/>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0.32023331954567114"/>
          <c:y val="0.11997385858645594"/>
          <c:w val="0.43826856870607434"/>
          <c:h val="0.47807077469599679"/>
        </c:manualLayout>
      </c:layout>
      <c:pieChart>
        <c:varyColors val="1"/>
        <c:ser>
          <c:idx val="0"/>
          <c:order val="0"/>
          <c:tx>
            <c:strRef>
              <c:f>Hoja1!$B$1</c:f>
              <c:strCache>
                <c:ptCount val="1"/>
                <c:pt idx="0">
                  <c:v>Número</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5-3481-4A4F-B849-AC1A1C7FB11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4D5-41C5-8766-35EBF09B3DB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D5-41C5-8766-35EBF09B3DB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D5-41C5-8766-35EBF09B3DB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4D5-41C5-8766-35EBF09B3DB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4D5-41C5-8766-35EBF09B3DB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4-3481-4A4F-B849-AC1A1C7FB11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4D5-41C5-8766-35EBF09B3DBC}"/>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4D5-41C5-8766-35EBF09B3DBC}"/>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14D5-41C5-8766-35EBF09B3DBC}"/>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3-3481-4A4F-B849-AC1A1C7FB11C}"/>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2-3481-4A4F-B849-AC1A1C7FB11C}"/>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s-MX"/>
                </a:p>
              </c:txPr>
              <c:showLegendKey val="0"/>
              <c:showVal val="1"/>
              <c:showCatName val="0"/>
              <c:showSerName val="0"/>
              <c:showPercent val="1"/>
              <c:showBubbleSize val="0"/>
              <c:extLst>
                <c:ext xmlns:c16="http://schemas.microsoft.com/office/drawing/2014/chart" uri="{C3380CC4-5D6E-409C-BE32-E72D297353CC}">
                  <c16:uniqueId val="{00000005-3481-4A4F-B849-AC1A1C7FB11C}"/>
                </c:ext>
              </c:extLst>
            </c:dLbl>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s-MX"/>
                </a:p>
              </c:txPr>
              <c:showLegendKey val="0"/>
              <c:showVal val="1"/>
              <c:showCatName val="0"/>
              <c:showSerName val="0"/>
              <c:showPercent val="1"/>
              <c:showBubbleSize val="0"/>
              <c:extLst>
                <c:ext xmlns:c16="http://schemas.microsoft.com/office/drawing/2014/chart" uri="{C3380CC4-5D6E-409C-BE32-E72D297353CC}">
                  <c16:uniqueId val="{00000003-14D5-41C5-8766-35EBF09B3DBC}"/>
                </c:ext>
              </c:extLst>
            </c:dLbl>
            <c:dLbl>
              <c:idx val="6"/>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s-MX"/>
                </a:p>
              </c:txPr>
              <c:showLegendKey val="0"/>
              <c:showVal val="1"/>
              <c:showCatName val="0"/>
              <c:showSerName val="0"/>
              <c:showPercent val="1"/>
              <c:showBubbleSize val="0"/>
              <c:extLst>
                <c:ext xmlns:c16="http://schemas.microsoft.com/office/drawing/2014/chart" uri="{C3380CC4-5D6E-409C-BE32-E72D297353CC}">
                  <c16:uniqueId val="{00000004-3481-4A4F-B849-AC1A1C7FB11C}"/>
                </c:ext>
              </c:extLst>
            </c:dLbl>
            <c:dLbl>
              <c:idx val="11"/>
              <c:layout>
                <c:manualLayout>
                  <c:x val="4.3055010977790416E-2"/>
                  <c:y val="1.6651278444330599E-3"/>
                </c:manualLayout>
              </c:layout>
              <c:showLegendKey val="0"/>
              <c:showVal val="1"/>
              <c:showCatName val="0"/>
              <c:showSerName val="0"/>
              <c:showPercent val="1"/>
              <c:showBubbleSize val="0"/>
              <c:extLst>
                <c:ext xmlns:c15="http://schemas.microsoft.com/office/drawing/2012/chart" uri="{CE6537A1-D6FC-4f65-9D91-7224C49458BB}">
                  <c15:layout>
                    <c:manualLayout>
                      <c:w val="7.7093070309002143E-2"/>
                      <c:h val="4.4367292935924979E-2"/>
                    </c:manualLayout>
                  </c15:layout>
                </c:ext>
                <c:ext xmlns:c16="http://schemas.microsoft.com/office/drawing/2014/chart" uri="{C3380CC4-5D6E-409C-BE32-E72D297353CC}">
                  <c16:uniqueId val="{00000002-3481-4A4F-B849-AC1A1C7FB11C}"/>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Hoja1!$A$2:$A$13</c:f>
              <c:strCache>
                <c:ptCount val="12"/>
                <c:pt idx="0">
                  <c:v>Ubicación de tomas clandestinas:  39.2%</c:v>
                </c:pt>
                <c:pt idx="1">
                  <c:v>Volumen sustraido:  13.9%</c:v>
                </c:pt>
                <c:pt idx="2">
                  <c:v>Pérdidas económicas:  8.2%</c:v>
                </c:pt>
                <c:pt idx="3">
                  <c:v>Acciones de vigilancia, prevención y combate del robo de combustibles:  7.3%</c:v>
                </c:pt>
                <c:pt idx="4">
                  <c:v>Denuncias por robo de combustible:  5.8%</c:v>
                </c:pt>
                <c:pt idx="5">
                  <c:v>Averiguaciones previas y carpetas de investigación:  5.6%</c:v>
                </c:pt>
                <c:pt idx="6">
                  <c:v>Detenidos, consignados y sentenciados:  5.3%</c:v>
                </c:pt>
                <c:pt idx="7">
                  <c:v>Daño ambiental:  4.5%</c:v>
                </c:pt>
                <c:pt idx="8">
                  <c:v>Crimen organizado y robo de combustible:  4.5%</c:v>
                </c:pt>
                <c:pt idx="9">
                  <c:v>Trabajadores coludidos:  3.4%</c:v>
                </c:pt>
                <c:pt idx="10">
                  <c:v>Estadísticas:  2.0%</c:v>
                </c:pt>
                <c:pt idx="11">
                  <c:v>Costos de la reparación de ductos:  0.3%</c:v>
                </c:pt>
              </c:strCache>
            </c:strRef>
          </c:cat>
          <c:val>
            <c:numRef>
              <c:f>Hoja1!$B$2:$B$13</c:f>
              <c:numCache>
                <c:formatCode>General</c:formatCode>
                <c:ptCount val="12"/>
                <c:pt idx="0">
                  <c:v>614</c:v>
                </c:pt>
                <c:pt idx="1">
                  <c:v>217</c:v>
                </c:pt>
                <c:pt idx="2">
                  <c:v>129</c:v>
                </c:pt>
                <c:pt idx="3">
                  <c:v>114</c:v>
                </c:pt>
                <c:pt idx="4">
                  <c:v>91</c:v>
                </c:pt>
                <c:pt idx="5">
                  <c:v>87</c:v>
                </c:pt>
                <c:pt idx="6">
                  <c:v>83</c:v>
                </c:pt>
                <c:pt idx="7">
                  <c:v>71</c:v>
                </c:pt>
                <c:pt idx="8">
                  <c:v>70</c:v>
                </c:pt>
                <c:pt idx="9">
                  <c:v>53</c:v>
                </c:pt>
                <c:pt idx="10">
                  <c:v>32</c:v>
                </c:pt>
                <c:pt idx="11">
                  <c:v>4</c:v>
                </c:pt>
              </c:numCache>
            </c:numRef>
          </c:val>
          <c:extLst>
            <c:ext xmlns:c16="http://schemas.microsoft.com/office/drawing/2014/chart" uri="{C3380CC4-5D6E-409C-BE32-E72D297353CC}">
              <c16:uniqueId val="{00000000-3481-4A4F-B849-AC1A1C7FB11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59502235730824449"/>
          <c:w val="0.92915354819954366"/>
          <c:h val="0.4049776426917554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Solicitudes de </a:t>
            </a:r>
            <a:r>
              <a:rPr lang="en-US" sz="1600" b="1" dirty="0" err="1"/>
              <a:t>información</a:t>
            </a:r>
            <a:r>
              <a:rPr lang="en-US" sz="1600" b="1" baseline="0" dirty="0"/>
              <a:t> por </a:t>
            </a:r>
            <a:r>
              <a:rPr lang="en-US" sz="1600" b="1" baseline="0" dirty="0" err="1"/>
              <a:t>e</a:t>
            </a:r>
            <a:r>
              <a:rPr lang="en-US" sz="1600" b="1" dirty="0" err="1"/>
              <a:t>status</a:t>
            </a:r>
            <a:r>
              <a:rPr lang="en-US" sz="1600" b="1" baseline="0" dirty="0"/>
              <a:t> de </a:t>
            </a:r>
            <a:r>
              <a:rPr lang="en-US" sz="1600" b="1" baseline="0" dirty="0" err="1"/>
              <a:t>atención</a:t>
            </a:r>
            <a:endParaRPr lang="en-US"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3.9430418154362892E-2"/>
          <c:y val="0.2205762489457174"/>
          <c:w val="0.92113916369127424"/>
          <c:h val="0.67261333552111247"/>
        </c:manualLayout>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Pt>
            <c:idx val="1"/>
            <c:invertIfNegative val="0"/>
            <c:bubble3D val="0"/>
            <c:spPr>
              <a:solidFill>
                <a:srgbClr val="FF810A"/>
              </a:solidFill>
              <a:ln>
                <a:noFill/>
              </a:ln>
              <a:effectLst/>
            </c:spPr>
            <c:extLst>
              <c:ext xmlns:c16="http://schemas.microsoft.com/office/drawing/2014/chart" uri="{C3380CC4-5D6E-409C-BE32-E72D297353CC}">
                <c16:uniqueId val="{00000003-264A-4FD2-9575-68C91AC3757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Terminadas</c:v>
                </c:pt>
                <c:pt idx="1">
                  <c:v>En proceso</c:v>
                </c:pt>
              </c:strCache>
            </c:strRef>
          </c:cat>
          <c:val>
            <c:numRef>
              <c:f>Hoja1!$B$2:$B$3</c:f>
              <c:numCache>
                <c:formatCode>General</c:formatCode>
                <c:ptCount val="2"/>
                <c:pt idx="0" formatCode="#,##0">
                  <c:v>1499</c:v>
                </c:pt>
                <c:pt idx="1">
                  <c:v>66</c:v>
                </c:pt>
              </c:numCache>
            </c:numRef>
          </c:val>
          <c:extLst>
            <c:ext xmlns:c16="http://schemas.microsoft.com/office/drawing/2014/chart" uri="{C3380CC4-5D6E-409C-BE32-E72D297353CC}">
              <c16:uniqueId val="{00000000-264A-4FD2-9575-68C91AC3757F}"/>
            </c:ext>
          </c:extLst>
        </c:ser>
        <c:dLbls>
          <c:showLegendKey val="0"/>
          <c:showVal val="0"/>
          <c:showCatName val="0"/>
          <c:showSerName val="0"/>
          <c:showPercent val="0"/>
          <c:showBubbleSize val="0"/>
        </c:dLbls>
        <c:gapWidth val="100"/>
        <c:overlap val="-27"/>
        <c:axId val="904225967"/>
        <c:axId val="918205791"/>
      </c:barChart>
      <c:catAx>
        <c:axId val="904225967"/>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918205791"/>
        <c:crosses val="autoZero"/>
        <c:auto val="1"/>
        <c:lblAlgn val="ctr"/>
        <c:lblOffset val="100"/>
        <c:noMultiLvlLbl val="0"/>
      </c:catAx>
      <c:valAx>
        <c:axId val="918205791"/>
        <c:scaling>
          <c:orientation val="minMax"/>
        </c:scaling>
        <c:delete val="1"/>
        <c:axPos val="r"/>
        <c:numFmt formatCode="#,##0" sourceLinked="1"/>
        <c:majorTickMark val="none"/>
        <c:minorTickMark val="none"/>
        <c:tickLblPos val="nextTo"/>
        <c:crossAx val="904225967"/>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Solicitudes</a:t>
            </a:r>
            <a:r>
              <a:rPr lang="en-US" sz="1800" b="1" baseline="0" dirty="0"/>
              <a:t> de </a:t>
            </a:r>
            <a:r>
              <a:rPr lang="en-US" sz="1800" b="1" baseline="0" dirty="0" err="1"/>
              <a:t>información</a:t>
            </a:r>
            <a:r>
              <a:rPr lang="en-US" sz="1800" b="1" baseline="0" dirty="0"/>
              <a:t> por </a:t>
            </a:r>
            <a:r>
              <a:rPr lang="en-US" sz="1800" b="1" baseline="0" dirty="0" err="1"/>
              <a:t>tipo</a:t>
            </a:r>
            <a:r>
              <a:rPr lang="en-US" sz="1800" b="1" baseline="0" dirty="0"/>
              <a:t> de </a:t>
            </a:r>
            <a:r>
              <a:rPr lang="en-US" sz="1800" b="1" baseline="0" dirty="0" err="1"/>
              <a:t>atención</a:t>
            </a:r>
            <a:endParaRPr lang="en-US" sz="1800" b="1" dirty="0"/>
          </a:p>
        </c:rich>
      </c:tx>
      <c:layout>
        <c:manualLayout>
          <c:xMode val="edge"/>
          <c:yMode val="edge"/>
          <c:x val="0.12631771618889875"/>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0.2473052597389197"/>
          <c:y val="0.13926863544496143"/>
          <c:w val="0.45194257991984016"/>
          <c:h val="0.51004959942354411"/>
        </c:manualLayout>
      </c:layout>
      <c:pieChart>
        <c:varyColors val="1"/>
        <c:ser>
          <c:idx val="0"/>
          <c:order val="0"/>
          <c:tx>
            <c:strRef>
              <c:f>Hoja1!$B$1</c:f>
              <c:strCache>
                <c:ptCount val="1"/>
                <c:pt idx="0">
                  <c:v>Número</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F6-48DC-B35E-9349EB043EE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DF6-48DC-B35E-9349EB043EE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DF6-48DC-B35E-9349EB043EE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DF6-48DC-B35E-9349EB043EE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DF6-48DC-B35E-9349EB043EE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DF6-48DC-B35E-9349EB043EE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DF6-48DC-B35E-9349EB043EE7}"/>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DF6-48DC-B35E-9349EB043EE7}"/>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3DF6-48DC-B35E-9349EB043EE7}"/>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3DF6-48DC-B35E-9349EB043EE7}"/>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3DF6-48DC-B35E-9349EB043EE7}"/>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3DF6-48DC-B35E-9349EB043EE7}"/>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s-MX"/>
                </a:p>
              </c:txPr>
              <c:showLegendKey val="0"/>
              <c:showVal val="1"/>
              <c:showCatName val="0"/>
              <c:showSerName val="0"/>
              <c:showPercent val="1"/>
              <c:showBubbleSize val="0"/>
              <c:extLst>
                <c:ext xmlns:c16="http://schemas.microsoft.com/office/drawing/2014/chart" uri="{C3380CC4-5D6E-409C-BE32-E72D297353CC}">
                  <c16:uniqueId val="{00000001-3DF6-48DC-B35E-9349EB043EE7}"/>
                </c:ext>
              </c:extLst>
            </c:dLbl>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s-MX"/>
                </a:p>
              </c:txPr>
              <c:showLegendKey val="0"/>
              <c:showVal val="1"/>
              <c:showCatName val="0"/>
              <c:showSerName val="0"/>
              <c:showPercent val="1"/>
              <c:showBubbleSize val="0"/>
              <c:extLst>
                <c:ext xmlns:c16="http://schemas.microsoft.com/office/drawing/2014/chart" uri="{C3380CC4-5D6E-409C-BE32-E72D297353CC}">
                  <c16:uniqueId val="{00000003-3DF6-48DC-B35E-9349EB043EE7}"/>
                </c:ext>
              </c:extLst>
            </c:dLbl>
            <c:dLbl>
              <c:idx val="6"/>
              <c:layout>
                <c:manualLayout>
                  <c:x val="8.3585354452083982E-2"/>
                  <c:y val="1.0719847694775318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s-MX"/>
                </a:p>
              </c:txPr>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DF6-48DC-B35E-9349EB043EE7}"/>
                </c:ext>
              </c:extLst>
            </c:dLbl>
            <c:dLbl>
              <c:idx val="7"/>
              <c:layout>
                <c:manualLayout>
                  <c:x val="9.7442224162264932E-2"/>
                  <c:y val="5.6443883859626474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3DF6-48DC-B35E-9349EB043EE7}"/>
                </c:ext>
              </c:extLst>
            </c:dLbl>
            <c:dLbl>
              <c:idx val="8"/>
              <c:layout>
                <c:manualLayout>
                  <c:x val="2.5551738277271897E-2"/>
                  <c:y val="7.5791063145626975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3DF6-48DC-B35E-9349EB043EE7}"/>
                </c:ext>
              </c:extLst>
            </c:dLbl>
            <c:dLbl>
              <c:idx val="11"/>
              <c:layout>
                <c:manualLayout>
                  <c:x val="4.3055010977790416E-2"/>
                  <c:y val="1.6651278444330599E-3"/>
                </c:manualLayout>
              </c:layout>
              <c:showLegendKey val="0"/>
              <c:showVal val="1"/>
              <c:showCatName val="0"/>
              <c:showSerName val="0"/>
              <c:showPercent val="1"/>
              <c:showBubbleSize val="0"/>
              <c:extLst>
                <c:ext xmlns:c15="http://schemas.microsoft.com/office/drawing/2012/chart" uri="{CE6537A1-D6FC-4f65-9D91-7224C49458BB}">
                  <c15:layout>
                    <c:manualLayout>
                      <c:w val="7.7093070309002143E-2"/>
                      <c:h val="4.4367292935924979E-2"/>
                    </c:manualLayout>
                  </c15:layout>
                </c:ext>
                <c:ext xmlns:c16="http://schemas.microsoft.com/office/drawing/2014/chart" uri="{C3380CC4-5D6E-409C-BE32-E72D297353CC}">
                  <c16:uniqueId val="{00000017-3DF6-48DC-B35E-9349EB043EE7}"/>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Hoja1!$A$2:$A$10</c:f>
              <c:strCache>
                <c:ptCount val="9"/>
                <c:pt idx="0">
                  <c:v>Entrega de información en medio electrónico:  75.7%</c:v>
                </c:pt>
                <c:pt idx="1">
                  <c:v>No es de competencia de la Unidad de Enlace (UT):  15.8%</c:v>
                </c:pt>
                <c:pt idx="2">
                  <c:v>Inexistencia de la información solicitada:  3.7%</c:v>
                </c:pt>
                <c:pt idx="3">
                  <c:v>Requerimiento de información adicional:  2.2%</c:v>
                </c:pt>
                <c:pt idx="4">
                  <c:v>Negativa por ser reservada o confidencial:  1.5%</c:v>
                </c:pt>
                <c:pt idx="5">
                  <c:v>Notificación de disponibilidad de información y otras notificaciones*:  0.5%</c:v>
                </c:pt>
                <c:pt idx="6">
                  <c:v>La información está disponible públicamente:  0.2%</c:v>
                </c:pt>
                <c:pt idx="7">
                  <c:v>La solicitud no corresponde al marco de la ley:  0.2%</c:v>
                </c:pt>
                <c:pt idx="8">
                  <c:v>No se dará trámite a la solicitud:  0.1%</c:v>
                </c:pt>
              </c:strCache>
            </c:strRef>
          </c:cat>
          <c:val>
            <c:numRef>
              <c:f>Hoja1!$B$2:$B$10</c:f>
              <c:numCache>
                <c:formatCode>General</c:formatCode>
                <c:ptCount val="9"/>
                <c:pt idx="0" formatCode="#,##0">
                  <c:v>1135</c:v>
                </c:pt>
                <c:pt idx="1">
                  <c:v>237</c:v>
                </c:pt>
                <c:pt idx="2">
                  <c:v>56</c:v>
                </c:pt>
                <c:pt idx="3">
                  <c:v>33</c:v>
                </c:pt>
                <c:pt idx="4">
                  <c:v>23</c:v>
                </c:pt>
                <c:pt idx="5">
                  <c:v>8</c:v>
                </c:pt>
                <c:pt idx="6">
                  <c:v>3</c:v>
                </c:pt>
                <c:pt idx="7">
                  <c:v>3</c:v>
                </c:pt>
                <c:pt idx="8">
                  <c:v>1</c:v>
                </c:pt>
              </c:numCache>
            </c:numRef>
          </c:val>
          <c:extLst>
            <c:ext xmlns:c16="http://schemas.microsoft.com/office/drawing/2014/chart" uri="{C3380CC4-5D6E-409C-BE32-E72D297353CC}">
              <c16:uniqueId val="{00000018-3DF6-48DC-B35E-9349EB043EE7}"/>
            </c:ext>
          </c:extLst>
        </c:ser>
        <c:dLbls>
          <c:showLegendKey val="0"/>
          <c:showVal val="0"/>
          <c:showCatName val="0"/>
          <c:showSerName val="0"/>
          <c:showPercent val="0"/>
          <c:showBubbleSize val="0"/>
          <c:showLeaderLines val="1"/>
        </c:dLbls>
        <c:firstSliceAng val="89"/>
      </c:pieChart>
      <c:spPr>
        <a:noFill/>
        <a:ln>
          <a:noFill/>
        </a:ln>
        <a:effectLst/>
      </c:spPr>
    </c:plotArea>
    <c:legend>
      <c:legendPos val="b"/>
      <c:layout>
        <c:manualLayout>
          <c:xMode val="edge"/>
          <c:yMode val="edge"/>
          <c:x val="8.432306915155631E-2"/>
          <c:y val="0.66344200945719489"/>
          <c:w val="0.87673643031403026"/>
          <c:h val="0.3098763093027582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Solicitudes</a:t>
            </a:r>
            <a:r>
              <a:rPr lang="en-US" baseline="0" dirty="0"/>
              <a:t> de </a:t>
            </a:r>
            <a:r>
              <a:rPr lang="en-US" baseline="0" dirty="0" err="1"/>
              <a:t>información</a:t>
            </a:r>
            <a:r>
              <a:rPr lang="en-US" baseline="0" dirty="0"/>
              <a:t> y </a:t>
            </a:r>
            <a:r>
              <a:rPr lang="en-US" baseline="0" dirty="0" err="1"/>
              <a:t>recursos</a:t>
            </a:r>
            <a:r>
              <a:rPr lang="en-US" baseline="0" dirty="0"/>
              <a:t> de </a:t>
            </a:r>
            <a:r>
              <a:rPr lang="en-US" baseline="0" dirty="0" err="1"/>
              <a:t>revisión</a:t>
            </a:r>
            <a:endParaRPr lang="en-US" dirty="0"/>
          </a:p>
        </c:rich>
      </c:tx>
      <c:layout>
        <c:manualLayout>
          <c:xMode val="edge"/>
          <c:yMode val="edge"/>
          <c:x val="8.043460553528041E-2"/>
          <c:y val="4.187154600957573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0.11126928273543074"/>
          <c:y val="0.19985288910370491"/>
          <c:w val="0.34357724373081389"/>
          <c:h val="0.62719850343841221"/>
        </c:manualLayout>
      </c:layout>
      <c:pieChart>
        <c:varyColors val="1"/>
        <c:ser>
          <c:idx val="0"/>
          <c:order val="0"/>
          <c:tx>
            <c:strRef>
              <c:f>Hoja1!$B$1</c:f>
              <c:strCache>
                <c:ptCount val="1"/>
                <c:pt idx="0">
                  <c:v>Ventas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B72-4D8C-BC78-D16D8F71A32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72-4D8C-BC78-D16D8F71A321}"/>
              </c:ext>
            </c:extLst>
          </c:dPt>
          <c:cat>
            <c:strRef>
              <c:f>Hoja1!$A$2:$A$3</c:f>
              <c:strCache>
                <c:ptCount val="2"/>
                <c:pt idx="0">
                  <c:v>1,499 Solicitudes atendidas</c:v>
                </c:pt>
                <c:pt idx="1">
                  <c:v>75 Solicitudes con Recurso de Revisión</c:v>
                </c:pt>
              </c:strCache>
            </c:strRef>
          </c:cat>
          <c:val>
            <c:numRef>
              <c:f>Hoja1!$B$2:$B$3</c:f>
              <c:numCache>
                <c:formatCode>General</c:formatCode>
                <c:ptCount val="2"/>
                <c:pt idx="0">
                  <c:v>1499</c:v>
                </c:pt>
                <c:pt idx="1">
                  <c:v>75</c:v>
                </c:pt>
              </c:numCache>
            </c:numRef>
          </c:val>
          <c:extLst>
            <c:ext xmlns:c16="http://schemas.microsoft.com/office/drawing/2014/chart" uri="{C3380CC4-5D6E-409C-BE32-E72D297353CC}">
              <c16:uniqueId val="{00000000-E92D-4776-8539-0921D65C3356}"/>
            </c:ext>
          </c:extLst>
        </c:ser>
        <c:dLbls>
          <c:showLegendKey val="0"/>
          <c:showVal val="0"/>
          <c:showCatName val="0"/>
          <c:showSerName val="0"/>
          <c:showPercent val="0"/>
          <c:showBubbleSize val="0"/>
          <c:showLeaderLines val="1"/>
        </c:dLbls>
        <c:firstSliceAng val="100"/>
      </c:pieChart>
      <c:spPr>
        <a:noFill/>
        <a:ln>
          <a:noFill/>
        </a:ln>
        <a:effectLst/>
      </c:spPr>
    </c:plotArea>
    <c:legend>
      <c:legendPos val="b"/>
      <c:layout>
        <c:manualLayout>
          <c:xMode val="edge"/>
          <c:yMode val="edge"/>
          <c:x val="0"/>
          <c:y val="0.88919140439802891"/>
          <c:w val="0.87935648992402404"/>
          <c:h val="8.585150569420056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Recursos de revisión por resolución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71E-40D5-983A-834AC246575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71E-40D5-983A-834AC246575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71E-40D5-983A-834AC246575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71E-40D5-983A-834AC246575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71E-40D5-983A-834AC246575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Hoja1!$A$2:$A$6</c:f>
              <c:strCache>
                <c:ptCount val="5"/>
                <c:pt idx="0">
                  <c:v>Modifica</c:v>
                </c:pt>
                <c:pt idx="1">
                  <c:v>Resueltos de forma</c:v>
                </c:pt>
                <c:pt idx="2">
                  <c:v>Sobresee</c:v>
                </c:pt>
                <c:pt idx="3">
                  <c:v>Revoca</c:v>
                </c:pt>
                <c:pt idx="4">
                  <c:v>Confirma</c:v>
                </c:pt>
              </c:strCache>
            </c:strRef>
          </c:cat>
          <c:val>
            <c:numRef>
              <c:f>Hoja1!$B$2:$B$6</c:f>
              <c:numCache>
                <c:formatCode>General</c:formatCode>
                <c:ptCount val="5"/>
                <c:pt idx="0">
                  <c:v>29</c:v>
                </c:pt>
                <c:pt idx="1">
                  <c:v>19</c:v>
                </c:pt>
                <c:pt idx="2">
                  <c:v>10</c:v>
                </c:pt>
                <c:pt idx="3">
                  <c:v>9</c:v>
                </c:pt>
                <c:pt idx="4">
                  <c:v>8</c:v>
                </c:pt>
              </c:numCache>
            </c:numRef>
          </c:val>
          <c:extLst>
            <c:ext xmlns:c16="http://schemas.microsoft.com/office/drawing/2014/chart" uri="{C3380CC4-5D6E-409C-BE32-E72D297353CC}">
              <c16:uniqueId val="{00000000-ADA7-40C3-BD3C-EB3B198193B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7030A0"/>
                </a:solidFill>
                <a:latin typeface="+mn-lt"/>
                <a:ea typeface="+mn-ea"/>
                <a:cs typeface="+mn-cs"/>
              </a:defRPr>
            </a:pPr>
            <a:r>
              <a:rPr lang="en-US" sz="1800" b="1">
                <a:solidFill>
                  <a:srgbClr val="7030A0"/>
                </a:solidFill>
              </a:rPr>
              <a:t>Volumen de Consumo</a:t>
            </a:r>
            <a:r>
              <a:rPr lang="en-US" sz="1800" b="1" baseline="0">
                <a:solidFill>
                  <a:srgbClr val="7030A0"/>
                </a:solidFill>
              </a:rPr>
              <a:t> Interno de </a:t>
            </a:r>
            <a:r>
              <a:rPr lang="en-US" sz="1800" b="1">
                <a:solidFill>
                  <a:srgbClr val="7030A0"/>
                </a:solidFill>
              </a:rPr>
              <a:t>Gasolinas</a:t>
            </a:r>
          </a:p>
          <a:p>
            <a:pPr>
              <a:defRPr sz="1800" b="1">
                <a:solidFill>
                  <a:srgbClr val="7030A0"/>
                </a:solidFill>
              </a:defRPr>
            </a:pPr>
            <a:r>
              <a:rPr lang="en-US" sz="1800" b="1">
                <a:solidFill>
                  <a:srgbClr val="7030A0"/>
                </a:solidFill>
              </a:rPr>
              <a:t>(miles de barriles diarios)</a:t>
            </a:r>
          </a:p>
        </c:rich>
      </c:tx>
      <c:overlay val="0"/>
      <c:spPr>
        <a:noFill/>
        <a:ln>
          <a:noFill/>
        </a:ln>
        <a:effectLst/>
      </c:spPr>
      <c:txPr>
        <a:bodyPr rot="0" spcFirstLastPara="1" vertOverflow="ellipsis" vert="horz" wrap="square" anchor="ctr" anchorCtr="1"/>
        <a:lstStyle/>
        <a:p>
          <a:pPr>
            <a:defRPr sz="1800" b="1" i="0" u="none" strike="noStrike" kern="1200" spc="0" baseline="0">
              <a:solidFill>
                <a:srgbClr val="7030A0"/>
              </a:solidFill>
              <a:latin typeface="+mn-lt"/>
              <a:ea typeface="+mn-ea"/>
              <a:cs typeface="+mn-cs"/>
            </a:defRPr>
          </a:pPr>
          <a:endParaRPr lang="es-MX"/>
        </a:p>
      </c:txPr>
    </c:title>
    <c:autoTitleDeleted val="0"/>
    <c:plotArea>
      <c:layout/>
      <c:lineChart>
        <c:grouping val="standard"/>
        <c:varyColors val="0"/>
        <c:ser>
          <c:idx val="0"/>
          <c:order val="0"/>
          <c:tx>
            <c:strRef>
              <c:f>[ufhlfclmyc_PMXE2C01_22012019_10_44.xls]PMXE2C01!$A$8</c:f>
              <c:strCache>
                <c:ptCount val="1"/>
                <c:pt idx="0">
                  <c:v>Gasolinas</c:v>
                </c:pt>
              </c:strCache>
            </c:strRef>
          </c:tx>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strRef>
              <c:f>[ufhlfclmyc_PMXE2C01_22012019_10_44.xls]PMXE2C01!$B$7:$AJ$7</c:f>
              <c:strCache>
                <c:ptCount val="35"/>
                <c:pt idx="0">
                  <c:v>Ene/2016</c:v>
                </c:pt>
                <c:pt idx="1">
                  <c:v>Feb/2016</c:v>
                </c:pt>
                <c:pt idx="2">
                  <c:v>Mar/2016</c:v>
                </c:pt>
                <c:pt idx="3">
                  <c:v>Abr/2016</c:v>
                </c:pt>
                <c:pt idx="4">
                  <c:v>May/2016</c:v>
                </c:pt>
                <c:pt idx="5">
                  <c:v>Jun/2016</c:v>
                </c:pt>
                <c:pt idx="6">
                  <c:v>Jul/2016</c:v>
                </c:pt>
                <c:pt idx="7">
                  <c:v>Ago/2016</c:v>
                </c:pt>
                <c:pt idx="8">
                  <c:v>Sep/2016</c:v>
                </c:pt>
                <c:pt idx="9">
                  <c:v>Oct/2016</c:v>
                </c:pt>
                <c:pt idx="10">
                  <c:v>Nov/2016</c:v>
                </c:pt>
                <c:pt idx="11">
                  <c:v>Dic/2016</c:v>
                </c:pt>
                <c:pt idx="12">
                  <c:v>Ene/2017</c:v>
                </c:pt>
                <c:pt idx="13">
                  <c:v>Feb/2017</c:v>
                </c:pt>
                <c:pt idx="14">
                  <c:v>Mar/2017</c:v>
                </c:pt>
                <c:pt idx="15">
                  <c:v>Abr/2017</c:v>
                </c:pt>
                <c:pt idx="16">
                  <c:v>May/2017</c:v>
                </c:pt>
                <c:pt idx="17">
                  <c:v>Jun/2017</c:v>
                </c:pt>
                <c:pt idx="18">
                  <c:v>Jul/2017</c:v>
                </c:pt>
                <c:pt idx="19">
                  <c:v>Ago/2017</c:v>
                </c:pt>
                <c:pt idx="20">
                  <c:v>Sep/2017</c:v>
                </c:pt>
                <c:pt idx="21">
                  <c:v>Oct/2017</c:v>
                </c:pt>
                <c:pt idx="22">
                  <c:v>Nov/2017</c:v>
                </c:pt>
                <c:pt idx="23">
                  <c:v>Dic/2017</c:v>
                </c:pt>
                <c:pt idx="24">
                  <c:v>Ene/2018</c:v>
                </c:pt>
                <c:pt idx="25">
                  <c:v>Feb/2018</c:v>
                </c:pt>
                <c:pt idx="26">
                  <c:v>Mar/2018</c:v>
                </c:pt>
                <c:pt idx="27">
                  <c:v>Abr/2018</c:v>
                </c:pt>
                <c:pt idx="28">
                  <c:v>May/2018</c:v>
                </c:pt>
                <c:pt idx="29">
                  <c:v>Jun/2018</c:v>
                </c:pt>
                <c:pt idx="30">
                  <c:v>Jul/2018</c:v>
                </c:pt>
                <c:pt idx="31">
                  <c:v>Ago/2018</c:v>
                </c:pt>
                <c:pt idx="32">
                  <c:v>Sep/2018</c:v>
                </c:pt>
                <c:pt idx="33">
                  <c:v>Oct/2018</c:v>
                </c:pt>
                <c:pt idx="34">
                  <c:v>Nov/2018</c:v>
                </c:pt>
              </c:strCache>
            </c:strRef>
          </c:cat>
          <c:val>
            <c:numRef>
              <c:f>[ufhlfclmyc_PMXE2C01_22012019_10_44.xls]PMXE2C01!$B$8:$AJ$8</c:f>
              <c:numCache>
                <c:formatCode>General</c:formatCode>
                <c:ptCount val="35"/>
                <c:pt idx="0">
                  <c:v>771.49068640587279</c:v>
                </c:pt>
                <c:pt idx="1">
                  <c:v>810.7389623088028</c:v>
                </c:pt>
                <c:pt idx="2">
                  <c:v>827.74484811549746</c:v>
                </c:pt>
                <c:pt idx="3">
                  <c:v>811.94382508038348</c:v>
                </c:pt>
                <c:pt idx="4">
                  <c:v>815.56098402378359</c:v>
                </c:pt>
                <c:pt idx="5">
                  <c:v>838.51842765765343</c:v>
                </c:pt>
                <c:pt idx="6">
                  <c:v>825.91216397176572</c:v>
                </c:pt>
                <c:pt idx="7">
                  <c:v>827.05866767389386</c:v>
                </c:pt>
                <c:pt idx="8">
                  <c:v>821.09631283272574</c:v>
                </c:pt>
                <c:pt idx="9">
                  <c:v>811.98464489678713</c:v>
                </c:pt>
                <c:pt idx="10">
                  <c:v>828.9784816275511</c:v>
                </c:pt>
                <c:pt idx="11">
                  <c:v>885.38792744546515</c:v>
                </c:pt>
                <c:pt idx="12">
                  <c:v>749.96485296589628</c:v>
                </c:pt>
                <c:pt idx="13">
                  <c:v>770.35960068456643</c:v>
                </c:pt>
                <c:pt idx="14">
                  <c:v>796.21276918422313</c:v>
                </c:pt>
                <c:pt idx="15">
                  <c:v>770.28024802709729</c:v>
                </c:pt>
                <c:pt idx="16">
                  <c:v>810.06408253424866</c:v>
                </c:pt>
                <c:pt idx="17">
                  <c:v>816.47783965060569</c:v>
                </c:pt>
                <c:pt idx="18">
                  <c:v>789.22360124224031</c:v>
                </c:pt>
                <c:pt idx="19">
                  <c:v>820.00210532900587</c:v>
                </c:pt>
                <c:pt idx="20">
                  <c:v>795.15698221430284</c:v>
                </c:pt>
                <c:pt idx="21">
                  <c:v>781.48637276218926</c:v>
                </c:pt>
                <c:pt idx="22">
                  <c:v>813.783654292493</c:v>
                </c:pt>
                <c:pt idx="23">
                  <c:v>855.14946136645449</c:v>
                </c:pt>
                <c:pt idx="24">
                  <c:v>765.03808352863552</c:v>
                </c:pt>
                <c:pt idx="25">
                  <c:v>777.24058285257331</c:v>
                </c:pt>
                <c:pt idx="26">
                  <c:v>805.04511127423189</c:v>
                </c:pt>
                <c:pt idx="27">
                  <c:v>759.17745254263093</c:v>
                </c:pt>
                <c:pt idx="28">
                  <c:v>801.12777311931393</c:v>
                </c:pt>
                <c:pt idx="29">
                  <c:v>793.53155018390942</c:v>
                </c:pt>
                <c:pt idx="30">
                  <c:v>751.54598712993891</c:v>
                </c:pt>
                <c:pt idx="31">
                  <c:v>766.46360905774475</c:v>
                </c:pt>
                <c:pt idx="32">
                  <c:v>729.5764310745484</c:v>
                </c:pt>
                <c:pt idx="33">
                  <c:v>739.48238206463589</c:v>
                </c:pt>
                <c:pt idx="34">
                  <c:v>737.52785614390871</c:v>
                </c:pt>
              </c:numCache>
            </c:numRef>
          </c:val>
          <c:smooth val="0"/>
          <c:extLst>
            <c:ext xmlns:c16="http://schemas.microsoft.com/office/drawing/2014/chart" uri="{C3380CC4-5D6E-409C-BE32-E72D297353CC}">
              <c16:uniqueId val="{00000000-D69C-4587-B845-9D107302F0AF}"/>
            </c:ext>
          </c:extLst>
        </c:ser>
        <c:dLbls>
          <c:showLegendKey val="0"/>
          <c:showVal val="0"/>
          <c:showCatName val="0"/>
          <c:showSerName val="0"/>
          <c:showPercent val="0"/>
          <c:showBubbleSize val="0"/>
        </c:dLbls>
        <c:smooth val="0"/>
        <c:axId val="401426848"/>
        <c:axId val="415348160"/>
      </c:lineChart>
      <c:catAx>
        <c:axId val="40142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s-MX"/>
          </a:p>
        </c:txPr>
        <c:crossAx val="415348160"/>
        <c:crosses val="autoZero"/>
        <c:auto val="1"/>
        <c:lblAlgn val="ctr"/>
        <c:lblOffset val="100"/>
        <c:noMultiLvlLbl val="0"/>
      </c:catAx>
      <c:valAx>
        <c:axId val="415348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401426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7030A0"/>
                </a:solidFill>
                <a:latin typeface="+mn-lt"/>
                <a:ea typeface="+mn-ea"/>
                <a:cs typeface="+mn-cs"/>
              </a:defRPr>
            </a:pPr>
            <a:r>
              <a:rPr lang="en-US" sz="1800" b="1">
                <a:solidFill>
                  <a:srgbClr val="7030A0"/>
                </a:solidFill>
              </a:rPr>
              <a:t>Producción Nacional de gasolinas</a:t>
            </a:r>
          </a:p>
          <a:p>
            <a:pPr>
              <a:defRPr sz="1800" b="1">
                <a:solidFill>
                  <a:srgbClr val="7030A0"/>
                </a:solidFill>
              </a:defRPr>
            </a:pPr>
            <a:r>
              <a:rPr lang="en-US" sz="1800" b="1">
                <a:solidFill>
                  <a:srgbClr val="7030A0"/>
                </a:solidFill>
              </a:rPr>
              <a:t>(miles de barriles diarios)</a:t>
            </a:r>
          </a:p>
        </c:rich>
      </c:tx>
      <c:overlay val="0"/>
      <c:spPr>
        <a:noFill/>
        <a:ln>
          <a:noFill/>
        </a:ln>
        <a:effectLst/>
      </c:spPr>
      <c:txPr>
        <a:bodyPr rot="0" spcFirstLastPara="1" vertOverflow="ellipsis" vert="horz" wrap="square" anchor="ctr" anchorCtr="1"/>
        <a:lstStyle/>
        <a:p>
          <a:pPr>
            <a:defRPr sz="1800" b="1" i="0" u="none" strike="noStrike" kern="1200" spc="0" baseline="0">
              <a:solidFill>
                <a:srgbClr val="7030A0"/>
              </a:solidFill>
              <a:latin typeface="+mn-lt"/>
              <a:ea typeface="+mn-ea"/>
              <a:cs typeface="+mn-cs"/>
            </a:defRPr>
          </a:pPr>
          <a:endParaRPr lang="es-MX"/>
        </a:p>
      </c:txPr>
    </c:title>
    <c:autoTitleDeleted val="0"/>
    <c:plotArea>
      <c:layout/>
      <c:lineChart>
        <c:grouping val="standard"/>
        <c:varyColors val="0"/>
        <c:ser>
          <c:idx val="0"/>
          <c:order val="0"/>
          <c:tx>
            <c:strRef>
              <c:f>[ufhlfclmyc_PMXD1C01_22012019_10_36.xls]PMXD1C01!$A$8</c:f>
              <c:strCache>
                <c:ptCount val="1"/>
                <c:pt idx="0">
                  <c:v>Gasolina b</c:v>
                </c:pt>
              </c:strCache>
            </c:strRef>
          </c:tx>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strRef>
              <c:f>[ufhlfclmyc_PMXD1C01_22012019_10_36.xls]PMXD1C01!$B$7:$AJ$7</c:f>
              <c:strCache>
                <c:ptCount val="35"/>
                <c:pt idx="0">
                  <c:v>Ene/2016</c:v>
                </c:pt>
                <c:pt idx="1">
                  <c:v>Feb/2016</c:v>
                </c:pt>
                <c:pt idx="2">
                  <c:v>Mar/2016</c:v>
                </c:pt>
                <c:pt idx="3">
                  <c:v>Abr/2016</c:v>
                </c:pt>
                <c:pt idx="4">
                  <c:v>May/2016</c:v>
                </c:pt>
                <c:pt idx="5">
                  <c:v>Jun/2016</c:v>
                </c:pt>
                <c:pt idx="6">
                  <c:v>Jul/2016</c:v>
                </c:pt>
                <c:pt idx="7">
                  <c:v>Ago/2016</c:v>
                </c:pt>
                <c:pt idx="8">
                  <c:v>Sep/2016</c:v>
                </c:pt>
                <c:pt idx="9">
                  <c:v>Oct/2016</c:v>
                </c:pt>
                <c:pt idx="10">
                  <c:v>Nov/2016</c:v>
                </c:pt>
                <c:pt idx="11">
                  <c:v>Dic/2016</c:v>
                </c:pt>
                <c:pt idx="12">
                  <c:v>Ene/2017</c:v>
                </c:pt>
                <c:pt idx="13">
                  <c:v>Feb/2017</c:v>
                </c:pt>
                <c:pt idx="14">
                  <c:v>Mar/2017</c:v>
                </c:pt>
                <c:pt idx="15">
                  <c:v>Abr/2017</c:v>
                </c:pt>
                <c:pt idx="16">
                  <c:v>May/2017</c:v>
                </c:pt>
                <c:pt idx="17">
                  <c:v>Jun/2017</c:v>
                </c:pt>
                <c:pt idx="18">
                  <c:v>Jul/2017</c:v>
                </c:pt>
                <c:pt idx="19">
                  <c:v>Ago/2017</c:v>
                </c:pt>
                <c:pt idx="20">
                  <c:v>Sep/2017</c:v>
                </c:pt>
                <c:pt idx="21">
                  <c:v>Oct/2017</c:v>
                </c:pt>
                <c:pt idx="22">
                  <c:v>Nov/2017</c:v>
                </c:pt>
                <c:pt idx="23">
                  <c:v>Dic/2017</c:v>
                </c:pt>
                <c:pt idx="24">
                  <c:v>Ene/2018</c:v>
                </c:pt>
                <c:pt idx="25">
                  <c:v>Feb/2018</c:v>
                </c:pt>
                <c:pt idx="26">
                  <c:v>Mar/2018</c:v>
                </c:pt>
                <c:pt idx="27">
                  <c:v>Abr/2018</c:v>
                </c:pt>
                <c:pt idx="28">
                  <c:v>May/2018</c:v>
                </c:pt>
                <c:pt idx="29">
                  <c:v>Jun/2018</c:v>
                </c:pt>
                <c:pt idx="30">
                  <c:v>Jul/2018</c:v>
                </c:pt>
                <c:pt idx="31">
                  <c:v>Ago/2018</c:v>
                </c:pt>
                <c:pt idx="32">
                  <c:v>Sep/2018</c:v>
                </c:pt>
                <c:pt idx="33">
                  <c:v>Oct/2018</c:v>
                </c:pt>
                <c:pt idx="34">
                  <c:v>Nov/2018</c:v>
                </c:pt>
              </c:strCache>
            </c:strRef>
          </c:cat>
          <c:val>
            <c:numRef>
              <c:f>[ufhlfclmyc_PMXD1C01_22012019_10_36.xls]PMXD1C01!$B$8:$AJ$8</c:f>
              <c:numCache>
                <c:formatCode>General</c:formatCode>
                <c:ptCount val="35"/>
                <c:pt idx="0">
                  <c:v>375.52749232228041</c:v>
                </c:pt>
                <c:pt idx="1">
                  <c:v>405.38488518179531</c:v>
                </c:pt>
                <c:pt idx="2">
                  <c:v>401.00577400000003</c:v>
                </c:pt>
                <c:pt idx="3">
                  <c:v>378.95217977105</c:v>
                </c:pt>
                <c:pt idx="4">
                  <c:v>351.26923300000004</c:v>
                </c:pt>
                <c:pt idx="5">
                  <c:v>342.88914199999999</c:v>
                </c:pt>
                <c:pt idx="6">
                  <c:v>305.52850999999998</c:v>
                </c:pt>
                <c:pt idx="7">
                  <c:v>291.05942799999997</c:v>
                </c:pt>
                <c:pt idx="8">
                  <c:v>264.76220499999999</c:v>
                </c:pt>
                <c:pt idx="9">
                  <c:v>277.78321599999998</c:v>
                </c:pt>
                <c:pt idx="10">
                  <c:v>253.80362</c:v>
                </c:pt>
                <c:pt idx="11">
                  <c:v>258.55014799999998</c:v>
                </c:pt>
                <c:pt idx="12">
                  <c:v>304.69377295043921</c:v>
                </c:pt>
                <c:pt idx="13">
                  <c:v>306.10310199999998</c:v>
                </c:pt>
                <c:pt idx="14">
                  <c:v>335.00806699999998</c:v>
                </c:pt>
                <c:pt idx="15">
                  <c:v>324.97767294372119</c:v>
                </c:pt>
                <c:pt idx="16">
                  <c:v>321.887089</c:v>
                </c:pt>
                <c:pt idx="17">
                  <c:v>292.49214000000001</c:v>
                </c:pt>
                <c:pt idx="18">
                  <c:v>219.39770899999999</c:v>
                </c:pt>
                <c:pt idx="19">
                  <c:v>241.087334</c:v>
                </c:pt>
                <c:pt idx="20">
                  <c:v>187.18170192467127</c:v>
                </c:pt>
                <c:pt idx="21">
                  <c:v>170.51510653710125</c:v>
                </c:pt>
                <c:pt idx="22">
                  <c:v>183.73137700000001</c:v>
                </c:pt>
                <c:pt idx="23">
                  <c:v>200.37092770238161</c:v>
                </c:pt>
                <c:pt idx="24">
                  <c:v>187.282286</c:v>
                </c:pt>
                <c:pt idx="25">
                  <c:v>164.096644</c:v>
                </c:pt>
                <c:pt idx="26">
                  <c:v>222.452381</c:v>
                </c:pt>
                <c:pt idx="27">
                  <c:v>276.82827700000001</c:v>
                </c:pt>
                <c:pt idx="28">
                  <c:v>245.55059600000001</c:v>
                </c:pt>
                <c:pt idx="29">
                  <c:v>207.18589599999999</c:v>
                </c:pt>
                <c:pt idx="30">
                  <c:v>212.693377</c:v>
                </c:pt>
                <c:pt idx="31">
                  <c:v>228.72877399999999</c:v>
                </c:pt>
                <c:pt idx="32">
                  <c:v>215.53788299999999</c:v>
                </c:pt>
                <c:pt idx="33">
                  <c:v>171.69909699999999</c:v>
                </c:pt>
                <c:pt idx="34">
                  <c:v>177.65893300000002</c:v>
                </c:pt>
              </c:numCache>
            </c:numRef>
          </c:val>
          <c:smooth val="0"/>
          <c:extLst>
            <c:ext xmlns:c16="http://schemas.microsoft.com/office/drawing/2014/chart" uri="{C3380CC4-5D6E-409C-BE32-E72D297353CC}">
              <c16:uniqueId val="{00000000-FBCD-4B9E-839C-D45ABF95C6AB}"/>
            </c:ext>
          </c:extLst>
        </c:ser>
        <c:dLbls>
          <c:showLegendKey val="0"/>
          <c:showVal val="0"/>
          <c:showCatName val="0"/>
          <c:showSerName val="0"/>
          <c:showPercent val="0"/>
          <c:showBubbleSize val="0"/>
        </c:dLbls>
        <c:smooth val="0"/>
        <c:axId val="284005920"/>
        <c:axId val="240940160"/>
      </c:lineChart>
      <c:catAx>
        <c:axId val="28400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s-MX"/>
          </a:p>
        </c:txPr>
        <c:crossAx val="240940160"/>
        <c:crosses val="autoZero"/>
        <c:auto val="1"/>
        <c:lblAlgn val="ctr"/>
        <c:lblOffset val="100"/>
        <c:noMultiLvlLbl val="0"/>
      </c:catAx>
      <c:valAx>
        <c:axId val="240940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284005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7030A0"/>
                </a:solidFill>
                <a:latin typeface="+mn-lt"/>
                <a:ea typeface="+mn-ea"/>
                <a:cs typeface="+mn-cs"/>
              </a:defRPr>
            </a:pPr>
            <a:r>
              <a:rPr lang="es-MX" sz="1800" b="1">
                <a:solidFill>
                  <a:srgbClr val="7030A0"/>
                </a:solidFill>
              </a:rPr>
              <a:t>        Volumen de importación de Gasolinas</a:t>
            </a:r>
          </a:p>
          <a:p>
            <a:pPr>
              <a:defRPr sz="1800" b="1">
                <a:solidFill>
                  <a:srgbClr val="7030A0"/>
                </a:solidFill>
              </a:defRPr>
            </a:pPr>
            <a:r>
              <a:rPr lang="es-MX" sz="1800" b="1">
                <a:solidFill>
                  <a:srgbClr val="7030A0"/>
                </a:solidFill>
              </a:rPr>
              <a:t>(miles de barriles diarios)</a:t>
            </a:r>
          </a:p>
        </c:rich>
      </c:tx>
      <c:overlay val="0"/>
      <c:spPr>
        <a:noFill/>
        <a:ln>
          <a:noFill/>
        </a:ln>
        <a:effectLst/>
      </c:spPr>
      <c:txPr>
        <a:bodyPr rot="0" spcFirstLastPara="1" vertOverflow="ellipsis" vert="horz" wrap="square" anchor="ctr" anchorCtr="1"/>
        <a:lstStyle/>
        <a:p>
          <a:pPr>
            <a:defRPr sz="1800" b="1" i="0" u="none" strike="noStrike" kern="1200" spc="0" baseline="0">
              <a:solidFill>
                <a:srgbClr val="7030A0"/>
              </a:solidFill>
              <a:latin typeface="+mn-lt"/>
              <a:ea typeface="+mn-ea"/>
              <a:cs typeface="+mn-cs"/>
            </a:defRPr>
          </a:pPr>
          <a:endParaRPr lang="es-MX"/>
        </a:p>
      </c:txPr>
    </c:title>
    <c:autoTitleDeleted val="0"/>
    <c:plotArea>
      <c:layout/>
      <c:lineChart>
        <c:grouping val="standard"/>
        <c:varyColors val="0"/>
        <c:ser>
          <c:idx val="0"/>
          <c:order val="0"/>
          <c:tx>
            <c:strRef>
              <c:f>[ufhlfclmyc_PMXE2C15_22012019_10_48.xls]PMXE2C15!$A$8</c:f>
              <c:strCache>
                <c:ptCount val="1"/>
                <c:pt idx="0">
                  <c:v>        Gasolina</c:v>
                </c:pt>
              </c:strCache>
            </c:strRef>
          </c:tx>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strRef>
              <c:f>[ufhlfclmyc_PMXE2C15_22012019_10_48.xls]PMXE2C15!$B$7:$AJ$7</c:f>
              <c:strCache>
                <c:ptCount val="35"/>
                <c:pt idx="0">
                  <c:v>Ene/2016</c:v>
                </c:pt>
                <c:pt idx="1">
                  <c:v>Feb/2016</c:v>
                </c:pt>
                <c:pt idx="2">
                  <c:v>Mar/2016</c:v>
                </c:pt>
                <c:pt idx="3">
                  <c:v>Abr/2016</c:v>
                </c:pt>
                <c:pt idx="4">
                  <c:v>May/2016</c:v>
                </c:pt>
                <c:pt idx="5">
                  <c:v>Jun/2016</c:v>
                </c:pt>
                <c:pt idx="6">
                  <c:v>Jul/2016</c:v>
                </c:pt>
                <c:pt idx="7">
                  <c:v>Ago/2016</c:v>
                </c:pt>
                <c:pt idx="8">
                  <c:v>Sep/2016</c:v>
                </c:pt>
                <c:pt idx="9">
                  <c:v>Oct/2016</c:v>
                </c:pt>
                <c:pt idx="10">
                  <c:v>Nov/2016</c:v>
                </c:pt>
                <c:pt idx="11">
                  <c:v>Dic/2016</c:v>
                </c:pt>
                <c:pt idx="12">
                  <c:v>Ene/2017</c:v>
                </c:pt>
                <c:pt idx="13">
                  <c:v>Feb/2017</c:v>
                </c:pt>
                <c:pt idx="14">
                  <c:v>Mar/2017</c:v>
                </c:pt>
                <c:pt idx="15">
                  <c:v>Abr/2017</c:v>
                </c:pt>
                <c:pt idx="16">
                  <c:v>May/2017</c:v>
                </c:pt>
                <c:pt idx="17">
                  <c:v>Jun/2017</c:v>
                </c:pt>
                <c:pt idx="18">
                  <c:v>Jul/2017</c:v>
                </c:pt>
                <c:pt idx="19">
                  <c:v>Ago/2017</c:v>
                </c:pt>
                <c:pt idx="20">
                  <c:v>Sep/2017</c:v>
                </c:pt>
                <c:pt idx="21">
                  <c:v>Oct/2017</c:v>
                </c:pt>
                <c:pt idx="22">
                  <c:v>Nov/2017</c:v>
                </c:pt>
                <c:pt idx="23">
                  <c:v>Dic/2017</c:v>
                </c:pt>
                <c:pt idx="24">
                  <c:v>Ene/2018</c:v>
                </c:pt>
                <c:pt idx="25">
                  <c:v>Feb/2018</c:v>
                </c:pt>
                <c:pt idx="26">
                  <c:v>Mar/2018</c:v>
                </c:pt>
                <c:pt idx="27">
                  <c:v>Abr/2018</c:v>
                </c:pt>
                <c:pt idx="28">
                  <c:v>May/2018</c:v>
                </c:pt>
                <c:pt idx="29">
                  <c:v>Jun/2018</c:v>
                </c:pt>
                <c:pt idx="30">
                  <c:v>Jul/2018</c:v>
                </c:pt>
                <c:pt idx="31">
                  <c:v>Ago/2018</c:v>
                </c:pt>
                <c:pt idx="32">
                  <c:v>Sep/2018</c:v>
                </c:pt>
                <c:pt idx="33">
                  <c:v>Oct/2018</c:v>
                </c:pt>
                <c:pt idx="34">
                  <c:v>Nov/2018</c:v>
                </c:pt>
              </c:strCache>
            </c:strRef>
          </c:cat>
          <c:val>
            <c:numRef>
              <c:f>[ufhlfclmyc_PMXE2C15_22012019_10_48.xls]PMXE2C15!$B$8:$AJ$8</c:f>
              <c:numCache>
                <c:formatCode>General</c:formatCode>
                <c:ptCount val="35"/>
                <c:pt idx="0">
                  <c:v>420.89552516116635</c:v>
                </c:pt>
                <c:pt idx="1">
                  <c:v>427.24764137908693</c:v>
                </c:pt>
                <c:pt idx="2">
                  <c:v>400.56079351405037</c:v>
                </c:pt>
                <c:pt idx="3">
                  <c:v>453.21740628013134</c:v>
                </c:pt>
                <c:pt idx="4">
                  <c:v>460.94200407769381</c:v>
                </c:pt>
                <c:pt idx="5">
                  <c:v>506.59724191801826</c:v>
                </c:pt>
                <c:pt idx="6">
                  <c:v>565.1302201216962</c:v>
                </c:pt>
                <c:pt idx="7">
                  <c:v>536.91717399367712</c:v>
                </c:pt>
                <c:pt idx="8">
                  <c:v>566.99115033319526</c:v>
                </c:pt>
                <c:pt idx="9">
                  <c:v>534.17411806448388</c:v>
                </c:pt>
                <c:pt idx="10">
                  <c:v>575.05862133311859</c:v>
                </c:pt>
                <c:pt idx="11">
                  <c:v>606.3873283871219</c:v>
                </c:pt>
                <c:pt idx="12">
                  <c:v>556.16893225794718</c:v>
                </c:pt>
                <c:pt idx="13">
                  <c:v>531.40566285713055</c:v>
                </c:pt>
                <c:pt idx="14">
                  <c:v>503.72254193542972</c:v>
                </c:pt>
                <c:pt idx="15">
                  <c:v>441.93506908797008</c:v>
                </c:pt>
                <c:pt idx="16">
                  <c:v>515.11604086538171</c:v>
                </c:pt>
                <c:pt idx="17">
                  <c:v>520.18198833301369</c:v>
                </c:pt>
                <c:pt idx="18">
                  <c:v>614.76238913311636</c:v>
                </c:pt>
                <c:pt idx="19">
                  <c:v>602.11969975142358</c:v>
                </c:pt>
                <c:pt idx="20">
                  <c:v>601.75214688887093</c:v>
                </c:pt>
                <c:pt idx="21">
                  <c:v>596.59843385473732</c:v>
                </c:pt>
                <c:pt idx="22">
                  <c:v>682.03670266662823</c:v>
                </c:pt>
                <c:pt idx="23">
                  <c:v>671.45485774191775</c:v>
                </c:pt>
                <c:pt idx="24">
                  <c:v>593.08929250587573</c:v>
                </c:pt>
                <c:pt idx="25">
                  <c:v>647.0854735712968</c:v>
                </c:pt>
                <c:pt idx="26">
                  <c:v>630.69401969275748</c:v>
                </c:pt>
                <c:pt idx="27">
                  <c:v>580.02883219174669</c:v>
                </c:pt>
                <c:pt idx="28">
                  <c:v>558.2553453953434</c:v>
                </c:pt>
                <c:pt idx="29">
                  <c:v>574.00953599976685</c:v>
                </c:pt>
                <c:pt idx="30">
                  <c:v>625.67211999973574</c:v>
                </c:pt>
                <c:pt idx="31">
                  <c:v>585.91617322578793</c:v>
                </c:pt>
                <c:pt idx="32">
                  <c:v>569.81519133307847</c:v>
                </c:pt>
                <c:pt idx="33">
                  <c:v>585.68476935479202</c:v>
                </c:pt>
                <c:pt idx="34">
                  <c:v>585.62962033336123</c:v>
                </c:pt>
              </c:numCache>
            </c:numRef>
          </c:val>
          <c:smooth val="0"/>
          <c:extLst>
            <c:ext xmlns:c16="http://schemas.microsoft.com/office/drawing/2014/chart" uri="{C3380CC4-5D6E-409C-BE32-E72D297353CC}">
              <c16:uniqueId val="{00000000-F6CA-4189-89B7-D9A283EA7F12}"/>
            </c:ext>
          </c:extLst>
        </c:ser>
        <c:dLbls>
          <c:showLegendKey val="0"/>
          <c:showVal val="0"/>
          <c:showCatName val="0"/>
          <c:showSerName val="0"/>
          <c:showPercent val="0"/>
          <c:showBubbleSize val="0"/>
        </c:dLbls>
        <c:smooth val="0"/>
        <c:axId val="406518720"/>
        <c:axId val="274051312"/>
      </c:lineChart>
      <c:catAx>
        <c:axId val="40651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s-MX"/>
          </a:p>
        </c:txPr>
        <c:crossAx val="274051312"/>
        <c:crosses val="autoZero"/>
        <c:auto val="1"/>
        <c:lblAlgn val="ctr"/>
        <c:lblOffset val="100"/>
        <c:noMultiLvlLbl val="0"/>
      </c:catAx>
      <c:valAx>
        <c:axId val="274051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06518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s-ES_tradnl" dirty="0"/>
          </a:p>
        </p:txBody>
      </p:sp>
      <p:sp>
        <p:nvSpPr>
          <p:cNvPr id="3" name="Marcador de fecha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348EC9A4-A577-674D-8CE1-5085E872DC0F}" type="datetimeFigureOut">
              <a:rPr lang="es-ES_tradnl" smtClean="0"/>
              <a:pPr/>
              <a:t>09/03/2020</a:t>
            </a:fld>
            <a:endParaRPr lang="es-ES_tradnl" dirty="0"/>
          </a:p>
        </p:txBody>
      </p:sp>
      <p:sp>
        <p:nvSpPr>
          <p:cNvPr id="4" name="Marcador de imagen de diapositiva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s-ES_tradnl" dirty="0"/>
          </a:p>
        </p:txBody>
      </p:sp>
      <p:sp>
        <p:nvSpPr>
          <p:cNvPr id="5" name="Marcador de notas 4"/>
          <p:cNvSpPr>
            <a:spLocks noGrp="1"/>
          </p:cNvSpPr>
          <p:nvPr>
            <p:ph type="body" sz="quarter" idx="3"/>
          </p:nvPr>
        </p:nvSpPr>
        <p:spPr>
          <a:xfrm>
            <a:off x="701041" y="4415790"/>
            <a:ext cx="5608320" cy="4183380"/>
          </a:xfrm>
          <a:prstGeom prst="rect">
            <a:avLst/>
          </a:prstGeom>
        </p:spPr>
        <p:txBody>
          <a:bodyPr vert="horz" lIns="92446" tIns="46223" rIns="92446" bIns="46223"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s-ES_tradnl" dirty="0"/>
          </a:p>
        </p:txBody>
      </p:sp>
      <p:sp>
        <p:nvSpPr>
          <p:cNvPr id="7" name="Marcador de número de diapositiva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B51FB39A-F886-844C-97C1-4A93FA8D9EF3}" type="slidenum">
              <a:rPr lang="es-ES_tradnl" smtClean="0"/>
              <a:pPr/>
              <a:t>‹Nº›</a:t>
            </a:fld>
            <a:endParaRPr lang="es-ES_tradnl"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743F9476-27BA-9B4E-BD3D-AC2872F253C5}" type="datetimeFigureOut">
              <a:rPr lang="es-ES_tradnl" smtClean="0"/>
              <a:pPr/>
              <a:t>09/03/2020</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D645C789-2406-BC40-B8C3-7EE30E7E516D}" type="slidenum">
              <a:rPr lang="es-ES_tradnl" smtClean="0"/>
              <a:pPr/>
              <a:t>‹Nº›</a:t>
            </a:fld>
            <a:endParaRPr lang="es-ES_trad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743F9476-27BA-9B4E-BD3D-AC2872F253C5}" type="datetimeFigureOut">
              <a:rPr lang="es-ES_tradnl" smtClean="0"/>
              <a:pPr/>
              <a:t>09/03/2020</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D645C789-2406-BC40-B8C3-7EE30E7E516D}" type="slidenum">
              <a:rPr lang="es-ES_tradnl" smtClean="0"/>
              <a:pPr/>
              <a:t>‹Nº›</a:t>
            </a:fld>
            <a:endParaRPr lang="es-ES_tradnl" dirty="0"/>
          </a:p>
        </p:txBody>
      </p:sp>
      <p:pic>
        <p:nvPicPr>
          <p:cNvPr id="7" name="Imagen 6" descr="CEURPO-PP-1.jpg"/>
          <p:cNvPicPr>
            <a:picLocks noChangeAspect="1"/>
          </p:cNvPicPr>
          <p:nvPr userDrawn="1"/>
        </p:nvPicPr>
        <p:blipFill>
          <a:blip r:embed="rId2">
            <a:alphaModFix amt="80000"/>
          </a:blip>
          <a:stretch>
            <a:fillRect/>
          </a:stretch>
        </p:blipFill>
        <p:spPr>
          <a:xfrm>
            <a:off x="0" y="-9244"/>
            <a:ext cx="9144000" cy="6858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743F9476-27BA-9B4E-BD3D-AC2872F253C5}" type="datetimeFigureOut">
              <a:rPr lang="es-ES_tradnl" smtClean="0"/>
              <a:pPr/>
              <a:t>09/03/2020</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D645C789-2406-BC40-B8C3-7EE30E7E516D}" type="slidenum">
              <a:rPr lang="es-ES_tradnl" smtClean="0"/>
              <a:pPr/>
              <a:t>‹Nº›</a:t>
            </a:fld>
            <a:endParaRPr lang="es-ES_tradnl" dirty="0"/>
          </a:p>
        </p:txBody>
      </p:sp>
      <p:pic>
        <p:nvPicPr>
          <p:cNvPr id="7" name="Imagen 6" descr="CEURPO-PP-1.jpg"/>
          <p:cNvPicPr>
            <a:picLocks noChangeAspect="1"/>
          </p:cNvPicPr>
          <p:nvPr userDrawn="1"/>
        </p:nvPicPr>
        <p:blipFill>
          <a:blip r:embed="rId2">
            <a:alphaModFix amt="80000"/>
          </a:blip>
          <a:stretch>
            <a:fillRect/>
          </a:stretch>
        </p:blipFill>
        <p:spPr>
          <a:xfrm>
            <a:off x="0" y="-9244"/>
            <a:ext cx="9144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743F9476-27BA-9B4E-BD3D-AC2872F253C5}" type="datetimeFigureOut">
              <a:rPr lang="es-ES_tradnl" smtClean="0"/>
              <a:pPr/>
              <a:t>09/03/2020</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D645C789-2406-BC40-B8C3-7EE30E7E516D}" type="slidenum">
              <a:rPr lang="es-ES_tradnl" smtClean="0"/>
              <a:pPr/>
              <a:t>‹Nº›</a:t>
            </a:fld>
            <a:endParaRPr lang="es-ES_tradnl" dirty="0"/>
          </a:p>
        </p:txBody>
      </p:sp>
      <p:pic>
        <p:nvPicPr>
          <p:cNvPr id="7" name="Imagen 6" descr="CEURPO-PP-1.jpg"/>
          <p:cNvPicPr>
            <a:picLocks noChangeAspect="1"/>
          </p:cNvPicPr>
          <p:nvPr userDrawn="1"/>
        </p:nvPicPr>
        <p:blipFill>
          <a:blip r:embed="rId2">
            <a:alphaModFix amt="30000"/>
          </a:blip>
          <a:stretch>
            <a:fillRect/>
          </a:stretch>
        </p:blipFill>
        <p:spPr>
          <a:xfrm>
            <a:off x="0" y="-9244"/>
            <a:ext cx="9144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743F9476-27BA-9B4E-BD3D-AC2872F253C5}" type="datetimeFigureOut">
              <a:rPr lang="es-ES_tradnl" smtClean="0"/>
              <a:pPr/>
              <a:t>09/03/2020</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D645C789-2406-BC40-B8C3-7EE30E7E516D}" type="slidenum">
              <a:rPr lang="es-ES_tradnl" smtClean="0"/>
              <a:pPr/>
              <a:t>‹Nº›</a:t>
            </a:fld>
            <a:endParaRPr lang="es-ES_tradnl" dirty="0"/>
          </a:p>
        </p:txBody>
      </p:sp>
      <p:pic>
        <p:nvPicPr>
          <p:cNvPr id="7" name="Imagen 6" descr="CEURPO-PP-1.jpg"/>
          <p:cNvPicPr>
            <a:picLocks noChangeAspect="1"/>
          </p:cNvPicPr>
          <p:nvPr userDrawn="1"/>
        </p:nvPicPr>
        <p:blipFill>
          <a:blip r:embed="rId2">
            <a:alphaModFix amt="80000"/>
          </a:blip>
          <a:stretch>
            <a:fillRect/>
          </a:stretch>
        </p:blipFill>
        <p:spPr>
          <a:xfrm>
            <a:off x="0" y="-9244"/>
            <a:ext cx="9144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743F9476-27BA-9B4E-BD3D-AC2872F253C5}" type="datetimeFigureOut">
              <a:rPr lang="es-ES_tradnl" smtClean="0"/>
              <a:pPr/>
              <a:t>09/03/2020</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D645C789-2406-BC40-B8C3-7EE30E7E516D}" type="slidenum">
              <a:rPr lang="es-ES_tradnl" smtClean="0"/>
              <a:pPr/>
              <a:t>‹Nº›</a:t>
            </a:fld>
            <a:endParaRPr lang="es-ES_tradnl" dirty="0"/>
          </a:p>
        </p:txBody>
      </p:sp>
      <p:pic>
        <p:nvPicPr>
          <p:cNvPr id="8" name="Imagen 7" descr="CEURPO-PP-1.jpg"/>
          <p:cNvPicPr>
            <a:picLocks noChangeAspect="1"/>
          </p:cNvPicPr>
          <p:nvPr userDrawn="1"/>
        </p:nvPicPr>
        <p:blipFill>
          <a:blip r:embed="rId2">
            <a:alphaModFix amt="80000"/>
          </a:blip>
          <a:stretch>
            <a:fillRect/>
          </a:stretch>
        </p:blipFill>
        <p:spPr>
          <a:xfrm>
            <a:off x="0" y="-9244"/>
            <a:ext cx="9144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743F9476-27BA-9B4E-BD3D-AC2872F253C5}" type="datetimeFigureOut">
              <a:rPr lang="es-ES_tradnl" smtClean="0"/>
              <a:pPr/>
              <a:t>09/03/2020</a:t>
            </a:fld>
            <a:endParaRPr lang="es-ES_tradnl" dirty="0"/>
          </a:p>
        </p:txBody>
      </p:sp>
      <p:sp>
        <p:nvSpPr>
          <p:cNvPr id="8" name="Marcador de pie de página 7"/>
          <p:cNvSpPr>
            <a:spLocks noGrp="1"/>
          </p:cNvSpPr>
          <p:nvPr>
            <p:ph type="ftr" sz="quarter" idx="11"/>
          </p:nvPr>
        </p:nvSpPr>
        <p:spPr/>
        <p:txBody>
          <a:bodyPr/>
          <a:lstStyle/>
          <a:p>
            <a:endParaRPr lang="es-ES_tradnl" dirty="0"/>
          </a:p>
        </p:txBody>
      </p:sp>
      <p:sp>
        <p:nvSpPr>
          <p:cNvPr id="9" name="Marcador de número de diapositiva 8"/>
          <p:cNvSpPr>
            <a:spLocks noGrp="1"/>
          </p:cNvSpPr>
          <p:nvPr>
            <p:ph type="sldNum" sz="quarter" idx="12"/>
          </p:nvPr>
        </p:nvSpPr>
        <p:spPr/>
        <p:txBody>
          <a:bodyPr/>
          <a:lstStyle/>
          <a:p>
            <a:fld id="{D645C789-2406-BC40-B8C3-7EE30E7E516D}" type="slidenum">
              <a:rPr lang="es-ES_tradnl" smtClean="0"/>
              <a:pPr/>
              <a:t>‹Nº›</a:t>
            </a:fld>
            <a:endParaRPr lang="es-ES_tradnl" dirty="0"/>
          </a:p>
        </p:txBody>
      </p:sp>
      <p:pic>
        <p:nvPicPr>
          <p:cNvPr id="10" name="Imagen 9" descr="CEURPO-PP-1.jpg"/>
          <p:cNvPicPr>
            <a:picLocks noChangeAspect="1"/>
          </p:cNvPicPr>
          <p:nvPr userDrawn="1"/>
        </p:nvPicPr>
        <p:blipFill>
          <a:blip r:embed="rId2">
            <a:alphaModFix amt="80000"/>
          </a:blip>
          <a:stretch>
            <a:fillRect/>
          </a:stretch>
        </p:blipFill>
        <p:spPr>
          <a:xfrm>
            <a:off x="0" y="-9244"/>
            <a:ext cx="914400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743F9476-27BA-9B4E-BD3D-AC2872F253C5}" type="datetimeFigureOut">
              <a:rPr lang="es-ES_tradnl" smtClean="0"/>
              <a:pPr/>
              <a:t>09/03/2020</a:t>
            </a:fld>
            <a:endParaRPr lang="es-ES_tradnl" dirty="0"/>
          </a:p>
        </p:txBody>
      </p:sp>
      <p:sp>
        <p:nvSpPr>
          <p:cNvPr id="4" name="Marcador de pie de página 3"/>
          <p:cNvSpPr>
            <a:spLocks noGrp="1"/>
          </p:cNvSpPr>
          <p:nvPr>
            <p:ph type="ftr" sz="quarter" idx="11"/>
          </p:nvPr>
        </p:nvSpPr>
        <p:spPr/>
        <p:txBody>
          <a:bodyPr/>
          <a:lstStyle/>
          <a:p>
            <a:endParaRPr lang="es-ES_tradnl" dirty="0"/>
          </a:p>
        </p:txBody>
      </p:sp>
      <p:sp>
        <p:nvSpPr>
          <p:cNvPr id="5" name="Marcador de número de diapositiva 4"/>
          <p:cNvSpPr>
            <a:spLocks noGrp="1"/>
          </p:cNvSpPr>
          <p:nvPr>
            <p:ph type="sldNum" sz="quarter" idx="12"/>
          </p:nvPr>
        </p:nvSpPr>
        <p:spPr/>
        <p:txBody>
          <a:bodyPr/>
          <a:lstStyle/>
          <a:p>
            <a:fld id="{D645C789-2406-BC40-B8C3-7EE30E7E516D}" type="slidenum">
              <a:rPr lang="es-ES_tradnl" smtClean="0"/>
              <a:pPr/>
              <a:t>‹Nº›</a:t>
            </a:fld>
            <a:endParaRPr lang="es-ES_tradnl" dirty="0"/>
          </a:p>
        </p:txBody>
      </p:sp>
      <p:pic>
        <p:nvPicPr>
          <p:cNvPr id="6" name="Imagen 5" descr="CEURPO-PP-1.jpg"/>
          <p:cNvPicPr>
            <a:picLocks noChangeAspect="1"/>
          </p:cNvPicPr>
          <p:nvPr userDrawn="1"/>
        </p:nvPicPr>
        <p:blipFill>
          <a:blip r:embed="rId2">
            <a:alphaModFix amt="80000"/>
          </a:blip>
          <a:stretch>
            <a:fillRect/>
          </a:stretch>
        </p:blipFill>
        <p:spPr>
          <a:xfrm>
            <a:off x="0" y="-9244"/>
            <a:ext cx="9144000"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43F9476-27BA-9B4E-BD3D-AC2872F253C5}" type="datetimeFigureOut">
              <a:rPr lang="es-ES_tradnl" smtClean="0"/>
              <a:pPr/>
              <a:t>09/03/2020</a:t>
            </a:fld>
            <a:endParaRPr lang="es-ES_tradnl" dirty="0"/>
          </a:p>
        </p:txBody>
      </p:sp>
      <p:sp>
        <p:nvSpPr>
          <p:cNvPr id="3" name="Marcador de pie de página 2"/>
          <p:cNvSpPr>
            <a:spLocks noGrp="1"/>
          </p:cNvSpPr>
          <p:nvPr>
            <p:ph type="ftr" sz="quarter" idx="11"/>
          </p:nvPr>
        </p:nvSpPr>
        <p:spPr/>
        <p:txBody>
          <a:bodyPr/>
          <a:lstStyle/>
          <a:p>
            <a:endParaRPr lang="es-ES_tradnl" dirty="0"/>
          </a:p>
        </p:txBody>
      </p:sp>
      <p:sp>
        <p:nvSpPr>
          <p:cNvPr id="4" name="Marcador de número de diapositiva 3"/>
          <p:cNvSpPr>
            <a:spLocks noGrp="1"/>
          </p:cNvSpPr>
          <p:nvPr>
            <p:ph type="sldNum" sz="quarter" idx="12"/>
          </p:nvPr>
        </p:nvSpPr>
        <p:spPr/>
        <p:txBody>
          <a:bodyPr/>
          <a:lstStyle/>
          <a:p>
            <a:fld id="{D645C789-2406-BC40-B8C3-7EE30E7E516D}" type="slidenum">
              <a:rPr lang="es-ES_tradnl" smtClean="0"/>
              <a:pPr/>
              <a:t>‹Nº›</a:t>
            </a:fld>
            <a:endParaRPr lang="es-ES_tradnl" dirty="0"/>
          </a:p>
        </p:txBody>
      </p:sp>
      <p:pic>
        <p:nvPicPr>
          <p:cNvPr id="5" name="Imagen 4" descr="CEURPO-PP-1.jpg"/>
          <p:cNvPicPr>
            <a:picLocks noChangeAspect="1"/>
          </p:cNvPicPr>
          <p:nvPr userDrawn="1"/>
        </p:nvPicPr>
        <p:blipFill>
          <a:blip r:embed="rId2">
            <a:alphaModFix amt="80000"/>
          </a:blip>
          <a:stretch>
            <a:fillRect/>
          </a:stretch>
        </p:blipFill>
        <p:spPr>
          <a:xfrm>
            <a:off x="0" y="-9244"/>
            <a:ext cx="9144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43F9476-27BA-9B4E-BD3D-AC2872F253C5}" type="datetimeFigureOut">
              <a:rPr lang="es-ES_tradnl" smtClean="0"/>
              <a:pPr/>
              <a:t>09/03/2020</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D645C789-2406-BC40-B8C3-7EE30E7E516D}" type="slidenum">
              <a:rPr lang="es-ES_tradnl" smtClean="0"/>
              <a:pPr/>
              <a:t>‹Nº›</a:t>
            </a:fld>
            <a:endParaRPr lang="es-ES_tradnl" dirty="0"/>
          </a:p>
        </p:txBody>
      </p:sp>
      <p:pic>
        <p:nvPicPr>
          <p:cNvPr id="8" name="Imagen 7" descr="CEURPO-PP-1.jpg"/>
          <p:cNvPicPr>
            <a:picLocks noChangeAspect="1"/>
          </p:cNvPicPr>
          <p:nvPr userDrawn="1"/>
        </p:nvPicPr>
        <p:blipFill>
          <a:blip r:embed="rId2">
            <a:alphaModFix amt="80000"/>
          </a:blip>
          <a:stretch>
            <a:fillRect/>
          </a:stretch>
        </p:blipFill>
        <p:spPr>
          <a:xfrm>
            <a:off x="0" y="-9244"/>
            <a:ext cx="9144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43F9476-27BA-9B4E-BD3D-AC2872F253C5}" type="datetimeFigureOut">
              <a:rPr lang="es-ES_tradnl" smtClean="0"/>
              <a:pPr/>
              <a:t>09/03/2020</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D645C789-2406-BC40-B8C3-7EE30E7E516D}" type="slidenum">
              <a:rPr lang="es-ES_tradnl" smtClean="0"/>
              <a:pPr/>
              <a:t>‹Nº›</a:t>
            </a:fld>
            <a:endParaRPr lang="es-ES_tradnl" dirty="0"/>
          </a:p>
        </p:txBody>
      </p:sp>
      <p:pic>
        <p:nvPicPr>
          <p:cNvPr id="8" name="Imagen 7" descr="CEURPO-PP-1.jpg"/>
          <p:cNvPicPr>
            <a:picLocks noChangeAspect="1"/>
          </p:cNvPicPr>
          <p:nvPr userDrawn="1"/>
        </p:nvPicPr>
        <p:blipFill>
          <a:blip r:embed="rId2">
            <a:alphaModFix amt="80000"/>
          </a:blip>
          <a:stretch>
            <a:fillRect/>
          </a:stretch>
        </p:blipFill>
        <p:spPr>
          <a:xfrm>
            <a:off x="0" y="-9244"/>
            <a:ext cx="9144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F9476-27BA-9B4E-BD3D-AC2872F253C5}" type="datetimeFigureOut">
              <a:rPr lang="es-ES_tradnl" smtClean="0"/>
              <a:pPr/>
              <a:t>09/03/2020</a:t>
            </a:fld>
            <a:endParaRPr lang="es-ES_tradnl"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5C789-2406-BC40-B8C3-7EE30E7E516D}" type="slidenum">
              <a:rPr lang="es-ES_tradnl" smtClean="0"/>
              <a:pPr/>
              <a:t>‹Nº›</a:t>
            </a:fld>
            <a:endParaRPr lang="es-ES_tradn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plataformadetransparencia.org.m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e.energia.gob.mx/bdiController.do?action=cuadro&amp;cvecua=PMXE2C01" TargetMode="Externa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ie.energia.gob.mx/bdiController.do?action=cuadro&amp;cvecua=PMXD1C01" TargetMode="Externa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ie.energia.gob.mx/bdiController.do?action=cuadro&amp;cvecua=PMXE2C15" TargetMode="Externa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ie.energia.gob.mx/bdiController.do?action=cuadro&amp;cvecua=PMXE2C01" TargetMode="External"/><Relationship Id="rId2" Type="http://schemas.openxmlformats.org/officeDocument/2006/relationships/hyperlink" Target="http://sie.energia.gob.mx/bdiController.do?action=cuadro&amp;cvecua=PMXD1C01" TargetMode="External"/><Relationship Id="rId1" Type="http://schemas.openxmlformats.org/officeDocument/2006/relationships/slideLayout" Target="../slideLayouts/slideLayout2.xml"/><Relationship Id="rId5" Type="http://schemas.openxmlformats.org/officeDocument/2006/relationships/hyperlink" Target="http://sie.energia.gob.mx/bdiController.do?action=cuadro&amp;cvecua=PMXE2C15" TargetMode="External"/><Relationship Id="rId4" Type="http://schemas.openxmlformats.org/officeDocument/2006/relationships/hyperlink" Target="http://sie.energia.gob.mx/bdiController.do?action=cuadro&amp;cvecua=PMXE2C0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ortal.cnih.cnh.gob.mx/downloads/es_MX/estadisticas/Actividad%20Exploratoria.xlsx" TargetMode="External"/><Relationship Id="rId7" Type="http://schemas.openxmlformats.org/officeDocument/2006/relationships/hyperlink" Target="https://portal.cnih.cnh.gob.mx/downloads/es_MX/estadisticas/Relaci%C3%B3n%20reservas%20producci%C3%B3n.xlsx" TargetMode="External"/><Relationship Id="rId2" Type="http://schemas.openxmlformats.org/officeDocument/2006/relationships/hyperlink" Target="https://portal.cnih.cnh.gob.mx/downloads/es_MX/estadisticas/Producci%C3%B3n%20nacional%20de%20petr%C3%B3leo%20y%20gas.xlsx" TargetMode="External"/><Relationship Id="rId1" Type="http://schemas.openxmlformats.org/officeDocument/2006/relationships/slideLayout" Target="../slideLayouts/slideLayout2.xml"/><Relationship Id="rId6" Type="http://schemas.openxmlformats.org/officeDocument/2006/relationships/hyperlink" Target="https://portal.cnih.cnh.gob.mx/downloads/es_MX/estadisticas/Reservas%20por%20campo%202018.xlsx" TargetMode="External"/><Relationship Id="rId5" Type="http://schemas.openxmlformats.org/officeDocument/2006/relationships/hyperlink" Target="https://portal.cnih.cnh.gob.mx/downloads/es_MX/estadisticas/Reservas%20por%20campo%202012%20-%202017.xlsx" TargetMode="External"/><Relationship Id="rId4" Type="http://schemas.openxmlformats.org/officeDocument/2006/relationships/hyperlink" Target="https://portal.cnih.cnh.gob.mx/downloads/es_MX/estadisticas/Precios%20de%20petr%C3%B3leo%20y%20gas.xls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transparenciacre.westcentralus.cloudapp.azure.com/PNT/73/III/E/PL/Precios_promedio_diarios_y_mensuales_en_estaciones_de_servicio.xlsx" TargetMode="External"/><Relationship Id="rId2" Type="http://schemas.openxmlformats.org/officeDocument/2006/relationships/hyperlink" Target="http://www.pemex.com/acerca/informes_publicaciones/Paginas/tomas-clandestinas.aspx" TargetMode="External"/><Relationship Id="rId1" Type="http://schemas.openxmlformats.org/officeDocument/2006/relationships/slideLayout" Target="../slideLayouts/slideLayout2.xml"/><Relationship Id="rId5" Type="http://schemas.openxmlformats.org/officeDocument/2006/relationships/hyperlink" Target="https://www.gob.mx/cms/uploads/attachment/file/417970/Expendio_de_Gas_Licuado_de_Petr_leo_mediante_Estaci_n_de_Servicio_para_autoconsumo.pdf" TargetMode="External"/><Relationship Id="rId4" Type="http://schemas.openxmlformats.org/officeDocument/2006/relationships/hyperlink" Target="https://www.gob.mx/cre/articulos/permisos-definitivos-otorgados-en-materia-de-petrolifero"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microsoft.com/office/2007/relationships/hdphoto" Target="../media/hdphoto1.wdp"/><Relationship Id="rId21" Type="http://schemas.openxmlformats.org/officeDocument/2006/relationships/image" Target="../media/image23.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23" Type="http://schemas.openxmlformats.org/officeDocument/2006/relationships/image" Target="../media/image25.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datos.gob.mx/busca/dataset/volumen-transportado-y-almacenado-reportado-por-permisionario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inai.org.mx/"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mailto:oscar.guerra@inai.org.mx" TargetMode="External"/><Relationship Id="rId4" Type="http://schemas.openxmlformats.org/officeDocument/2006/relationships/hyperlink" Target="https://twitter.com/oscarguerraford?lang=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Plantila-PP-1.1.jpg"/>
          <p:cNvPicPr>
            <a:picLocks noChangeAspect="1"/>
          </p:cNvPicPr>
          <p:nvPr/>
        </p:nvPicPr>
        <p:blipFill>
          <a:blip r:embed="rId2"/>
          <a:stretch>
            <a:fillRect/>
          </a:stretch>
        </p:blipFill>
        <p:spPr>
          <a:xfrm rot="10800000">
            <a:off x="-1" y="0"/>
            <a:ext cx="9144001" cy="6858000"/>
          </a:xfrm>
          <a:prstGeom prst="rect">
            <a:avLst/>
          </a:prstGeom>
        </p:spPr>
      </p:pic>
      <p:pic>
        <p:nvPicPr>
          <p:cNvPr id="7" name="Imagen 6" descr=" logo inai.png"/>
          <p:cNvPicPr>
            <a:picLocks noChangeAspect="1"/>
          </p:cNvPicPr>
          <p:nvPr/>
        </p:nvPicPr>
        <p:blipFill>
          <a:blip r:embed="rId3"/>
          <a:stretch>
            <a:fillRect/>
          </a:stretch>
        </p:blipFill>
        <p:spPr>
          <a:xfrm>
            <a:off x="161336" y="143476"/>
            <a:ext cx="2544236" cy="1264167"/>
          </a:xfrm>
          <a:prstGeom prst="rect">
            <a:avLst/>
          </a:prstGeom>
          <a:effectLst>
            <a:outerShdw blurRad="50800" dist="38100" dir="2700000" algn="tl" rotWithShape="0">
              <a:srgbClr val="000000">
                <a:alpha val="0"/>
              </a:srgbClr>
            </a:outerShdw>
          </a:effectLst>
        </p:spPr>
      </p:pic>
      <p:sp>
        <p:nvSpPr>
          <p:cNvPr id="8" name="Rectángulo 7"/>
          <p:cNvSpPr/>
          <p:nvPr/>
        </p:nvSpPr>
        <p:spPr>
          <a:xfrm>
            <a:off x="905117" y="2240653"/>
            <a:ext cx="7342214" cy="2548198"/>
          </a:xfrm>
          <a:prstGeom prst="rect">
            <a:avLst/>
          </a:prstGeom>
        </p:spPr>
        <p:txBody>
          <a:bodyPr wrap="square">
            <a:spAutoFit/>
          </a:bodyPr>
          <a:lstStyle/>
          <a:p>
            <a:pPr algn="ctr">
              <a:lnSpc>
                <a:spcPct val="114000"/>
              </a:lnSpc>
            </a:pPr>
            <a:r>
              <a:rPr lang="es-MX" sz="4800" b="1" cap="small" dirty="0">
                <a:solidFill>
                  <a:schemeClr val="bg1"/>
                </a:solidFill>
                <a:latin typeface="Arial" panose="020B0604020202020204" pitchFamily="34" charset="0"/>
              </a:rPr>
              <a:t>Información pública sobre el robo de hidrocarburos</a:t>
            </a:r>
          </a:p>
        </p:txBody>
      </p:sp>
      <p:sp>
        <p:nvSpPr>
          <p:cNvPr id="2" name="CuadroTexto 1"/>
          <p:cNvSpPr txBox="1"/>
          <p:nvPr/>
        </p:nvSpPr>
        <p:spPr>
          <a:xfrm>
            <a:off x="6003983" y="6131198"/>
            <a:ext cx="2842710" cy="461665"/>
          </a:xfrm>
          <a:prstGeom prst="rect">
            <a:avLst/>
          </a:prstGeom>
          <a:noFill/>
        </p:spPr>
        <p:txBody>
          <a:bodyPr wrap="square" rtlCol="0">
            <a:spAutoFit/>
          </a:bodyPr>
          <a:lstStyle/>
          <a:p>
            <a:pPr algn="r"/>
            <a:r>
              <a:rPr lang="es-MX" sz="2400" b="1" dirty="0">
                <a:solidFill>
                  <a:schemeClr val="tx2">
                    <a:lumMod val="20000"/>
                    <a:lumOff val="80000"/>
                  </a:schemeClr>
                </a:solidFill>
              </a:rPr>
              <a:t>Enero de 2019</a:t>
            </a:r>
          </a:p>
        </p:txBody>
      </p:sp>
      <p:sp>
        <p:nvSpPr>
          <p:cNvPr id="6" name="Rectángulo 5">
            <a:extLst>
              <a:ext uri="{FF2B5EF4-FFF2-40B4-BE49-F238E27FC236}">
                <a16:creationId xmlns:a16="http://schemas.microsoft.com/office/drawing/2014/main" id="{12391F07-C384-4EA2-9205-D6D9BB0CD18E}"/>
              </a:ext>
            </a:extLst>
          </p:cNvPr>
          <p:cNvSpPr/>
          <p:nvPr/>
        </p:nvSpPr>
        <p:spPr>
          <a:xfrm>
            <a:off x="2866909" y="145310"/>
            <a:ext cx="6115756" cy="1320170"/>
          </a:xfrm>
          <a:prstGeom prst="rect">
            <a:avLst/>
          </a:prstGeom>
        </p:spPr>
        <p:txBody>
          <a:bodyPr wrap="square">
            <a:spAutoFit/>
          </a:bodyPr>
          <a:lstStyle/>
          <a:p>
            <a:pPr algn="ctr">
              <a:lnSpc>
                <a:spcPct val="114000"/>
              </a:lnSpc>
            </a:pPr>
            <a:r>
              <a:rPr lang="es-MX" sz="2400" b="1" cap="small" dirty="0">
                <a:solidFill>
                  <a:srgbClr val="002060"/>
                </a:solidFill>
                <a:latin typeface="Arial" panose="020B0604020202020204" pitchFamily="34" charset="0"/>
              </a:rPr>
              <a:t>Foro: La importancia del acceso a la información en el combate al robo de combustibles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21348C-C50B-43A3-A3D8-73EFD2CDCCCE}"/>
              </a:ext>
            </a:extLst>
          </p:cNvPr>
          <p:cNvSpPr txBox="1"/>
          <p:nvPr/>
        </p:nvSpPr>
        <p:spPr>
          <a:xfrm>
            <a:off x="239889" y="200839"/>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b="1" cap="small" dirty="0">
                <a:solidFill>
                  <a:schemeClr val="bg1"/>
                </a:solidFill>
              </a:rPr>
              <a:t>Ejemplos de las resoluciones de los RR</a:t>
            </a:r>
          </a:p>
        </p:txBody>
      </p:sp>
      <p:sp>
        <p:nvSpPr>
          <p:cNvPr id="6" name="3 Marcador de número de diapositiva">
            <a:extLst>
              <a:ext uri="{FF2B5EF4-FFF2-40B4-BE49-F238E27FC236}">
                <a16:creationId xmlns:a16="http://schemas.microsoft.com/office/drawing/2014/main" id="{532BDA22-CE3D-4AD6-A2B9-DEB3E21C2525}"/>
              </a:ext>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10</a:t>
            </a:fld>
            <a:endParaRPr lang="es-MX" dirty="0"/>
          </a:p>
        </p:txBody>
      </p:sp>
      <p:sp>
        <p:nvSpPr>
          <p:cNvPr id="7" name="1 Marcador de número de diapositiva"/>
          <p:cNvSpPr txBox="1">
            <a:spLocks/>
          </p:cNvSpPr>
          <p:nvPr/>
        </p:nvSpPr>
        <p:spPr>
          <a:xfrm>
            <a:off x="8647113" y="6408738"/>
            <a:ext cx="366712"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s-MX" sz="1200" dirty="0">
              <a:solidFill>
                <a:schemeClr val="bg1">
                  <a:lumMod val="50000"/>
                </a:schemeClr>
              </a:solidFill>
            </a:endParaRPr>
          </a:p>
        </p:txBody>
      </p:sp>
      <p:sp>
        <p:nvSpPr>
          <p:cNvPr id="5" name="3 Marcador de número de diapositiva"/>
          <p:cNvSpPr txBox="1">
            <a:spLocks/>
          </p:cNvSpPr>
          <p:nvPr/>
        </p:nvSpPr>
        <p:spPr>
          <a:xfrm>
            <a:off x="6553200" y="6370205"/>
            <a:ext cx="2133600" cy="365125"/>
          </a:xfrm>
          <a:prstGeom prst="rect">
            <a:avLst/>
          </a:prstGeom>
        </p:spPr>
        <p:txBody>
          <a:bodyPr vert="horz" lIns="91440" tIns="45720" rIns="91440" bIns="45720" rtlCol="0" anchor="ctr"/>
          <a:lstStyle>
            <a:defPPr>
              <a:defRPr lang="es-ES_tradnl"/>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2EEE92-B417-4ACB-84B0-576613EB8781}" type="slidenum">
              <a:rPr lang="es-MX" smtClean="0"/>
              <a:pPr/>
              <a:t>10</a:t>
            </a:fld>
            <a:endParaRPr lang="es-MX" dirty="0"/>
          </a:p>
        </p:txBody>
      </p:sp>
      <p:graphicFrame>
        <p:nvGraphicFramePr>
          <p:cNvPr id="8" name="Marcador de contenido 3">
            <a:extLst>
              <a:ext uri="{FF2B5EF4-FFF2-40B4-BE49-F238E27FC236}">
                <a16:creationId xmlns:a16="http://schemas.microsoft.com/office/drawing/2014/main" id="{ACB91118-9ED6-4BA8-9831-D196106296CD}"/>
              </a:ext>
            </a:extLst>
          </p:cNvPr>
          <p:cNvGraphicFramePr>
            <a:graphicFrameLocks noGrp="1"/>
          </p:cNvGraphicFramePr>
          <p:nvPr>
            <p:ph idx="1"/>
            <p:extLst>
              <p:ext uri="{D42A27DB-BD31-4B8C-83A1-F6EECF244321}">
                <p14:modId xmlns:p14="http://schemas.microsoft.com/office/powerpoint/2010/main" val="3112503762"/>
              </p:ext>
            </p:extLst>
          </p:nvPr>
        </p:nvGraphicFramePr>
        <p:xfrm>
          <a:off x="239889" y="956032"/>
          <a:ext cx="8621890" cy="5735842"/>
        </p:xfrm>
        <a:graphic>
          <a:graphicData uri="http://schemas.openxmlformats.org/drawingml/2006/table">
            <a:tbl>
              <a:tblPr firstRow="1" firstCol="1" bandRow="1">
                <a:tableStyleId>{5C22544A-7EE6-4342-B048-85BDC9FD1C3A}</a:tableStyleId>
              </a:tblPr>
              <a:tblGrid>
                <a:gridCol w="1618879">
                  <a:extLst>
                    <a:ext uri="{9D8B030D-6E8A-4147-A177-3AD203B41FA5}">
                      <a16:colId xmlns:a16="http://schemas.microsoft.com/office/drawing/2014/main" val="1176333333"/>
                    </a:ext>
                  </a:extLst>
                </a:gridCol>
                <a:gridCol w="2333729">
                  <a:extLst>
                    <a:ext uri="{9D8B030D-6E8A-4147-A177-3AD203B41FA5}">
                      <a16:colId xmlns:a16="http://schemas.microsoft.com/office/drawing/2014/main" val="3791725361"/>
                    </a:ext>
                  </a:extLst>
                </a:gridCol>
                <a:gridCol w="2334641">
                  <a:extLst>
                    <a:ext uri="{9D8B030D-6E8A-4147-A177-3AD203B41FA5}">
                      <a16:colId xmlns:a16="http://schemas.microsoft.com/office/drawing/2014/main" val="35654107"/>
                    </a:ext>
                  </a:extLst>
                </a:gridCol>
                <a:gridCol w="2334641">
                  <a:extLst>
                    <a:ext uri="{9D8B030D-6E8A-4147-A177-3AD203B41FA5}">
                      <a16:colId xmlns:a16="http://schemas.microsoft.com/office/drawing/2014/main" val="2847304028"/>
                    </a:ext>
                  </a:extLst>
                </a:gridCol>
              </a:tblGrid>
              <a:tr h="398774">
                <a:tc>
                  <a:txBody>
                    <a:bodyPr/>
                    <a:lstStyle/>
                    <a:p>
                      <a:pPr>
                        <a:lnSpc>
                          <a:spcPct val="107000"/>
                        </a:lnSpc>
                        <a:spcAft>
                          <a:spcPts val="0"/>
                        </a:spcAft>
                      </a:pPr>
                      <a:r>
                        <a:rPr lang="es-MX" sz="2000" dirty="0">
                          <a:effectLst/>
                        </a:rPr>
                        <a:t>RDA 1005/16</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tc>
                  <a:txBody>
                    <a:bodyPr/>
                    <a:lstStyle/>
                    <a:p>
                      <a:pPr>
                        <a:lnSpc>
                          <a:spcPct val="107000"/>
                        </a:lnSpc>
                        <a:spcAft>
                          <a:spcPts val="0"/>
                        </a:spcAft>
                      </a:pPr>
                      <a:r>
                        <a:rPr lang="es-MX" sz="2000" dirty="0">
                          <a:effectLst/>
                        </a:rPr>
                        <a:t>SO: PEMEX</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tc>
                  <a:txBody>
                    <a:bodyPr/>
                    <a:lstStyle/>
                    <a:p>
                      <a:pPr>
                        <a:lnSpc>
                          <a:spcPct val="107000"/>
                        </a:lnSpc>
                        <a:spcAft>
                          <a:spcPts val="0"/>
                        </a:spcAft>
                      </a:pPr>
                      <a:r>
                        <a:rPr lang="es-MX" sz="2000" dirty="0">
                          <a:effectLst/>
                          <a:latin typeface="+mn-lt"/>
                          <a:ea typeface="+mn-ea"/>
                          <a:cs typeface="+mn-cs"/>
                        </a:rPr>
                        <a:t>16</a:t>
                      </a:r>
                      <a:r>
                        <a:rPr lang="es-MX" sz="2000" baseline="0" dirty="0">
                          <a:effectLst/>
                          <a:latin typeface="+mn-lt"/>
                          <a:ea typeface="+mn-ea"/>
                          <a:cs typeface="+mn-cs"/>
                        </a:rPr>
                        <a:t> marzo 2016</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tc>
                  <a:txBody>
                    <a:bodyPr/>
                    <a:lstStyle/>
                    <a:p>
                      <a:pPr>
                        <a:lnSpc>
                          <a:spcPct val="107000"/>
                        </a:lnSpc>
                        <a:spcAft>
                          <a:spcPts val="0"/>
                        </a:spcAft>
                      </a:pPr>
                      <a:r>
                        <a:rPr lang="es-MX" sz="2000" dirty="0">
                          <a:effectLst/>
                        </a:rPr>
                        <a:t>Modifica  /Unanimidad</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extLst>
                  <a:ext uri="{0D108BD9-81ED-4DB2-BD59-A6C34878D82A}">
                    <a16:rowId xmlns:a16="http://schemas.microsoft.com/office/drawing/2014/main" val="2270556550"/>
                  </a:ext>
                </a:extLst>
              </a:tr>
              <a:tr h="763114">
                <a:tc>
                  <a:txBody>
                    <a:bodyPr/>
                    <a:lstStyle/>
                    <a:p>
                      <a:pPr>
                        <a:lnSpc>
                          <a:spcPct val="107000"/>
                        </a:lnSpc>
                        <a:spcAft>
                          <a:spcPts val="0"/>
                        </a:spcAft>
                      </a:pPr>
                      <a:r>
                        <a:rPr lang="es-MX" sz="2000" dirty="0">
                          <a:effectLst/>
                        </a:rPr>
                        <a:t>Solicitud:</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tc gridSpan="3">
                  <a:txBody>
                    <a:bodyPr/>
                    <a:lstStyle/>
                    <a:p>
                      <a:pPr algn="just">
                        <a:lnSpc>
                          <a:spcPct val="107000"/>
                        </a:lnSpc>
                        <a:spcAft>
                          <a:spcPts val="0"/>
                        </a:spcAft>
                      </a:pPr>
                      <a:r>
                        <a:rPr lang="es-MX" sz="2000" b="1" dirty="0">
                          <a:effectLst/>
                        </a:rPr>
                        <a:t>Número de tomas clandestinas detectadas en el estado de Puebla desde el 2005</a:t>
                      </a:r>
                      <a:r>
                        <a:rPr lang="es-MX" sz="2000" dirty="0">
                          <a:effectLst/>
                        </a:rPr>
                        <a:t>, desglosado por año, mes y municipio.</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139122274"/>
                  </a:ext>
                </a:extLst>
              </a:tr>
              <a:tr h="524287">
                <a:tc>
                  <a:txBody>
                    <a:bodyPr/>
                    <a:lstStyle/>
                    <a:p>
                      <a:pPr>
                        <a:lnSpc>
                          <a:spcPct val="107000"/>
                        </a:lnSpc>
                        <a:spcAft>
                          <a:spcPts val="0"/>
                        </a:spcAft>
                      </a:pPr>
                      <a:r>
                        <a:rPr lang="es-MX" sz="2000" dirty="0">
                          <a:effectLst/>
                        </a:rPr>
                        <a:t>Respuesta:</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tc gridSpan="3">
                  <a:txBody>
                    <a:bodyPr/>
                    <a:lstStyle/>
                    <a:p>
                      <a:pPr algn="just">
                        <a:lnSpc>
                          <a:spcPct val="107000"/>
                        </a:lnSpc>
                        <a:spcAft>
                          <a:spcPts val="0"/>
                        </a:spcAft>
                      </a:pPr>
                      <a:r>
                        <a:rPr lang="es-MX" sz="2000" b="1" dirty="0">
                          <a:effectLst/>
                        </a:rPr>
                        <a:t>El sujeto obligado proporcionó información solo para el año 2015</a:t>
                      </a:r>
                      <a:endParaRPr lang="es-MX"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831278732"/>
                  </a:ext>
                </a:extLst>
              </a:tr>
              <a:tr h="2846717">
                <a:tc>
                  <a:txBody>
                    <a:bodyPr/>
                    <a:lstStyle/>
                    <a:p>
                      <a:pPr>
                        <a:lnSpc>
                          <a:spcPct val="107000"/>
                        </a:lnSpc>
                        <a:spcAft>
                          <a:spcPts val="0"/>
                        </a:spcAft>
                      </a:pPr>
                      <a:r>
                        <a:rPr lang="es-MX" sz="2000" dirty="0">
                          <a:effectLst/>
                        </a:rPr>
                        <a:t>Análisis e instrucción:</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tc gridSpan="3">
                  <a:txBody>
                    <a:bodyPr/>
                    <a:lstStyle/>
                    <a:p>
                      <a:pPr algn="just">
                        <a:lnSpc>
                          <a:spcPct val="107000"/>
                        </a:lnSpc>
                        <a:spcAft>
                          <a:spcPts val="600"/>
                        </a:spcAft>
                      </a:pPr>
                      <a:r>
                        <a:rPr lang="es-MX" sz="2000" dirty="0">
                          <a:effectLst/>
                        </a:rPr>
                        <a:t>Durante el análisis </a:t>
                      </a:r>
                      <a:r>
                        <a:rPr lang="es-MX" sz="2000" b="1" dirty="0">
                          <a:effectLst/>
                        </a:rPr>
                        <a:t>el sujeto obligado remitió 10 tablas con el número de tomas clandestinas </a:t>
                      </a:r>
                      <a:r>
                        <a:rPr lang="es-MX" sz="2000" dirty="0">
                          <a:effectLst/>
                        </a:rPr>
                        <a:t>localizadas en el estado de Puebla de 2005 a 2014, no obstante, </a:t>
                      </a:r>
                      <a:r>
                        <a:rPr lang="es-MX" sz="2000" b="1" dirty="0">
                          <a:effectLst/>
                        </a:rPr>
                        <a:t>dichas tablas no contenían el nivel de desglose requerido por el particular. </a:t>
                      </a:r>
                    </a:p>
                    <a:p>
                      <a:pPr algn="just">
                        <a:lnSpc>
                          <a:spcPct val="107000"/>
                        </a:lnSpc>
                        <a:spcAft>
                          <a:spcPts val="0"/>
                        </a:spcAft>
                      </a:pPr>
                      <a:r>
                        <a:rPr lang="es-MX" sz="2000" dirty="0">
                          <a:effectLst/>
                        </a:rPr>
                        <a:t>Asimismo, se advirtió que </a:t>
                      </a:r>
                      <a:r>
                        <a:rPr lang="es-MX" sz="2000" b="1" dirty="0">
                          <a:effectLst/>
                        </a:rPr>
                        <a:t>el sujeto obligado fue omiso en señalar el motivo por el cual  no se proporcionó la información  </a:t>
                      </a:r>
                      <a:r>
                        <a:rPr lang="es-MX" sz="2000" dirty="0">
                          <a:effectLst/>
                        </a:rPr>
                        <a:t>tal y como fue requerida en la solicitud inicial, por lo que </a:t>
                      </a:r>
                      <a:r>
                        <a:rPr lang="es-MX" sz="2000" b="1" dirty="0">
                          <a:effectLst/>
                        </a:rPr>
                        <a:t>se le instruyó para que entregara la información tal como fue solicitada.</a:t>
                      </a:r>
                      <a:endParaRPr lang="es-MX"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550579511"/>
                  </a:ext>
                </a:extLst>
              </a:tr>
              <a:tr h="558237">
                <a:tc>
                  <a:txBody>
                    <a:bodyPr/>
                    <a:lstStyle/>
                    <a:p>
                      <a:pPr>
                        <a:lnSpc>
                          <a:spcPct val="107000"/>
                        </a:lnSpc>
                        <a:spcAft>
                          <a:spcPts val="0"/>
                        </a:spcAft>
                      </a:pPr>
                      <a:r>
                        <a:rPr lang="es-MX" sz="2000" dirty="0">
                          <a:effectLst/>
                          <a:latin typeface="Calibri" panose="020F0502020204030204" pitchFamily="34" charset="0"/>
                          <a:ea typeface="Calibri" panose="020F0502020204030204" pitchFamily="34" charset="0"/>
                          <a:cs typeface="Times New Roman" panose="02020603050405020304" pitchFamily="18" charset="0"/>
                        </a:rPr>
                        <a:t>Estatus:</a:t>
                      </a:r>
                    </a:p>
                  </a:txBody>
                  <a:tcPr marL="44450" marR="44450" marT="0" marB="0" anchor="ctr">
                    <a:solidFill>
                      <a:srgbClr val="7030A0"/>
                    </a:solidFill>
                  </a:tcPr>
                </a:tc>
                <a:tc gridSpan="3">
                  <a:txBody>
                    <a:bodyPr/>
                    <a:lstStyle/>
                    <a:p>
                      <a:pPr algn="just">
                        <a:lnSpc>
                          <a:spcPct val="107000"/>
                        </a:lnSpc>
                        <a:spcAft>
                          <a:spcPts val="0"/>
                        </a:spcAft>
                      </a:pPr>
                      <a:r>
                        <a:rPr lang="es-MX" sz="2000" b="1" dirty="0">
                          <a:effectLst/>
                          <a:latin typeface="Calibri" panose="020F0502020204030204" pitchFamily="34" charset="0"/>
                          <a:ea typeface="Calibri" panose="020F0502020204030204" pitchFamily="34" charset="0"/>
                          <a:cs typeface="Times New Roman" panose="02020603050405020304" pitchFamily="18" charset="0"/>
                        </a:rPr>
                        <a:t>Cumplido</a:t>
                      </a:r>
                      <a:r>
                        <a:rPr lang="es-MX" sz="2000" dirty="0">
                          <a:effectLst/>
                          <a:latin typeface="Calibri" panose="020F0502020204030204" pitchFamily="34" charset="0"/>
                          <a:ea typeface="Calibri" panose="020F0502020204030204" pitchFamily="34" charset="0"/>
                          <a:cs typeface="Times New Roman" panose="02020603050405020304" pitchFamily="18" charset="0"/>
                        </a:rPr>
                        <a:t>: se entregó una base de datos con las tomas clandestinas localizadas en Puebla, de 2005 a 2016, por año, mes y municipio.</a:t>
                      </a:r>
                    </a:p>
                  </a:txBody>
                  <a:tcPr marL="44450" marR="44450" marT="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616159667"/>
                  </a:ext>
                </a:extLst>
              </a:tr>
            </a:tbl>
          </a:graphicData>
        </a:graphic>
      </p:graphicFrame>
    </p:spTree>
    <p:extLst>
      <p:ext uri="{BB962C8B-B14F-4D97-AF65-F5344CB8AC3E}">
        <p14:creationId xmlns:p14="http://schemas.microsoft.com/office/powerpoint/2010/main" val="1343515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21348C-C50B-43A3-A3D8-73EFD2CDCCCE}"/>
              </a:ext>
            </a:extLst>
          </p:cNvPr>
          <p:cNvSpPr txBox="1"/>
          <p:nvPr/>
        </p:nvSpPr>
        <p:spPr>
          <a:xfrm>
            <a:off x="239889" y="200839"/>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b="1" cap="small" dirty="0">
                <a:solidFill>
                  <a:schemeClr val="bg1"/>
                </a:solidFill>
              </a:rPr>
              <a:t>Ejemplos de las resoluciones de los RR</a:t>
            </a:r>
          </a:p>
        </p:txBody>
      </p:sp>
      <p:sp>
        <p:nvSpPr>
          <p:cNvPr id="6" name="3 Marcador de número de diapositiva">
            <a:extLst>
              <a:ext uri="{FF2B5EF4-FFF2-40B4-BE49-F238E27FC236}">
                <a16:creationId xmlns:a16="http://schemas.microsoft.com/office/drawing/2014/main" id="{532BDA22-CE3D-4AD6-A2B9-DEB3E21C2525}"/>
              </a:ext>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11</a:t>
            </a:fld>
            <a:endParaRPr lang="es-MX" dirty="0"/>
          </a:p>
        </p:txBody>
      </p:sp>
      <p:sp>
        <p:nvSpPr>
          <p:cNvPr id="7" name="1 Marcador de número de diapositiva"/>
          <p:cNvSpPr txBox="1">
            <a:spLocks/>
          </p:cNvSpPr>
          <p:nvPr/>
        </p:nvSpPr>
        <p:spPr>
          <a:xfrm>
            <a:off x="8647113" y="6408738"/>
            <a:ext cx="366712"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s-MX" sz="1200" dirty="0">
              <a:solidFill>
                <a:schemeClr val="bg1">
                  <a:lumMod val="50000"/>
                </a:schemeClr>
              </a:solidFill>
            </a:endParaRPr>
          </a:p>
        </p:txBody>
      </p:sp>
      <p:sp>
        <p:nvSpPr>
          <p:cNvPr id="5" name="3 Marcador de número de diapositiva"/>
          <p:cNvSpPr txBox="1">
            <a:spLocks/>
          </p:cNvSpPr>
          <p:nvPr/>
        </p:nvSpPr>
        <p:spPr>
          <a:xfrm>
            <a:off x="6553200" y="6370205"/>
            <a:ext cx="2133600" cy="365125"/>
          </a:xfrm>
          <a:prstGeom prst="rect">
            <a:avLst/>
          </a:prstGeom>
        </p:spPr>
        <p:txBody>
          <a:bodyPr vert="horz" lIns="91440" tIns="45720" rIns="91440" bIns="45720" rtlCol="0" anchor="ctr"/>
          <a:lstStyle>
            <a:defPPr>
              <a:defRPr lang="es-ES_tradnl"/>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2EEE92-B417-4ACB-84B0-576613EB8781}" type="slidenum">
              <a:rPr lang="es-MX" smtClean="0"/>
              <a:pPr/>
              <a:t>11</a:t>
            </a:fld>
            <a:endParaRPr lang="es-MX" dirty="0"/>
          </a:p>
        </p:txBody>
      </p:sp>
      <p:graphicFrame>
        <p:nvGraphicFramePr>
          <p:cNvPr id="9" name="Marcador de contenido 3">
            <a:extLst>
              <a:ext uri="{FF2B5EF4-FFF2-40B4-BE49-F238E27FC236}">
                <a16:creationId xmlns:a16="http://schemas.microsoft.com/office/drawing/2014/main" id="{6C1E45FF-1A1C-4DD6-B112-6C7FB341AD62}"/>
              </a:ext>
            </a:extLst>
          </p:cNvPr>
          <p:cNvGraphicFramePr>
            <a:graphicFrameLocks noGrp="1"/>
          </p:cNvGraphicFramePr>
          <p:nvPr>
            <p:ph idx="1"/>
            <p:extLst>
              <p:ext uri="{D42A27DB-BD31-4B8C-83A1-F6EECF244321}">
                <p14:modId xmlns:p14="http://schemas.microsoft.com/office/powerpoint/2010/main" val="4129049368"/>
              </p:ext>
            </p:extLst>
          </p:nvPr>
        </p:nvGraphicFramePr>
        <p:xfrm>
          <a:off x="239889" y="1111889"/>
          <a:ext cx="8621889" cy="5481401"/>
        </p:xfrm>
        <a:graphic>
          <a:graphicData uri="http://schemas.openxmlformats.org/drawingml/2006/table">
            <a:tbl>
              <a:tblPr firstRow="1" firstCol="1" bandRow="1">
                <a:tableStyleId>{5C22544A-7EE6-4342-B048-85BDC9FD1C3A}</a:tableStyleId>
              </a:tblPr>
              <a:tblGrid>
                <a:gridCol w="1618878">
                  <a:extLst>
                    <a:ext uri="{9D8B030D-6E8A-4147-A177-3AD203B41FA5}">
                      <a16:colId xmlns:a16="http://schemas.microsoft.com/office/drawing/2014/main" val="2757595254"/>
                    </a:ext>
                  </a:extLst>
                </a:gridCol>
                <a:gridCol w="2333731">
                  <a:extLst>
                    <a:ext uri="{9D8B030D-6E8A-4147-A177-3AD203B41FA5}">
                      <a16:colId xmlns:a16="http://schemas.microsoft.com/office/drawing/2014/main" val="428961756"/>
                    </a:ext>
                  </a:extLst>
                </a:gridCol>
                <a:gridCol w="2334640">
                  <a:extLst>
                    <a:ext uri="{9D8B030D-6E8A-4147-A177-3AD203B41FA5}">
                      <a16:colId xmlns:a16="http://schemas.microsoft.com/office/drawing/2014/main" val="2905822087"/>
                    </a:ext>
                  </a:extLst>
                </a:gridCol>
                <a:gridCol w="2334640">
                  <a:extLst>
                    <a:ext uri="{9D8B030D-6E8A-4147-A177-3AD203B41FA5}">
                      <a16:colId xmlns:a16="http://schemas.microsoft.com/office/drawing/2014/main" val="2082352833"/>
                    </a:ext>
                  </a:extLst>
                </a:gridCol>
              </a:tblGrid>
              <a:tr h="614978">
                <a:tc>
                  <a:txBody>
                    <a:bodyPr/>
                    <a:lstStyle/>
                    <a:p>
                      <a:pPr>
                        <a:lnSpc>
                          <a:spcPct val="107000"/>
                        </a:lnSpc>
                        <a:spcAft>
                          <a:spcPts val="0"/>
                        </a:spcAft>
                      </a:pPr>
                      <a:r>
                        <a:rPr lang="es-MX" sz="2000" dirty="0">
                          <a:effectLst/>
                        </a:rPr>
                        <a:t>RDA 0805/15</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tc>
                  <a:txBody>
                    <a:bodyPr/>
                    <a:lstStyle/>
                    <a:p>
                      <a:pPr>
                        <a:lnSpc>
                          <a:spcPct val="107000"/>
                        </a:lnSpc>
                        <a:spcAft>
                          <a:spcPts val="0"/>
                        </a:spcAft>
                      </a:pPr>
                      <a:r>
                        <a:rPr lang="es-MX" sz="2000" dirty="0">
                          <a:effectLst/>
                        </a:rPr>
                        <a:t>SO: PEMEX</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tc>
                  <a:txBody>
                    <a:bodyPr/>
                    <a:lstStyle/>
                    <a:p>
                      <a:pPr>
                        <a:lnSpc>
                          <a:spcPct val="107000"/>
                        </a:lnSpc>
                        <a:spcAft>
                          <a:spcPts val="0"/>
                        </a:spcAft>
                      </a:pPr>
                      <a:r>
                        <a:rPr lang="es-MX" sz="2000" dirty="0">
                          <a:effectLst/>
                        </a:rPr>
                        <a:t>23 marzo 2015</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tc>
                  <a:txBody>
                    <a:bodyPr/>
                    <a:lstStyle/>
                    <a:p>
                      <a:pPr>
                        <a:lnSpc>
                          <a:spcPct val="107000"/>
                        </a:lnSpc>
                        <a:spcAft>
                          <a:spcPts val="0"/>
                        </a:spcAft>
                      </a:pPr>
                      <a:r>
                        <a:rPr lang="es-MX" sz="2000" dirty="0">
                          <a:effectLst/>
                        </a:rPr>
                        <a:t>Revoca /Unanimidad</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extLst>
                  <a:ext uri="{0D108BD9-81ED-4DB2-BD59-A6C34878D82A}">
                    <a16:rowId xmlns:a16="http://schemas.microsoft.com/office/drawing/2014/main" val="3527765076"/>
                  </a:ext>
                </a:extLst>
              </a:tr>
              <a:tr h="1234918">
                <a:tc>
                  <a:txBody>
                    <a:bodyPr/>
                    <a:lstStyle/>
                    <a:p>
                      <a:pPr>
                        <a:lnSpc>
                          <a:spcPct val="107000"/>
                        </a:lnSpc>
                        <a:spcAft>
                          <a:spcPts val="0"/>
                        </a:spcAft>
                      </a:pPr>
                      <a:r>
                        <a:rPr lang="es-MX" sz="2000" dirty="0">
                          <a:effectLst/>
                        </a:rPr>
                        <a:t>Solicitud:</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tc gridSpan="3">
                  <a:txBody>
                    <a:bodyPr/>
                    <a:lstStyle/>
                    <a:p>
                      <a:pPr algn="just">
                        <a:lnSpc>
                          <a:spcPct val="107000"/>
                        </a:lnSpc>
                        <a:spcAft>
                          <a:spcPts val="0"/>
                        </a:spcAft>
                      </a:pPr>
                      <a:r>
                        <a:rPr lang="es-MX" sz="2000" b="1" dirty="0">
                          <a:effectLst/>
                        </a:rPr>
                        <a:t>Número de empleados de PEMEX que hubieran sido despedidos y sancionados por estar relacionados con alguna manera del robo al hidrocarburo</a:t>
                      </a:r>
                      <a:r>
                        <a:rPr lang="es-MX" sz="2000" dirty="0">
                          <a:effectLst/>
                        </a:rPr>
                        <a:t>.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049389112"/>
                  </a:ext>
                </a:extLst>
              </a:tr>
              <a:tr h="419443">
                <a:tc>
                  <a:txBody>
                    <a:bodyPr/>
                    <a:lstStyle/>
                    <a:p>
                      <a:pPr>
                        <a:lnSpc>
                          <a:spcPct val="107000"/>
                        </a:lnSpc>
                        <a:spcAft>
                          <a:spcPts val="0"/>
                        </a:spcAft>
                      </a:pPr>
                      <a:r>
                        <a:rPr lang="es-MX" sz="2000" dirty="0">
                          <a:effectLst/>
                        </a:rPr>
                        <a:t>Respuesta:</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tc gridSpan="3">
                  <a:txBody>
                    <a:bodyPr/>
                    <a:lstStyle/>
                    <a:p>
                      <a:pPr algn="just">
                        <a:lnSpc>
                          <a:spcPct val="107000"/>
                        </a:lnSpc>
                        <a:spcAft>
                          <a:spcPts val="0"/>
                        </a:spcAft>
                      </a:pPr>
                      <a:r>
                        <a:rPr lang="es-MX" sz="2000" b="1" dirty="0">
                          <a:effectLst/>
                        </a:rPr>
                        <a:t>Inexistencia de la información</a:t>
                      </a:r>
                      <a:endParaRPr lang="es-MX"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689232598"/>
                  </a:ext>
                </a:extLst>
              </a:tr>
              <a:tr h="2574268">
                <a:tc>
                  <a:txBody>
                    <a:bodyPr/>
                    <a:lstStyle/>
                    <a:p>
                      <a:pPr>
                        <a:lnSpc>
                          <a:spcPct val="107000"/>
                        </a:lnSpc>
                        <a:spcAft>
                          <a:spcPts val="0"/>
                        </a:spcAft>
                      </a:pPr>
                      <a:r>
                        <a:rPr lang="es-MX" sz="2000" dirty="0">
                          <a:effectLst/>
                        </a:rPr>
                        <a:t>Análisis e instrucción:</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tc gridSpan="3">
                  <a:txBody>
                    <a:bodyPr/>
                    <a:lstStyle/>
                    <a:p>
                      <a:pPr algn="just">
                        <a:lnSpc>
                          <a:spcPct val="107000"/>
                        </a:lnSpc>
                        <a:spcAft>
                          <a:spcPts val="0"/>
                        </a:spcAft>
                      </a:pPr>
                      <a:r>
                        <a:rPr lang="es-MX" sz="2000" dirty="0">
                          <a:effectLst/>
                        </a:rPr>
                        <a:t>En virtud de que PEMEX no siguió el procedimiento previsto en la Ley de la materia, </a:t>
                      </a:r>
                      <a:r>
                        <a:rPr lang="es-MX" sz="2000" b="1" dirty="0">
                          <a:effectLst/>
                        </a:rPr>
                        <a:t>se consideró fundado el agravio y se instruyó para que realizara una nueva búsqueda y pusiera a disposición la información solicitada</a:t>
                      </a:r>
                      <a:r>
                        <a:rPr lang="es-MX" sz="2000" dirty="0">
                          <a:effectLst/>
                        </a:rPr>
                        <a:t>, </a:t>
                      </a:r>
                      <a:r>
                        <a:rPr lang="es-MX" sz="2000" b="1" dirty="0">
                          <a:effectLst/>
                        </a:rPr>
                        <a:t>o bien, pusiera a disposición los documentos fuente</a:t>
                      </a:r>
                      <a:r>
                        <a:rPr lang="es-MX" sz="2000" dirty="0">
                          <a:effectLst/>
                        </a:rPr>
                        <a:t>, </a:t>
                      </a:r>
                      <a:r>
                        <a:rPr lang="es-MX" sz="2000" b="1" dirty="0">
                          <a:effectLst/>
                        </a:rPr>
                        <a:t>en caso de que no sea posible entregar el número de empleados despedidos</a:t>
                      </a:r>
                      <a:r>
                        <a:rPr lang="es-MX" sz="2000" dirty="0">
                          <a:effectLst/>
                        </a:rPr>
                        <a:t>, </a:t>
                      </a:r>
                      <a:r>
                        <a:rPr lang="es-MX" sz="2000" b="1" dirty="0">
                          <a:effectLst/>
                        </a:rPr>
                        <a:t>clasificando</a:t>
                      </a:r>
                      <a:r>
                        <a:rPr lang="es-MX" sz="2000" dirty="0">
                          <a:effectLst/>
                        </a:rPr>
                        <a:t>, en su caso, los </a:t>
                      </a:r>
                      <a:r>
                        <a:rPr lang="es-MX" sz="2000" b="1" dirty="0">
                          <a:effectLst/>
                        </a:rPr>
                        <a:t>datos personales </a:t>
                      </a:r>
                      <a:r>
                        <a:rPr lang="es-MX" sz="2000" dirty="0">
                          <a:effectLst/>
                        </a:rPr>
                        <a:t>correspondientes.</a:t>
                      </a:r>
                    </a:p>
                  </a:txBody>
                  <a:tcPr marL="44450" marR="44450" marT="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510573322"/>
                  </a:ext>
                </a:extLst>
              </a:tr>
              <a:tr h="410799">
                <a:tc>
                  <a:txBody>
                    <a:bodyPr/>
                    <a:lstStyle/>
                    <a:p>
                      <a:pPr>
                        <a:lnSpc>
                          <a:spcPct val="107000"/>
                        </a:lnSpc>
                        <a:spcAft>
                          <a:spcPts val="0"/>
                        </a:spcAft>
                      </a:pPr>
                      <a:r>
                        <a:rPr lang="es-MX" sz="2000" dirty="0">
                          <a:effectLst/>
                          <a:latin typeface="Calibri" panose="020F0502020204030204" pitchFamily="34" charset="0"/>
                          <a:ea typeface="Calibri" panose="020F0502020204030204" pitchFamily="34" charset="0"/>
                          <a:cs typeface="Times New Roman" panose="02020603050405020304" pitchFamily="18" charset="0"/>
                        </a:rPr>
                        <a:t>Estatus:</a:t>
                      </a:r>
                    </a:p>
                  </a:txBody>
                  <a:tcPr marL="44450" marR="44450" marT="0" marB="0" anchor="ctr">
                    <a:solidFill>
                      <a:srgbClr val="7030A0"/>
                    </a:solidFill>
                  </a:tcPr>
                </a:tc>
                <a:tc gridSpan="3">
                  <a:txBody>
                    <a:bodyPr/>
                    <a:lstStyle/>
                    <a:p>
                      <a:pPr algn="just">
                        <a:lnSpc>
                          <a:spcPct val="107000"/>
                        </a:lnSpc>
                        <a:spcAft>
                          <a:spcPts val="0"/>
                        </a:spcAft>
                      </a:pPr>
                      <a:r>
                        <a:rPr lang="es-MX" sz="2000" b="1" dirty="0">
                          <a:effectLst/>
                        </a:rPr>
                        <a:t>Cumplido</a:t>
                      </a:r>
                      <a:r>
                        <a:rPr lang="es-MX" sz="2000" dirty="0">
                          <a:effectLst/>
                        </a:rPr>
                        <a:t>: se entregó información sobre el número de trabajadores sentenciados del periodo 2005-2014.</a:t>
                      </a:r>
                    </a:p>
                  </a:txBody>
                  <a:tcPr marL="44450" marR="44450" marT="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318458259"/>
                  </a:ext>
                </a:extLst>
              </a:tr>
            </a:tbl>
          </a:graphicData>
        </a:graphic>
      </p:graphicFrame>
    </p:spTree>
    <p:extLst>
      <p:ext uri="{BB962C8B-B14F-4D97-AF65-F5344CB8AC3E}">
        <p14:creationId xmlns:p14="http://schemas.microsoft.com/office/powerpoint/2010/main" val="4164529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21348C-C50B-43A3-A3D8-73EFD2CDCCCE}"/>
              </a:ext>
            </a:extLst>
          </p:cNvPr>
          <p:cNvSpPr txBox="1"/>
          <p:nvPr/>
        </p:nvSpPr>
        <p:spPr>
          <a:xfrm>
            <a:off x="239889" y="200839"/>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b="1" cap="small" dirty="0">
                <a:solidFill>
                  <a:schemeClr val="bg1"/>
                </a:solidFill>
              </a:rPr>
              <a:t>Ejemplos de las resoluciones de los RR</a:t>
            </a:r>
          </a:p>
        </p:txBody>
      </p:sp>
      <p:sp>
        <p:nvSpPr>
          <p:cNvPr id="6" name="3 Marcador de número de diapositiva">
            <a:extLst>
              <a:ext uri="{FF2B5EF4-FFF2-40B4-BE49-F238E27FC236}">
                <a16:creationId xmlns:a16="http://schemas.microsoft.com/office/drawing/2014/main" id="{532BDA22-CE3D-4AD6-A2B9-DEB3E21C2525}"/>
              </a:ext>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12</a:t>
            </a:fld>
            <a:endParaRPr lang="es-MX" dirty="0"/>
          </a:p>
        </p:txBody>
      </p:sp>
      <p:sp>
        <p:nvSpPr>
          <p:cNvPr id="7" name="1 Marcador de número de diapositiva"/>
          <p:cNvSpPr txBox="1">
            <a:spLocks/>
          </p:cNvSpPr>
          <p:nvPr/>
        </p:nvSpPr>
        <p:spPr>
          <a:xfrm>
            <a:off x="8647113" y="6408738"/>
            <a:ext cx="366712"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s-MX" sz="1200" dirty="0">
              <a:solidFill>
                <a:schemeClr val="bg1">
                  <a:lumMod val="50000"/>
                </a:schemeClr>
              </a:solidFill>
            </a:endParaRPr>
          </a:p>
        </p:txBody>
      </p:sp>
      <p:sp>
        <p:nvSpPr>
          <p:cNvPr id="5" name="3 Marcador de número de diapositiva"/>
          <p:cNvSpPr txBox="1">
            <a:spLocks/>
          </p:cNvSpPr>
          <p:nvPr/>
        </p:nvSpPr>
        <p:spPr>
          <a:xfrm>
            <a:off x="6553200" y="6370205"/>
            <a:ext cx="2133600" cy="365125"/>
          </a:xfrm>
          <a:prstGeom prst="rect">
            <a:avLst/>
          </a:prstGeom>
        </p:spPr>
        <p:txBody>
          <a:bodyPr vert="horz" lIns="91440" tIns="45720" rIns="91440" bIns="45720" rtlCol="0" anchor="ctr"/>
          <a:lstStyle>
            <a:defPPr>
              <a:defRPr lang="es-ES_tradnl"/>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2EEE92-B417-4ACB-84B0-576613EB8781}" type="slidenum">
              <a:rPr lang="es-MX" smtClean="0"/>
              <a:pPr/>
              <a:t>12</a:t>
            </a:fld>
            <a:endParaRPr lang="es-MX" dirty="0"/>
          </a:p>
        </p:txBody>
      </p:sp>
      <p:graphicFrame>
        <p:nvGraphicFramePr>
          <p:cNvPr id="10" name="Tabla 9">
            <a:extLst>
              <a:ext uri="{FF2B5EF4-FFF2-40B4-BE49-F238E27FC236}">
                <a16:creationId xmlns:a16="http://schemas.microsoft.com/office/drawing/2014/main" id="{DDE3F03D-395B-41FB-8114-734A4314FBF6}"/>
              </a:ext>
            </a:extLst>
          </p:cNvPr>
          <p:cNvGraphicFramePr>
            <a:graphicFrameLocks noGrp="1"/>
          </p:cNvGraphicFramePr>
          <p:nvPr>
            <p:extLst>
              <p:ext uri="{D42A27DB-BD31-4B8C-83A1-F6EECF244321}">
                <p14:modId xmlns:p14="http://schemas.microsoft.com/office/powerpoint/2010/main" val="2828757854"/>
              </p:ext>
            </p:extLst>
          </p:nvPr>
        </p:nvGraphicFramePr>
        <p:xfrm>
          <a:off x="130175" y="964408"/>
          <a:ext cx="8883650" cy="5781450"/>
        </p:xfrm>
        <a:graphic>
          <a:graphicData uri="http://schemas.openxmlformats.org/drawingml/2006/table">
            <a:tbl>
              <a:tblPr firstRow="1" firstCol="1" bandRow="1">
                <a:tableStyleId>{5C22544A-7EE6-4342-B048-85BDC9FD1C3A}</a:tableStyleId>
              </a:tblPr>
              <a:tblGrid>
                <a:gridCol w="1602356">
                  <a:extLst>
                    <a:ext uri="{9D8B030D-6E8A-4147-A177-3AD203B41FA5}">
                      <a16:colId xmlns:a16="http://schemas.microsoft.com/office/drawing/2014/main" val="3890026347"/>
                    </a:ext>
                  </a:extLst>
                </a:gridCol>
                <a:gridCol w="2309916">
                  <a:extLst>
                    <a:ext uri="{9D8B030D-6E8A-4147-A177-3AD203B41FA5}">
                      <a16:colId xmlns:a16="http://schemas.microsoft.com/office/drawing/2014/main" val="1180046560"/>
                    </a:ext>
                  </a:extLst>
                </a:gridCol>
                <a:gridCol w="2310816">
                  <a:extLst>
                    <a:ext uri="{9D8B030D-6E8A-4147-A177-3AD203B41FA5}">
                      <a16:colId xmlns:a16="http://schemas.microsoft.com/office/drawing/2014/main" val="4143146262"/>
                    </a:ext>
                  </a:extLst>
                </a:gridCol>
                <a:gridCol w="2660562">
                  <a:extLst>
                    <a:ext uri="{9D8B030D-6E8A-4147-A177-3AD203B41FA5}">
                      <a16:colId xmlns:a16="http://schemas.microsoft.com/office/drawing/2014/main" val="3970562866"/>
                    </a:ext>
                  </a:extLst>
                </a:gridCol>
              </a:tblGrid>
              <a:tr h="608263">
                <a:tc>
                  <a:txBody>
                    <a:bodyPr/>
                    <a:lstStyle/>
                    <a:p>
                      <a:pPr>
                        <a:lnSpc>
                          <a:spcPct val="107000"/>
                        </a:lnSpc>
                        <a:spcAft>
                          <a:spcPts val="0"/>
                        </a:spcAft>
                      </a:pPr>
                      <a:r>
                        <a:rPr lang="es-MX" sz="1800" dirty="0">
                          <a:effectLst/>
                        </a:rPr>
                        <a:t>RDA 4939/14</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tc>
                  <a:txBody>
                    <a:bodyPr/>
                    <a:lstStyle/>
                    <a:p>
                      <a:pPr>
                        <a:lnSpc>
                          <a:spcPct val="107000"/>
                        </a:lnSpc>
                        <a:spcAft>
                          <a:spcPts val="0"/>
                        </a:spcAft>
                      </a:pPr>
                      <a:r>
                        <a:rPr lang="es-MX" sz="1800" dirty="0">
                          <a:effectLst/>
                        </a:rPr>
                        <a:t>SO: PGR</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tc>
                  <a:txBody>
                    <a:bodyPr/>
                    <a:lstStyle/>
                    <a:p>
                      <a:pPr>
                        <a:lnSpc>
                          <a:spcPct val="107000"/>
                        </a:lnSpc>
                        <a:spcAft>
                          <a:spcPts val="0"/>
                        </a:spcAft>
                      </a:pPr>
                      <a:r>
                        <a:rPr lang="es-MX" sz="1800" dirty="0">
                          <a:effectLst/>
                        </a:rPr>
                        <a:t>14 enero</a:t>
                      </a:r>
                      <a:r>
                        <a:rPr lang="es-MX" sz="1800" baseline="0" dirty="0">
                          <a:effectLst/>
                        </a:rPr>
                        <a:t> 2015</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tc>
                  <a:txBody>
                    <a:bodyPr/>
                    <a:lstStyle/>
                    <a:p>
                      <a:pPr>
                        <a:lnSpc>
                          <a:spcPct val="107000"/>
                        </a:lnSpc>
                        <a:spcAft>
                          <a:spcPts val="0"/>
                        </a:spcAft>
                      </a:pPr>
                      <a:r>
                        <a:rPr lang="es-MX" sz="1800" dirty="0">
                          <a:effectLst/>
                        </a:rPr>
                        <a:t>Modifica /</a:t>
                      </a:r>
                      <a:r>
                        <a:rPr lang="es-MX" sz="1800" baseline="0" dirty="0">
                          <a:effectLst/>
                        </a:rPr>
                        <a:t> Unanimidad</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extLst>
                  <a:ext uri="{0D108BD9-81ED-4DB2-BD59-A6C34878D82A}">
                    <a16:rowId xmlns:a16="http://schemas.microsoft.com/office/drawing/2014/main" val="923786201"/>
                  </a:ext>
                </a:extLst>
              </a:tr>
              <a:tr h="658458">
                <a:tc>
                  <a:txBody>
                    <a:bodyPr/>
                    <a:lstStyle/>
                    <a:p>
                      <a:pPr>
                        <a:lnSpc>
                          <a:spcPct val="107000"/>
                        </a:lnSpc>
                        <a:spcAft>
                          <a:spcPts val="0"/>
                        </a:spcAft>
                      </a:pPr>
                      <a:r>
                        <a:rPr lang="es-MX" sz="1800" dirty="0">
                          <a:effectLst/>
                        </a:rPr>
                        <a:t>Solicitud:</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tc gridSpan="3">
                  <a:txBody>
                    <a:bodyPr/>
                    <a:lstStyle/>
                    <a:p>
                      <a:pPr algn="just">
                        <a:lnSpc>
                          <a:spcPct val="107000"/>
                        </a:lnSpc>
                        <a:spcAft>
                          <a:spcPts val="0"/>
                        </a:spcAft>
                      </a:pPr>
                      <a:r>
                        <a:rPr lang="es-MX" sz="1800" dirty="0">
                          <a:effectLst/>
                        </a:rPr>
                        <a:t>En relación con el </a:t>
                      </a:r>
                      <a:r>
                        <a:rPr lang="es-MX" sz="1800" b="1" dirty="0">
                          <a:effectLst/>
                        </a:rPr>
                        <a:t>robo a hidrocarburos, el nombre de los </a:t>
                      </a:r>
                      <a:r>
                        <a:rPr lang="es-MX" sz="1800" b="1" dirty="0" err="1">
                          <a:effectLst/>
                        </a:rPr>
                        <a:t>gasolineros</a:t>
                      </a:r>
                      <a:r>
                        <a:rPr lang="es-MX" sz="1800" b="1" dirty="0">
                          <a:effectLst/>
                        </a:rPr>
                        <a:t> sujetos a investigación o en la cárcel</a:t>
                      </a:r>
                      <a:r>
                        <a:rPr lang="es-MX" sz="1800" dirty="0">
                          <a:effectLst/>
                        </a:rPr>
                        <a: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755501008"/>
                  </a:ext>
                </a:extLst>
              </a:tr>
              <a:tr h="339343">
                <a:tc>
                  <a:txBody>
                    <a:bodyPr/>
                    <a:lstStyle/>
                    <a:p>
                      <a:pPr>
                        <a:lnSpc>
                          <a:spcPct val="107000"/>
                        </a:lnSpc>
                        <a:spcAft>
                          <a:spcPts val="0"/>
                        </a:spcAft>
                      </a:pPr>
                      <a:r>
                        <a:rPr lang="es-MX" sz="1800">
                          <a:effectLst/>
                        </a:rPr>
                        <a:t>Respuesta:</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tc gridSpan="3">
                  <a:txBody>
                    <a:bodyPr/>
                    <a:lstStyle/>
                    <a:p>
                      <a:pPr algn="just">
                        <a:lnSpc>
                          <a:spcPct val="107000"/>
                        </a:lnSpc>
                        <a:spcAft>
                          <a:spcPts val="0"/>
                        </a:spcAft>
                      </a:pPr>
                      <a:r>
                        <a:rPr lang="es-MX" sz="1800" b="1" dirty="0">
                          <a:effectLst/>
                        </a:rPr>
                        <a:t>Inexistencia de la información</a:t>
                      </a:r>
                      <a:endParaRPr lang="es-MX"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302655234"/>
                  </a:ext>
                </a:extLst>
              </a:tr>
              <a:tr h="3744066">
                <a:tc>
                  <a:txBody>
                    <a:bodyPr/>
                    <a:lstStyle/>
                    <a:p>
                      <a:pPr>
                        <a:lnSpc>
                          <a:spcPct val="107000"/>
                        </a:lnSpc>
                        <a:spcAft>
                          <a:spcPts val="0"/>
                        </a:spcAft>
                      </a:pPr>
                      <a:r>
                        <a:rPr lang="es-MX" sz="1800" dirty="0">
                          <a:effectLst/>
                        </a:rPr>
                        <a:t>Análisis e instrucción:</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tc gridSpan="3">
                  <a:txBody>
                    <a:bodyPr/>
                    <a:lstStyle/>
                    <a:p>
                      <a:pPr algn="just">
                        <a:lnSpc>
                          <a:spcPct val="107000"/>
                        </a:lnSpc>
                        <a:spcAft>
                          <a:spcPts val="600"/>
                        </a:spcAft>
                      </a:pPr>
                      <a:r>
                        <a:rPr lang="es-MX" sz="1800" dirty="0">
                          <a:effectLst/>
                        </a:rPr>
                        <a:t>Durante el análisis del recurso, </a:t>
                      </a:r>
                      <a:r>
                        <a:rPr lang="es-MX" sz="1800" b="1" dirty="0">
                          <a:effectLst/>
                        </a:rPr>
                        <a:t>el particular remitió un documento con las denuncias penales presentadas por la ASF</a:t>
                      </a:r>
                      <a:r>
                        <a:rPr lang="es-MX" sz="1800" dirty="0">
                          <a:effectLst/>
                        </a:rPr>
                        <a:t>, </a:t>
                      </a:r>
                      <a:r>
                        <a:rPr lang="es-MX" sz="1800" b="1" dirty="0">
                          <a:effectLst/>
                        </a:rPr>
                        <a:t>proporcionado previamente por PGR</a:t>
                      </a:r>
                      <a:r>
                        <a:rPr lang="es-MX" sz="1800" dirty="0">
                          <a:effectLst/>
                        </a:rPr>
                        <a:t> </a:t>
                      </a:r>
                      <a:r>
                        <a:rPr lang="es-MX" sz="1800" b="1" dirty="0">
                          <a:effectLst/>
                        </a:rPr>
                        <a:t>en atención a otra solicitud de información</a:t>
                      </a:r>
                      <a:r>
                        <a:rPr lang="es-MX" sz="1800" dirty="0">
                          <a:effectLst/>
                        </a:rPr>
                        <a:t>.</a:t>
                      </a:r>
                    </a:p>
                    <a:p>
                      <a:pPr algn="just">
                        <a:lnSpc>
                          <a:spcPct val="107000"/>
                        </a:lnSpc>
                        <a:spcAft>
                          <a:spcPts val="600"/>
                        </a:spcAft>
                      </a:pPr>
                      <a:r>
                        <a:rPr lang="es-MX" sz="1800" dirty="0">
                          <a:effectLst/>
                        </a:rPr>
                        <a:t>Además, </a:t>
                      </a:r>
                      <a:r>
                        <a:rPr lang="es-MX" sz="1800" b="1" dirty="0">
                          <a:effectLst/>
                        </a:rPr>
                        <a:t>el Instituto llevó a cabo una búsqueda en medios oficiales, encontrando un Boletín que muestra que la PGR ha conocido de la información solicitada</a:t>
                      </a:r>
                      <a:r>
                        <a:rPr lang="es-MX" sz="1800" dirty="0">
                          <a:effectLst/>
                        </a:rPr>
                        <a:t>. </a:t>
                      </a:r>
                    </a:p>
                    <a:p>
                      <a:pPr algn="just">
                        <a:lnSpc>
                          <a:spcPct val="107000"/>
                        </a:lnSpc>
                        <a:spcAft>
                          <a:spcPts val="600"/>
                        </a:spcAft>
                      </a:pPr>
                      <a:r>
                        <a:rPr lang="es-MX" sz="1800" dirty="0">
                          <a:effectLst/>
                        </a:rPr>
                        <a:t>Asimismo, se advirtió que </a:t>
                      </a:r>
                      <a:r>
                        <a:rPr lang="es-MX" sz="1800" b="1" dirty="0">
                          <a:effectLst/>
                        </a:rPr>
                        <a:t>PGR cuenta con diversos sistemas estadísticos </a:t>
                      </a:r>
                      <a:r>
                        <a:rPr lang="es-MX" sz="1800" dirty="0">
                          <a:effectLst/>
                        </a:rPr>
                        <a:t>en los que podría obrar la información.</a:t>
                      </a:r>
                    </a:p>
                    <a:p>
                      <a:pPr algn="just">
                        <a:lnSpc>
                          <a:spcPct val="107000"/>
                        </a:lnSpc>
                        <a:spcAft>
                          <a:spcPts val="600"/>
                        </a:spcAft>
                      </a:pPr>
                      <a:r>
                        <a:rPr lang="es-MX" sz="1800" dirty="0">
                          <a:effectLst/>
                        </a:rPr>
                        <a:t>Por tanto, </a:t>
                      </a:r>
                      <a:r>
                        <a:rPr lang="es-MX" sz="1800" b="1" dirty="0">
                          <a:effectLst/>
                        </a:rPr>
                        <a:t>se declaró fundado el agravio y se instruyó para que entregara la información solicitada</a:t>
                      </a:r>
                      <a:r>
                        <a:rPr lang="es-MX" sz="1800" dirty="0">
                          <a:effectLst/>
                        </a:rPr>
                        <a:t>, </a:t>
                      </a:r>
                      <a:r>
                        <a:rPr lang="es-MX" sz="1800" b="1" dirty="0">
                          <a:effectLst/>
                        </a:rPr>
                        <a:t>clasificando los datos personales contenidos en los documentos</a:t>
                      </a:r>
                      <a:r>
                        <a:rPr lang="es-MX" sz="1800" dirty="0">
                          <a:effectLst/>
                        </a:rPr>
                        <a:t>, además de poner a disposición los bolines de prensa y demás información de interés del particular que ya esté publicada.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014489073"/>
                  </a:ext>
                </a:extLst>
              </a:tr>
              <a:tr h="431320">
                <a:tc>
                  <a:txBody>
                    <a:bodyPr/>
                    <a:lstStyle/>
                    <a:p>
                      <a:pPr>
                        <a:lnSpc>
                          <a:spcPct val="107000"/>
                        </a:lnSpc>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Estatus:</a:t>
                      </a:r>
                    </a:p>
                  </a:txBody>
                  <a:tcPr marL="44450" marR="44450" marT="0" marB="0" anchor="ctr">
                    <a:solidFill>
                      <a:srgbClr val="7030A0"/>
                    </a:solidFill>
                  </a:tcPr>
                </a:tc>
                <a:tc gridSpan="3">
                  <a:txBody>
                    <a:bodyPr/>
                    <a:lstStyle/>
                    <a:p>
                      <a:pPr algn="just">
                        <a:lnSpc>
                          <a:spcPct val="107000"/>
                        </a:lnSpc>
                        <a:spcAft>
                          <a:spcPts val="0"/>
                        </a:spcAf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Cumplido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entregó información estadística a partir de 2006.</a:t>
                      </a:r>
                    </a:p>
                  </a:txBody>
                  <a:tcPr marL="44450" marR="44450" marT="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822252477"/>
                  </a:ext>
                </a:extLst>
              </a:tr>
            </a:tbl>
          </a:graphicData>
        </a:graphic>
      </p:graphicFrame>
    </p:spTree>
    <p:extLst>
      <p:ext uri="{BB962C8B-B14F-4D97-AF65-F5344CB8AC3E}">
        <p14:creationId xmlns:p14="http://schemas.microsoft.com/office/powerpoint/2010/main" val="1166925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21348C-C50B-43A3-A3D8-73EFD2CDCCCE}"/>
              </a:ext>
            </a:extLst>
          </p:cNvPr>
          <p:cNvSpPr txBox="1"/>
          <p:nvPr/>
        </p:nvSpPr>
        <p:spPr>
          <a:xfrm>
            <a:off x="239889" y="200839"/>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b="1" cap="small" dirty="0">
                <a:solidFill>
                  <a:schemeClr val="bg1"/>
                </a:solidFill>
              </a:rPr>
              <a:t>Resumen del ejercicio del DAI</a:t>
            </a:r>
          </a:p>
        </p:txBody>
      </p:sp>
      <p:sp>
        <p:nvSpPr>
          <p:cNvPr id="6" name="3 Marcador de número de diapositiva">
            <a:extLst>
              <a:ext uri="{FF2B5EF4-FFF2-40B4-BE49-F238E27FC236}">
                <a16:creationId xmlns:a16="http://schemas.microsoft.com/office/drawing/2014/main" id="{532BDA22-CE3D-4AD6-A2B9-DEB3E21C2525}"/>
              </a:ext>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13</a:t>
            </a:fld>
            <a:endParaRPr lang="es-MX" dirty="0"/>
          </a:p>
        </p:txBody>
      </p:sp>
      <p:sp>
        <p:nvSpPr>
          <p:cNvPr id="7" name="1 Marcador de número de diapositiva"/>
          <p:cNvSpPr txBox="1">
            <a:spLocks/>
          </p:cNvSpPr>
          <p:nvPr/>
        </p:nvSpPr>
        <p:spPr>
          <a:xfrm>
            <a:off x="8647113" y="6408738"/>
            <a:ext cx="366712"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s-MX" sz="1200" dirty="0">
              <a:solidFill>
                <a:schemeClr val="bg1">
                  <a:lumMod val="50000"/>
                </a:schemeClr>
              </a:solidFill>
            </a:endParaRPr>
          </a:p>
        </p:txBody>
      </p:sp>
      <p:sp>
        <p:nvSpPr>
          <p:cNvPr id="5" name="3 Marcador de número de diapositiva"/>
          <p:cNvSpPr txBox="1">
            <a:spLocks/>
          </p:cNvSpPr>
          <p:nvPr/>
        </p:nvSpPr>
        <p:spPr>
          <a:xfrm>
            <a:off x="6553200" y="6370205"/>
            <a:ext cx="2133600" cy="365125"/>
          </a:xfrm>
          <a:prstGeom prst="rect">
            <a:avLst/>
          </a:prstGeom>
        </p:spPr>
        <p:txBody>
          <a:bodyPr vert="horz" lIns="91440" tIns="45720" rIns="91440" bIns="45720" rtlCol="0" anchor="ctr"/>
          <a:lstStyle>
            <a:defPPr>
              <a:defRPr lang="es-ES_tradnl"/>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2EEE92-B417-4ACB-84B0-576613EB8781}" type="slidenum">
              <a:rPr lang="es-MX" smtClean="0"/>
              <a:pPr/>
              <a:t>13</a:t>
            </a:fld>
            <a:endParaRPr lang="es-MX" dirty="0"/>
          </a:p>
        </p:txBody>
      </p:sp>
      <p:sp>
        <p:nvSpPr>
          <p:cNvPr id="18" name="8 Rectángulo">
            <a:extLst>
              <a:ext uri="{FF2B5EF4-FFF2-40B4-BE49-F238E27FC236}">
                <a16:creationId xmlns:a16="http://schemas.microsoft.com/office/drawing/2014/main" id="{31267E2D-048F-406E-9B6A-BFFB15F9F63D}"/>
              </a:ext>
            </a:extLst>
          </p:cNvPr>
          <p:cNvSpPr/>
          <p:nvPr/>
        </p:nvSpPr>
        <p:spPr>
          <a:xfrm>
            <a:off x="258631" y="866477"/>
            <a:ext cx="8621890" cy="705899"/>
          </a:xfrm>
          <a:prstGeom prst="rect">
            <a:avLst/>
          </a:prstGeom>
        </p:spPr>
        <p:txBody>
          <a:bodyPr wrap="square">
            <a:spAutoFit/>
          </a:bodyPr>
          <a:lstStyle/>
          <a:p>
            <a:pPr algn="just" fontAlgn="auto">
              <a:lnSpc>
                <a:spcPct val="110000"/>
              </a:lnSpc>
              <a:spcBef>
                <a:spcPts val="0"/>
              </a:spcBef>
              <a:spcAft>
                <a:spcPts val="900"/>
              </a:spcAft>
              <a:defRPr/>
            </a:pPr>
            <a:r>
              <a:rPr lang="es-MX" kern="0" dirty="0">
                <a:cs typeface="Arial" pitchFamily="34" charset="0"/>
              </a:rPr>
              <a:t>De lo analizado en las solicitudes de información y los medios de impugnación, podemos identificar que:</a:t>
            </a:r>
          </a:p>
        </p:txBody>
      </p:sp>
      <p:sp>
        <p:nvSpPr>
          <p:cNvPr id="8" name="8 Rectángulo">
            <a:extLst>
              <a:ext uri="{FF2B5EF4-FFF2-40B4-BE49-F238E27FC236}">
                <a16:creationId xmlns:a16="http://schemas.microsoft.com/office/drawing/2014/main" id="{F3B595B6-CFFE-4022-9BA9-D77326809947}"/>
              </a:ext>
            </a:extLst>
          </p:cNvPr>
          <p:cNvSpPr/>
          <p:nvPr/>
        </p:nvSpPr>
        <p:spPr>
          <a:xfrm>
            <a:off x="261946" y="1605288"/>
            <a:ext cx="8621890" cy="5224635"/>
          </a:xfrm>
          <a:prstGeom prst="rect">
            <a:avLst/>
          </a:prstGeom>
        </p:spPr>
        <p:txBody>
          <a:bodyPr wrap="square">
            <a:spAutoFit/>
          </a:bodyPr>
          <a:lstStyle/>
          <a:p>
            <a:pPr marL="342900" indent="-342900" algn="just" fontAlgn="auto">
              <a:lnSpc>
                <a:spcPct val="110000"/>
              </a:lnSpc>
              <a:spcBef>
                <a:spcPts val="0"/>
              </a:spcBef>
              <a:spcAft>
                <a:spcPts val="900"/>
              </a:spcAft>
              <a:buFont typeface="Arial" panose="020B0604020202020204" pitchFamily="34" charset="0"/>
              <a:buChar char="•"/>
              <a:defRPr/>
            </a:pPr>
            <a:r>
              <a:rPr lang="es-MX" kern="0" dirty="0">
                <a:cs typeface="Arial" pitchFamily="34" charset="0"/>
              </a:rPr>
              <a:t>El </a:t>
            </a:r>
            <a:r>
              <a:rPr lang="es-MX" b="1" kern="0" dirty="0">
                <a:cs typeface="Arial" pitchFamily="34" charset="0"/>
              </a:rPr>
              <a:t>interés mayor está centrado en </a:t>
            </a:r>
            <a:r>
              <a:rPr lang="es-ES" b="1" kern="0" dirty="0">
                <a:cs typeface="Arial" pitchFamily="34" charset="0"/>
              </a:rPr>
              <a:t>conocer el número y ubicación de tomas clandestinas</a:t>
            </a:r>
            <a:r>
              <a:rPr lang="es-ES" kern="0" dirty="0">
                <a:cs typeface="Arial" pitchFamily="34" charset="0"/>
              </a:rPr>
              <a:t> de hidrocarburos en el país.</a:t>
            </a:r>
          </a:p>
          <a:p>
            <a:pPr marL="342900" indent="-342900" algn="just" fontAlgn="auto">
              <a:lnSpc>
                <a:spcPct val="110000"/>
              </a:lnSpc>
              <a:spcBef>
                <a:spcPts val="0"/>
              </a:spcBef>
              <a:spcAft>
                <a:spcPts val="900"/>
              </a:spcAft>
              <a:buFont typeface="Arial" panose="020B0604020202020204" pitchFamily="34" charset="0"/>
              <a:buChar char="•"/>
              <a:defRPr/>
            </a:pPr>
            <a:r>
              <a:rPr lang="es-ES" kern="0" dirty="0">
                <a:cs typeface="Arial" pitchFamily="34" charset="0"/>
              </a:rPr>
              <a:t>El </a:t>
            </a:r>
            <a:r>
              <a:rPr lang="es-ES" b="1" kern="0" dirty="0">
                <a:cs typeface="Arial" pitchFamily="34" charset="0"/>
              </a:rPr>
              <a:t>Pleno del INAI modificó o revocó la respuesta del sujeto obligado en la mayoría de los recursos</a:t>
            </a:r>
            <a:r>
              <a:rPr lang="es-ES" kern="0" dirty="0">
                <a:cs typeface="Arial" pitchFamily="34" charset="0"/>
              </a:rPr>
              <a:t> de revisión, </a:t>
            </a:r>
            <a:r>
              <a:rPr lang="es-ES" b="1" kern="0" dirty="0">
                <a:cs typeface="Arial" pitchFamily="34" charset="0"/>
              </a:rPr>
              <a:t>instruyendo la entrega de la información</a:t>
            </a:r>
            <a:r>
              <a:rPr lang="es-ES" kern="0" dirty="0">
                <a:cs typeface="Arial" pitchFamily="34" charset="0"/>
              </a:rPr>
              <a:t>.</a:t>
            </a:r>
          </a:p>
          <a:p>
            <a:pPr marL="342900" indent="-342900" algn="just" fontAlgn="auto">
              <a:lnSpc>
                <a:spcPct val="110000"/>
              </a:lnSpc>
              <a:spcBef>
                <a:spcPts val="0"/>
              </a:spcBef>
              <a:spcAft>
                <a:spcPts val="900"/>
              </a:spcAft>
              <a:buFont typeface="Arial" panose="020B0604020202020204" pitchFamily="34" charset="0"/>
              <a:buChar char="•"/>
              <a:defRPr/>
            </a:pPr>
            <a:r>
              <a:rPr lang="es-ES" kern="0" dirty="0">
                <a:cs typeface="Arial" pitchFamily="34" charset="0"/>
              </a:rPr>
              <a:t>En los </a:t>
            </a:r>
            <a:r>
              <a:rPr lang="es-ES" b="1" kern="0" dirty="0">
                <a:cs typeface="Arial" pitchFamily="34" charset="0"/>
              </a:rPr>
              <a:t>recursos de revisión predomina la manifestación de información incompleta</a:t>
            </a:r>
            <a:r>
              <a:rPr lang="es-ES" kern="0" dirty="0">
                <a:cs typeface="Arial" pitchFamily="34" charset="0"/>
              </a:rPr>
              <a:t>; en algunos casos, la información ya había sido entregada previamente, pero se señaló como clasificada.</a:t>
            </a:r>
          </a:p>
          <a:p>
            <a:pPr marL="342900" indent="-342900" algn="just" fontAlgn="auto">
              <a:lnSpc>
                <a:spcPct val="110000"/>
              </a:lnSpc>
              <a:spcBef>
                <a:spcPts val="0"/>
              </a:spcBef>
              <a:spcAft>
                <a:spcPts val="900"/>
              </a:spcAft>
              <a:buFont typeface="Arial" panose="020B0604020202020204" pitchFamily="34" charset="0"/>
              <a:buChar char="•"/>
              <a:defRPr/>
            </a:pPr>
            <a:r>
              <a:rPr lang="es-ES" kern="0" dirty="0">
                <a:cs typeface="Arial" pitchFamily="34" charset="0"/>
              </a:rPr>
              <a:t>La </a:t>
            </a:r>
            <a:r>
              <a:rPr lang="es-ES" b="1" kern="0" dirty="0">
                <a:cs typeface="Arial" pitchFamily="34" charset="0"/>
              </a:rPr>
              <a:t>causa más frecuente de las modificaciones o revocaciones fue la falta de exhaustividad en la búsqueda</a:t>
            </a:r>
            <a:r>
              <a:rPr lang="es-ES" kern="0" dirty="0">
                <a:cs typeface="Arial" pitchFamily="34" charset="0"/>
              </a:rPr>
              <a:t> de la información solicitada.</a:t>
            </a:r>
          </a:p>
          <a:p>
            <a:pPr marL="342900" indent="-342900" algn="just" fontAlgn="auto">
              <a:lnSpc>
                <a:spcPct val="110000"/>
              </a:lnSpc>
              <a:spcBef>
                <a:spcPts val="0"/>
              </a:spcBef>
              <a:spcAft>
                <a:spcPts val="900"/>
              </a:spcAft>
              <a:buFont typeface="Arial" panose="020B0604020202020204" pitchFamily="34" charset="0"/>
              <a:buChar char="•"/>
              <a:defRPr/>
            </a:pPr>
            <a:r>
              <a:rPr lang="es-ES" kern="0" dirty="0">
                <a:cs typeface="Arial" pitchFamily="34" charset="0"/>
              </a:rPr>
              <a:t>La mayor parte de las </a:t>
            </a:r>
            <a:r>
              <a:rPr lang="es-ES" b="1" kern="0" dirty="0">
                <a:cs typeface="Arial" pitchFamily="34" charset="0"/>
              </a:rPr>
              <a:t>respuestas en las que clasificó la información como reservada o confidencial, fueron de PEMEX y sus subsidiarias (95.6% de solicitudes)</a:t>
            </a:r>
            <a:r>
              <a:rPr lang="es-ES" kern="0" dirty="0">
                <a:cs typeface="Arial" pitchFamily="34" charset="0"/>
              </a:rPr>
              <a:t>. Las </a:t>
            </a:r>
            <a:r>
              <a:rPr lang="es-ES" b="1" kern="0" dirty="0">
                <a:cs typeface="Arial" pitchFamily="34" charset="0"/>
              </a:rPr>
              <a:t>causales</a:t>
            </a:r>
            <a:r>
              <a:rPr lang="es-ES" kern="0" dirty="0">
                <a:cs typeface="Arial" pitchFamily="34" charset="0"/>
              </a:rPr>
              <a:t> fueron: </a:t>
            </a:r>
            <a:r>
              <a:rPr lang="es-ES" b="1" kern="0" dirty="0">
                <a:cs typeface="Arial" pitchFamily="34" charset="0"/>
              </a:rPr>
              <a:t>Seguridad Nacional, Seguridad Pública, Salud y bienestar de las personas, Secreto Comercial, Estabilidad económica del país</a:t>
            </a:r>
            <a:r>
              <a:rPr lang="es-ES" kern="0" dirty="0">
                <a:cs typeface="Arial" pitchFamily="34" charset="0"/>
              </a:rPr>
              <a:t>.</a:t>
            </a:r>
          </a:p>
          <a:p>
            <a:pPr marL="342900" indent="-342900" algn="just" fontAlgn="auto">
              <a:lnSpc>
                <a:spcPct val="110000"/>
              </a:lnSpc>
              <a:spcBef>
                <a:spcPts val="0"/>
              </a:spcBef>
              <a:spcAft>
                <a:spcPts val="900"/>
              </a:spcAft>
              <a:buFont typeface="Arial" panose="020B0604020202020204" pitchFamily="34" charset="0"/>
              <a:buChar char="•"/>
              <a:defRPr/>
            </a:pPr>
            <a:r>
              <a:rPr lang="es-ES" kern="0" dirty="0">
                <a:cs typeface="Arial" pitchFamily="34" charset="0"/>
              </a:rPr>
              <a:t>En </a:t>
            </a:r>
            <a:r>
              <a:rPr lang="es-ES" b="1" kern="0" dirty="0">
                <a:cs typeface="Arial" pitchFamily="34" charset="0"/>
              </a:rPr>
              <a:t>dos casos de clasificación de información por causa de seguridad nacional</a:t>
            </a:r>
            <a:r>
              <a:rPr lang="es-ES" kern="0" dirty="0">
                <a:cs typeface="Arial" pitchFamily="34" charset="0"/>
              </a:rPr>
              <a:t>, el </a:t>
            </a:r>
            <a:r>
              <a:rPr lang="es-ES" b="1" kern="0" dirty="0">
                <a:cs typeface="Arial" pitchFamily="34" charset="0"/>
              </a:rPr>
              <a:t>INAI ordenó la entrega de la información</a:t>
            </a:r>
            <a:r>
              <a:rPr lang="es-ES" kern="0" dirty="0">
                <a:cs typeface="Arial" pitchFamily="34" charset="0"/>
              </a:rPr>
              <a:t>.</a:t>
            </a:r>
            <a:endParaRPr lang="es-MX" kern="0" dirty="0">
              <a:cs typeface="Arial" pitchFamily="34" charset="0"/>
            </a:endParaRPr>
          </a:p>
        </p:txBody>
      </p:sp>
    </p:spTree>
    <p:extLst>
      <p:ext uri="{BB962C8B-B14F-4D97-AF65-F5344CB8AC3E}">
        <p14:creationId xmlns:p14="http://schemas.microsoft.com/office/powerpoint/2010/main" val="2950230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21348C-C50B-43A3-A3D8-73EFD2CDCCCE}"/>
              </a:ext>
            </a:extLst>
          </p:cNvPr>
          <p:cNvSpPr txBox="1"/>
          <p:nvPr/>
        </p:nvSpPr>
        <p:spPr>
          <a:xfrm>
            <a:off x="2244437" y="2001161"/>
            <a:ext cx="6899564" cy="2585323"/>
          </a:xfrm>
          <a:prstGeom prst="rect">
            <a:avLst/>
          </a:prstGeom>
          <a:solidFill>
            <a:srgbClr val="7030A0"/>
          </a:solidFill>
          <a:ln>
            <a:no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5400" b="1" cap="small" dirty="0">
                <a:solidFill>
                  <a:schemeClr val="bg1"/>
                </a:solidFill>
              </a:rPr>
              <a:t>Información pública de las obligaciones de transparencia</a:t>
            </a:r>
            <a:endParaRPr lang="es-MX" sz="3200" b="1" cap="small" dirty="0">
              <a:solidFill>
                <a:schemeClr val="bg1"/>
              </a:solidFill>
            </a:endParaRPr>
          </a:p>
        </p:txBody>
      </p:sp>
      <p:sp>
        <p:nvSpPr>
          <p:cNvPr id="13" name="3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es-ES_tradnl"/>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2EEE92-B417-4ACB-84B0-576613EB8781}" type="slidenum">
              <a:rPr lang="es-MX" smtClean="0"/>
              <a:pPr/>
              <a:t>14</a:t>
            </a:fld>
            <a:endParaRPr lang="es-MX" dirty="0"/>
          </a:p>
        </p:txBody>
      </p:sp>
    </p:spTree>
    <p:extLst>
      <p:ext uri="{BB962C8B-B14F-4D97-AF65-F5344CB8AC3E}">
        <p14:creationId xmlns:p14="http://schemas.microsoft.com/office/powerpoint/2010/main" val="551242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21348C-C50B-43A3-A3D8-73EFD2CDCCCE}"/>
              </a:ext>
            </a:extLst>
          </p:cNvPr>
          <p:cNvSpPr txBox="1"/>
          <p:nvPr/>
        </p:nvSpPr>
        <p:spPr>
          <a:xfrm>
            <a:off x="239889" y="200839"/>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b="1" cap="small" dirty="0">
                <a:solidFill>
                  <a:schemeClr val="bg1"/>
                </a:solidFill>
              </a:rPr>
              <a:t>Obligaciones de Transparencia</a:t>
            </a:r>
          </a:p>
        </p:txBody>
      </p:sp>
      <p:sp>
        <p:nvSpPr>
          <p:cNvPr id="6" name="3 Marcador de número de diapositiva">
            <a:extLst>
              <a:ext uri="{FF2B5EF4-FFF2-40B4-BE49-F238E27FC236}">
                <a16:creationId xmlns:a16="http://schemas.microsoft.com/office/drawing/2014/main" id="{532BDA22-CE3D-4AD6-A2B9-DEB3E21C2525}"/>
              </a:ext>
            </a:extLst>
          </p:cNvPr>
          <p:cNvSpPr>
            <a:spLocks noGrp="1"/>
          </p:cNvSpPr>
          <p:nvPr>
            <p:ph type="sldNum" sz="quarter" idx="12"/>
          </p:nvPr>
        </p:nvSpPr>
        <p:spPr>
          <a:xfrm>
            <a:off x="6553200" y="6423462"/>
            <a:ext cx="2133600" cy="365125"/>
          </a:xfrm>
        </p:spPr>
        <p:txBody>
          <a:bodyPr/>
          <a:lstStyle/>
          <a:p>
            <a:fld id="{B22EEE92-B417-4ACB-84B0-576613EB8781}" type="slidenum">
              <a:rPr lang="es-MX" smtClean="0"/>
              <a:t>15</a:t>
            </a:fld>
            <a:endParaRPr lang="es-MX" dirty="0"/>
          </a:p>
        </p:txBody>
      </p:sp>
      <p:sp>
        <p:nvSpPr>
          <p:cNvPr id="7" name="1 Marcador de número de diapositiva"/>
          <p:cNvSpPr txBox="1">
            <a:spLocks/>
          </p:cNvSpPr>
          <p:nvPr/>
        </p:nvSpPr>
        <p:spPr>
          <a:xfrm>
            <a:off x="8647113" y="6475850"/>
            <a:ext cx="366712"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s-MX" sz="1200" dirty="0">
              <a:solidFill>
                <a:schemeClr val="bg1">
                  <a:lumMod val="50000"/>
                </a:schemeClr>
              </a:solidFill>
            </a:endParaRPr>
          </a:p>
        </p:txBody>
      </p:sp>
      <p:sp>
        <p:nvSpPr>
          <p:cNvPr id="5" name="3 Marcador de número de diapositiva"/>
          <p:cNvSpPr txBox="1">
            <a:spLocks/>
          </p:cNvSpPr>
          <p:nvPr/>
        </p:nvSpPr>
        <p:spPr>
          <a:xfrm>
            <a:off x="6553200" y="6437317"/>
            <a:ext cx="2133600" cy="365125"/>
          </a:xfrm>
          <a:prstGeom prst="rect">
            <a:avLst/>
          </a:prstGeom>
        </p:spPr>
        <p:txBody>
          <a:bodyPr vert="horz" lIns="91440" tIns="45720" rIns="91440" bIns="45720" rtlCol="0" anchor="ctr"/>
          <a:lstStyle>
            <a:defPPr>
              <a:defRPr lang="es-ES_tradnl"/>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2EEE92-B417-4ACB-84B0-576613EB8781}" type="slidenum">
              <a:rPr lang="es-MX" smtClean="0"/>
              <a:pPr/>
              <a:t>15</a:t>
            </a:fld>
            <a:endParaRPr lang="es-MX" dirty="0"/>
          </a:p>
        </p:txBody>
      </p:sp>
      <p:sp>
        <p:nvSpPr>
          <p:cNvPr id="18" name="8 Rectángulo">
            <a:extLst>
              <a:ext uri="{FF2B5EF4-FFF2-40B4-BE49-F238E27FC236}">
                <a16:creationId xmlns:a16="http://schemas.microsoft.com/office/drawing/2014/main" id="{31267E2D-048F-406E-9B6A-BFFB15F9F63D}"/>
              </a:ext>
            </a:extLst>
          </p:cNvPr>
          <p:cNvSpPr/>
          <p:nvPr/>
        </p:nvSpPr>
        <p:spPr>
          <a:xfrm>
            <a:off x="159241" y="829726"/>
            <a:ext cx="8621890" cy="554447"/>
          </a:xfrm>
          <a:prstGeom prst="rect">
            <a:avLst/>
          </a:prstGeom>
        </p:spPr>
        <p:txBody>
          <a:bodyPr wrap="square">
            <a:spAutoFit/>
          </a:bodyPr>
          <a:lstStyle/>
          <a:p>
            <a:pPr algn="just" fontAlgn="auto">
              <a:lnSpc>
                <a:spcPct val="110000"/>
              </a:lnSpc>
              <a:spcBef>
                <a:spcPts val="0"/>
              </a:spcBef>
              <a:spcAft>
                <a:spcPts val="1800"/>
              </a:spcAft>
              <a:defRPr/>
            </a:pPr>
            <a:r>
              <a:rPr lang="es-MX" sz="1400" kern="0" dirty="0">
                <a:cs typeface="Arial" pitchFamily="34" charset="0"/>
              </a:rPr>
              <a:t>El total de registros de la información de las obligaciones de transparencia publicada en la PNT por las instituciones gubernamentales relacionadas con el robo de hidrocarburos, es el siguiente:</a:t>
            </a:r>
          </a:p>
        </p:txBody>
      </p:sp>
      <p:graphicFrame>
        <p:nvGraphicFramePr>
          <p:cNvPr id="8" name="Tabla 7">
            <a:extLst>
              <a:ext uri="{FF2B5EF4-FFF2-40B4-BE49-F238E27FC236}">
                <a16:creationId xmlns:a16="http://schemas.microsoft.com/office/drawing/2014/main" id="{CFFDA654-CB20-4D63-A9AF-D61A00294E4C}"/>
              </a:ext>
            </a:extLst>
          </p:cNvPr>
          <p:cNvGraphicFramePr>
            <a:graphicFrameLocks noGrp="1"/>
          </p:cNvGraphicFramePr>
          <p:nvPr>
            <p:extLst>
              <p:ext uri="{D42A27DB-BD31-4B8C-83A1-F6EECF244321}">
                <p14:modId xmlns:p14="http://schemas.microsoft.com/office/powerpoint/2010/main" val="2866161910"/>
              </p:ext>
            </p:extLst>
          </p:nvPr>
        </p:nvGraphicFramePr>
        <p:xfrm>
          <a:off x="239888" y="1450921"/>
          <a:ext cx="4226803" cy="5351528"/>
        </p:xfrm>
        <a:graphic>
          <a:graphicData uri="http://schemas.openxmlformats.org/drawingml/2006/table">
            <a:tbl>
              <a:tblPr>
                <a:tableStyleId>{5C22544A-7EE6-4342-B048-85BDC9FD1C3A}</a:tableStyleId>
              </a:tblPr>
              <a:tblGrid>
                <a:gridCol w="405964">
                  <a:extLst>
                    <a:ext uri="{9D8B030D-6E8A-4147-A177-3AD203B41FA5}">
                      <a16:colId xmlns:a16="http://schemas.microsoft.com/office/drawing/2014/main" val="1283372483"/>
                    </a:ext>
                  </a:extLst>
                </a:gridCol>
                <a:gridCol w="3128312">
                  <a:extLst>
                    <a:ext uri="{9D8B030D-6E8A-4147-A177-3AD203B41FA5}">
                      <a16:colId xmlns:a16="http://schemas.microsoft.com/office/drawing/2014/main" val="2635708804"/>
                    </a:ext>
                  </a:extLst>
                </a:gridCol>
                <a:gridCol w="692527">
                  <a:extLst>
                    <a:ext uri="{9D8B030D-6E8A-4147-A177-3AD203B41FA5}">
                      <a16:colId xmlns:a16="http://schemas.microsoft.com/office/drawing/2014/main" val="3870335841"/>
                    </a:ext>
                  </a:extLst>
                </a:gridCol>
              </a:tblGrid>
              <a:tr h="209428">
                <a:tc>
                  <a:txBody>
                    <a:bodyPr/>
                    <a:lstStyle/>
                    <a:p>
                      <a:pPr algn="ctr" fontAlgn="ctr"/>
                      <a:r>
                        <a:rPr lang="es-MX" sz="1050" b="1" u="none" strike="noStrike" dirty="0" err="1">
                          <a:solidFill>
                            <a:schemeClr val="bg1"/>
                          </a:solidFill>
                          <a:effectLst/>
                        </a:rPr>
                        <a:t>N°</a:t>
                      </a:r>
                      <a:endParaRPr lang="es-MX" sz="1050" b="1" i="0" u="none" strike="noStrike" dirty="0">
                        <a:solidFill>
                          <a:schemeClr val="bg1"/>
                        </a:solidFill>
                        <a:effectLst/>
                        <a:latin typeface="Calibri" panose="020F0502020204030204" pitchFamily="34" charset="0"/>
                      </a:endParaRPr>
                    </a:p>
                  </a:txBody>
                  <a:tcPr marL="6858" marR="6858" marT="6858" marB="0" anchor="ctr">
                    <a:solidFill>
                      <a:srgbClr val="800080"/>
                    </a:solidFill>
                  </a:tcPr>
                </a:tc>
                <a:tc>
                  <a:txBody>
                    <a:bodyPr/>
                    <a:lstStyle/>
                    <a:p>
                      <a:pPr algn="ctr" fontAlgn="ctr"/>
                      <a:r>
                        <a:rPr lang="es-MX" sz="1050" b="1" u="none" strike="noStrike" dirty="0">
                          <a:solidFill>
                            <a:schemeClr val="bg1"/>
                          </a:solidFill>
                          <a:effectLst/>
                        </a:rPr>
                        <a:t>Sujeto obligado</a:t>
                      </a:r>
                      <a:endParaRPr lang="es-MX" sz="1050" b="1" i="0" u="none" strike="noStrike" dirty="0">
                        <a:solidFill>
                          <a:schemeClr val="bg1"/>
                        </a:solidFill>
                        <a:effectLst/>
                        <a:latin typeface="Calibri" panose="020F0502020204030204" pitchFamily="34" charset="0"/>
                      </a:endParaRPr>
                    </a:p>
                  </a:txBody>
                  <a:tcPr marL="6858" marR="6858" marT="6858" marB="0" anchor="ctr">
                    <a:solidFill>
                      <a:srgbClr val="800080"/>
                    </a:solidFill>
                  </a:tcPr>
                </a:tc>
                <a:tc>
                  <a:txBody>
                    <a:bodyPr/>
                    <a:lstStyle/>
                    <a:p>
                      <a:pPr algn="ctr" fontAlgn="ctr"/>
                      <a:r>
                        <a:rPr lang="es-MX" sz="1050" b="1" u="none" strike="noStrike" dirty="0" err="1">
                          <a:solidFill>
                            <a:schemeClr val="bg1"/>
                          </a:solidFill>
                          <a:effectLst/>
                        </a:rPr>
                        <a:t>N°</a:t>
                      </a:r>
                      <a:r>
                        <a:rPr lang="es-MX" sz="1050" b="1" u="none" strike="noStrike" dirty="0">
                          <a:solidFill>
                            <a:schemeClr val="bg1"/>
                          </a:solidFill>
                          <a:effectLst/>
                        </a:rPr>
                        <a:t> </a:t>
                      </a:r>
                      <a:r>
                        <a:rPr lang="es-MX" sz="1050" b="1" u="none" strike="noStrike" dirty="0" err="1">
                          <a:solidFill>
                            <a:schemeClr val="bg1"/>
                          </a:solidFill>
                          <a:effectLst/>
                        </a:rPr>
                        <a:t>Regist</a:t>
                      </a:r>
                      <a:endParaRPr lang="es-MX" sz="1050" b="1" i="0" u="none" strike="noStrike" dirty="0">
                        <a:solidFill>
                          <a:schemeClr val="bg1"/>
                        </a:solidFill>
                        <a:effectLst/>
                        <a:latin typeface="Calibri" panose="020F0502020204030204" pitchFamily="34" charset="0"/>
                      </a:endParaRPr>
                    </a:p>
                  </a:txBody>
                  <a:tcPr marL="6858" marR="6858" marT="6858" marB="0" anchor="ctr">
                    <a:solidFill>
                      <a:srgbClr val="800080"/>
                    </a:solidFill>
                  </a:tcPr>
                </a:tc>
                <a:extLst>
                  <a:ext uri="{0D108BD9-81ED-4DB2-BD59-A6C34878D82A}">
                    <a16:rowId xmlns:a16="http://schemas.microsoft.com/office/drawing/2014/main" val="2553337404"/>
                  </a:ext>
                </a:extLst>
              </a:tr>
              <a:tr h="176033">
                <a:tc>
                  <a:txBody>
                    <a:bodyPr/>
                    <a:lstStyle/>
                    <a:p>
                      <a:pPr algn="ctr" fontAlgn="ctr"/>
                      <a:r>
                        <a:rPr lang="es-MX" sz="1050" u="none" strike="noStrike" dirty="0">
                          <a:solidFill>
                            <a:schemeClr val="bg1"/>
                          </a:solidFill>
                          <a:effectLst/>
                        </a:rPr>
                        <a:t>1</a:t>
                      </a:r>
                      <a:endParaRPr lang="es-MX" sz="105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Comisión Federal de Electricidad (CFE)</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13,977,433</a:t>
                      </a:r>
                    </a:p>
                  </a:txBody>
                  <a:tcPr marL="9525" marR="9525" marT="9525" marB="0" anchor="ctr"/>
                </a:tc>
                <a:extLst>
                  <a:ext uri="{0D108BD9-81ED-4DB2-BD59-A6C34878D82A}">
                    <a16:rowId xmlns:a16="http://schemas.microsoft.com/office/drawing/2014/main" val="609138249"/>
                  </a:ext>
                </a:extLst>
              </a:tr>
              <a:tr h="176033">
                <a:tc>
                  <a:txBody>
                    <a:bodyPr/>
                    <a:lstStyle/>
                    <a:p>
                      <a:pPr algn="ctr" fontAlgn="ctr"/>
                      <a:r>
                        <a:rPr lang="es-MX" sz="1050" u="none" strike="noStrike" dirty="0">
                          <a:solidFill>
                            <a:schemeClr val="bg1"/>
                          </a:solidFill>
                          <a:effectLst/>
                        </a:rPr>
                        <a:t>2</a:t>
                      </a:r>
                      <a:endParaRPr lang="es-MX" sz="105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Consejo de la Judicatura Federal</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9,195,084</a:t>
                      </a:r>
                    </a:p>
                  </a:txBody>
                  <a:tcPr marL="9525" marR="9525" marT="9525" marB="0" anchor="ctr"/>
                </a:tc>
                <a:extLst>
                  <a:ext uri="{0D108BD9-81ED-4DB2-BD59-A6C34878D82A}">
                    <a16:rowId xmlns:a16="http://schemas.microsoft.com/office/drawing/2014/main" val="1576845852"/>
                  </a:ext>
                </a:extLst>
              </a:tr>
              <a:tr h="176033">
                <a:tc>
                  <a:txBody>
                    <a:bodyPr/>
                    <a:lstStyle/>
                    <a:p>
                      <a:pPr algn="ctr" fontAlgn="ctr"/>
                      <a:r>
                        <a:rPr lang="es-MX" sz="1050" u="none" strike="noStrike" dirty="0">
                          <a:solidFill>
                            <a:schemeClr val="bg1"/>
                          </a:solidFill>
                          <a:effectLst/>
                        </a:rPr>
                        <a:t>3</a:t>
                      </a:r>
                      <a:endParaRPr lang="es-MX" sz="105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SAGARPA</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6,187,517</a:t>
                      </a:r>
                    </a:p>
                  </a:txBody>
                  <a:tcPr marL="9525" marR="9525" marT="9525" marB="0" anchor="ctr"/>
                </a:tc>
                <a:extLst>
                  <a:ext uri="{0D108BD9-81ED-4DB2-BD59-A6C34878D82A}">
                    <a16:rowId xmlns:a16="http://schemas.microsoft.com/office/drawing/2014/main" val="2030911493"/>
                  </a:ext>
                </a:extLst>
              </a:tr>
              <a:tr h="176033">
                <a:tc>
                  <a:txBody>
                    <a:bodyPr/>
                    <a:lstStyle/>
                    <a:p>
                      <a:pPr algn="ctr" fontAlgn="ctr"/>
                      <a:r>
                        <a:rPr lang="es-MX" sz="1050" u="none" strike="noStrike" dirty="0">
                          <a:solidFill>
                            <a:schemeClr val="bg1"/>
                          </a:solidFill>
                          <a:effectLst/>
                        </a:rPr>
                        <a:t>4</a:t>
                      </a:r>
                      <a:endParaRPr lang="es-MX" sz="105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Procuraduría Agraria</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5,675,466</a:t>
                      </a:r>
                    </a:p>
                  </a:txBody>
                  <a:tcPr marL="9525" marR="9525" marT="9525" marB="0" anchor="ctr"/>
                </a:tc>
                <a:extLst>
                  <a:ext uri="{0D108BD9-81ED-4DB2-BD59-A6C34878D82A}">
                    <a16:rowId xmlns:a16="http://schemas.microsoft.com/office/drawing/2014/main" val="1109400043"/>
                  </a:ext>
                </a:extLst>
              </a:tr>
              <a:tr h="176033">
                <a:tc>
                  <a:txBody>
                    <a:bodyPr/>
                    <a:lstStyle/>
                    <a:p>
                      <a:pPr algn="ctr" fontAlgn="ctr"/>
                      <a:r>
                        <a:rPr lang="es-MX" sz="1050" u="none" strike="noStrike" dirty="0">
                          <a:solidFill>
                            <a:schemeClr val="bg1"/>
                          </a:solidFill>
                          <a:effectLst/>
                        </a:rPr>
                        <a:t>5</a:t>
                      </a:r>
                      <a:endParaRPr lang="es-MX" sz="105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Policía Federal</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5,093,841</a:t>
                      </a:r>
                    </a:p>
                  </a:txBody>
                  <a:tcPr marL="9525" marR="9525" marT="9525" marB="0" anchor="ctr"/>
                </a:tc>
                <a:extLst>
                  <a:ext uri="{0D108BD9-81ED-4DB2-BD59-A6C34878D82A}">
                    <a16:rowId xmlns:a16="http://schemas.microsoft.com/office/drawing/2014/main" val="2228595438"/>
                  </a:ext>
                </a:extLst>
              </a:tr>
              <a:tr h="176033">
                <a:tc>
                  <a:txBody>
                    <a:bodyPr/>
                    <a:lstStyle/>
                    <a:p>
                      <a:pPr algn="ctr" fontAlgn="ctr"/>
                      <a:r>
                        <a:rPr lang="es-MX" sz="1050" u="none" strike="noStrike" dirty="0">
                          <a:solidFill>
                            <a:schemeClr val="bg1"/>
                          </a:solidFill>
                          <a:effectLst/>
                        </a:rPr>
                        <a:t>6</a:t>
                      </a:r>
                      <a:endParaRPr lang="es-MX" sz="105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CONAGUA</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3,945,591</a:t>
                      </a:r>
                    </a:p>
                  </a:txBody>
                  <a:tcPr marL="9525" marR="9525" marT="9525" marB="0" anchor="ctr"/>
                </a:tc>
                <a:extLst>
                  <a:ext uri="{0D108BD9-81ED-4DB2-BD59-A6C34878D82A}">
                    <a16:rowId xmlns:a16="http://schemas.microsoft.com/office/drawing/2014/main" val="194894768"/>
                  </a:ext>
                </a:extLst>
              </a:tr>
              <a:tr h="176033">
                <a:tc>
                  <a:txBody>
                    <a:bodyPr/>
                    <a:lstStyle/>
                    <a:p>
                      <a:pPr algn="ctr" fontAlgn="ctr"/>
                      <a:r>
                        <a:rPr lang="es-MX" sz="1050" u="none" strike="noStrike" dirty="0">
                          <a:solidFill>
                            <a:schemeClr val="bg1"/>
                          </a:solidFill>
                          <a:effectLst/>
                        </a:rPr>
                        <a:t>7</a:t>
                      </a:r>
                      <a:endParaRPr lang="es-MX" sz="105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PEMEX</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3,784,106</a:t>
                      </a:r>
                    </a:p>
                  </a:txBody>
                  <a:tcPr marL="9525" marR="9525" marT="9525" marB="0" anchor="ctr"/>
                </a:tc>
                <a:extLst>
                  <a:ext uri="{0D108BD9-81ED-4DB2-BD59-A6C34878D82A}">
                    <a16:rowId xmlns:a16="http://schemas.microsoft.com/office/drawing/2014/main" val="2581108442"/>
                  </a:ext>
                </a:extLst>
              </a:tr>
              <a:tr h="176033">
                <a:tc>
                  <a:txBody>
                    <a:bodyPr/>
                    <a:lstStyle/>
                    <a:p>
                      <a:pPr algn="ctr" fontAlgn="ctr"/>
                      <a:r>
                        <a:rPr lang="es-MX" sz="1050" u="none" strike="noStrike" dirty="0">
                          <a:solidFill>
                            <a:schemeClr val="bg1"/>
                          </a:solidFill>
                          <a:effectLst/>
                        </a:rPr>
                        <a:t>8</a:t>
                      </a:r>
                      <a:endParaRPr lang="es-MX" sz="105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PEMEX Transformación Industrial</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3,421,507</a:t>
                      </a:r>
                    </a:p>
                  </a:txBody>
                  <a:tcPr marL="9525" marR="9525" marT="9525" marB="0" anchor="ctr"/>
                </a:tc>
                <a:extLst>
                  <a:ext uri="{0D108BD9-81ED-4DB2-BD59-A6C34878D82A}">
                    <a16:rowId xmlns:a16="http://schemas.microsoft.com/office/drawing/2014/main" val="1638222452"/>
                  </a:ext>
                </a:extLst>
              </a:tr>
              <a:tr h="176033">
                <a:tc>
                  <a:txBody>
                    <a:bodyPr/>
                    <a:lstStyle/>
                    <a:p>
                      <a:pPr algn="ctr" fontAlgn="ctr"/>
                      <a:r>
                        <a:rPr lang="es-MX" sz="1050" u="none" strike="noStrike" dirty="0">
                          <a:solidFill>
                            <a:schemeClr val="bg1"/>
                          </a:solidFill>
                          <a:effectLst/>
                        </a:rPr>
                        <a:t>9</a:t>
                      </a:r>
                      <a:endParaRPr lang="es-MX" sz="105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Secretaría de Marina</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3,388,533</a:t>
                      </a:r>
                    </a:p>
                  </a:txBody>
                  <a:tcPr marL="9525" marR="9525" marT="9525" marB="0" anchor="ctr"/>
                </a:tc>
                <a:extLst>
                  <a:ext uri="{0D108BD9-81ED-4DB2-BD59-A6C34878D82A}">
                    <a16:rowId xmlns:a16="http://schemas.microsoft.com/office/drawing/2014/main" val="1458054646"/>
                  </a:ext>
                </a:extLst>
              </a:tr>
              <a:tr h="176033">
                <a:tc>
                  <a:txBody>
                    <a:bodyPr/>
                    <a:lstStyle/>
                    <a:p>
                      <a:pPr algn="ctr" fontAlgn="ctr"/>
                      <a:r>
                        <a:rPr lang="es-MX" sz="1050" u="none" strike="noStrike" dirty="0">
                          <a:solidFill>
                            <a:schemeClr val="bg1"/>
                          </a:solidFill>
                          <a:effectLst/>
                        </a:rPr>
                        <a:t>10</a:t>
                      </a:r>
                      <a:endParaRPr lang="es-MX" sz="105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SEDATU</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2,071,107</a:t>
                      </a:r>
                    </a:p>
                  </a:txBody>
                  <a:tcPr marL="9525" marR="9525" marT="9525" marB="0" anchor="ctr"/>
                </a:tc>
                <a:extLst>
                  <a:ext uri="{0D108BD9-81ED-4DB2-BD59-A6C34878D82A}">
                    <a16:rowId xmlns:a16="http://schemas.microsoft.com/office/drawing/2014/main" val="2455125780"/>
                  </a:ext>
                </a:extLst>
              </a:tr>
              <a:tr h="216117">
                <a:tc>
                  <a:txBody>
                    <a:bodyPr/>
                    <a:lstStyle/>
                    <a:p>
                      <a:pPr algn="ctr" fontAlgn="ctr"/>
                      <a:r>
                        <a:rPr lang="es-MX" sz="1050" u="none" strike="noStrike" dirty="0">
                          <a:solidFill>
                            <a:schemeClr val="bg1"/>
                          </a:solidFill>
                          <a:effectLst/>
                        </a:rPr>
                        <a:t>11</a:t>
                      </a:r>
                      <a:endParaRPr lang="es-MX" sz="105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50" b="0" i="0" u="none" strike="noStrike">
                          <a:solidFill>
                            <a:srgbClr val="000000"/>
                          </a:solidFill>
                          <a:effectLst/>
                          <a:latin typeface="Calibri" panose="020F0502020204030204" pitchFamily="34" charset="0"/>
                        </a:rPr>
                        <a:t>Secretaría de Hacienda y Crédito Público (SHCP)</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1,860,715</a:t>
                      </a:r>
                    </a:p>
                  </a:txBody>
                  <a:tcPr marL="9525" marR="9525" marT="9525" marB="0" anchor="ctr"/>
                </a:tc>
                <a:extLst>
                  <a:ext uri="{0D108BD9-81ED-4DB2-BD59-A6C34878D82A}">
                    <a16:rowId xmlns:a16="http://schemas.microsoft.com/office/drawing/2014/main" val="1469369127"/>
                  </a:ext>
                </a:extLst>
              </a:tr>
              <a:tr h="176033">
                <a:tc>
                  <a:txBody>
                    <a:bodyPr/>
                    <a:lstStyle/>
                    <a:p>
                      <a:pPr algn="ctr" fontAlgn="ctr"/>
                      <a:r>
                        <a:rPr lang="es-MX" sz="1050" u="none" strike="noStrike">
                          <a:solidFill>
                            <a:schemeClr val="bg1"/>
                          </a:solidFill>
                          <a:effectLst/>
                        </a:rPr>
                        <a:t>12</a:t>
                      </a:r>
                      <a:endParaRPr lang="es-MX" sz="1050" b="0" i="0" u="none" strike="noStrike">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PEMEX Exploración y Producción</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1,816,284</a:t>
                      </a:r>
                    </a:p>
                  </a:txBody>
                  <a:tcPr marL="9525" marR="9525" marT="9525" marB="0" anchor="ctr"/>
                </a:tc>
                <a:extLst>
                  <a:ext uri="{0D108BD9-81ED-4DB2-BD59-A6C34878D82A}">
                    <a16:rowId xmlns:a16="http://schemas.microsoft.com/office/drawing/2014/main" val="1946630045"/>
                  </a:ext>
                </a:extLst>
              </a:tr>
              <a:tr h="176033">
                <a:tc>
                  <a:txBody>
                    <a:bodyPr/>
                    <a:lstStyle/>
                    <a:p>
                      <a:pPr algn="ctr" fontAlgn="ctr"/>
                      <a:r>
                        <a:rPr lang="es-MX" sz="1050" u="none" strike="noStrike" dirty="0">
                          <a:solidFill>
                            <a:schemeClr val="bg1"/>
                          </a:solidFill>
                          <a:effectLst/>
                        </a:rPr>
                        <a:t>13</a:t>
                      </a:r>
                      <a:endParaRPr lang="es-MX" sz="105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Secretaría de Gobernación (SEGOB), incluye SSP</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1,387,389</a:t>
                      </a:r>
                    </a:p>
                  </a:txBody>
                  <a:tcPr marL="9525" marR="9525" marT="9525" marB="0" anchor="ctr"/>
                </a:tc>
                <a:extLst>
                  <a:ext uri="{0D108BD9-81ED-4DB2-BD59-A6C34878D82A}">
                    <a16:rowId xmlns:a16="http://schemas.microsoft.com/office/drawing/2014/main" val="1487819161"/>
                  </a:ext>
                </a:extLst>
              </a:tr>
              <a:tr h="176033">
                <a:tc>
                  <a:txBody>
                    <a:bodyPr/>
                    <a:lstStyle/>
                    <a:p>
                      <a:pPr algn="ctr" fontAlgn="ctr"/>
                      <a:r>
                        <a:rPr lang="es-MX" sz="1050" u="none" strike="noStrike">
                          <a:solidFill>
                            <a:schemeClr val="bg1"/>
                          </a:solidFill>
                          <a:effectLst/>
                        </a:rPr>
                        <a:t>14</a:t>
                      </a:r>
                      <a:endParaRPr lang="es-MX" sz="1050" b="0" i="0" u="none" strike="noStrike">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Consejo Nacional de Ciencia y Tecnología (CONACYT)</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1,345,962</a:t>
                      </a:r>
                    </a:p>
                  </a:txBody>
                  <a:tcPr marL="9525" marR="9525" marT="9525" marB="0" anchor="ctr"/>
                </a:tc>
                <a:extLst>
                  <a:ext uri="{0D108BD9-81ED-4DB2-BD59-A6C34878D82A}">
                    <a16:rowId xmlns:a16="http://schemas.microsoft.com/office/drawing/2014/main" val="1791868797"/>
                  </a:ext>
                </a:extLst>
              </a:tr>
              <a:tr h="176033">
                <a:tc>
                  <a:txBody>
                    <a:bodyPr/>
                    <a:lstStyle/>
                    <a:p>
                      <a:pPr algn="ctr" fontAlgn="ctr"/>
                      <a:r>
                        <a:rPr lang="es-MX" sz="1050" u="none" strike="noStrike">
                          <a:solidFill>
                            <a:schemeClr val="bg1"/>
                          </a:solidFill>
                          <a:effectLst/>
                        </a:rPr>
                        <a:t>15</a:t>
                      </a:r>
                      <a:endParaRPr lang="es-MX" sz="1050" b="0" i="0" u="none" strike="noStrike">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PGR</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1,273,691</a:t>
                      </a:r>
                    </a:p>
                  </a:txBody>
                  <a:tcPr marL="9525" marR="9525" marT="9525" marB="0" anchor="ctr"/>
                </a:tc>
                <a:extLst>
                  <a:ext uri="{0D108BD9-81ED-4DB2-BD59-A6C34878D82A}">
                    <a16:rowId xmlns:a16="http://schemas.microsoft.com/office/drawing/2014/main" val="1844370262"/>
                  </a:ext>
                </a:extLst>
              </a:tr>
              <a:tr h="178773">
                <a:tc>
                  <a:txBody>
                    <a:bodyPr/>
                    <a:lstStyle/>
                    <a:p>
                      <a:pPr algn="ctr" fontAlgn="ctr"/>
                      <a:r>
                        <a:rPr lang="es-MX" sz="1050" u="none" strike="noStrike" dirty="0">
                          <a:solidFill>
                            <a:schemeClr val="bg1"/>
                          </a:solidFill>
                          <a:effectLst/>
                        </a:rPr>
                        <a:t>16</a:t>
                      </a:r>
                      <a:endParaRPr lang="es-MX" sz="105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Senado de la República</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1,189,538</a:t>
                      </a:r>
                    </a:p>
                  </a:txBody>
                  <a:tcPr marL="9525" marR="9525" marT="9525" marB="0" anchor="ctr"/>
                </a:tc>
                <a:extLst>
                  <a:ext uri="{0D108BD9-81ED-4DB2-BD59-A6C34878D82A}">
                    <a16:rowId xmlns:a16="http://schemas.microsoft.com/office/drawing/2014/main" val="2509766245"/>
                  </a:ext>
                </a:extLst>
              </a:tr>
              <a:tr h="176033">
                <a:tc>
                  <a:txBody>
                    <a:bodyPr/>
                    <a:lstStyle/>
                    <a:p>
                      <a:pPr algn="ctr" fontAlgn="ctr"/>
                      <a:r>
                        <a:rPr lang="es-MX" sz="1050" u="none" strike="noStrike" dirty="0">
                          <a:solidFill>
                            <a:schemeClr val="bg1"/>
                          </a:solidFill>
                          <a:effectLst/>
                        </a:rPr>
                        <a:t>17</a:t>
                      </a:r>
                      <a:endParaRPr lang="es-MX" sz="105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Instituto Mexicano del Petróleo</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1,175,245</a:t>
                      </a:r>
                    </a:p>
                  </a:txBody>
                  <a:tcPr marL="9525" marR="9525" marT="9525" marB="0" anchor="ctr"/>
                </a:tc>
                <a:extLst>
                  <a:ext uri="{0D108BD9-81ED-4DB2-BD59-A6C34878D82A}">
                    <a16:rowId xmlns:a16="http://schemas.microsoft.com/office/drawing/2014/main" val="902645401"/>
                  </a:ext>
                </a:extLst>
              </a:tr>
              <a:tr h="176033">
                <a:tc>
                  <a:txBody>
                    <a:bodyPr/>
                    <a:lstStyle/>
                    <a:p>
                      <a:pPr algn="ctr" fontAlgn="ctr"/>
                      <a:r>
                        <a:rPr lang="es-MX" sz="1050" u="none" strike="noStrike">
                          <a:solidFill>
                            <a:schemeClr val="bg1"/>
                          </a:solidFill>
                          <a:effectLst/>
                        </a:rPr>
                        <a:t>18</a:t>
                      </a:r>
                      <a:endParaRPr lang="es-MX" sz="1050" b="0" i="0" u="none" strike="noStrike">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SEMARNAT</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1,022,307</a:t>
                      </a:r>
                    </a:p>
                  </a:txBody>
                  <a:tcPr marL="9525" marR="9525" marT="9525" marB="0" anchor="ctr"/>
                </a:tc>
                <a:extLst>
                  <a:ext uri="{0D108BD9-81ED-4DB2-BD59-A6C34878D82A}">
                    <a16:rowId xmlns:a16="http://schemas.microsoft.com/office/drawing/2014/main" val="1953892674"/>
                  </a:ext>
                </a:extLst>
              </a:tr>
              <a:tr h="176033">
                <a:tc>
                  <a:txBody>
                    <a:bodyPr/>
                    <a:lstStyle/>
                    <a:p>
                      <a:pPr algn="ctr" fontAlgn="ctr"/>
                      <a:r>
                        <a:rPr lang="es-MX" sz="1050" u="none" strike="noStrike" dirty="0">
                          <a:solidFill>
                            <a:schemeClr val="bg1"/>
                          </a:solidFill>
                          <a:effectLst/>
                        </a:rPr>
                        <a:t>19</a:t>
                      </a:r>
                      <a:endParaRPr lang="es-MX" sz="105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Procuraduría Federal de Protección al Ambiente</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965,519</a:t>
                      </a:r>
                    </a:p>
                  </a:txBody>
                  <a:tcPr marL="9525" marR="9525" marT="9525" marB="0" anchor="ctr"/>
                </a:tc>
                <a:extLst>
                  <a:ext uri="{0D108BD9-81ED-4DB2-BD59-A6C34878D82A}">
                    <a16:rowId xmlns:a16="http://schemas.microsoft.com/office/drawing/2014/main" val="598650551"/>
                  </a:ext>
                </a:extLst>
              </a:tr>
              <a:tr h="342176">
                <a:tc>
                  <a:txBody>
                    <a:bodyPr/>
                    <a:lstStyle/>
                    <a:p>
                      <a:pPr algn="ctr" fontAlgn="ctr"/>
                      <a:r>
                        <a:rPr lang="es-MX" sz="1050" u="none" strike="noStrike" dirty="0">
                          <a:solidFill>
                            <a:schemeClr val="bg1"/>
                          </a:solidFill>
                          <a:effectLst/>
                        </a:rPr>
                        <a:t>20</a:t>
                      </a:r>
                      <a:endParaRPr lang="es-MX" sz="105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50" b="0" i="0" u="none" strike="noStrike">
                          <a:solidFill>
                            <a:srgbClr val="000000"/>
                          </a:solidFill>
                          <a:effectLst/>
                          <a:latin typeface="Calibri" panose="020F0502020204030204" pitchFamily="34" charset="0"/>
                        </a:rPr>
                        <a:t>Comisión Federal para la Protección contra Riesgos Sanitarios (COFEPRIS)</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881,451</a:t>
                      </a:r>
                    </a:p>
                  </a:txBody>
                  <a:tcPr marL="9525" marR="9525" marT="9525" marB="0" anchor="ctr"/>
                </a:tc>
                <a:extLst>
                  <a:ext uri="{0D108BD9-81ED-4DB2-BD59-A6C34878D82A}">
                    <a16:rowId xmlns:a16="http://schemas.microsoft.com/office/drawing/2014/main" val="1534910577"/>
                  </a:ext>
                </a:extLst>
              </a:tr>
              <a:tr h="176033">
                <a:tc>
                  <a:txBody>
                    <a:bodyPr/>
                    <a:lstStyle/>
                    <a:p>
                      <a:pPr algn="ctr" fontAlgn="ctr"/>
                      <a:r>
                        <a:rPr lang="es-MX" sz="1050" u="none" strike="noStrike" dirty="0">
                          <a:solidFill>
                            <a:schemeClr val="bg1"/>
                          </a:solidFill>
                          <a:effectLst/>
                        </a:rPr>
                        <a:t>21</a:t>
                      </a:r>
                      <a:endParaRPr lang="es-MX" sz="105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50" b="0" i="0" u="none" strike="noStrike">
                          <a:solidFill>
                            <a:srgbClr val="000000"/>
                          </a:solidFill>
                          <a:effectLst/>
                          <a:latin typeface="Calibri" panose="020F0502020204030204" pitchFamily="34" charset="0"/>
                        </a:rPr>
                        <a:t>Secretaría de Salud</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772,359</a:t>
                      </a:r>
                    </a:p>
                  </a:txBody>
                  <a:tcPr marL="9525" marR="9525" marT="9525" marB="0" anchor="ctr"/>
                </a:tc>
                <a:extLst>
                  <a:ext uri="{0D108BD9-81ED-4DB2-BD59-A6C34878D82A}">
                    <a16:rowId xmlns:a16="http://schemas.microsoft.com/office/drawing/2014/main" val="3771455321"/>
                  </a:ext>
                </a:extLst>
              </a:tr>
              <a:tr h="190132">
                <a:tc>
                  <a:txBody>
                    <a:bodyPr/>
                    <a:lstStyle/>
                    <a:p>
                      <a:pPr algn="ctr" fontAlgn="ctr"/>
                      <a:r>
                        <a:rPr lang="es-MX" sz="1050" u="none" strike="noStrike" dirty="0">
                          <a:solidFill>
                            <a:schemeClr val="bg1"/>
                          </a:solidFill>
                          <a:effectLst/>
                        </a:rPr>
                        <a:t>22</a:t>
                      </a:r>
                      <a:endParaRPr lang="es-MX" sz="105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50" b="0" i="0" u="none" strike="noStrike">
                          <a:solidFill>
                            <a:srgbClr val="000000"/>
                          </a:solidFill>
                          <a:effectLst/>
                          <a:latin typeface="Calibri" panose="020F0502020204030204" pitchFamily="34" charset="0"/>
                        </a:rPr>
                        <a:t>Procuraduría Federal del Consumidor</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705,222</a:t>
                      </a:r>
                    </a:p>
                  </a:txBody>
                  <a:tcPr marL="9525" marR="9525" marT="9525" marB="0" anchor="ctr"/>
                </a:tc>
                <a:extLst>
                  <a:ext uri="{0D108BD9-81ED-4DB2-BD59-A6C34878D82A}">
                    <a16:rowId xmlns:a16="http://schemas.microsoft.com/office/drawing/2014/main" val="896552752"/>
                  </a:ext>
                </a:extLst>
              </a:tr>
              <a:tr h="176033">
                <a:tc>
                  <a:txBody>
                    <a:bodyPr/>
                    <a:lstStyle/>
                    <a:p>
                      <a:pPr algn="ctr" fontAlgn="ctr"/>
                      <a:r>
                        <a:rPr lang="es-MX" sz="1050" u="none" strike="noStrike" dirty="0">
                          <a:solidFill>
                            <a:schemeClr val="bg1"/>
                          </a:solidFill>
                          <a:effectLst/>
                        </a:rPr>
                        <a:t>23</a:t>
                      </a:r>
                      <a:endParaRPr lang="es-MX" sz="105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50" b="0" i="0" u="none" strike="noStrike">
                          <a:solidFill>
                            <a:srgbClr val="000000"/>
                          </a:solidFill>
                          <a:effectLst/>
                          <a:latin typeface="Calibri" panose="020F0502020204030204" pitchFamily="34" charset="0"/>
                        </a:rPr>
                        <a:t>Suprema Corte de Justicia de la Nación (SCJN)</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434,836</a:t>
                      </a:r>
                    </a:p>
                  </a:txBody>
                  <a:tcPr marL="9525" marR="9525" marT="9525" marB="0" anchor="ctr"/>
                </a:tc>
                <a:extLst>
                  <a:ext uri="{0D108BD9-81ED-4DB2-BD59-A6C34878D82A}">
                    <a16:rowId xmlns:a16="http://schemas.microsoft.com/office/drawing/2014/main" val="2566135914"/>
                  </a:ext>
                </a:extLst>
              </a:tr>
              <a:tr h="176033">
                <a:tc>
                  <a:txBody>
                    <a:bodyPr/>
                    <a:lstStyle/>
                    <a:p>
                      <a:pPr algn="ctr" fontAlgn="ctr"/>
                      <a:r>
                        <a:rPr lang="es-MX" sz="1050" u="none" strike="noStrike" dirty="0">
                          <a:solidFill>
                            <a:schemeClr val="bg1"/>
                          </a:solidFill>
                          <a:effectLst/>
                        </a:rPr>
                        <a:t>24</a:t>
                      </a:r>
                      <a:endParaRPr lang="es-MX" sz="105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50" b="0" i="0" u="none" strike="noStrike">
                          <a:solidFill>
                            <a:srgbClr val="000000"/>
                          </a:solidFill>
                          <a:effectLst/>
                          <a:latin typeface="Calibri" panose="020F0502020204030204" pitchFamily="34" charset="0"/>
                        </a:rPr>
                        <a:t>Secretaría de la Función Pública</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361,342</a:t>
                      </a:r>
                    </a:p>
                  </a:txBody>
                  <a:tcPr marL="9525" marR="9525" marT="9525" marB="0" anchor="ctr"/>
                </a:tc>
                <a:extLst>
                  <a:ext uri="{0D108BD9-81ED-4DB2-BD59-A6C34878D82A}">
                    <a16:rowId xmlns:a16="http://schemas.microsoft.com/office/drawing/2014/main" val="2607624719"/>
                  </a:ext>
                </a:extLst>
              </a:tr>
              <a:tr h="342176">
                <a:tc>
                  <a:txBody>
                    <a:bodyPr/>
                    <a:lstStyle/>
                    <a:p>
                      <a:pPr algn="ctr" fontAlgn="ctr"/>
                      <a:r>
                        <a:rPr lang="es-MX" sz="1050" u="none" strike="noStrike" dirty="0">
                          <a:solidFill>
                            <a:schemeClr val="bg1"/>
                          </a:solidFill>
                          <a:effectLst/>
                        </a:rPr>
                        <a:t>25</a:t>
                      </a:r>
                      <a:endParaRPr lang="es-MX" sz="105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50" b="0" i="0" u="none" strike="noStrike">
                          <a:solidFill>
                            <a:srgbClr val="000000"/>
                          </a:solidFill>
                          <a:effectLst/>
                          <a:latin typeface="Calibri" panose="020F0502020204030204" pitchFamily="34" charset="0"/>
                        </a:rPr>
                        <a:t>OADPRS Órgano Admtivo Descentralizado Prev y Readap Social</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341,253</a:t>
                      </a:r>
                    </a:p>
                  </a:txBody>
                  <a:tcPr marL="9525" marR="9525" marT="9525" marB="0" anchor="ctr"/>
                </a:tc>
                <a:extLst>
                  <a:ext uri="{0D108BD9-81ED-4DB2-BD59-A6C34878D82A}">
                    <a16:rowId xmlns:a16="http://schemas.microsoft.com/office/drawing/2014/main" val="2024675506"/>
                  </a:ext>
                </a:extLst>
              </a:tr>
              <a:tr h="176033">
                <a:tc>
                  <a:txBody>
                    <a:bodyPr/>
                    <a:lstStyle/>
                    <a:p>
                      <a:pPr algn="ctr" fontAlgn="ctr"/>
                      <a:r>
                        <a:rPr lang="es-MX" sz="1050" u="none" strike="noStrike" dirty="0">
                          <a:solidFill>
                            <a:schemeClr val="bg1"/>
                          </a:solidFill>
                          <a:effectLst/>
                        </a:rPr>
                        <a:t>26</a:t>
                      </a:r>
                      <a:endParaRPr lang="es-MX" sz="105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50" b="0" i="0" u="none" strike="noStrike">
                          <a:solidFill>
                            <a:srgbClr val="000000"/>
                          </a:solidFill>
                          <a:effectLst/>
                          <a:latin typeface="Calibri" panose="020F0502020204030204" pitchFamily="34" charset="0"/>
                        </a:rPr>
                        <a:t>Secretaría de Energía (SENER)</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294,512</a:t>
                      </a:r>
                    </a:p>
                  </a:txBody>
                  <a:tcPr marL="9525" marR="9525" marT="9525" marB="0" anchor="ctr"/>
                </a:tc>
                <a:extLst>
                  <a:ext uri="{0D108BD9-81ED-4DB2-BD59-A6C34878D82A}">
                    <a16:rowId xmlns:a16="http://schemas.microsoft.com/office/drawing/2014/main" val="260682222"/>
                  </a:ext>
                </a:extLst>
              </a:tr>
              <a:tr h="176033">
                <a:tc>
                  <a:txBody>
                    <a:bodyPr/>
                    <a:lstStyle/>
                    <a:p>
                      <a:pPr algn="ctr" fontAlgn="ctr"/>
                      <a:r>
                        <a:rPr lang="es-MX" sz="1050" b="0" i="0" u="none" strike="noStrike" dirty="0">
                          <a:solidFill>
                            <a:srgbClr val="FFFFFF"/>
                          </a:solidFill>
                          <a:effectLst/>
                          <a:latin typeface="Calibri" panose="020F0502020204030204" pitchFamily="34" charset="0"/>
                        </a:rPr>
                        <a:t>27</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Comisión Nacional de Hidrocarburos</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294,144</a:t>
                      </a:r>
                    </a:p>
                  </a:txBody>
                  <a:tcPr marL="9525" marR="9525" marT="9525" marB="0" anchor="ctr"/>
                </a:tc>
                <a:extLst>
                  <a:ext uri="{0D108BD9-81ED-4DB2-BD59-A6C34878D82A}">
                    <a16:rowId xmlns:a16="http://schemas.microsoft.com/office/drawing/2014/main" val="2506460865"/>
                  </a:ext>
                </a:extLst>
              </a:tr>
            </a:tbl>
          </a:graphicData>
        </a:graphic>
      </p:graphicFrame>
      <p:graphicFrame>
        <p:nvGraphicFramePr>
          <p:cNvPr id="9" name="Tabla 8">
            <a:extLst>
              <a:ext uri="{FF2B5EF4-FFF2-40B4-BE49-F238E27FC236}">
                <a16:creationId xmlns:a16="http://schemas.microsoft.com/office/drawing/2014/main" id="{CA6CA9D4-2FA0-489B-A6B7-04CF956F50D8}"/>
              </a:ext>
            </a:extLst>
          </p:cNvPr>
          <p:cNvGraphicFramePr>
            <a:graphicFrameLocks noGrp="1"/>
          </p:cNvGraphicFramePr>
          <p:nvPr>
            <p:extLst>
              <p:ext uri="{D42A27DB-BD31-4B8C-83A1-F6EECF244321}">
                <p14:modId xmlns:p14="http://schemas.microsoft.com/office/powerpoint/2010/main" val="2827912240"/>
              </p:ext>
            </p:extLst>
          </p:nvPr>
        </p:nvGraphicFramePr>
        <p:xfrm>
          <a:off x="4665825" y="1450921"/>
          <a:ext cx="4226803" cy="5358374"/>
        </p:xfrm>
        <a:graphic>
          <a:graphicData uri="http://schemas.openxmlformats.org/drawingml/2006/table">
            <a:tbl>
              <a:tblPr>
                <a:tableStyleId>{5C22544A-7EE6-4342-B048-85BDC9FD1C3A}</a:tableStyleId>
              </a:tblPr>
              <a:tblGrid>
                <a:gridCol w="405964">
                  <a:extLst>
                    <a:ext uri="{9D8B030D-6E8A-4147-A177-3AD203B41FA5}">
                      <a16:colId xmlns:a16="http://schemas.microsoft.com/office/drawing/2014/main" val="1283372483"/>
                    </a:ext>
                  </a:extLst>
                </a:gridCol>
                <a:gridCol w="3128312">
                  <a:extLst>
                    <a:ext uri="{9D8B030D-6E8A-4147-A177-3AD203B41FA5}">
                      <a16:colId xmlns:a16="http://schemas.microsoft.com/office/drawing/2014/main" val="2635708804"/>
                    </a:ext>
                  </a:extLst>
                </a:gridCol>
                <a:gridCol w="692527">
                  <a:extLst>
                    <a:ext uri="{9D8B030D-6E8A-4147-A177-3AD203B41FA5}">
                      <a16:colId xmlns:a16="http://schemas.microsoft.com/office/drawing/2014/main" val="3870335841"/>
                    </a:ext>
                  </a:extLst>
                </a:gridCol>
              </a:tblGrid>
              <a:tr h="184932">
                <a:tc>
                  <a:txBody>
                    <a:bodyPr/>
                    <a:lstStyle/>
                    <a:p>
                      <a:pPr algn="ctr" fontAlgn="ctr"/>
                      <a:r>
                        <a:rPr lang="es-MX" sz="1050" b="1" u="none" strike="noStrike" dirty="0" err="1">
                          <a:solidFill>
                            <a:schemeClr val="bg1"/>
                          </a:solidFill>
                          <a:effectLst/>
                        </a:rPr>
                        <a:t>N°</a:t>
                      </a:r>
                      <a:endParaRPr lang="es-MX" sz="1050" b="1" i="0" u="none" strike="noStrike" dirty="0">
                        <a:solidFill>
                          <a:schemeClr val="bg1"/>
                        </a:solidFill>
                        <a:effectLst/>
                        <a:latin typeface="Calibri" panose="020F0502020204030204" pitchFamily="34" charset="0"/>
                      </a:endParaRPr>
                    </a:p>
                  </a:txBody>
                  <a:tcPr marL="6858" marR="6858" marT="6858" marB="0" anchor="ctr">
                    <a:solidFill>
                      <a:srgbClr val="800080"/>
                    </a:solidFill>
                  </a:tcPr>
                </a:tc>
                <a:tc>
                  <a:txBody>
                    <a:bodyPr/>
                    <a:lstStyle/>
                    <a:p>
                      <a:pPr algn="ctr" fontAlgn="ctr"/>
                      <a:r>
                        <a:rPr lang="es-MX" sz="1050" b="1" u="none" strike="noStrike" dirty="0">
                          <a:solidFill>
                            <a:schemeClr val="bg1"/>
                          </a:solidFill>
                          <a:effectLst/>
                        </a:rPr>
                        <a:t>Sujeto obligado</a:t>
                      </a:r>
                      <a:endParaRPr lang="es-MX" sz="1050" b="1" i="0" u="none" strike="noStrike" dirty="0">
                        <a:solidFill>
                          <a:schemeClr val="bg1"/>
                        </a:solidFill>
                        <a:effectLst/>
                        <a:latin typeface="Calibri" panose="020F0502020204030204" pitchFamily="34" charset="0"/>
                      </a:endParaRPr>
                    </a:p>
                  </a:txBody>
                  <a:tcPr marL="6858" marR="6858" marT="6858" marB="0" anchor="ctr">
                    <a:solidFill>
                      <a:srgbClr val="800080"/>
                    </a:solidFill>
                  </a:tcPr>
                </a:tc>
                <a:tc>
                  <a:txBody>
                    <a:bodyPr/>
                    <a:lstStyle/>
                    <a:p>
                      <a:pPr algn="ctr" fontAlgn="ctr"/>
                      <a:r>
                        <a:rPr lang="es-MX" sz="1050" b="1" u="none" strike="noStrike" dirty="0" err="1">
                          <a:solidFill>
                            <a:schemeClr val="bg1"/>
                          </a:solidFill>
                          <a:effectLst/>
                        </a:rPr>
                        <a:t>N°</a:t>
                      </a:r>
                      <a:r>
                        <a:rPr lang="es-MX" sz="1050" b="1" u="none" strike="noStrike" dirty="0">
                          <a:solidFill>
                            <a:schemeClr val="bg1"/>
                          </a:solidFill>
                          <a:effectLst/>
                        </a:rPr>
                        <a:t> </a:t>
                      </a:r>
                      <a:r>
                        <a:rPr lang="es-MX" sz="1050" b="1" u="none" strike="noStrike" dirty="0" err="1">
                          <a:solidFill>
                            <a:schemeClr val="bg1"/>
                          </a:solidFill>
                          <a:effectLst/>
                        </a:rPr>
                        <a:t>Regist</a:t>
                      </a:r>
                      <a:endParaRPr lang="es-MX" sz="1050" b="1" i="0" u="none" strike="noStrike" dirty="0">
                        <a:solidFill>
                          <a:schemeClr val="bg1"/>
                        </a:solidFill>
                        <a:effectLst/>
                        <a:latin typeface="Calibri" panose="020F0502020204030204" pitchFamily="34" charset="0"/>
                      </a:endParaRPr>
                    </a:p>
                  </a:txBody>
                  <a:tcPr marL="6858" marR="6858" marT="6858" marB="0" anchor="ctr">
                    <a:solidFill>
                      <a:srgbClr val="800080"/>
                    </a:solidFill>
                  </a:tcPr>
                </a:tc>
                <a:extLst>
                  <a:ext uri="{0D108BD9-81ED-4DB2-BD59-A6C34878D82A}">
                    <a16:rowId xmlns:a16="http://schemas.microsoft.com/office/drawing/2014/main" val="2553337404"/>
                  </a:ext>
                </a:extLst>
              </a:tr>
              <a:tr h="173933">
                <a:tc>
                  <a:txBody>
                    <a:bodyPr/>
                    <a:lstStyle/>
                    <a:p>
                      <a:pPr algn="ctr" fontAlgn="ctr"/>
                      <a:r>
                        <a:rPr lang="es-MX" sz="1050" b="0" i="0" u="none" strike="noStrike" dirty="0">
                          <a:solidFill>
                            <a:srgbClr val="FFFFFF"/>
                          </a:solidFill>
                          <a:effectLst/>
                          <a:latin typeface="Calibri" panose="020F0502020204030204" pitchFamily="34" charset="0"/>
                        </a:rPr>
                        <a:t>28</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CISEN</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243,723</a:t>
                      </a:r>
                    </a:p>
                  </a:txBody>
                  <a:tcPr marL="9525" marR="9525" marT="9525" marB="0" anchor="ctr"/>
                </a:tc>
                <a:extLst>
                  <a:ext uri="{0D108BD9-81ED-4DB2-BD59-A6C34878D82A}">
                    <a16:rowId xmlns:a16="http://schemas.microsoft.com/office/drawing/2014/main" val="1109400043"/>
                  </a:ext>
                </a:extLst>
              </a:tr>
              <a:tr h="173933">
                <a:tc>
                  <a:txBody>
                    <a:bodyPr/>
                    <a:lstStyle/>
                    <a:p>
                      <a:pPr algn="ctr" fontAlgn="ctr"/>
                      <a:r>
                        <a:rPr lang="es-MX" sz="1050" b="0" i="0" u="none" strike="noStrike">
                          <a:solidFill>
                            <a:srgbClr val="FFFFFF"/>
                          </a:solidFill>
                          <a:effectLst/>
                          <a:latin typeface="Calibri" panose="020F0502020204030204" pitchFamily="34" charset="0"/>
                        </a:rPr>
                        <a:t>29</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Aeropuerto Internacional CDMX</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223,995</a:t>
                      </a:r>
                    </a:p>
                  </a:txBody>
                  <a:tcPr marL="9525" marR="9525" marT="9525" marB="0" anchor="ctr"/>
                </a:tc>
                <a:extLst>
                  <a:ext uri="{0D108BD9-81ED-4DB2-BD59-A6C34878D82A}">
                    <a16:rowId xmlns:a16="http://schemas.microsoft.com/office/drawing/2014/main" val="2228595438"/>
                  </a:ext>
                </a:extLst>
              </a:tr>
              <a:tr h="173933">
                <a:tc>
                  <a:txBody>
                    <a:bodyPr/>
                    <a:lstStyle/>
                    <a:p>
                      <a:pPr algn="ctr" fontAlgn="ctr"/>
                      <a:r>
                        <a:rPr lang="es-MX" sz="1050" b="0" i="0" u="none" strike="noStrike" dirty="0">
                          <a:solidFill>
                            <a:srgbClr val="FFFFFF"/>
                          </a:solidFill>
                          <a:effectLst/>
                          <a:latin typeface="Calibri" panose="020F0502020204030204" pitchFamily="34" charset="0"/>
                        </a:rPr>
                        <a:t>30</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Secretariado Ejecutivo del Sistema Nacional de Seguridad Pública</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218,614</a:t>
                      </a:r>
                    </a:p>
                  </a:txBody>
                  <a:tcPr marL="9525" marR="9525" marT="9525" marB="0" anchor="ctr"/>
                </a:tc>
                <a:extLst>
                  <a:ext uri="{0D108BD9-81ED-4DB2-BD59-A6C34878D82A}">
                    <a16:rowId xmlns:a16="http://schemas.microsoft.com/office/drawing/2014/main" val="194894768"/>
                  </a:ext>
                </a:extLst>
              </a:tr>
              <a:tr h="172324">
                <a:tc>
                  <a:txBody>
                    <a:bodyPr/>
                    <a:lstStyle/>
                    <a:p>
                      <a:pPr algn="ctr" fontAlgn="ctr"/>
                      <a:r>
                        <a:rPr lang="es-MX" sz="1050" b="0" i="0" u="none" strike="noStrike">
                          <a:solidFill>
                            <a:srgbClr val="FFFFFF"/>
                          </a:solidFill>
                          <a:effectLst/>
                          <a:latin typeface="Calibri" panose="020F0502020204030204" pitchFamily="34" charset="0"/>
                        </a:rPr>
                        <a:t>31</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Oficina de la Presidencia de la República</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206,167</a:t>
                      </a:r>
                    </a:p>
                  </a:txBody>
                  <a:tcPr marL="9525" marR="9525" marT="9525" marB="0" anchor="ctr"/>
                </a:tc>
                <a:extLst>
                  <a:ext uri="{0D108BD9-81ED-4DB2-BD59-A6C34878D82A}">
                    <a16:rowId xmlns:a16="http://schemas.microsoft.com/office/drawing/2014/main" val="2581108442"/>
                  </a:ext>
                </a:extLst>
              </a:tr>
              <a:tr h="171328">
                <a:tc>
                  <a:txBody>
                    <a:bodyPr/>
                    <a:lstStyle/>
                    <a:p>
                      <a:pPr algn="ctr" fontAlgn="ctr"/>
                      <a:r>
                        <a:rPr lang="es-MX" sz="1050" b="0" i="0" u="none" strike="noStrike">
                          <a:solidFill>
                            <a:srgbClr val="FFFFFF"/>
                          </a:solidFill>
                          <a:effectLst/>
                          <a:latin typeface="Calibri" panose="020F0502020204030204" pitchFamily="34" charset="0"/>
                        </a:rPr>
                        <a:t>32</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Comisión Reguladora de Energía</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166,150</a:t>
                      </a:r>
                    </a:p>
                  </a:txBody>
                  <a:tcPr marL="9525" marR="9525" marT="9525" marB="0" anchor="ctr"/>
                </a:tc>
                <a:extLst>
                  <a:ext uri="{0D108BD9-81ED-4DB2-BD59-A6C34878D82A}">
                    <a16:rowId xmlns:a16="http://schemas.microsoft.com/office/drawing/2014/main" val="1638222452"/>
                  </a:ext>
                </a:extLst>
              </a:tr>
              <a:tr h="173933">
                <a:tc>
                  <a:txBody>
                    <a:bodyPr/>
                    <a:lstStyle/>
                    <a:p>
                      <a:pPr algn="ctr" fontAlgn="ctr"/>
                      <a:r>
                        <a:rPr lang="es-MX" sz="1050" b="0" i="0" u="none" strike="noStrike">
                          <a:solidFill>
                            <a:srgbClr val="FFFFFF"/>
                          </a:solidFill>
                          <a:effectLst/>
                          <a:latin typeface="Calibri" panose="020F0502020204030204" pitchFamily="34" charset="0"/>
                        </a:rPr>
                        <a:t>33</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PEMEX Logística</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111,255</a:t>
                      </a:r>
                    </a:p>
                  </a:txBody>
                  <a:tcPr marL="9525" marR="9525" marT="9525" marB="0" anchor="ctr"/>
                </a:tc>
                <a:extLst>
                  <a:ext uri="{0D108BD9-81ED-4DB2-BD59-A6C34878D82A}">
                    <a16:rowId xmlns:a16="http://schemas.microsoft.com/office/drawing/2014/main" val="1458054646"/>
                  </a:ext>
                </a:extLst>
              </a:tr>
              <a:tr h="173933">
                <a:tc>
                  <a:txBody>
                    <a:bodyPr/>
                    <a:lstStyle/>
                    <a:p>
                      <a:pPr algn="ctr" fontAlgn="ctr"/>
                      <a:r>
                        <a:rPr lang="es-MX" sz="1050" b="0" i="0" u="none" strike="noStrike">
                          <a:solidFill>
                            <a:srgbClr val="FFFFFF"/>
                          </a:solidFill>
                          <a:effectLst/>
                          <a:latin typeface="Calibri" panose="020F0502020204030204" pitchFamily="34" charset="0"/>
                        </a:rPr>
                        <a:t>34</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Agencia Nacional de Seguridad Industrial y de Protección del Medio Ambiente</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104,572</a:t>
                      </a:r>
                    </a:p>
                  </a:txBody>
                  <a:tcPr marL="9525" marR="9525" marT="9525" marB="0" anchor="ctr"/>
                </a:tc>
                <a:extLst>
                  <a:ext uri="{0D108BD9-81ED-4DB2-BD59-A6C34878D82A}">
                    <a16:rowId xmlns:a16="http://schemas.microsoft.com/office/drawing/2014/main" val="2455125780"/>
                  </a:ext>
                </a:extLst>
              </a:tr>
              <a:tr h="186233">
                <a:tc>
                  <a:txBody>
                    <a:bodyPr/>
                    <a:lstStyle/>
                    <a:p>
                      <a:pPr algn="ctr" fontAlgn="ctr"/>
                      <a:r>
                        <a:rPr lang="es-MX" sz="1050" b="0" i="0" u="none" strike="noStrike">
                          <a:solidFill>
                            <a:srgbClr val="FFFFFF"/>
                          </a:solidFill>
                          <a:effectLst/>
                          <a:latin typeface="Calibri" panose="020F0502020204030204" pitchFamily="34" charset="0"/>
                        </a:rPr>
                        <a:t>35</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PEMEX Perforación y Servicios</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99,125</a:t>
                      </a:r>
                    </a:p>
                  </a:txBody>
                  <a:tcPr marL="9525" marR="9525" marT="9525" marB="0" anchor="ctr"/>
                </a:tc>
                <a:extLst>
                  <a:ext uri="{0D108BD9-81ED-4DB2-BD59-A6C34878D82A}">
                    <a16:rowId xmlns:a16="http://schemas.microsoft.com/office/drawing/2014/main" val="1469369127"/>
                  </a:ext>
                </a:extLst>
              </a:tr>
              <a:tr h="173933">
                <a:tc>
                  <a:txBody>
                    <a:bodyPr/>
                    <a:lstStyle/>
                    <a:p>
                      <a:pPr algn="ctr" fontAlgn="ctr"/>
                      <a:r>
                        <a:rPr lang="es-MX" sz="1050" b="0" i="0" u="none" strike="noStrike">
                          <a:solidFill>
                            <a:srgbClr val="FFFFFF"/>
                          </a:solidFill>
                          <a:effectLst/>
                          <a:latin typeface="Calibri" panose="020F0502020204030204" pitchFamily="34" charset="0"/>
                        </a:rPr>
                        <a:t>36</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Instituto Nacional de Ecología y Cambio Climático</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91,467</a:t>
                      </a:r>
                    </a:p>
                  </a:txBody>
                  <a:tcPr marL="9525" marR="9525" marT="9525" marB="0" anchor="ctr"/>
                </a:tc>
                <a:extLst>
                  <a:ext uri="{0D108BD9-81ED-4DB2-BD59-A6C34878D82A}">
                    <a16:rowId xmlns:a16="http://schemas.microsoft.com/office/drawing/2014/main" val="1946630045"/>
                  </a:ext>
                </a:extLst>
              </a:tr>
              <a:tr h="173933">
                <a:tc>
                  <a:txBody>
                    <a:bodyPr/>
                    <a:lstStyle/>
                    <a:p>
                      <a:pPr algn="ctr" fontAlgn="ctr"/>
                      <a:r>
                        <a:rPr lang="es-MX" sz="1050" b="0" i="0" u="none" strike="noStrike">
                          <a:solidFill>
                            <a:srgbClr val="FFFFFF"/>
                          </a:solidFill>
                          <a:effectLst/>
                          <a:latin typeface="Calibri" panose="020F0502020204030204" pitchFamily="34" charset="0"/>
                        </a:rPr>
                        <a:t>37</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PGR-Agencia de Investigación Criminal</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69,445</a:t>
                      </a:r>
                    </a:p>
                  </a:txBody>
                  <a:tcPr marL="9525" marR="9525" marT="9525" marB="0" anchor="ctr"/>
                </a:tc>
                <a:extLst>
                  <a:ext uri="{0D108BD9-81ED-4DB2-BD59-A6C34878D82A}">
                    <a16:rowId xmlns:a16="http://schemas.microsoft.com/office/drawing/2014/main" val="1487819161"/>
                  </a:ext>
                </a:extLst>
              </a:tr>
              <a:tr h="173201">
                <a:tc>
                  <a:txBody>
                    <a:bodyPr/>
                    <a:lstStyle/>
                    <a:p>
                      <a:pPr algn="ctr" fontAlgn="ctr"/>
                      <a:r>
                        <a:rPr lang="es-MX" sz="1050" b="0" i="0" u="none" strike="noStrike">
                          <a:solidFill>
                            <a:srgbClr val="FFFFFF"/>
                          </a:solidFill>
                          <a:effectLst/>
                          <a:latin typeface="Calibri" panose="020F0502020204030204" pitchFamily="34" charset="0"/>
                        </a:rPr>
                        <a:t>38</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PEMEX Etileno</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69,283</a:t>
                      </a:r>
                    </a:p>
                  </a:txBody>
                  <a:tcPr marL="9525" marR="9525" marT="9525" marB="0" anchor="ctr"/>
                </a:tc>
                <a:extLst>
                  <a:ext uri="{0D108BD9-81ED-4DB2-BD59-A6C34878D82A}">
                    <a16:rowId xmlns:a16="http://schemas.microsoft.com/office/drawing/2014/main" val="1791868797"/>
                  </a:ext>
                </a:extLst>
              </a:tr>
              <a:tr h="173933">
                <a:tc>
                  <a:txBody>
                    <a:bodyPr/>
                    <a:lstStyle/>
                    <a:p>
                      <a:pPr algn="ctr" fontAlgn="ctr"/>
                      <a:r>
                        <a:rPr lang="es-MX" sz="1050" b="0" i="0" u="none" strike="noStrike">
                          <a:solidFill>
                            <a:srgbClr val="FFFFFF"/>
                          </a:solidFill>
                          <a:effectLst/>
                          <a:latin typeface="Calibri" panose="020F0502020204030204" pitchFamily="34" charset="0"/>
                        </a:rPr>
                        <a:t>39</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SEDENA</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62,409</a:t>
                      </a:r>
                    </a:p>
                  </a:txBody>
                  <a:tcPr marL="9525" marR="9525" marT="9525" marB="0" anchor="ctr"/>
                </a:tc>
                <a:extLst>
                  <a:ext uri="{0D108BD9-81ED-4DB2-BD59-A6C34878D82A}">
                    <a16:rowId xmlns:a16="http://schemas.microsoft.com/office/drawing/2014/main" val="1844370262"/>
                  </a:ext>
                </a:extLst>
              </a:tr>
              <a:tr h="207264">
                <a:tc>
                  <a:txBody>
                    <a:bodyPr/>
                    <a:lstStyle/>
                    <a:p>
                      <a:pPr algn="ctr" fontAlgn="ctr"/>
                      <a:r>
                        <a:rPr lang="es-MX" sz="1050" b="0" i="0" u="none" strike="noStrike">
                          <a:solidFill>
                            <a:srgbClr val="FFFFFF"/>
                          </a:solidFill>
                          <a:effectLst/>
                          <a:latin typeface="Calibri" panose="020F0502020204030204" pitchFamily="34" charset="0"/>
                        </a:rPr>
                        <a:t>40</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PEMEX Fertilizantes</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53,154</a:t>
                      </a:r>
                    </a:p>
                  </a:txBody>
                  <a:tcPr marL="9525" marR="9525" marT="9525" marB="0" anchor="ctr"/>
                </a:tc>
                <a:extLst>
                  <a:ext uri="{0D108BD9-81ED-4DB2-BD59-A6C34878D82A}">
                    <a16:rowId xmlns:a16="http://schemas.microsoft.com/office/drawing/2014/main" val="2509766245"/>
                  </a:ext>
                </a:extLst>
              </a:tr>
              <a:tr h="173933">
                <a:tc>
                  <a:txBody>
                    <a:bodyPr/>
                    <a:lstStyle/>
                    <a:p>
                      <a:pPr algn="ctr" fontAlgn="ctr"/>
                      <a:r>
                        <a:rPr lang="es-MX" sz="1050" b="0" i="0" u="none" strike="noStrike">
                          <a:solidFill>
                            <a:srgbClr val="FFFFFF"/>
                          </a:solidFill>
                          <a:effectLst/>
                          <a:latin typeface="Calibri" panose="020F0502020204030204" pitchFamily="34" charset="0"/>
                        </a:rPr>
                        <a:t>41</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PGR-Instituto de Formación Ministerial, Policial y Pericial</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52,217</a:t>
                      </a:r>
                    </a:p>
                  </a:txBody>
                  <a:tcPr marL="9525" marR="9525" marT="9525" marB="0" anchor="ctr"/>
                </a:tc>
                <a:extLst>
                  <a:ext uri="{0D108BD9-81ED-4DB2-BD59-A6C34878D82A}">
                    <a16:rowId xmlns:a16="http://schemas.microsoft.com/office/drawing/2014/main" val="902645401"/>
                  </a:ext>
                </a:extLst>
              </a:tr>
              <a:tr h="173933">
                <a:tc>
                  <a:txBody>
                    <a:bodyPr/>
                    <a:lstStyle/>
                    <a:p>
                      <a:pPr algn="ctr" fontAlgn="ctr"/>
                      <a:r>
                        <a:rPr lang="es-MX" sz="1050" b="0" i="0" u="none" strike="noStrike">
                          <a:solidFill>
                            <a:srgbClr val="FFFFFF"/>
                          </a:solidFill>
                          <a:effectLst/>
                          <a:latin typeface="Calibri" panose="020F0502020204030204" pitchFamily="34" charset="0"/>
                        </a:rPr>
                        <a:t>42</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Centro Nacional de Control del Gas Natural</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51,017</a:t>
                      </a:r>
                    </a:p>
                  </a:txBody>
                  <a:tcPr marL="9525" marR="9525" marT="9525" marB="0" anchor="ctr"/>
                </a:tc>
                <a:extLst>
                  <a:ext uri="{0D108BD9-81ED-4DB2-BD59-A6C34878D82A}">
                    <a16:rowId xmlns:a16="http://schemas.microsoft.com/office/drawing/2014/main" val="1953892674"/>
                  </a:ext>
                </a:extLst>
              </a:tr>
              <a:tr h="180205">
                <a:tc>
                  <a:txBody>
                    <a:bodyPr/>
                    <a:lstStyle/>
                    <a:p>
                      <a:pPr algn="ctr" fontAlgn="ctr"/>
                      <a:r>
                        <a:rPr lang="es-MX" sz="1050" b="0" i="0" u="none" strike="noStrike">
                          <a:solidFill>
                            <a:srgbClr val="FFFFFF"/>
                          </a:solidFill>
                          <a:effectLst/>
                          <a:latin typeface="Calibri" panose="020F0502020204030204" pitchFamily="34" charset="0"/>
                        </a:rPr>
                        <a:t>43</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PGR-Centro de Evaluación y Control de Confianza</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23,045</a:t>
                      </a:r>
                    </a:p>
                  </a:txBody>
                  <a:tcPr marL="9525" marR="9525" marT="9525" marB="0" anchor="ctr"/>
                </a:tc>
                <a:extLst>
                  <a:ext uri="{0D108BD9-81ED-4DB2-BD59-A6C34878D82A}">
                    <a16:rowId xmlns:a16="http://schemas.microsoft.com/office/drawing/2014/main" val="598650551"/>
                  </a:ext>
                </a:extLst>
              </a:tr>
              <a:tr h="173933">
                <a:tc>
                  <a:txBody>
                    <a:bodyPr/>
                    <a:lstStyle/>
                    <a:p>
                      <a:pPr algn="ctr" fontAlgn="ctr"/>
                      <a:r>
                        <a:rPr lang="es-MX" sz="1050" b="0" i="0" u="none" strike="noStrike">
                          <a:solidFill>
                            <a:srgbClr val="FFFFFF"/>
                          </a:solidFill>
                          <a:effectLst/>
                          <a:latin typeface="Calibri" panose="020F0502020204030204" pitchFamily="34" charset="0"/>
                        </a:rPr>
                        <a:t>44</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PEMEX Cogeneración y Servicios</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14,202</a:t>
                      </a:r>
                    </a:p>
                  </a:txBody>
                  <a:tcPr marL="9525" marR="9525" marT="9525" marB="0" anchor="ctr"/>
                </a:tc>
                <a:extLst>
                  <a:ext uri="{0D108BD9-81ED-4DB2-BD59-A6C34878D82A}">
                    <a16:rowId xmlns:a16="http://schemas.microsoft.com/office/drawing/2014/main" val="1534910577"/>
                  </a:ext>
                </a:extLst>
              </a:tr>
              <a:tr h="173933">
                <a:tc>
                  <a:txBody>
                    <a:bodyPr/>
                    <a:lstStyle/>
                    <a:p>
                      <a:pPr algn="ctr" fontAlgn="ctr"/>
                      <a:r>
                        <a:rPr lang="es-MX" sz="1050" b="0" i="0" u="none" strike="noStrike">
                          <a:solidFill>
                            <a:srgbClr val="FFFFFF"/>
                          </a:solidFill>
                          <a:effectLst/>
                          <a:latin typeface="Calibri" panose="020F0502020204030204" pitchFamily="34" charset="0"/>
                        </a:rPr>
                        <a:t>45</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Secretaría Ejecutiva del SNA</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5,317</a:t>
                      </a:r>
                    </a:p>
                  </a:txBody>
                  <a:tcPr marL="9525" marR="9525" marT="9525" marB="0" anchor="ctr"/>
                </a:tc>
                <a:extLst>
                  <a:ext uri="{0D108BD9-81ED-4DB2-BD59-A6C34878D82A}">
                    <a16:rowId xmlns:a16="http://schemas.microsoft.com/office/drawing/2014/main" val="3771455321"/>
                  </a:ext>
                </a:extLst>
              </a:tr>
              <a:tr h="196846">
                <a:tc>
                  <a:txBody>
                    <a:bodyPr/>
                    <a:lstStyle/>
                    <a:p>
                      <a:pPr algn="ctr" fontAlgn="ctr"/>
                      <a:r>
                        <a:rPr lang="es-MX" sz="1050" b="0" i="0" u="none" strike="noStrike">
                          <a:solidFill>
                            <a:srgbClr val="FFFFFF"/>
                          </a:solidFill>
                          <a:effectLst/>
                          <a:latin typeface="Calibri" panose="020F0502020204030204" pitchFamily="34" charset="0"/>
                        </a:rPr>
                        <a:t>46</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PGR-Centro Nacional de Planeación, Análisis e Información para el Combate a la Delincuencia</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3,555</a:t>
                      </a:r>
                    </a:p>
                  </a:txBody>
                  <a:tcPr marL="9525" marR="9525" marT="9525" marB="0" anchor="ctr"/>
                </a:tc>
                <a:extLst>
                  <a:ext uri="{0D108BD9-81ED-4DB2-BD59-A6C34878D82A}">
                    <a16:rowId xmlns:a16="http://schemas.microsoft.com/office/drawing/2014/main" val="896552752"/>
                  </a:ext>
                </a:extLst>
              </a:tr>
              <a:tr h="173933">
                <a:tc>
                  <a:txBody>
                    <a:bodyPr/>
                    <a:lstStyle/>
                    <a:p>
                      <a:pPr algn="ctr" fontAlgn="ctr"/>
                      <a:r>
                        <a:rPr lang="es-MX" sz="1050" b="0" i="0" u="none" strike="noStrike">
                          <a:solidFill>
                            <a:srgbClr val="FFFFFF"/>
                          </a:solidFill>
                          <a:effectLst/>
                          <a:latin typeface="Calibri" panose="020F0502020204030204" pitchFamily="34" charset="0"/>
                        </a:rPr>
                        <a:t>47</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PGR-Centro Federal de Protección a Personas</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2,352</a:t>
                      </a:r>
                    </a:p>
                  </a:txBody>
                  <a:tcPr marL="9525" marR="9525" marT="9525" marB="0" anchor="ctr"/>
                </a:tc>
                <a:extLst>
                  <a:ext uri="{0D108BD9-81ED-4DB2-BD59-A6C34878D82A}">
                    <a16:rowId xmlns:a16="http://schemas.microsoft.com/office/drawing/2014/main" val="2566135914"/>
                  </a:ext>
                </a:extLst>
              </a:tr>
              <a:tr h="173933">
                <a:tc>
                  <a:txBody>
                    <a:bodyPr/>
                    <a:lstStyle/>
                    <a:p>
                      <a:pPr algn="ctr" fontAlgn="ctr"/>
                      <a:r>
                        <a:rPr lang="es-MX" sz="1050" b="0" i="0" u="none" strike="noStrike">
                          <a:solidFill>
                            <a:srgbClr val="FFFFFF"/>
                          </a:solidFill>
                          <a:effectLst/>
                          <a:latin typeface="Calibri" panose="020F0502020204030204" pitchFamily="34" charset="0"/>
                        </a:rPr>
                        <a:t>48</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SENER-Fondo para la Transición Energética…</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409</a:t>
                      </a:r>
                    </a:p>
                  </a:txBody>
                  <a:tcPr marL="9525" marR="9525" marT="9525" marB="0" anchor="ctr"/>
                </a:tc>
                <a:extLst>
                  <a:ext uri="{0D108BD9-81ED-4DB2-BD59-A6C34878D82A}">
                    <a16:rowId xmlns:a16="http://schemas.microsoft.com/office/drawing/2014/main" val="2607624719"/>
                  </a:ext>
                </a:extLst>
              </a:tr>
              <a:tr h="173933">
                <a:tc>
                  <a:txBody>
                    <a:bodyPr/>
                    <a:lstStyle/>
                    <a:p>
                      <a:pPr algn="ctr" fontAlgn="ctr"/>
                      <a:r>
                        <a:rPr lang="es-MX" sz="1050" b="0" i="0" u="none" strike="noStrike">
                          <a:solidFill>
                            <a:srgbClr val="FFFFFF"/>
                          </a:solidFill>
                          <a:effectLst/>
                          <a:latin typeface="Calibri" panose="020F0502020204030204" pitchFamily="34" charset="0"/>
                        </a:rPr>
                        <a:t>49</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CONACYT-Fondo Sectorial CONACYT-SENER-HIDROCARBUROS</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347</a:t>
                      </a:r>
                    </a:p>
                  </a:txBody>
                  <a:tcPr marL="9525" marR="9525" marT="9525" marB="0" anchor="ctr"/>
                </a:tc>
                <a:extLst>
                  <a:ext uri="{0D108BD9-81ED-4DB2-BD59-A6C34878D82A}">
                    <a16:rowId xmlns:a16="http://schemas.microsoft.com/office/drawing/2014/main" val="2024675506"/>
                  </a:ext>
                </a:extLst>
              </a:tr>
              <a:tr h="173933">
                <a:tc>
                  <a:txBody>
                    <a:bodyPr/>
                    <a:lstStyle/>
                    <a:p>
                      <a:pPr algn="ctr" fontAlgn="ctr"/>
                      <a:r>
                        <a:rPr lang="es-MX" sz="1050" b="0" i="0" u="none" strike="noStrike">
                          <a:solidFill>
                            <a:srgbClr val="FFFFFF"/>
                          </a:solidFill>
                          <a:effectLst/>
                          <a:latin typeface="Calibri" panose="020F0502020204030204" pitchFamily="34" charset="0"/>
                        </a:rPr>
                        <a:t>50</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SEMARNAT-Mandato para Remediación Ambiental</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280</a:t>
                      </a:r>
                    </a:p>
                  </a:txBody>
                  <a:tcPr marL="9525" marR="9525" marT="9525" marB="0" anchor="ctr"/>
                </a:tc>
                <a:extLst>
                  <a:ext uri="{0D108BD9-81ED-4DB2-BD59-A6C34878D82A}">
                    <a16:rowId xmlns:a16="http://schemas.microsoft.com/office/drawing/2014/main" val="260682222"/>
                  </a:ext>
                </a:extLst>
              </a:tr>
              <a:tr h="173933">
                <a:tc>
                  <a:txBody>
                    <a:bodyPr/>
                    <a:lstStyle/>
                    <a:p>
                      <a:pPr algn="ctr" fontAlgn="ctr"/>
                      <a:r>
                        <a:rPr lang="es-MX" sz="1050" b="0" i="0" u="none" strike="noStrike">
                          <a:solidFill>
                            <a:srgbClr val="FFFFFF"/>
                          </a:solidFill>
                          <a:effectLst/>
                          <a:latin typeface="Calibri" panose="020F0502020204030204" pitchFamily="34" charset="0"/>
                        </a:rPr>
                        <a:t>51</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PEMEX-Contrato… para la Construcción y Suministro de Remolcadores…</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209</a:t>
                      </a:r>
                    </a:p>
                  </a:txBody>
                  <a:tcPr marL="9525" marR="9525" marT="9525" marB="0" anchor="ctr"/>
                </a:tc>
                <a:extLst>
                  <a:ext uri="{0D108BD9-81ED-4DB2-BD59-A6C34878D82A}">
                    <a16:rowId xmlns:a16="http://schemas.microsoft.com/office/drawing/2014/main" val="1390533001"/>
                  </a:ext>
                </a:extLst>
              </a:tr>
              <a:tr h="173933">
                <a:tc gridSpan="2">
                  <a:txBody>
                    <a:bodyPr/>
                    <a:lstStyle/>
                    <a:p>
                      <a:pPr algn="ctr" fontAlgn="ctr"/>
                      <a:r>
                        <a:rPr lang="es-MX" sz="1050" b="1" i="0" u="none" strike="noStrike" dirty="0">
                          <a:solidFill>
                            <a:schemeClr val="bg1"/>
                          </a:solidFill>
                          <a:effectLst/>
                          <a:latin typeface="Calibri" panose="020F0502020204030204" pitchFamily="34" charset="0"/>
                        </a:rPr>
                        <a:t>TOTAL</a:t>
                      </a:r>
                    </a:p>
                  </a:txBody>
                  <a:tcPr marL="9525" marR="9525" marT="9525" marB="0" anchor="ctr">
                    <a:solidFill>
                      <a:srgbClr val="7030A0"/>
                    </a:solidFill>
                  </a:tcPr>
                </a:tc>
                <a:tc hMerge="1">
                  <a:txBody>
                    <a:bodyPr/>
                    <a:lstStyle/>
                    <a:p>
                      <a:endParaRPr lang="es-MX"/>
                    </a:p>
                  </a:txBody>
                  <a:tcPr/>
                </a:tc>
                <a:tc>
                  <a:txBody>
                    <a:bodyPr/>
                    <a:lstStyle/>
                    <a:p>
                      <a:pPr algn="ctr" fontAlgn="ctr"/>
                      <a:r>
                        <a:rPr lang="es-MX" sz="1050" b="1" i="0" u="none" strike="noStrike" dirty="0">
                          <a:solidFill>
                            <a:schemeClr val="bg1"/>
                          </a:solidFill>
                          <a:effectLst/>
                          <a:latin typeface="Calibri" panose="020F0502020204030204" pitchFamily="34" charset="0"/>
                        </a:rPr>
                        <a:t>74,734,263</a:t>
                      </a:r>
                    </a:p>
                  </a:txBody>
                  <a:tcPr marL="9525" marR="9525" marT="9525" marB="0" anchor="ctr">
                    <a:solidFill>
                      <a:srgbClr val="7030A0"/>
                    </a:solidFill>
                  </a:tcPr>
                </a:tc>
                <a:extLst>
                  <a:ext uri="{0D108BD9-81ED-4DB2-BD59-A6C34878D82A}">
                    <a16:rowId xmlns:a16="http://schemas.microsoft.com/office/drawing/2014/main" val="915150780"/>
                  </a:ext>
                </a:extLst>
              </a:tr>
            </a:tbl>
          </a:graphicData>
        </a:graphic>
      </p:graphicFrame>
    </p:spTree>
    <p:extLst>
      <p:ext uri="{BB962C8B-B14F-4D97-AF65-F5344CB8AC3E}">
        <p14:creationId xmlns:p14="http://schemas.microsoft.com/office/powerpoint/2010/main" val="1316600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58910" y="936011"/>
            <a:ext cx="7004647" cy="3268998"/>
          </a:xfrm>
          <a:prstGeom prst="rect">
            <a:avLst/>
          </a:prstGeom>
          <a:solidFill>
            <a:schemeClr val="accent3">
              <a:lumMod val="20000"/>
              <a:lumOff val="80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9" name="Flecha: pentágono 38"/>
          <p:cNvSpPr/>
          <p:nvPr/>
        </p:nvSpPr>
        <p:spPr>
          <a:xfrm>
            <a:off x="214724" y="1957932"/>
            <a:ext cx="2011612" cy="1216251"/>
          </a:xfrm>
          <a:prstGeom prst="homePlate">
            <a:avLst>
              <a:gd name="adj" fmla="val 31070"/>
            </a:avLst>
          </a:prstGeom>
          <a:solidFill>
            <a:schemeClr val="accent3">
              <a:lumMod val="50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3F21348C-C50B-43A3-A3D8-73EFD2CDCCCE}"/>
              </a:ext>
            </a:extLst>
          </p:cNvPr>
          <p:cNvSpPr txBox="1"/>
          <p:nvPr/>
        </p:nvSpPr>
        <p:spPr>
          <a:xfrm>
            <a:off x="239889" y="200839"/>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b="1" cap="small" dirty="0">
                <a:solidFill>
                  <a:schemeClr val="bg1"/>
                </a:solidFill>
              </a:rPr>
              <a:t>Información relevante de </a:t>
            </a:r>
            <a:r>
              <a:rPr lang="es-MX" sz="3200" b="1" cap="small" dirty="0" err="1">
                <a:solidFill>
                  <a:schemeClr val="bg1"/>
                </a:solidFill>
              </a:rPr>
              <a:t>Obl</a:t>
            </a:r>
            <a:r>
              <a:rPr lang="es-MX" sz="3200" b="1" cap="small" dirty="0">
                <a:solidFill>
                  <a:schemeClr val="bg1"/>
                </a:solidFill>
              </a:rPr>
              <a:t>. de Transparencia</a:t>
            </a:r>
          </a:p>
        </p:txBody>
      </p:sp>
      <p:sp>
        <p:nvSpPr>
          <p:cNvPr id="9" name="6 Rectángulo"/>
          <p:cNvSpPr/>
          <p:nvPr/>
        </p:nvSpPr>
        <p:spPr>
          <a:xfrm>
            <a:off x="214723" y="2012059"/>
            <a:ext cx="1795939" cy="1091068"/>
          </a:xfrm>
          <a:prstGeom prst="rect">
            <a:avLst/>
          </a:prstGeom>
        </p:spPr>
        <p:txBody>
          <a:bodyPr wrap="square">
            <a:spAutoFit/>
          </a:bodyPr>
          <a:lstStyle/>
          <a:p>
            <a:pPr algn="ctr" fontAlgn="auto">
              <a:lnSpc>
                <a:spcPct val="110000"/>
              </a:lnSpc>
              <a:spcBef>
                <a:spcPts val="0"/>
              </a:spcBef>
              <a:spcAft>
                <a:spcPts val="1800"/>
              </a:spcAft>
              <a:defRPr/>
            </a:pPr>
            <a:r>
              <a:rPr lang="es-MX" sz="2000" b="1" kern="0" dirty="0">
                <a:solidFill>
                  <a:schemeClr val="bg1"/>
                </a:solidFill>
                <a:cs typeface="Arial" pitchFamily="34" charset="0"/>
              </a:rPr>
              <a:t>Secretaría de Energía (SENER)</a:t>
            </a:r>
          </a:p>
        </p:txBody>
      </p:sp>
      <p:sp>
        <p:nvSpPr>
          <p:cNvPr id="8" name="Rectángulo 7"/>
          <p:cNvSpPr/>
          <p:nvPr/>
        </p:nvSpPr>
        <p:spPr>
          <a:xfrm>
            <a:off x="2139193" y="941214"/>
            <a:ext cx="6652553" cy="3277949"/>
          </a:xfrm>
          <a:prstGeom prst="rect">
            <a:avLst/>
          </a:prstGeom>
        </p:spPr>
        <p:txBody>
          <a:bodyPr wrap="square">
            <a:spAutoFit/>
          </a:bodyPr>
          <a:lstStyle/>
          <a:p>
            <a:pPr marL="285750" indent="-285750" algn="just">
              <a:lnSpc>
                <a:spcPct val="110000"/>
              </a:lnSpc>
              <a:spcAft>
                <a:spcPts val="600"/>
              </a:spcAft>
              <a:buFont typeface="Arial" panose="020B0604020202020204" pitchFamily="34" charset="0"/>
              <a:buChar char="•"/>
            </a:pPr>
            <a:r>
              <a:rPr lang="es-MX" dirty="0"/>
              <a:t>La Secretaría de Energía (SENER) </a:t>
            </a:r>
            <a:r>
              <a:rPr lang="es-MX" b="1" dirty="0"/>
              <a:t>otorga los permisos de exportación e importación de productos petrolíferos (gasolinas, diésel, turbosinas)</a:t>
            </a:r>
            <a:r>
              <a:rPr lang="es-MX" dirty="0"/>
              <a:t>, de conformidad con el Reglamento Interior de la SENER Art. 22, fracciones I, XI y XIII, y el Acuerdo por el que se establece la clasificación y codificación de Hidrocarburos y Petrolíferos), numerales 7, 10 y 11.</a:t>
            </a:r>
          </a:p>
          <a:p>
            <a:pPr marL="285750" indent="-285750" algn="just">
              <a:lnSpc>
                <a:spcPct val="110000"/>
              </a:lnSpc>
              <a:spcAft>
                <a:spcPts val="600"/>
              </a:spcAft>
              <a:buFont typeface="Arial" panose="020B0604020202020204" pitchFamily="34" charset="0"/>
              <a:buChar char="•"/>
            </a:pPr>
            <a:r>
              <a:rPr lang="es-MX" dirty="0"/>
              <a:t>La información de </a:t>
            </a:r>
            <a:r>
              <a:rPr lang="es-MX" b="1" dirty="0"/>
              <a:t>estos permisos puede ser consultada en la PNT </a:t>
            </a:r>
            <a:r>
              <a:rPr lang="es-MX" dirty="0"/>
              <a:t>(</a:t>
            </a:r>
            <a:r>
              <a:rPr lang="es-MX" dirty="0">
                <a:hlinkClick r:id="rId2"/>
              </a:rPr>
              <a:t>www.plataformadetransparencia.org.mx</a:t>
            </a:r>
            <a:r>
              <a:rPr lang="es-MX" dirty="0"/>
              <a:t>), en el </a:t>
            </a:r>
            <a:r>
              <a:rPr lang="es-MX" b="1" dirty="0"/>
              <a:t>Art. 70, Fracc. XXVII</a:t>
            </a:r>
            <a:r>
              <a:rPr lang="es-MX" dirty="0"/>
              <a:t> (concesiones, contratos, convenios, permisos, licencias o autorizaciones), Ley General de Transparencia.</a:t>
            </a:r>
          </a:p>
        </p:txBody>
      </p:sp>
      <p:graphicFrame>
        <p:nvGraphicFramePr>
          <p:cNvPr id="12" name="Tabla 11">
            <a:extLst>
              <a:ext uri="{FF2B5EF4-FFF2-40B4-BE49-F238E27FC236}">
                <a16:creationId xmlns:a16="http://schemas.microsoft.com/office/drawing/2014/main" id="{6572B393-B3CC-4325-B920-B93D2EF8E239}"/>
              </a:ext>
            </a:extLst>
          </p:cNvPr>
          <p:cNvGraphicFramePr>
            <a:graphicFrameLocks noGrp="1"/>
          </p:cNvGraphicFramePr>
          <p:nvPr>
            <p:extLst>
              <p:ext uri="{D42A27DB-BD31-4B8C-83A1-F6EECF244321}">
                <p14:modId xmlns:p14="http://schemas.microsoft.com/office/powerpoint/2010/main" val="590248735"/>
              </p:ext>
            </p:extLst>
          </p:nvPr>
        </p:nvGraphicFramePr>
        <p:xfrm>
          <a:off x="77640" y="5085572"/>
          <a:ext cx="4494360" cy="1508760"/>
        </p:xfrm>
        <a:graphic>
          <a:graphicData uri="http://schemas.openxmlformats.org/drawingml/2006/table">
            <a:tbl>
              <a:tblPr firstRow="1" bandRow="1">
                <a:tableStyleId>{8799B23B-EC83-4686-B30A-512413B5E67A}</a:tableStyleId>
              </a:tblPr>
              <a:tblGrid>
                <a:gridCol w="1225097">
                  <a:extLst>
                    <a:ext uri="{9D8B030D-6E8A-4147-A177-3AD203B41FA5}">
                      <a16:colId xmlns:a16="http://schemas.microsoft.com/office/drawing/2014/main" val="511879088"/>
                    </a:ext>
                  </a:extLst>
                </a:gridCol>
                <a:gridCol w="886323">
                  <a:extLst>
                    <a:ext uri="{9D8B030D-6E8A-4147-A177-3AD203B41FA5}">
                      <a16:colId xmlns:a16="http://schemas.microsoft.com/office/drawing/2014/main" val="1426805054"/>
                    </a:ext>
                  </a:extLst>
                </a:gridCol>
                <a:gridCol w="1200065">
                  <a:extLst>
                    <a:ext uri="{9D8B030D-6E8A-4147-A177-3AD203B41FA5}">
                      <a16:colId xmlns:a16="http://schemas.microsoft.com/office/drawing/2014/main" val="1370781359"/>
                    </a:ext>
                  </a:extLst>
                </a:gridCol>
                <a:gridCol w="1182875">
                  <a:extLst>
                    <a:ext uri="{9D8B030D-6E8A-4147-A177-3AD203B41FA5}">
                      <a16:colId xmlns:a16="http://schemas.microsoft.com/office/drawing/2014/main" val="1487596070"/>
                    </a:ext>
                  </a:extLst>
                </a:gridCol>
              </a:tblGrid>
              <a:tr h="272767">
                <a:tc>
                  <a:txBody>
                    <a:bodyPr/>
                    <a:lstStyle/>
                    <a:p>
                      <a:pPr algn="ctr"/>
                      <a:r>
                        <a:rPr lang="es-MX" sz="1500" dirty="0"/>
                        <a:t>Ejercicios</a:t>
                      </a:r>
                    </a:p>
                  </a:txBody>
                  <a:tcPr anchor="ctr"/>
                </a:tc>
                <a:tc>
                  <a:txBody>
                    <a:bodyPr/>
                    <a:lstStyle/>
                    <a:p>
                      <a:pPr algn="ctr"/>
                      <a:r>
                        <a:rPr lang="es-MX" sz="1500" dirty="0" err="1"/>
                        <a:t>N°</a:t>
                      </a:r>
                      <a:r>
                        <a:rPr lang="es-MX" sz="1500" dirty="0"/>
                        <a:t> de registros</a:t>
                      </a:r>
                    </a:p>
                  </a:txBody>
                  <a:tcPr anchor="ctr"/>
                </a:tc>
                <a:tc>
                  <a:txBody>
                    <a:bodyPr/>
                    <a:lstStyle/>
                    <a:p>
                      <a:pPr algn="ctr"/>
                      <a:r>
                        <a:rPr lang="es-MX" sz="1500" dirty="0" err="1"/>
                        <a:t>N°</a:t>
                      </a:r>
                      <a:r>
                        <a:rPr lang="es-MX" sz="1500" dirty="0"/>
                        <a:t> permisos importación</a:t>
                      </a:r>
                    </a:p>
                  </a:txBody>
                  <a:tcPr anchor="ctr"/>
                </a:tc>
                <a:tc>
                  <a:txBody>
                    <a:bodyPr/>
                    <a:lstStyle/>
                    <a:p>
                      <a:pPr algn="ctr"/>
                      <a:r>
                        <a:rPr lang="es-MX" sz="1500" dirty="0" err="1"/>
                        <a:t>N°</a:t>
                      </a:r>
                      <a:r>
                        <a:rPr lang="es-MX" sz="1500" dirty="0"/>
                        <a:t> de </a:t>
                      </a:r>
                      <a:r>
                        <a:rPr lang="es-MX" sz="1500" dirty="0" err="1"/>
                        <a:t>permi-sionarios</a:t>
                      </a:r>
                      <a:endParaRPr lang="es-MX" sz="1500" dirty="0"/>
                    </a:p>
                  </a:txBody>
                  <a:tcPr anchor="ctr"/>
                </a:tc>
                <a:extLst>
                  <a:ext uri="{0D108BD9-81ED-4DB2-BD59-A6C34878D82A}">
                    <a16:rowId xmlns:a16="http://schemas.microsoft.com/office/drawing/2014/main" val="2291246983"/>
                  </a:ext>
                </a:extLst>
              </a:tr>
              <a:tr h="272767">
                <a:tc>
                  <a:txBody>
                    <a:bodyPr/>
                    <a:lstStyle/>
                    <a:p>
                      <a:pPr algn="ctr"/>
                      <a:r>
                        <a:rPr lang="es-MX" sz="1500" dirty="0"/>
                        <a:t>2015 – 2017</a:t>
                      </a:r>
                    </a:p>
                  </a:txBody>
                  <a:tcPr/>
                </a:tc>
                <a:tc>
                  <a:txBody>
                    <a:bodyPr/>
                    <a:lstStyle/>
                    <a:p>
                      <a:pPr algn="ctr"/>
                      <a:r>
                        <a:rPr lang="es-MX" sz="1500" dirty="0"/>
                        <a:t>3,090</a:t>
                      </a:r>
                    </a:p>
                  </a:txBody>
                  <a:tcPr/>
                </a:tc>
                <a:tc>
                  <a:txBody>
                    <a:bodyPr/>
                    <a:lstStyle/>
                    <a:p>
                      <a:pPr algn="ctr"/>
                      <a:r>
                        <a:rPr lang="es-MX" sz="1500" dirty="0"/>
                        <a:t>2,051</a:t>
                      </a:r>
                    </a:p>
                  </a:txBody>
                  <a:tcPr/>
                </a:tc>
                <a:tc>
                  <a:txBody>
                    <a:bodyPr/>
                    <a:lstStyle/>
                    <a:p>
                      <a:pPr algn="ctr"/>
                      <a:r>
                        <a:rPr lang="es-MX" sz="1500" dirty="0"/>
                        <a:t>755</a:t>
                      </a:r>
                    </a:p>
                  </a:txBody>
                  <a:tcPr/>
                </a:tc>
                <a:extLst>
                  <a:ext uri="{0D108BD9-81ED-4DB2-BD59-A6C34878D82A}">
                    <a16:rowId xmlns:a16="http://schemas.microsoft.com/office/drawing/2014/main" val="1453350461"/>
                  </a:ext>
                </a:extLst>
              </a:tr>
              <a:tr h="272767">
                <a:tc>
                  <a:txBody>
                    <a:bodyPr/>
                    <a:lstStyle/>
                    <a:p>
                      <a:pPr algn="ctr"/>
                      <a:r>
                        <a:rPr lang="es-MX" sz="1500" dirty="0"/>
                        <a:t>2018</a:t>
                      </a:r>
                    </a:p>
                  </a:txBody>
                  <a:tcPr/>
                </a:tc>
                <a:tc>
                  <a:txBody>
                    <a:bodyPr/>
                    <a:lstStyle/>
                    <a:p>
                      <a:pPr algn="ctr"/>
                      <a:r>
                        <a:rPr lang="es-MX" sz="1500" dirty="0"/>
                        <a:t>1,233</a:t>
                      </a:r>
                    </a:p>
                  </a:txBody>
                  <a:tcPr/>
                </a:tc>
                <a:tc>
                  <a:txBody>
                    <a:bodyPr/>
                    <a:lstStyle/>
                    <a:p>
                      <a:pPr algn="ctr"/>
                      <a:r>
                        <a:rPr lang="es-MX" sz="1500" dirty="0"/>
                        <a:t>1,139</a:t>
                      </a:r>
                    </a:p>
                  </a:txBody>
                  <a:tcPr/>
                </a:tc>
                <a:tc>
                  <a:txBody>
                    <a:bodyPr/>
                    <a:lstStyle/>
                    <a:p>
                      <a:pPr algn="ctr"/>
                      <a:r>
                        <a:rPr lang="es-MX" sz="1500" dirty="0"/>
                        <a:t>399</a:t>
                      </a:r>
                    </a:p>
                  </a:txBody>
                  <a:tcPr/>
                </a:tc>
                <a:extLst>
                  <a:ext uri="{0D108BD9-81ED-4DB2-BD59-A6C34878D82A}">
                    <a16:rowId xmlns:a16="http://schemas.microsoft.com/office/drawing/2014/main" val="638091776"/>
                  </a:ext>
                </a:extLst>
              </a:tr>
              <a:tr h="272767">
                <a:tc>
                  <a:txBody>
                    <a:bodyPr/>
                    <a:lstStyle/>
                    <a:p>
                      <a:pPr algn="ctr"/>
                      <a:r>
                        <a:rPr lang="es-MX" sz="1500" dirty="0"/>
                        <a:t>TOTAL</a:t>
                      </a:r>
                      <a:endParaRPr lang="es-MX" sz="1500" b="1" dirty="0"/>
                    </a:p>
                  </a:txBody>
                  <a:tcPr/>
                </a:tc>
                <a:tc>
                  <a:txBody>
                    <a:bodyPr/>
                    <a:lstStyle/>
                    <a:p>
                      <a:pPr algn="ctr"/>
                      <a:r>
                        <a:rPr lang="es-MX" sz="1500" dirty="0"/>
                        <a:t>4,323</a:t>
                      </a:r>
                      <a:endParaRPr lang="es-MX" sz="1500" b="1" dirty="0"/>
                    </a:p>
                  </a:txBody>
                  <a:tcPr/>
                </a:tc>
                <a:tc>
                  <a:txBody>
                    <a:bodyPr/>
                    <a:lstStyle/>
                    <a:p>
                      <a:pPr algn="ctr"/>
                      <a:r>
                        <a:rPr lang="es-MX" sz="1500" dirty="0"/>
                        <a:t>3,190</a:t>
                      </a:r>
                      <a:endParaRPr lang="es-MX" sz="1500" b="1" dirty="0"/>
                    </a:p>
                  </a:txBody>
                  <a:tcPr/>
                </a:tc>
                <a:tc>
                  <a:txBody>
                    <a:bodyPr/>
                    <a:lstStyle/>
                    <a:p>
                      <a:pPr algn="ctr"/>
                      <a:r>
                        <a:rPr lang="es-MX" sz="1500" dirty="0"/>
                        <a:t>1,154</a:t>
                      </a:r>
                      <a:endParaRPr lang="es-MX" sz="1500" b="1" dirty="0"/>
                    </a:p>
                  </a:txBody>
                  <a:tcPr/>
                </a:tc>
                <a:extLst>
                  <a:ext uri="{0D108BD9-81ED-4DB2-BD59-A6C34878D82A}">
                    <a16:rowId xmlns:a16="http://schemas.microsoft.com/office/drawing/2014/main" val="1764809463"/>
                  </a:ext>
                </a:extLst>
              </a:tr>
            </a:tbl>
          </a:graphicData>
        </a:graphic>
      </p:graphicFrame>
      <p:graphicFrame>
        <p:nvGraphicFramePr>
          <p:cNvPr id="13" name="Tabla 12">
            <a:extLst>
              <a:ext uri="{FF2B5EF4-FFF2-40B4-BE49-F238E27FC236}">
                <a16:creationId xmlns:a16="http://schemas.microsoft.com/office/drawing/2014/main" id="{1ED29E78-D964-48A3-8D1B-6A2699D422C2}"/>
              </a:ext>
            </a:extLst>
          </p:cNvPr>
          <p:cNvGraphicFramePr>
            <a:graphicFrameLocks noGrp="1"/>
          </p:cNvGraphicFramePr>
          <p:nvPr>
            <p:extLst>
              <p:ext uri="{D42A27DB-BD31-4B8C-83A1-F6EECF244321}">
                <p14:modId xmlns:p14="http://schemas.microsoft.com/office/powerpoint/2010/main" val="2478381801"/>
              </p:ext>
            </p:extLst>
          </p:nvPr>
        </p:nvGraphicFramePr>
        <p:xfrm>
          <a:off x="4752443" y="4899674"/>
          <a:ext cx="4313917" cy="1905000"/>
        </p:xfrm>
        <a:graphic>
          <a:graphicData uri="http://schemas.openxmlformats.org/drawingml/2006/table">
            <a:tbl>
              <a:tblPr>
                <a:tableStyleId>{1FECB4D8-DB02-4DC6-A0A2-4F2EBAE1DC90}</a:tableStyleId>
              </a:tblPr>
              <a:tblGrid>
                <a:gridCol w="2297656">
                  <a:extLst>
                    <a:ext uri="{9D8B030D-6E8A-4147-A177-3AD203B41FA5}">
                      <a16:colId xmlns:a16="http://schemas.microsoft.com/office/drawing/2014/main" val="994992261"/>
                    </a:ext>
                  </a:extLst>
                </a:gridCol>
                <a:gridCol w="1050357">
                  <a:extLst>
                    <a:ext uri="{9D8B030D-6E8A-4147-A177-3AD203B41FA5}">
                      <a16:colId xmlns:a16="http://schemas.microsoft.com/office/drawing/2014/main" val="3035809733"/>
                    </a:ext>
                  </a:extLst>
                </a:gridCol>
                <a:gridCol w="965904">
                  <a:extLst>
                    <a:ext uri="{9D8B030D-6E8A-4147-A177-3AD203B41FA5}">
                      <a16:colId xmlns:a16="http://schemas.microsoft.com/office/drawing/2014/main" val="1094250127"/>
                    </a:ext>
                  </a:extLst>
                </a:gridCol>
              </a:tblGrid>
              <a:tr h="571500">
                <a:tc>
                  <a:txBody>
                    <a:bodyPr/>
                    <a:lstStyle/>
                    <a:p>
                      <a:pPr algn="ctr" fontAlgn="ctr"/>
                      <a:r>
                        <a:rPr lang="es-MX" sz="1100" b="1" u="none" strike="noStrike" dirty="0">
                          <a:effectLst/>
                        </a:rPr>
                        <a:t>RAZÓN SOCIAL</a:t>
                      </a:r>
                      <a:endParaRPr lang="es-MX"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1" u="none" strike="noStrike" dirty="0">
                          <a:effectLst/>
                        </a:rPr>
                        <a:t>PERMISOS DE IMPORTACIÓN 2015-2017</a:t>
                      </a:r>
                      <a:endParaRPr lang="es-MX"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1" u="none" strike="noStrike" dirty="0">
                          <a:effectLst/>
                        </a:rPr>
                        <a:t>PERMISOS DE IMPORTACIÓN 2018</a:t>
                      </a:r>
                      <a:endParaRPr lang="es-MX"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17663714"/>
                  </a:ext>
                </a:extLst>
              </a:tr>
              <a:tr h="190500">
                <a:tc>
                  <a:txBody>
                    <a:bodyPr/>
                    <a:lstStyle/>
                    <a:p>
                      <a:pPr algn="ctr" fontAlgn="b"/>
                      <a:r>
                        <a:rPr lang="es-MX" sz="1100" b="1" u="none" strike="noStrike" dirty="0">
                          <a:effectLst/>
                        </a:rPr>
                        <a:t>P.M.I. Trading México, S.A. de C.V</a:t>
                      </a:r>
                      <a:endParaRPr lang="es-MX"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MX" sz="1100" b="1" u="none" strike="noStrike" dirty="0">
                          <a:effectLst/>
                        </a:rPr>
                        <a:t>5</a:t>
                      </a:r>
                      <a:endParaRPr lang="es-MX"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1" u="none" strike="noStrike" dirty="0">
                          <a:effectLst/>
                        </a:rPr>
                        <a:t>9</a:t>
                      </a:r>
                      <a:endParaRPr lang="es-MX"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00684303"/>
                  </a:ext>
                </a:extLst>
              </a:tr>
              <a:tr h="190500">
                <a:tc>
                  <a:txBody>
                    <a:bodyPr/>
                    <a:lstStyle/>
                    <a:p>
                      <a:pPr algn="ctr" fontAlgn="b"/>
                      <a:r>
                        <a:rPr lang="es-MX" sz="1100" u="none" strike="noStrike">
                          <a:effectLst/>
                        </a:rPr>
                        <a:t>Pemex Transformación Industrial EPS</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MX" sz="1100" u="none" strike="noStrike">
                          <a:effectLst/>
                        </a:rPr>
                        <a:t>30</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dirty="0">
                          <a:effectLst/>
                        </a:rPr>
                        <a:t>10</a:t>
                      </a:r>
                      <a:endParaRPr lang="es-MX"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30767662"/>
                  </a:ext>
                </a:extLst>
              </a:tr>
              <a:tr h="190500">
                <a:tc>
                  <a:txBody>
                    <a:bodyPr/>
                    <a:lstStyle/>
                    <a:p>
                      <a:pPr algn="ctr" fontAlgn="b"/>
                      <a:r>
                        <a:rPr lang="es-MX" sz="1100" u="none" strike="noStrike" dirty="0">
                          <a:effectLst/>
                        </a:rPr>
                        <a:t>Pemex Etileno EPS</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a:effectLst/>
                        </a:rPr>
                        <a:t>5</a:t>
                      </a:r>
                      <a:endParaRPr lang="es-MX"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53893557"/>
                  </a:ext>
                </a:extLst>
              </a:tr>
              <a:tr h="190500">
                <a:tc>
                  <a:txBody>
                    <a:bodyPr/>
                    <a:lstStyle/>
                    <a:p>
                      <a:pPr algn="ctr" fontAlgn="b"/>
                      <a:r>
                        <a:rPr lang="es-MX" sz="1100" u="none" strike="noStrike">
                          <a:effectLst/>
                        </a:rPr>
                        <a:t>Pemex Exploración y Producción EPS</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MX" sz="1100" u="none" strike="noStrike">
                          <a:effectLst/>
                        </a:rPr>
                        <a:t>6</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06429729"/>
                  </a:ext>
                </a:extLst>
              </a:tr>
              <a:tr h="190500">
                <a:tc>
                  <a:txBody>
                    <a:bodyPr/>
                    <a:lstStyle/>
                    <a:p>
                      <a:pPr algn="ctr" fontAlgn="b"/>
                      <a:r>
                        <a:rPr lang="es-MX" sz="1100" u="none" strike="noStrike">
                          <a:effectLst/>
                        </a:rPr>
                        <a:t>Pemex Refinación</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MX" sz="1100" u="none" strike="noStrike">
                          <a:effectLst/>
                        </a:rPr>
                        <a:t>20</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2243049"/>
                  </a:ext>
                </a:extLst>
              </a:tr>
              <a:tr h="190500">
                <a:tc>
                  <a:txBody>
                    <a:bodyPr/>
                    <a:lstStyle/>
                    <a:p>
                      <a:pPr algn="ctr" fontAlgn="b"/>
                      <a:r>
                        <a:rPr lang="es-MX" sz="1100" u="none" strike="noStrike">
                          <a:effectLst/>
                        </a:rPr>
                        <a:t>Pemex Gas y Petroquímica Básica</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MX" sz="1100" u="none" strike="noStrike">
                          <a:effectLst/>
                        </a:rPr>
                        <a:t>7</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35804453"/>
                  </a:ext>
                </a:extLst>
              </a:tr>
              <a:tr h="190500">
                <a:tc>
                  <a:txBody>
                    <a:bodyPr/>
                    <a:lstStyle/>
                    <a:p>
                      <a:pPr algn="ctr" fontAlgn="b"/>
                      <a:r>
                        <a:rPr lang="es-MX" sz="1100" b="1" u="none" strike="noStrike" dirty="0">
                          <a:effectLst/>
                        </a:rPr>
                        <a:t>TOTALES</a:t>
                      </a:r>
                      <a:endParaRPr lang="es-MX"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MX" sz="1100" b="1" u="none" strike="noStrike" dirty="0">
                          <a:effectLst/>
                        </a:rPr>
                        <a:t>68</a:t>
                      </a:r>
                      <a:endParaRPr lang="es-MX"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1" u="none" strike="noStrike" dirty="0">
                          <a:effectLst/>
                        </a:rPr>
                        <a:t>24</a:t>
                      </a:r>
                      <a:endParaRPr lang="es-MX"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67603188"/>
                  </a:ext>
                </a:extLst>
              </a:tr>
            </a:tbl>
          </a:graphicData>
        </a:graphic>
      </p:graphicFrame>
      <p:sp>
        <p:nvSpPr>
          <p:cNvPr id="3" name="Triángulo isósceles 2">
            <a:extLst>
              <a:ext uri="{FF2B5EF4-FFF2-40B4-BE49-F238E27FC236}">
                <a16:creationId xmlns:a16="http://schemas.microsoft.com/office/drawing/2014/main" id="{CD57151E-5B83-44E2-8C76-37D6C26BA704}"/>
              </a:ext>
            </a:extLst>
          </p:cNvPr>
          <p:cNvSpPr/>
          <p:nvPr/>
        </p:nvSpPr>
        <p:spPr>
          <a:xfrm flipV="1">
            <a:off x="214722" y="4303877"/>
            <a:ext cx="8748835" cy="562062"/>
          </a:xfrm>
          <a:prstGeom prst="triangle">
            <a:avLst/>
          </a:prstGeom>
          <a:gradFill>
            <a:gsLst>
              <a:gs pos="0">
                <a:schemeClr val="accent3">
                  <a:lumMod val="20000"/>
                  <a:lumOff val="80000"/>
                </a:schemeClr>
              </a:gs>
              <a:gs pos="100000">
                <a:schemeClr val="accent1">
                  <a:tint val="50000"/>
                  <a:shade val="100000"/>
                  <a:satMod val="350000"/>
                </a:schemeClr>
              </a:gs>
            </a:gsLst>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187598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21348C-C50B-43A3-A3D8-73EFD2CDCCCE}"/>
              </a:ext>
            </a:extLst>
          </p:cNvPr>
          <p:cNvSpPr txBox="1"/>
          <p:nvPr/>
        </p:nvSpPr>
        <p:spPr>
          <a:xfrm>
            <a:off x="239889" y="200839"/>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b="1" cap="small" dirty="0">
                <a:solidFill>
                  <a:schemeClr val="bg1"/>
                </a:solidFill>
              </a:rPr>
              <a:t>Información contenida en la PNT</a:t>
            </a:r>
          </a:p>
        </p:txBody>
      </p:sp>
      <p:sp>
        <p:nvSpPr>
          <p:cNvPr id="16" name="3 Marcador de número de diapositiva">
            <a:extLst>
              <a:ext uri="{FF2B5EF4-FFF2-40B4-BE49-F238E27FC236}">
                <a16:creationId xmlns:a16="http://schemas.microsoft.com/office/drawing/2014/main" id="{FEF3C69D-2A94-4ECC-A40A-B276DC0AD87B}"/>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s-ES_tradnl"/>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2EEE92-B417-4ACB-84B0-576613EB8781}" type="slidenum">
              <a:rPr lang="es-MX" smtClean="0"/>
              <a:pPr/>
              <a:t>17</a:t>
            </a:fld>
            <a:endParaRPr lang="es-MX" dirty="0"/>
          </a:p>
        </p:txBody>
      </p:sp>
      <p:graphicFrame>
        <p:nvGraphicFramePr>
          <p:cNvPr id="6" name="Gráfico 5">
            <a:extLst>
              <a:ext uri="{FF2B5EF4-FFF2-40B4-BE49-F238E27FC236}">
                <a16:creationId xmlns:a16="http://schemas.microsoft.com/office/drawing/2014/main" id="{01BFAE4A-E4A4-467F-817D-7D2654A762A0}"/>
              </a:ext>
            </a:extLst>
          </p:cNvPr>
          <p:cNvGraphicFramePr/>
          <p:nvPr>
            <p:extLst>
              <p:ext uri="{D42A27DB-BD31-4B8C-83A1-F6EECF244321}">
                <p14:modId xmlns:p14="http://schemas.microsoft.com/office/powerpoint/2010/main" val="4127178808"/>
              </p:ext>
            </p:extLst>
          </p:nvPr>
        </p:nvGraphicFramePr>
        <p:xfrm>
          <a:off x="520117" y="1619396"/>
          <a:ext cx="8053432" cy="4194174"/>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a:extLst>
              <a:ext uri="{FF2B5EF4-FFF2-40B4-BE49-F238E27FC236}">
                <a16:creationId xmlns:a16="http://schemas.microsoft.com/office/drawing/2014/main" id="{7ED186FA-FBB7-4151-A97E-D2B19723A85D}"/>
              </a:ext>
            </a:extLst>
          </p:cNvPr>
          <p:cNvSpPr txBox="1"/>
          <p:nvPr/>
        </p:nvSpPr>
        <p:spPr>
          <a:xfrm>
            <a:off x="239889" y="855677"/>
            <a:ext cx="8621889" cy="734945"/>
          </a:xfrm>
          <a:prstGeom prst="rect">
            <a:avLst/>
          </a:prstGeom>
          <a:noFill/>
        </p:spPr>
        <p:txBody>
          <a:bodyPr wrap="square" rtlCol="0">
            <a:spAutoFit/>
          </a:bodyPr>
          <a:lstStyle/>
          <a:p>
            <a:pPr algn="just">
              <a:lnSpc>
                <a:spcPct val="120000"/>
              </a:lnSpc>
            </a:pPr>
            <a:r>
              <a:rPr lang="es-MX" dirty="0">
                <a:solidFill>
                  <a:srgbClr val="7030A0"/>
                </a:solidFill>
              </a:rPr>
              <a:t>Ejemplo de información que se puede encontrar en el Sistema de Portales de Obligaciones de Transparencia (SIPOT) de la PNT:</a:t>
            </a:r>
          </a:p>
        </p:txBody>
      </p:sp>
      <p:sp>
        <p:nvSpPr>
          <p:cNvPr id="8" name="CuadroTexto 7">
            <a:extLst>
              <a:ext uri="{FF2B5EF4-FFF2-40B4-BE49-F238E27FC236}">
                <a16:creationId xmlns:a16="http://schemas.microsoft.com/office/drawing/2014/main" id="{BFC3BF00-ACD0-4629-8535-F9F653BCFBD3}"/>
              </a:ext>
            </a:extLst>
          </p:cNvPr>
          <p:cNvSpPr txBox="1"/>
          <p:nvPr/>
        </p:nvSpPr>
        <p:spPr>
          <a:xfrm>
            <a:off x="1191235" y="5805181"/>
            <a:ext cx="7130643" cy="646331"/>
          </a:xfrm>
          <a:prstGeom prst="rect">
            <a:avLst/>
          </a:prstGeom>
          <a:noFill/>
        </p:spPr>
        <p:txBody>
          <a:bodyPr wrap="square" rtlCol="0">
            <a:spAutoFit/>
          </a:bodyPr>
          <a:lstStyle/>
          <a:p>
            <a:r>
              <a:rPr lang="es-MX" dirty="0">
                <a:solidFill>
                  <a:srgbClr val="C00000"/>
                </a:solidFill>
              </a:rPr>
              <a:t>El consumo de gasolinas se estima en alrededor de 800 mil barriles diarios, con picos de consumo en los fines de año</a:t>
            </a:r>
          </a:p>
        </p:txBody>
      </p:sp>
      <p:sp>
        <p:nvSpPr>
          <p:cNvPr id="2" name="CuadroTexto 1">
            <a:extLst>
              <a:ext uri="{FF2B5EF4-FFF2-40B4-BE49-F238E27FC236}">
                <a16:creationId xmlns:a16="http://schemas.microsoft.com/office/drawing/2014/main" id="{6AFF716D-9E98-4995-A8D3-4FE8BE2AD17A}"/>
              </a:ext>
            </a:extLst>
          </p:cNvPr>
          <p:cNvSpPr txBox="1"/>
          <p:nvPr/>
        </p:nvSpPr>
        <p:spPr>
          <a:xfrm>
            <a:off x="360727" y="6493457"/>
            <a:ext cx="8212822" cy="307777"/>
          </a:xfrm>
          <a:prstGeom prst="rect">
            <a:avLst/>
          </a:prstGeom>
          <a:noFill/>
        </p:spPr>
        <p:txBody>
          <a:bodyPr wrap="square" rtlCol="0">
            <a:spAutoFit/>
          </a:bodyPr>
          <a:lstStyle/>
          <a:p>
            <a:r>
              <a:rPr lang="es-MX" sz="1400" dirty="0"/>
              <a:t>Hipervínculo a la información: </a:t>
            </a:r>
            <a:r>
              <a:rPr lang="es-MX" sz="1400" dirty="0">
                <a:hlinkClick r:id="rId3"/>
              </a:rPr>
              <a:t>http://sie.energia.gob.mx/bdiController.do?action=cuadro&amp;cvecua=PMXE2C01</a:t>
            </a:r>
            <a:r>
              <a:rPr lang="es-MX" sz="1400" dirty="0"/>
              <a:t> </a:t>
            </a:r>
          </a:p>
        </p:txBody>
      </p:sp>
    </p:spTree>
    <p:extLst>
      <p:ext uri="{BB962C8B-B14F-4D97-AF65-F5344CB8AC3E}">
        <p14:creationId xmlns:p14="http://schemas.microsoft.com/office/powerpoint/2010/main" val="3540202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21348C-C50B-43A3-A3D8-73EFD2CDCCCE}"/>
              </a:ext>
            </a:extLst>
          </p:cNvPr>
          <p:cNvSpPr txBox="1"/>
          <p:nvPr/>
        </p:nvSpPr>
        <p:spPr>
          <a:xfrm>
            <a:off x="239889" y="200839"/>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b="1" cap="small" dirty="0">
                <a:solidFill>
                  <a:schemeClr val="bg1"/>
                </a:solidFill>
              </a:rPr>
              <a:t>Información contenida en la PNT</a:t>
            </a:r>
          </a:p>
        </p:txBody>
      </p:sp>
      <p:sp>
        <p:nvSpPr>
          <p:cNvPr id="16" name="3 Marcador de número de diapositiva">
            <a:extLst>
              <a:ext uri="{FF2B5EF4-FFF2-40B4-BE49-F238E27FC236}">
                <a16:creationId xmlns:a16="http://schemas.microsoft.com/office/drawing/2014/main" id="{FEF3C69D-2A94-4ECC-A40A-B276DC0AD87B}"/>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s-ES_tradnl"/>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2EEE92-B417-4ACB-84B0-576613EB8781}" type="slidenum">
              <a:rPr lang="es-MX" smtClean="0"/>
              <a:pPr/>
              <a:t>18</a:t>
            </a:fld>
            <a:endParaRPr lang="es-MX" dirty="0"/>
          </a:p>
        </p:txBody>
      </p:sp>
      <p:graphicFrame>
        <p:nvGraphicFramePr>
          <p:cNvPr id="12" name="Gráfico 11">
            <a:extLst>
              <a:ext uri="{FF2B5EF4-FFF2-40B4-BE49-F238E27FC236}">
                <a16:creationId xmlns:a16="http://schemas.microsoft.com/office/drawing/2014/main" id="{900A620C-663D-4DA0-A279-FDB6FE87AC59}"/>
              </a:ext>
            </a:extLst>
          </p:cNvPr>
          <p:cNvGraphicFramePr/>
          <p:nvPr>
            <p:extLst>
              <p:ext uri="{D42A27DB-BD31-4B8C-83A1-F6EECF244321}">
                <p14:modId xmlns:p14="http://schemas.microsoft.com/office/powerpoint/2010/main" val="4196332901"/>
              </p:ext>
            </p:extLst>
          </p:nvPr>
        </p:nvGraphicFramePr>
        <p:xfrm>
          <a:off x="239890" y="2038525"/>
          <a:ext cx="8621888" cy="4005743"/>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EA701937-62CF-48B2-AD53-A31F2168FA09}"/>
              </a:ext>
            </a:extLst>
          </p:cNvPr>
          <p:cNvSpPr txBox="1"/>
          <p:nvPr/>
        </p:nvSpPr>
        <p:spPr>
          <a:xfrm>
            <a:off x="4068661" y="6048462"/>
            <a:ext cx="3649210" cy="369332"/>
          </a:xfrm>
          <a:prstGeom prst="rect">
            <a:avLst/>
          </a:prstGeom>
          <a:noFill/>
        </p:spPr>
        <p:txBody>
          <a:bodyPr wrap="square" rtlCol="0">
            <a:spAutoFit/>
          </a:bodyPr>
          <a:lstStyle/>
          <a:p>
            <a:r>
              <a:rPr lang="es-MX" dirty="0">
                <a:solidFill>
                  <a:srgbClr val="C00000"/>
                </a:solidFill>
              </a:rPr>
              <a:t>La línea de tendencia es a la baja</a:t>
            </a:r>
          </a:p>
        </p:txBody>
      </p:sp>
      <p:cxnSp>
        <p:nvCxnSpPr>
          <p:cNvPr id="13" name="Conector recto de flecha 12">
            <a:extLst>
              <a:ext uri="{FF2B5EF4-FFF2-40B4-BE49-F238E27FC236}">
                <a16:creationId xmlns:a16="http://schemas.microsoft.com/office/drawing/2014/main" id="{7DA532CF-43EE-416D-A2EE-E30D03C71490}"/>
              </a:ext>
            </a:extLst>
          </p:cNvPr>
          <p:cNvCxnSpPr>
            <a:cxnSpLocks/>
          </p:cNvCxnSpPr>
          <p:nvPr/>
        </p:nvCxnSpPr>
        <p:spPr>
          <a:xfrm flipV="1">
            <a:off x="7122253" y="4186109"/>
            <a:ext cx="0" cy="1929465"/>
          </a:xfrm>
          <a:prstGeom prst="straightConnector1">
            <a:avLst/>
          </a:prstGeom>
          <a:ln w="127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7" name="CuadroTexto 16">
            <a:extLst>
              <a:ext uri="{FF2B5EF4-FFF2-40B4-BE49-F238E27FC236}">
                <a16:creationId xmlns:a16="http://schemas.microsoft.com/office/drawing/2014/main" id="{677C1434-CD90-4526-9D48-F394795C415C}"/>
              </a:ext>
            </a:extLst>
          </p:cNvPr>
          <p:cNvSpPr txBox="1"/>
          <p:nvPr/>
        </p:nvSpPr>
        <p:spPr>
          <a:xfrm>
            <a:off x="239889" y="889233"/>
            <a:ext cx="8621889" cy="1067343"/>
          </a:xfrm>
          <a:prstGeom prst="rect">
            <a:avLst/>
          </a:prstGeom>
          <a:noFill/>
        </p:spPr>
        <p:txBody>
          <a:bodyPr wrap="square" rtlCol="0">
            <a:spAutoFit/>
          </a:bodyPr>
          <a:lstStyle/>
          <a:p>
            <a:pPr algn="just">
              <a:lnSpc>
                <a:spcPct val="120000"/>
              </a:lnSpc>
            </a:pPr>
            <a:r>
              <a:rPr lang="es-MX" dirty="0">
                <a:solidFill>
                  <a:srgbClr val="C00000"/>
                </a:solidFill>
              </a:rPr>
              <a:t>En el caso de la producción de gasolinas, desde el año de 2016 la producción de este combustible ha disminuido notoriamente. Por ejemplo, de los más de 700 mil barriles diarios requeridos para el consumo interno, se produce menos de 200 mil barriles por día.</a:t>
            </a:r>
          </a:p>
        </p:txBody>
      </p:sp>
      <p:sp>
        <p:nvSpPr>
          <p:cNvPr id="15" name="CuadroTexto 14">
            <a:extLst>
              <a:ext uri="{FF2B5EF4-FFF2-40B4-BE49-F238E27FC236}">
                <a16:creationId xmlns:a16="http://schemas.microsoft.com/office/drawing/2014/main" id="{F088D550-09E7-44FD-96ED-F20DF1617FD8}"/>
              </a:ext>
            </a:extLst>
          </p:cNvPr>
          <p:cNvSpPr txBox="1"/>
          <p:nvPr/>
        </p:nvSpPr>
        <p:spPr>
          <a:xfrm>
            <a:off x="360727" y="6493457"/>
            <a:ext cx="8212822" cy="307777"/>
          </a:xfrm>
          <a:prstGeom prst="rect">
            <a:avLst/>
          </a:prstGeom>
          <a:noFill/>
        </p:spPr>
        <p:txBody>
          <a:bodyPr wrap="square" rtlCol="0">
            <a:spAutoFit/>
          </a:bodyPr>
          <a:lstStyle/>
          <a:p>
            <a:r>
              <a:rPr lang="es-MX" sz="1400" dirty="0"/>
              <a:t>Hipervínculo a la información: </a:t>
            </a:r>
            <a:r>
              <a:rPr lang="es-MX" sz="1400" dirty="0">
                <a:hlinkClick r:id="rId3"/>
              </a:rPr>
              <a:t>http://sie.energia.gob.mx/bdiController.do?action=cuadro&amp;cvecua=PMXD1C01</a:t>
            </a:r>
            <a:r>
              <a:rPr lang="es-MX" sz="1400" dirty="0"/>
              <a:t> </a:t>
            </a:r>
          </a:p>
        </p:txBody>
      </p:sp>
    </p:spTree>
    <p:extLst>
      <p:ext uri="{BB962C8B-B14F-4D97-AF65-F5344CB8AC3E}">
        <p14:creationId xmlns:p14="http://schemas.microsoft.com/office/powerpoint/2010/main" val="2922088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21348C-C50B-43A3-A3D8-73EFD2CDCCCE}"/>
              </a:ext>
            </a:extLst>
          </p:cNvPr>
          <p:cNvSpPr txBox="1"/>
          <p:nvPr/>
        </p:nvSpPr>
        <p:spPr>
          <a:xfrm>
            <a:off x="239889" y="200839"/>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b="1" cap="small" dirty="0">
                <a:solidFill>
                  <a:schemeClr val="bg1"/>
                </a:solidFill>
              </a:rPr>
              <a:t>Información contenida en la PNT</a:t>
            </a:r>
          </a:p>
        </p:txBody>
      </p:sp>
      <p:sp>
        <p:nvSpPr>
          <p:cNvPr id="16" name="3 Marcador de número de diapositiva">
            <a:extLst>
              <a:ext uri="{FF2B5EF4-FFF2-40B4-BE49-F238E27FC236}">
                <a16:creationId xmlns:a16="http://schemas.microsoft.com/office/drawing/2014/main" id="{FEF3C69D-2A94-4ECC-A40A-B276DC0AD87B}"/>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s-ES_tradnl"/>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2EEE92-B417-4ACB-84B0-576613EB8781}" type="slidenum">
              <a:rPr lang="es-MX" smtClean="0"/>
              <a:pPr/>
              <a:t>19</a:t>
            </a:fld>
            <a:endParaRPr lang="es-MX" dirty="0"/>
          </a:p>
        </p:txBody>
      </p:sp>
      <p:sp>
        <p:nvSpPr>
          <p:cNvPr id="5" name="CuadroTexto 4">
            <a:extLst>
              <a:ext uri="{FF2B5EF4-FFF2-40B4-BE49-F238E27FC236}">
                <a16:creationId xmlns:a16="http://schemas.microsoft.com/office/drawing/2014/main" id="{CBA52CE3-11EF-4F23-97DC-3AE005FCD105}"/>
              </a:ext>
            </a:extLst>
          </p:cNvPr>
          <p:cNvSpPr txBox="1"/>
          <p:nvPr/>
        </p:nvSpPr>
        <p:spPr>
          <a:xfrm>
            <a:off x="239889" y="973123"/>
            <a:ext cx="8621889" cy="734945"/>
          </a:xfrm>
          <a:prstGeom prst="rect">
            <a:avLst/>
          </a:prstGeom>
          <a:noFill/>
        </p:spPr>
        <p:txBody>
          <a:bodyPr wrap="square" rtlCol="0">
            <a:spAutoFit/>
          </a:bodyPr>
          <a:lstStyle/>
          <a:p>
            <a:pPr algn="just">
              <a:lnSpc>
                <a:spcPct val="120000"/>
              </a:lnSpc>
            </a:pPr>
            <a:r>
              <a:rPr lang="es-MX" dirty="0">
                <a:solidFill>
                  <a:srgbClr val="C00000"/>
                </a:solidFill>
              </a:rPr>
              <a:t>El consumo de gasolinas, que es mucho mayor a su producción, nos obliga a importar alrededor de 600 mil barriles diarios de este hidrocarburo:</a:t>
            </a:r>
          </a:p>
        </p:txBody>
      </p:sp>
      <p:graphicFrame>
        <p:nvGraphicFramePr>
          <p:cNvPr id="7" name="Gráfico 6">
            <a:extLst>
              <a:ext uri="{FF2B5EF4-FFF2-40B4-BE49-F238E27FC236}">
                <a16:creationId xmlns:a16="http://schemas.microsoft.com/office/drawing/2014/main" id="{D36FCD6E-1B1A-4C24-B155-FE4778EFD333}"/>
              </a:ext>
            </a:extLst>
          </p:cNvPr>
          <p:cNvGraphicFramePr/>
          <p:nvPr>
            <p:extLst>
              <p:ext uri="{D42A27DB-BD31-4B8C-83A1-F6EECF244321}">
                <p14:modId xmlns:p14="http://schemas.microsoft.com/office/powerpoint/2010/main" val="3571327991"/>
              </p:ext>
            </p:extLst>
          </p:nvPr>
        </p:nvGraphicFramePr>
        <p:xfrm>
          <a:off x="443765" y="1820411"/>
          <a:ext cx="8120310" cy="4047688"/>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511150EF-5340-42C8-95C2-DDBC8D1C0225}"/>
              </a:ext>
            </a:extLst>
          </p:cNvPr>
          <p:cNvSpPr txBox="1"/>
          <p:nvPr/>
        </p:nvSpPr>
        <p:spPr>
          <a:xfrm>
            <a:off x="2424418" y="6107185"/>
            <a:ext cx="5545123" cy="369332"/>
          </a:xfrm>
          <a:prstGeom prst="rect">
            <a:avLst/>
          </a:prstGeom>
          <a:noFill/>
        </p:spPr>
        <p:txBody>
          <a:bodyPr wrap="square" rtlCol="0">
            <a:spAutoFit/>
          </a:bodyPr>
          <a:lstStyle/>
          <a:p>
            <a:r>
              <a:rPr lang="es-MX" dirty="0">
                <a:solidFill>
                  <a:srgbClr val="C00000"/>
                </a:solidFill>
              </a:rPr>
              <a:t>La línea de tendencia es hacia arriba</a:t>
            </a:r>
          </a:p>
        </p:txBody>
      </p:sp>
      <p:cxnSp>
        <p:nvCxnSpPr>
          <p:cNvPr id="9" name="Conector recto de flecha 8">
            <a:extLst>
              <a:ext uri="{FF2B5EF4-FFF2-40B4-BE49-F238E27FC236}">
                <a16:creationId xmlns:a16="http://schemas.microsoft.com/office/drawing/2014/main" id="{1886B72B-88D1-4136-ABFF-295B1E077BF4}"/>
              </a:ext>
            </a:extLst>
          </p:cNvPr>
          <p:cNvCxnSpPr>
            <a:cxnSpLocks/>
          </p:cNvCxnSpPr>
          <p:nvPr/>
        </p:nvCxnSpPr>
        <p:spPr>
          <a:xfrm flipV="1">
            <a:off x="5805180" y="3330429"/>
            <a:ext cx="0" cy="2843869"/>
          </a:xfrm>
          <a:prstGeom prst="straightConnector1">
            <a:avLst/>
          </a:prstGeom>
          <a:ln w="127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1" name="CuadroTexto 10">
            <a:extLst>
              <a:ext uri="{FF2B5EF4-FFF2-40B4-BE49-F238E27FC236}">
                <a16:creationId xmlns:a16="http://schemas.microsoft.com/office/drawing/2014/main" id="{6237F9FE-E3E0-4FA2-9399-784179FC129F}"/>
              </a:ext>
            </a:extLst>
          </p:cNvPr>
          <p:cNvSpPr txBox="1"/>
          <p:nvPr/>
        </p:nvSpPr>
        <p:spPr>
          <a:xfrm>
            <a:off x="360727" y="6501846"/>
            <a:ext cx="8212822" cy="307777"/>
          </a:xfrm>
          <a:prstGeom prst="rect">
            <a:avLst/>
          </a:prstGeom>
          <a:noFill/>
        </p:spPr>
        <p:txBody>
          <a:bodyPr wrap="square" rtlCol="0">
            <a:spAutoFit/>
          </a:bodyPr>
          <a:lstStyle/>
          <a:p>
            <a:r>
              <a:rPr lang="es-MX" sz="1400" dirty="0"/>
              <a:t>Hipervínculo a la información: </a:t>
            </a:r>
            <a:r>
              <a:rPr lang="es-MX" sz="1400" dirty="0">
                <a:hlinkClick r:id="rId3"/>
              </a:rPr>
              <a:t>http://sie.energia.gob.mx/bdiController.do?action=cuadro&amp;cvecua=PMXE2C15</a:t>
            </a:r>
            <a:r>
              <a:rPr lang="es-MX" sz="1400" dirty="0"/>
              <a:t> </a:t>
            </a:r>
          </a:p>
        </p:txBody>
      </p:sp>
    </p:spTree>
    <p:extLst>
      <p:ext uri="{BB962C8B-B14F-4D97-AF65-F5344CB8AC3E}">
        <p14:creationId xmlns:p14="http://schemas.microsoft.com/office/powerpoint/2010/main" val="174929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21348C-C50B-43A3-A3D8-73EFD2CDCCCE}"/>
              </a:ext>
            </a:extLst>
          </p:cNvPr>
          <p:cNvSpPr txBox="1"/>
          <p:nvPr/>
        </p:nvSpPr>
        <p:spPr>
          <a:xfrm>
            <a:off x="239889" y="200839"/>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b="1" u="sng"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PRESENTACIÓN </a:t>
            </a:r>
            <a:endParaRPr lang="es-ES_tradnl" sz="3200" b="1" u="sng"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endParaRPr>
          </a:p>
        </p:txBody>
      </p:sp>
      <p:sp>
        <p:nvSpPr>
          <p:cNvPr id="6" name="3 Marcador de número de diapositiva">
            <a:extLst>
              <a:ext uri="{FF2B5EF4-FFF2-40B4-BE49-F238E27FC236}">
                <a16:creationId xmlns:a16="http://schemas.microsoft.com/office/drawing/2014/main" id="{532BDA22-CE3D-4AD6-A2B9-DEB3E21C2525}"/>
              </a:ext>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2</a:t>
            </a:fld>
            <a:endParaRPr lang="es-MX" dirty="0"/>
          </a:p>
        </p:txBody>
      </p:sp>
      <p:sp>
        <p:nvSpPr>
          <p:cNvPr id="8" name="8 Rectángulo"/>
          <p:cNvSpPr/>
          <p:nvPr/>
        </p:nvSpPr>
        <p:spPr>
          <a:xfrm>
            <a:off x="251519" y="896838"/>
            <a:ext cx="8763109" cy="770724"/>
          </a:xfrm>
          <a:prstGeom prst="rect">
            <a:avLst/>
          </a:prstGeom>
        </p:spPr>
        <p:txBody>
          <a:bodyPr wrap="square">
            <a:spAutoFit/>
          </a:bodyPr>
          <a:lstStyle/>
          <a:p>
            <a:pPr algn="just" fontAlgn="auto">
              <a:lnSpc>
                <a:spcPct val="120000"/>
              </a:lnSpc>
              <a:spcBef>
                <a:spcPts val="0"/>
              </a:spcBef>
              <a:spcAft>
                <a:spcPts val="1800"/>
              </a:spcAft>
              <a:defRPr/>
            </a:pPr>
            <a:r>
              <a:rPr lang="es-MX" sz="1900" kern="0" dirty="0">
                <a:cs typeface="Arial" pitchFamily="34" charset="0"/>
              </a:rPr>
              <a:t>El robo de hidrocarburos es un tema de interés público, debido al gran impacto social, económico y ambiental que representa para la vida de la nación.</a:t>
            </a:r>
          </a:p>
        </p:txBody>
      </p:sp>
      <p:sp>
        <p:nvSpPr>
          <p:cNvPr id="10" name="4 Rectángulo"/>
          <p:cNvSpPr/>
          <p:nvPr/>
        </p:nvSpPr>
        <p:spPr>
          <a:xfrm>
            <a:off x="251520" y="1730972"/>
            <a:ext cx="5973111" cy="2875915"/>
          </a:xfrm>
          <a:prstGeom prst="rect">
            <a:avLst/>
          </a:prstGeom>
        </p:spPr>
        <p:txBody>
          <a:bodyPr wrap="square">
            <a:spAutoFit/>
          </a:bodyPr>
          <a:lstStyle/>
          <a:p>
            <a:pPr algn="just" fontAlgn="auto">
              <a:lnSpc>
                <a:spcPct val="120000"/>
              </a:lnSpc>
              <a:spcBef>
                <a:spcPts val="0"/>
              </a:spcBef>
              <a:spcAft>
                <a:spcPts val="1200"/>
              </a:spcAft>
              <a:defRPr/>
            </a:pPr>
            <a:r>
              <a:rPr lang="es-MX" sz="1900" kern="0" dirty="0">
                <a:cs typeface="Arial" pitchFamily="34" charset="0"/>
              </a:rPr>
              <a:t>El Ejecutivo Federal ha puesto en marcha el “</a:t>
            </a:r>
            <a:r>
              <a:rPr lang="es-MX" sz="1900" u="sng" kern="0" dirty="0">
                <a:cs typeface="Arial" pitchFamily="34" charset="0"/>
              </a:rPr>
              <a:t>Plan Conjunto del Gobierno de México para Combatir el Robo de Hidrocarburos de Pemex</a:t>
            </a:r>
            <a:r>
              <a:rPr lang="es-MX" sz="1900" kern="0" dirty="0">
                <a:cs typeface="Arial" pitchFamily="34" charset="0"/>
              </a:rPr>
              <a:t>”, en el que participan 15 dependencias federales. Los efectos de este plan han dado lugar a los recientes acontecimientos, por lo cual, la atención en este tema se ha detonado para comprender el fenómeno en sí mismo y la estrategia emprendida por las autoridades, con sus respectivos resultados.</a:t>
            </a:r>
          </a:p>
        </p:txBody>
      </p:sp>
      <p:sp>
        <p:nvSpPr>
          <p:cNvPr id="9" name="4 Rectángulo"/>
          <p:cNvSpPr/>
          <p:nvPr/>
        </p:nvSpPr>
        <p:spPr>
          <a:xfrm>
            <a:off x="246902" y="4664275"/>
            <a:ext cx="8789594" cy="2174185"/>
          </a:xfrm>
          <a:prstGeom prst="rect">
            <a:avLst/>
          </a:prstGeom>
        </p:spPr>
        <p:txBody>
          <a:bodyPr wrap="square">
            <a:spAutoFit/>
          </a:bodyPr>
          <a:lstStyle/>
          <a:p>
            <a:pPr algn="just" fontAlgn="auto">
              <a:lnSpc>
                <a:spcPct val="120000"/>
              </a:lnSpc>
              <a:spcBef>
                <a:spcPts val="0"/>
              </a:spcBef>
              <a:spcAft>
                <a:spcPts val="1200"/>
              </a:spcAft>
              <a:defRPr/>
            </a:pPr>
            <a:r>
              <a:rPr lang="es-MX" sz="1900" kern="0" dirty="0">
                <a:cs typeface="Arial" pitchFamily="34" charset="0"/>
              </a:rPr>
              <a:t>Por ello, el INAI ha puesto a disposición del público un micrositio en el que se expone información derivada de solicitudes, recursos de revisión y de las obligaciones de transparencia publicadas por las instituciones que tienen a su cargo el control y la producción, importación y distribución de los hidrocarburos. Esta presentación expone un compendio de la gran cantidad de datos que pueden encontrarse en la Plataforma Nacional de Transparencia, la cual está al alcance de todos.</a:t>
            </a:r>
          </a:p>
        </p:txBody>
      </p:sp>
      <p:pic>
        <p:nvPicPr>
          <p:cNvPr id="1028" name="Picture 4" descr="Imagen relacionada">
            <a:extLst>
              <a:ext uri="{FF2B5EF4-FFF2-40B4-BE49-F238E27FC236}">
                <a16:creationId xmlns:a16="http://schemas.microsoft.com/office/drawing/2014/main" id="{F888AEEB-E9DB-4053-9FAC-A96AC1F2B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576" y="1958422"/>
            <a:ext cx="2789997" cy="2095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514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21348C-C50B-43A3-A3D8-73EFD2CDCCCE}"/>
              </a:ext>
            </a:extLst>
          </p:cNvPr>
          <p:cNvSpPr txBox="1"/>
          <p:nvPr/>
        </p:nvSpPr>
        <p:spPr>
          <a:xfrm>
            <a:off x="239889" y="200839"/>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b="1" cap="small" dirty="0">
                <a:solidFill>
                  <a:schemeClr val="bg1"/>
                </a:solidFill>
              </a:rPr>
              <a:t>Información estadística contenida en la PNT</a:t>
            </a:r>
          </a:p>
        </p:txBody>
      </p:sp>
      <p:sp>
        <p:nvSpPr>
          <p:cNvPr id="16" name="3 Marcador de número de diapositiva">
            <a:extLst>
              <a:ext uri="{FF2B5EF4-FFF2-40B4-BE49-F238E27FC236}">
                <a16:creationId xmlns:a16="http://schemas.microsoft.com/office/drawing/2014/main" id="{FEF3C69D-2A94-4ECC-A40A-B276DC0AD87B}"/>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s-ES_tradnl"/>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2EEE92-B417-4ACB-84B0-576613EB8781}" type="slidenum">
              <a:rPr lang="es-MX" smtClean="0"/>
              <a:pPr/>
              <a:t>20</a:t>
            </a:fld>
            <a:endParaRPr lang="es-MX" dirty="0"/>
          </a:p>
        </p:txBody>
      </p:sp>
      <p:sp>
        <p:nvSpPr>
          <p:cNvPr id="10" name="8 Rectángulo">
            <a:extLst>
              <a:ext uri="{FF2B5EF4-FFF2-40B4-BE49-F238E27FC236}">
                <a16:creationId xmlns:a16="http://schemas.microsoft.com/office/drawing/2014/main" id="{A4D1C68D-64BB-4980-B4FC-06687EFF5061}"/>
              </a:ext>
            </a:extLst>
          </p:cNvPr>
          <p:cNvSpPr/>
          <p:nvPr/>
        </p:nvSpPr>
        <p:spPr>
          <a:xfrm>
            <a:off x="261946" y="1413052"/>
            <a:ext cx="8621890" cy="2893100"/>
          </a:xfrm>
          <a:prstGeom prst="rect">
            <a:avLst/>
          </a:prstGeom>
        </p:spPr>
        <p:txBody>
          <a:bodyPr wrap="square">
            <a:spAutoFit/>
          </a:bodyPr>
          <a:lstStyle/>
          <a:p>
            <a:pPr fontAlgn="auto">
              <a:spcBef>
                <a:spcPts val="0"/>
              </a:spcBef>
              <a:spcAft>
                <a:spcPts val="600"/>
              </a:spcAft>
              <a:defRPr/>
            </a:pPr>
            <a:r>
              <a:rPr lang="es-MX" sz="1750" b="1" kern="0" dirty="0">
                <a:cs typeface="Arial" pitchFamily="34" charset="0"/>
              </a:rPr>
              <a:t>Secretaría de Energía  (https://www.gob.mx/sener)</a:t>
            </a:r>
          </a:p>
          <a:p>
            <a:pPr marL="342900" indent="-342900" fontAlgn="auto">
              <a:spcBef>
                <a:spcPts val="0"/>
              </a:spcBef>
              <a:spcAft>
                <a:spcPts val="600"/>
              </a:spcAft>
              <a:buFont typeface="Arial" panose="020B0604020202020204" pitchFamily="34" charset="0"/>
              <a:buChar char="•"/>
              <a:defRPr/>
            </a:pPr>
            <a:r>
              <a:rPr lang="es-MX" sz="1750" kern="0" dirty="0">
                <a:cs typeface="Arial" pitchFamily="34" charset="0"/>
              </a:rPr>
              <a:t>Elaboración de productos Petrolíferos: gasolina, diésel, combustóleo, turbosina, etc.: </a:t>
            </a:r>
            <a:r>
              <a:rPr lang="es-MX" sz="1750" kern="0" dirty="0">
                <a:cs typeface="Arial" pitchFamily="34" charset="0"/>
                <a:hlinkClick r:id="rId2"/>
              </a:rPr>
              <a:t>http://sie.energia.gob.mx/bdiController.do?action=cuadro&amp;cvecua=PMXD1C01</a:t>
            </a:r>
            <a:r>
              <a:rPr lang="es-MX" sz="1750" kern="0" dirty="0">
                <a:cs typeface="Arial" pitchFamily="34" charset="0"/>
              </a:rPr>
              <a:t> </a:t>
            </a:r>
          </a:p>
          <a:p>
            <a:pPr marL="342900" indent="-342900" fontAlgn="auto">
              <a:spcBef>
                <a:spcPts val="0"/>
              </a:spcBef>
              <a:spcAft>
                <a:spcPts val="600"/>
              </a:spcAft>
              <a:buFont typeface="Arial" panose="020B0604020202020204" pitchFamily="34" charset="0"/>
              <a:buChar char="•"/>
              <a:defRPr/>
            </a:pPr>
            <a:r>
              <a:rPr lang="es-MX" sz="1750" kern="0" dirty="0">
                <a:cs typeface="Arial" pitchFamily="34" charset="0"/>
              </a:rPr>
              <a:t>Volumen de ventas de Petrolíferos: </a:t>
            </a:r>
            <a:r>
              <a:rPr lang="es-MX" sz="1750" kern="0" dirty="0">
                <a:cs typeface="Arial" pitchFamily="34" charset="0"/>
                <a:hlinkClick r:id="rId3"/>
              </a:rPr>
              <a:t>http://sie.energia.gob.mx/bdiController.do?action=cuadro&amp;cvecua=PMXE2C01</a:t>
            </a:r>
            <a:r>
              <a:rPr lang="es-MX" sz="1750" kern="0" dirty="0">
                <a:cs typeface="Arial" pitchFamily="34" charset="0"/>
              </a:rPr>
              <a:t> </a:t>
            </a:r>
          </a:p>
          <a:p>
            <a:pPr marL="342900" indent="-342900" fontAlgn="auto">
              <a:spcBef>
                <a:spcPts val="0"/>
              </a:spcBef>
              <a:spcAft>
                <a:spcPts val="600"/>
              </a:spcAft>
              <a:buFont typeface="Arial" panose="020B0604020202020204" pitchFamily="34" charset="0"/>
              <a:buChar char="•"/>
              <a:defRPr/>
            </a:pPr>
            <a:r>
              <a:rPr lang="es-MX" sz="1750" kern="0" dirty="0">
                <a:cs typeface="Arial" pitchFamily="34" charset="0"/>
              </a:rPr>
              <a:t>Valor de ventas de Petrolíferos: </a:t>
            </a:r>
            <a:r>
              <a:rPr lang="es-MX" sz="1750" kern="0" dirty="0">
                <a:cs typeface="Arial" pitchFamily="34" charset="0"/>
                <a:hlinkClick r:id="rId4"/>
              </a:rPr>
              <a:t>http://sie.energia.gob.mx/bdiController.do?action=cuadro&amp;cvecua=PMXE2C02</a:t>
            </a:r>
            <a:r>
              <a:rPr lang="es-MX" sz="1750" kern="0" dirty="0">
                <a:cs typeface="Arial" pitchFamily="34" charset="0"/>
              </a:rPr>
              <a:t> </a:t>
            </a:r>
          </a:p>
          <a:p>
            <a:pPr marL="342900" indent="-342900" fontAlgn="auto">
              <a:spcBef>
                <a:spcPts val="0"/>
              </a:spcBef>
              <a:spcAft>
                <a:spcPts val="600"/>
              </a:spcAft>
              <a:buFont typeface="Arial" panose="020B0604020202020204" pitchFamily="34" charset="0"/>
              <a:buChar char="•"/>
              <a:defRPr/>
            </a:pPr>
            <a:r>
              <a:rPr lang="es-MX" sz="1750" kern="0" dirty="0">
                <a:cs typeface="Arial" pitchFamily="34" charset="0"/>
              </a:rPr>
              <a:t>Volumen de importación de petrolíferos: </a:t>
            </a:r>
            <a:r>
              <a:rPr lang="es-MX" sz="1750" kern="0" dirty="0">
                <a:cs typeface="Arial" pitchFamily="34" charset="0"/>
                <a:hlinkClick r:id="rId5"/>
              </a:rPr>
              <a:t>http://sie.energia.gob.mx/bdiController.do?action=cuadro&amp;cvecua=PMXE2C15</a:t>
            </a:r>
            <a:r>
              <a:rPr lang="es-MX" sz="1750" kern="0" dirty="0">
                <a:cs typeface="Arial" pitchFamily="34" charset="0"/>
              </a:rPr>
              <a:t> </a:t>
            </a:r>
          </a:p>
        </p:txBody>
      </p:sp>
      <p:sp>
        <p:nvSpPr>
          <p:cNvPr id="5" name="8 Rectángulo">
            <a:extLst>
              <a:ext uri="{FF2B5EF4-FFF2-40B4-BE49-F238E27FC236}">
                <a16:creationId xmlns:a16="http://schemas.microsoft.com/office/drawing/2014/main" id="{70F5D11E-0FCF-42B1-A6C5-3BFC4FD746DB}"/>
              </a:ext>
            </a:extLst>
          </p:cNvPr>
          <p:cNvSpPr/>
          <p:nvPr/>
        </p:nvSpPr>
        <p:spPr>
          <a:xfrm>
            <a:off x="263344" y="4352262"/>
            <a:ext cx="8621890" cy="2445028"/>
          </a:xfrm>
          <a:prstGeom prst="rect">
            <a:avLst/>
          </a:prstGeom>
        </p:spPr>
        <p:txBody>
          <a:bodyPr wrap="square">
            <a:spAutoFit/>
          </a:bodyPr>
          <a:lstStyle/>
          <a:p>
            <a:pPr fontAlgn="auto">
              <a:lnSpc>
                <a:spcPct val="105000"/>
              </a:lnSpc>
              <a:spcBef>
                <a:spcPts val="0"/>
              </a:spcBef>
              <a:spcAft>
                <a:spcPts val="600"/>
              </a:spcAft>
              <a:defRPr/>
            </a:pPr>
            <a:r>
              <a:rPr lang="es-MX" sz="1750" b="1" kern="0" dirty="0">
                <a:cs typeface="Arial" pitchFamily="34" charset="0"/>
              </a:rPr>
              <a:t>Comisión Nacional de Hidrocarburos  (https://portal.cnih.cnh.gob.mx/dashboard-sih.php)</a:t>
            </a:r>
          </a:p>
          <a:p>
            <a:pPr fontAlgn="auto">
              <a:lnSpc>
                <a:spcPct val="105000"/>
              </a:lnSpc>
              <a:spcBef>
                <a:spcPts val="0"/>
              </a:spcBef>
              <a:spcAft>
                <a:spcPts val="600"/>
              </a:spcAft>
              <a:defRPr/>
            </a:pPr>
            <a:r>
              <a:rPr lang="es-MX" sz="1750" kern="0" dirty="0">
                <a:cs typeface="Arial" pitchFamily="34" charset="0"/>
              </a:rPr>
              <a:t>Datos Relevantes publicados:</a:t>
            </a:r>
          </a:p>
          <a:p>
            <a:pPr marL="285750" indent="-285750" fontAlgn="auto">
              <a:lnSpc>
                <a:spcPct val="105000"/>
              </a:lnSpc>
              <a:spcBef>
                <a:spcPts val="0"/>
              </a:spcBef>
              <a:spcAft>
                <a:spcPts val="600"/>
              </a:spcAft>
              <a:buFont typeface="Arial" panose="020B0604020202020204" pitchFamily="34" charset="0"/>
              <a:buChar char="•"/>
              <a:defRPr/>
            </a:pPr>
            <a:r>
              <a:rPr lang="es-MX" sz="1750" kern="0" dirty="0">
                <a:cs typeface="Arial" pitchFamily="34" charset="0"/>
              </a:rPr>
              <a:t>Producción Petrolera al mes de noviembre de 2018: </a:t>
            </a:r>
            <a:r>
              <a:rPr lang="es-MX" sz="1750" b="1" kern="0" dirty="0">
                <a:cs typeface="Arial" pitchFamily="34" charset="0"/>
              </a:rPr>
              <a:t>1,695.9 Miles de barriles diarios</a:t>
            </a:r>
          </a:p>
          <a:p>
            <a:pPr marL="285750" indent="-285750" fontAlgn="auto">
              <a:lnSpc>
                <a:spcPct val="105000"/>
              </a:lnSpc>
              <a:spcBef>
                <a:spcPts val="0"/>
              </a:spcBef>
              <a:spcAft>
                <a:spcPts val="600"/>
              </a:spcAft>
              <a:buFont typeface="Arial" panose="020B0604020202020204" pitchFamily="34" charset="0"/>
              <a:buChar char="•"/>
              <a:defRPr/>
            </a:pPr>
            <a:r>
              <a:rPr lang="es-MX" sz="1750" kern="0" dirty="0">
                <a:cs typeface="Arial" pitchFamily="34" charset="0"/>
              </a:rPr>
              <a:t>Producción de gas al mes de noviembre de 2018: </a:t>
            </a:r>
            <a:r>
              <a:rPr lang="es-MX" sz="1750" b="1" kern="0" dirty="0">
                <a:cs typeface="Arial" pitchFamily="34" charset="0"/>
              </a:rPr>
              <a:t>4,753.5 </a:t>
            </a:r>
            <a:r>
              <a:rPr lang="es-MX" sz="1750" b="1" kern="0" dirty="0" err="1">
                <a:cs typeface="Arial" pitchFamily="34" charset="0"/>
              </a:rPr>
              <a:t>MMpcd</a:t>
            </a:r>
            <a:endParaRPr lang="es-MX" sz="1750" b="1" kern="0" dirty="0">
              <a:cs typeface="Arial" pitchFamily="34" charset="0"/>
            </a:endParaRPr>
          </a:p>
          <a:p>
            <a:pPr marL="285750" indent="-285750" fontAlgn="auto">
              <a:lnSpc>
                <a:spcPct val="105000"/>
              </a:lnSpc>
              <a:spcBef>
                <a:spcPts val="0"/>
              </a:spcBef>
              <a:spcAft>
                <a:spcPts val="600"/>
              </a:spcAft>
              <a:buFont typeface="Arial" panose="020B0604020202020204" pitchFamily="34" charset="0"/>
              <a:buChar char="•"/>
              <a:defRPr/>
            </a:pPr>
            <a:r>
              <a:rPr lang="es-MX" sz="1750" kern="0" dirty="0">
                <a:cs typeface="Arial" pitchFamily="34" charset="0"/>
              </a:rPr>
              <a:t>Pozos petroleros y de gas operando al mes de noviembre de 2018: </a:t>
            </a:r>
            <a:r>
              <a:rPr lang="es-MX" sz="1750" b="1" kern="0" dirty="0">
                <a:cs typeface="Arial" pitchFamily="34" charset="0"/>
              </a:rPr>
              <a:t>7,848</a:t>
            </a:r>
            <a:r>
              <a:rPr lang="es-MX" sz="1750" kern="0" dirty="0">
                <a:cs typeface="Arial" pitchFamily="34" charset="0"/>
              </a:rPr>
              <a:t>.</a:t>
            </a:r>
          </a:p>
          <a:p>
            <a:pPr marL="285750" indent="-285750" fontAlgn="auto">
              <a:lnSpc>
                <a:spcPct val="105000"/>
              </a:lnSpc>
              <a:spcBef>
                <a:spcPts val="0"/>
              </a:spcBef>
              <a:spcAft>
                <a:spcPts val="600"/>
              </a:spcAft>
              <a:buFont typeface="Arial" panose="020B0604020202020204" pitchFamily="34" charset="0"/>
              <a:buChar char="•"/>
              <a:defRPr/>
            </a:pPr>
            <a:r>
              <a:rPr lang="es-MX" sz="1750" kern="0" dirty="0">
                <a:cs typeface="Arial" pitchFamily="34" charset="0"/>
              </a:rPr>
              <a:t>Precio promedio de la Mezcla Mexicana de Petróleo de exportación al mes de noviembre de 2018: </a:t>
            </a:r>
            <a:r>
              <a:rPr lang="es-MX" sz="1750" b="1" kern="0" dirty="0">
                <a:cs typeface="Arial" pitchFamily="34" charset="0"/>
              </a:rPr>
              <a:t>59.07 dólares por barril.</a:t>
            </a:r>
            <a:endParaRPr lang="es-MX" sz="1750" kern="0" dirty="0">
              <a:cs typeface="Arial" pitchFamily="34" charset="0"/>
            </a:endParaRPr>
          </a:p>
        </p:txBody>
      </p:sp>
      <p:sp>
        <p:nvSpPr>
          <p:cNvPr id="2" name="CuadroTexto 1">
            <a:extLst>
              <a:ext uri="{FF2B5EF4-FFF2-40B4-BE49-F238E27FC236}">
                <a16:creationId xmlns:a16="http://schemas.microsoft.com/office/drawing/2014/main" id="{2D7032BF-ABB1-433D-99A4-1424BC6F1EB7}"/>
              </a:ext>
            </a:extLst>
          </p:cNvPr>
          <p:cNvSpPr txBox="1"/>
          <p:nvPr/>
        </p:nvSpPr>
        <p:spPr>
          <a:xfrm>
            <a:off x="239889" y="822121"/>
            <a:ext cx="8645346" cy="584775"/>
          </a:xfrm>
          <a:prstGeom prst="rect">
            <a:avLst/>
          </a:prstGeom>
          <a:noFill/>
        </p:spPr>
        <p:txBody>
          <a:bodyPr wrap="square" rtlCol="0">
            <a:spAutoFit/>
          </a:bodyPr>
          <a:lstStyle/>
          <a:p>
            <a:r>
              <a:rPr lang="es-MX" sz="1600" b="1" dirty="0">
                <a:solidFill>
                  <a:srgbClr val="C00000"/>
                </a:solidFill>
              </a:rPr>
              <a:t>La siguiente información estadística publicada en la Fracc. XXX del Art. 70 (LGTAIP) se actualiza y/o valida trimestralmente, para ofrecer al público la información más reciente.</a:t>
            </a:r>
          </a:p>
        </p:txBody>
      </p:sp>
    </p:spTree>
    <p:extLst>
      <p:ext uri="{BB962C8B-B14F-4D97-AF65-F5344CB8AC3E}">
        <p14:creationId xmlns:p14="http://schemas.microsoft.com/office/powerpoint/2010/main" val="1744997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Marcador de número de diapositiva">
            <a:extLst>
              <a:ext uri="{FF2B5EF4-FFF2-40B4-BE49-F238E27FC236}">
                <a16:creationId xmlns:a16="http://schemas.microsoft.com/office/drawing/2014/main" id="{FEF3C69D-2A94-4ECC-A40A-B276DC0AD87B}"/>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s-ES_tradnl"/>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2EEE92-B417-4ACB-84B0-576613EB8781}" type="slidenum">
              <a:rPr lang="es-MX" smtClean="0"/>
              <a:pPr/>
              <a:t>21</a:t>
            </a:fld>
            <a:endParaRPr lang="es-MX" dirty="0"/>
          </a:p>
        </p:txBody>
      </p:sp>
      <p:sp>
        <p:nvSpPr>
          <p:cNvPr id="5" name="8 Rectángulo">
            <a:extLst>
              <a:ext uri="{FF2B5EF4-FFF2-40B4-BE49-F238E27FC236}">
                <a16:creationId xmlns:a16="http://schemas.microsoft.com/office/drawing/2014/main" id="{70F5D11E-0FCF-42B1-A6C5-3BFC4FD746DB}"/>
              </a:ext>
            </a:extLst>
          </p:cNvPr>
          <p:cNvSpPr/>
          <p:nvPr/>
        </p:nvSpPr>
        <p:spPr>
          <a:xfrm>
            <a:off x="263344" y="943955"/>
            <a:ext cx="8621890" cy="5893921"/>
          </a:xfrm>
          <a:prstGeom prst="rect">
            <a:avLst/>
          </a:prstGeom>
        </p:spPr>
        <p:txBody>
          <a:bodyPr wrap="square">
            <a:spAutoFit/>
          </a:bodyPr>
          <a:lstStyle/>
          <a:p>
            <a:pPr fontAlgn="auto">
              <a:spcBef>
                <a:spcPts val="0"/>
              </a:spcBef>
              <a:spcAft>
                <a:spcPts val="600"/>
              </a:spcAft>
              <a:defRPr/>
            </a:pPr>
            <a:r>
              <a:rPr lang="es-MX" b="1" kern="0" dirty="0">
                <a:cs typeface="Arial" pitchFamily="34" charset="0"/>
              </a:rPr>
              <a:t>Comisión Nacional de Hidrocarburos  (https://portal.cnih.cnh.gob.mx/dashboard-sih.php)</a:t>
            </a:r>
          </a:p>
          <a:p>
            <a:pPr fontAlgn="auto">
              <a:spcBef>
                <a:spcPts val="0"/>
              </a:spcBef>
              <a:spcAft>
                <a:spcPts val="600"/>
              </a:spcAft>
              <a:defRPr/>
            </a:pPr>
            <a:r>
              <a:rPr lang="es-MX" kern="0" dirty="0">
                <a:cs typeface="Arial" pitchFamily="34" charset="0"/>
              </a:rPr>
              <a:t>Estadísticas de producción de la CNH obtenidos de formatos del SIPOT:</a:t>
            </a:r>
          </a:p>
          <a:p>
            <a:pPr marL="285750" indent="-285750" fontAlgn="auto">
              <a:spcBef>
                <a:spcPts val="0"/>
              </a:spcBef>
              <a:spcAft>
                <a:spcPts val="600"/>
              </a:spcAft>
              <a:buFont typeface="Arial" panose="020B0604020202020204" pitchFamily="34" charset="0"/>
              <a:buChar char="•"/>
              <a:defRPr/>
            </a:pPr>
            <a:r>
              <a:rPr lang="es-MX" sz="1600" b="1" kern="0" dirty="0">
                <a:cs typeface="Arial" pitchFamily="34" charset="0"/>
              </a:rPr>
              <a:t>Producción de petróleo por campo</a:t>
            </a:r>
            <a:r>
              <a:rPr lang="es-MX" sz="1600" kern="0" dirty="0">
                <a:cs typeface="Arial" pitchFamily="34" charset="0"/>
              </a:rPr>
              <a:t>: </a:t>
            </a:r>
            <a:r>
              <a:rPr lang="es-MX" sz="1600" kern="0" dirty="0">
                <a:cs typeface="Arial" pitchFamily="34" charset="0"/>
                <a:hlinkClick r:id="rId2"/>
              </a:rPr>
              <a:t>https://portal.cnih.cnh.gob.mx/downloads/es_MX/estadisticas/Producci%C3%B3n%20nacional%20de%20petr%C3%B3leo%20y%20gas.xlsx</a:t>
            </a:r>
            <a:r>
              <a:rPr lang="es-MX" sz="1600" kern="0" dirty="0">
                <a:cs typeface="Arial" pitchFamily="34" charset="0"/>
              </a:rPr>
              <a:t> </a:t>
            </a:r>
          </a:p>
          <a:p>
            <a:pPr marL="285750" indent="-285750" fontAlgn="auto">
              <a:spcBef>
                <a:spcPts val="0"/>
              </a:spcBef>
              <a:spcAft>
                <a:spcPts val="600"/>
              </a:spcAft>
              <a:buFont typeface="Arial" panose="020B0604020202020204" pitchFamily="34" charset="0"/>
              <a:buChar char="•"/>
              <a:defRPr/>
            </a:pPr>
            <a:r>
              <a:rPr lang="es-MX" sz="1600" b="1" kern="0" dirty="0">
                <a:cs typeface="Arial" pitchFamily="34" charset="0"/>
              </a:rPr>
              <a:t>Número de pozos exploratorios terminados</a:t>
            </a:r>
            <a:r>
              <a:rPr lang="es-MX" sz="1600" kern="0" dirty="0">
                <a:cs typeface="Arial" pitchFamily="34" charset="0"/>
              </a:rPr>
              <a:t>: </a:t>
            </a:r>
            <a:r>
              <a:rPr lang="es-MX" sz="1600" kern="0" dirty="0">
                <a:cs typeface="Arial" pitchFamily="34" charset="0"/>
                <a:hlinkClick r:id="rId3"/>
              </a:rPr>
              <a:t>https://portal.cnih.cnh.gob.mx/downloads/es_MX/estadisticas/Actividad%20Exploratoria.xlsx</a:t>
            </a:r>
            <a:r>
              <a:rPr lang="es-MX" sz="1600" kern="0" dirty="0">
                <a:cs typeface="Arial" pitchFamily="34" charset="0"/>
              </a:rPr>
              <a:t> </a:t>
            </a:r>
          </a:p>
          <a:p>
            <a:pPr marL="285750" indent="-285750" fontAlgn="auto">
              <a:spcBef>
                <a:spcPts val="0"/>
              </a:spcBef>
              <a:spcAft>
                <a:spcPts val="600"/>
              </a:spcAft>
              <a:buFont typeface="Arial" panose="020B0604020202020204" pitchFamily="34" charset="0"/>
              <a:buChar char="•"/>
              <a:defRPr/>
            </a:pPr>
            <a:r>
              <a:rPr lang="es-MX" sz="1600" b="1" kern="0" dirty="0">
                <a:cs typeface="Arial" pitchFamily="34" charset="0"/>
              </a:rPr>
              <a:t>Información diaria sobre los precios de la Mezcla Mexicana de Exportación, del WTI, Brent y gas natural</a:t>
            </a:r>
            <a:r>
              <a:rPr lang="es-MX" sz="1600" kern="0" dirty="0">
                <a:cs typeface="Arial" pitchFamily="34" charset="0"/>
              </a:rPr>
              <a:t>: </a:t>
            </a:r>
            <a:r>
              <a:rPr lang="es-MX" sz="1600" kern="0" dirty="0">
                <a:cs typeface="Arial" pitchFamily="34" charset="0"/>
                <a:hlinkClick r:id="rId4"/>
              </a:rPr>
              <a:t>https://portal.cnih.cnh.gob.mx/downloads/es_MX/estadisticas/Precios%20de%20petr%C3%B3leo%20y%20gas.xlsx</a:t>
            </a:r>
            <a:r>
              <a:rPr lang="es-MX" sz="1600" kern="0" dirty="0">
                <a:cs typeface="Arial" pitchFamily="34" charset="0"/>
              </a:rPr>
              <a:t> </a:t>
            </a:r>
          </a:p>
          <a:p>
            <a:pPr marL="285750" indent="-285750" fontAlgn="auto">
              <a:spcBef>
                <a:spcPts val="0"/>
              </a:spcBef>
              <a:spcAft>
                <a:spcPts val="600"/>
              </a:spcAft>
              <a:buFont typeface="Arial" panose="020B0604020202020204" pitchFamily="34" charset="0"/>
              <a:buChar char="•"/>
              <a:defRPr/>
            </a:pPr>
            <a:r>
              <a:rPr lang="es-MX" sz="1600" b="1" kern="0" dirty="0">
                <a:cs typeface="Arial" pitchFamily="34" charset="0"/>
              </a:rPr>
              <a:t>Reservas Probadas, Probables y Posibles de hidrocarburos de 2012 a 2017</a:t>
            </a:r>
            <a:r>
              <a:rPr lang="es-MX" sz="1600" kern="0" dirty="0">
                <a:cs typeface="Arial" pitchFamily="34" charset="0"/>
              </a:rPr>
              <a:t>: </a:t>
            </a:r>
            <a:r>
              <a:rPr lang="es-MX" sz="1600" kern="0" dirty="0">
                <a:cs typeface="Arial" pitchFamily="34" charset="0"/>
                <a:hlinkClick r:id="rId5"/>
              </a:rPr>
              <a:t>https://portal.cnih.cnh.gob.mx/downloads/es_MX/estadisticas/Reservas%20por%20campo%202012%20-%202017.xlsx</a:t>
            </a:r>
            <a:r>
              <a:rPr lang="es-MX" sz="1600" kern="0" dirty="0">
                <a:cs typeface="Arial" pitchFamily="34" charset="0"/>
              </a:rPr>
              <a:t> </a:t>
            </a:r>
          </a:p>
          <a:p>
            <a:pPr marL="285750" indent="-285750" fontAlgn="auto">
              <a:spcBef>
                <a:spcPts val="0"/>
              </a:spcBef>
              <a:spcAft>
                <a:spcPts val="600"/>
              </a:spcAft>
              <a:buFont typeface="Arial" panose="020B0604020202020204" pitchFamily="34" charset="0"/>
              <a:buChar char="•"/>
              <a:defRPr/>
            </a:pPr>
            <a:r>
              <a:rPr lang="es-MX" sz="1600" b="1" kern="0" dirty="0">
                <a:cs typeface="Arial" pitchFamily="34" charset="0"/>
              </a:rPr>
              <a:t>Reservas de Hidrocarburos por campo al 1 de enero de 2018</a:t>
            </a:r>
            <a:r>
              <a:rPr lang="es-MX" sz="1600" kern="0" dirty="0">
                <a:cs typeface="Arial" pitchFamily="34" charset="0"/>
              </a:rPr>
              <a:t>: </a:t>
            </a:r>
            <a:r>
              <a:rPr lang="es-MX" sz="1600" kern="0" dirty="0">
                <a:cs typeface="Arial" pitchFamily="34" charset="0"/>
                <a:hlinkClick r:id="rId6"/>
              </a:rPr>
              <a:t>https://portal.cnih.cnh.gob.mx/downloads/es_MX/estadisticas/Reservas%20por%20campo%202018.xlsx</a:t>
            </a:r>
            <a:r>
              <a:rPr lang="es-MX" sz="1600" kern="0" dirty="0">
                <a:cs typeface="Arial" pitchFamily="34" charset="0"/>
              </a:rPr>
              <a:t> </a:t>
            </a:r>
          </a:p>
          <a:p>
            <a:pPr marL="285750" indent="-285750" fontAlgn="auto">
              <a:spcBef>
                <a:spcPts val="0"/>
              </a:spcBef>
              <a:spcAft>
                <a:spcPts val="600"/>
              </a:spcAft>
              <a:buFont typeface="Arial" panose="020B0604020202020204" pitchFamily="34" charset="0"/>
              <a:buChar char="•"/>
              <a:defRPr/>
            </a:pPr>
            <a:r>
              <a:rPr lang="es-MX" sz="1600" b="1" kern="0" dirty="0">
                <a:cs typeface="Arial" pitchFamily="34" charset="0"/>
              </a:rPr>
              <a:t>Relación de Producción y Reservas de Hidrocarburos de 2012 a 2018</a:t>
            </a:r>
            <a:r>
              <a:rPr lang="es-MX" sz="1600" kern="0" dirty="0">
                <a:cs typeface="Arial" pitchFamily="34" charset="0"/>
              </a:rPr>
              <a:t>: </a:t>
            </a:r>
            <a:r>
              <a:rPr lang="es-MX" sz="1600" kern="0" dirty="0">
                <a:cs typeface="Arial" pitchFamily="34" charset="0"/>
                <a:hlinkClick r:id="rId7"/>
              </a:rPr>
              <a:t>https://portal.cnih.cnh.gob.mx/downloads/es_MX/estadisticas/Relaci%C3%B3n%20reservas%20producci%C3%B3n.xlsx</a:t>
            </a:r>
            <a:r>
              <a:rPr lang="es-MX" sz="1600" kern="0" dirty="0">
                <a:cs typeface="Arial" pitchFamily="34" charset="0"/>
              </a:rPr>
              <a:t> </a:t>
            </a:r>
          </a:p>
        </p:txBody>
      </p:sp>
      <p:sp>
        <p:nvSpPr>
          <p:cNvPr id="6" name="CuadroTexto 5">
            <a:extLst>
              <a:ext uri="{FF2B5EF4-FFF2-40B4-BE49-F238E27FC236}">
                <a16:creationId xmlns:a16="http://schemas.microsoft.com/office/drawing/2014/main" id="{3858CD7B-E327-4A95-A2A0-6CC697AA07CD}"/>
              </a:ext>
            </a:extLst>
          </p:cNvPr>
          <p:cNvSpPr txBox="1"/>
          <p:nvPr/>
        </p:nvSpPr>
        <p:spPr>
          <a:xfrm>
            <a:off x="239889" y="200839"/>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b="1" cap="small" dirty="0">
                <a:solidFill>
                  <a:schemeClr val="bg1"/>
                </a:solidFill>
              </a:rPr>
              <a:t>Información estadística contenida en la PNT</a:t>
            </a:r>
          </a:p>
        </p:txBody>
      </p:sp>
    </p:spTree>
    <p:extLst>
      <p:ext uri="{BB962C8B-B14F-4D97-AF65-F5344CB8AC3E}">
        <p14:creationId xmlns:p14="http://schemas.microsoft.com/office/powerpoint/2010/main" val="185950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Marcador de número de diapositiva">
            <a:extLst>
              <a:ext uri="{FF2B5EF4-FFF2-40B4-BE49-F238E27FC236}">
                <a16:creationId xmlns:a16="http://schemas.microsoft.com/office/drawing/2014/main" id="{FEF3C69D-2A94-4ECC-A40A-B276DC0AD87B}"/>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s-ES_tradnl"/>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2EEE92-B417-4ACB-84B0-576613EB8781}" type="slidenum">
              <a:rPr lang="es-MX" smtClean="0"/>
              <a:pPr/>
              <a:t>22</a:t>
            </a:fld>
            <a:endParaRPr lang="es-MX" dirty="0"/>
          </a:p>
        </p:txBody>
      </p:sp>
      <p:sp>
        <p:nvSpPr>
          <p:cNvPr id="5" name="8 Rectángulo">
            <a:extLst>
              <a:ext uri="{FF2B5EF4-FFF2-40B4-BE49-F238E27FC236}">
                <a16:creationId xmlns:a16="http://schemas.microsoft.com/office/drawing/2014/main" id="{70F5D11E-0FCF-42B1-A6C5-3BFC4FD746DB}"/>
              </a:ext>
            </a:extLst>
          </p:cNvPr>
          <p:cNvSpPr/>
          <p:nvPr/>
        </p:nvSpPr>
        <p:spPr>
          <a:xfrm>
            <a:off x="263344" y="943955"/>
            <a:ext cx="8621890" cy="5827493"/>
          </a:xfrm>
          <a:prstGeom prst="rect">
            <a:avLst/>
          </a:prstGeom>
        </p:spPr>
        <p:txBody>
          <a:bodyPr wrap="square">
            <a:spAutoFit/>
          </a:bodyPr>
          <a:lstStyle/>
          <a:p>
            <a:pPr fontAlgn="auto">
              <a:lnSpc>
                <a:spcPct val="110000"/>
              </a:lnSpc>
              <a:spcBef>
                <a:spcPts val="0"/>
              </a:spcBef>
              <a:spcAft>
                <a:spcPts val="900"/>
              </a:spcAft>
              <a:defRPr/>
            </a:pPr>
            <a:r>
              <a:rPr lang="es-MX" sz="2000" b="1" kern="0" dirty="0">
                <a:cs typeface="Arial" pitchFamily="34" charset="0"/>
              </a:rPr>
              <a:t>Comisión Reguladora de Energía </a:t>
            </a:r>
            <a:r>
              <a:rPr lang="es-MX" sz="2000" kern="0" dirty="0">
                <a:cs typeface="Arial" pitchFamily="34" charset="0"/>
              </a:rPr>
              <a:t>(https://www.gob.mx/cre)</a:t>
            </a:r>
          </a:p>
          <a:p>
            <a:pPr fontAlgn="auto">
              <a:lnSpc>
                <a:spcPct val="110000"/>
              </a:lnSpc>
              <a:spcBef>
                <a:spcPts val="0"/>
              </a:spcBef>
              <a:spcAft>
                <a:spcPts val="900"/>
              </a:spcAft>
              <a:defRPr/>
            </a:pPr>
            <a:r>
              <a:rPr lang="es-MX" kern="0" dirty="0">
                <a:cs typeface="Arial" pitchFamily="34" charset="0"/>
              </a:rPr>
              <a:t>Algunas publicaciones relevantes de estadísticas:</a:t>
            </a:r>
          </a:p>
          <a:p>
            <a:pPr marL="285750" indent="-285750" fontAlgn="auto">
              <a:lnSpc>
                <a:spcPct val="110000"/>
              </a:lnSpc>
              <a:spcBef>
                <a:spcPts val="0"/>
              </a:spcBef>
              <a:spcAft>
                <a:spcPts val="900"/>
              </a:spcAft>
              <a:buFont typeface="Arial" panose="020B0604020202020204" pitchFamily="34" charset="0"/>
              <a:buChar char="•"/>
              <a:defRPr/>
            </a:pPr>
            <a:r>
              <a:rPr lang="es-MX" b="1" kern="0" dirty="0">
                <a:cs typeface="Arial" pitchFamily="34" charset="0"/>
              </a:rPr>
              <a:t>Reporte de tomas Clandestinas 2018</a:t>
            </a:r>
            <a:r>
              <a:rPr lang="es-MX" kern="0" dirty="0">
                <a:cs typeface="Arial" pitchFamily="34" charset="0"/>
              </a:rPr>
              <a:t>: </a:t>
            </a:r>
            <a:r>
              <a:rPr lang="es-MX" kern="0" dirty="0">
                <a:cs typeface="Arial" pitchFamily="34" charset="0"/>
                <a:hlinkClick r:id="rId2"/>
              </a:rPr>
              <a:t>http://www.pemex.com/acerca/informes_publicaciones/Paginas/tomas-clandestinas.aspx</a:t>
            </a:r>
            <a:r>
              <a:rPr lang="es-MX" kern="0" dirty="0">
                <a:cs typeface="Arial" pitchFamily="34" charset="0"/>
              </a:rPr>
              <a:t> </a:t>
            </a:r>
          </a:p>
          <a:p>
            <a:pPr marL="285750" indent="-285750" fontAlgn="auto">
              <a:lnSpc>
                <a:spcPct val="110000"/>
              </a:lnSpc>
              <a:spcBef>
                <a:spcPts val="0"/>
              </a:spcBef>
              <a:spcAft>
                <a:spcPts val="900"/>
              </a:spcAft>
              <a:buFont typeface="Arial" panose="020B0604020202020204" pitchFamily="34" charset="0"/>
              <a:buChar char="•"/>
              <a:defRPr/>
            </a:pPr>
            <a:r>
              <a:rPr lang="es-MX" b="1" kern="0" dirty="0">
                <a:cs typeface="Arial" pitchFamily="34" charset="0"/>
              </a:rPr>
              <a:t>Precios promedio diarios y mensuales de gasolinas y diésel reportados por los permisionarios de estaciones de servicio de expendio al público</a:t>
            </a:r>
            <a:r>
              <a:rPr lang="es-MX" kern="0" dirty="0">
                <a:cs typeface="Arial" pitchFamily="34" charset="0"/>
              </a:rPr>
              <a:t>: </a:t>
            </a:r>
            <a:r>
              <a:rPr lang="es-MX" kern="0" dirty="0">
                <a:cs typeface="Arial" pitchFamily="34" charset="0"/>
                <a:hlinkClick r:id="rId3"/>
              </a:rPr>
              <a:t>http://transparenciacre.westcentralus.cloudapp.azure.com/PNT/73/III/E/PL/Precios_promedio_diarios_y_mensuales_en_estaciones_de_servicio.xlsx</a:t>
            </a:r>
            <a:r>
              <a:rPr lang="es-MX" kern="0" dirty="0">
                <a:cs typeface="Arial" pitchFamily="34" charset="0"/>
              </a:rPr>
              <a:t> </a:t>
            </a:r>
          </a:p>
          <a:p>
            <a:pPr marL="285750" indent="-285750" fontAlgn="auto">
              <a:lnSpc>
                <a:spcPct val="110000"/>
              </a:lnSpc>
              <a:spcBef>
                <a:spcPts val="0"/>
              </a:spcBef>
              <a:spcAft>
                <a:spcPts val="900"/>
              </a:spcAft>
              <a:buFont typeface="Arial" panose="020B0604020202020204" pitchFamily="34" charset="0"/>
              <a:buChar char="•"/>
              <a:defRPr/>
            </a:pPr>
            <a:r>
              <a:rPr lang="es-MX" b="1" kern="0" dirty="0">
                <a:cs typeface="Arial" pitchFamily="34" charset="0"/>
              </a:rPr>
              <a:t>Permisos definitivos otorgados en materia de petrolíferos (almacenamiento, transporte, expendio en estaciones de servicio)</a:t>
            </a:r>
            <a:r>
              <a:rPr lang="es-MX" kern="0" dirty="0">
                <a:cs typeface="Arial" pitchFamily="34" charset="0"/>
              </a:rPr>
              <a:t>: </a:t>
            </a:r>
            <a:r>
              <a:rPr lang="es-MX" kern="0" dirty="0">
                <a:cs typeface="Arial" pitchFamily="34" charset="0"/>
                <a:hlinkClick r:id="rId4"/>
              </a:rPr>
              <a:t>https://www.gob.mx/cre/articulos/permisos-definitivos-otorgados-en-materia-de-petrolifero</a:t>
            </a:r>
            <a:r>
              <a:rPr lang="es-MX" kern="0" dirty="0">
                <a:cs typeface="Arial" pitchFamily="34" charset="0"/>
              </a:rPr>
              <a:t> </a:t>
            </a:r>
          </a:p>
          <a:p>
            <a:pPr marL="285750" indent="-285750" fontAlgn="auto">
              <a:lnSpc>
                <a:spcPct val="110000"/>
              </a:lnSpc>
              <a:spcBef>
                <a:spcPts val="0"/>
              </a:spcBef>
              <a:spcAft>
                <a:spcPts val="900"/>
              </a:spcAft>
              <a:buFont typeface="Arial" panose="020B0604020202020204" pitchFamily="34" charset="0"/>
              <a:buChar char="•"/>
              <a:defRPr/>
            </a:pPr>
            <a:r>
              <a:rPr lang="es-MX" b="1" kern="0" dirty="0">
                <a:cs typeface="Arial" pitchFamily="34" charset="0"/>
              </a:rPr>
              <a:t>Permisos vigentes de expendio de Gas Licuado de Petróleo mediante estación de servicio para autoconsumo</a:t>
            </a:r>
            <a:r>
              <a:rPr lang="es-MX" kern="0" dirty="0">
                <a:cs typeface="Arial" pitchFamily="34" charset="0"/>
              </a:rPr>
              <a:t>: </a:t>
            </a:r>
            <a:r>
              <a:rPr lang="es-MX" kern="0" dirty="0">
                <a:cs typeface="Arial" pitchFamily="34" charset="0"/>
                <a:hlinkClick r:id="rId5"/>
              </a:rPr>
              <a:t>https://www.gob.mx/cms/uploads/attachment/file/417970/Expendio_de_Gas_Licuado_de_Petr_leo_mediante_Estaci_n_de_Servicio_para_autoconsumo.pdf</a:t>
            </a:r>
            <a:r>
              <a:rPr lang="es-MX" kern="0" dirty="0">
                <a:cs typeface="Arial" pitchFamily="34" charset="0"/>
              </a:rPr>
              <a:t> </a:t>
            </a:r>
          </a:p>
        </p:txBody>
      </p:sp>
      <p:sp>
        <p:nvSpPr>
          <p:cNvPr id="6" name="CuadroTexto 5">
            <a:extLst>
              <a:ext uri="{FF2B5EF4-FFF2-40B4-BE49-F238E27FC236}">
                <a16:creationId xmlns:a16="http://schemas.microsoft.com/office/drawing/2014/main" id="{B9F3D1B8-7463-4B32-98A4-3C87049ABFC0}"/>
              </a:ext>
            </a:extLst>
          </p:cNvPr>
          <p:cNvSpPr txBox="1"/>
          <p:nvPr/>
        </p:nvSpPr>
        <p:spPr>
          <a:xfrm>
            <a:off x="239889" y="200839"/>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b="1" cap="small" dirty="0">
                <a:solidFill>
                  <a:schemeClr val="bg1"/>
                </a:solidFill>
              </a:rPr>
              <a:t>Información estadística contenida en la PNT</a:t>
            </a:r>
          </a:p>
        </p:txBody>
      </p:sp>
    </p:spTree>
    <p:extLst>
      <p:ext uri="{BB962C8B-B14F-4D97-AF65-F5344CB8AC3E}">
        <p14:creationId xmlns:p14="http://schemas.microsoft.com/office/powerpoint/2010/main" val="631641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 Rectángulo">
            <a:extLst>
              <a:ext uri="{FF2B5EF4-FFF2-40B4-BE49-F238E27FC236}">
                <a16:creationId xmlns:a16="http://schemas.microsoft.com/office/drawing/2014/main" id="{0C5CF56B-610F-4EC7-AAF7-E01D63836D77}"/>
              </a:ext>
            </a:extLst>
          </p:cNvPr>
          <p:cNvSpPr/>
          <p:nvPr/>
        </p:nvSpPr>
        <p:spPr>
          <a:xfrm>
            <a:off x="243567" y="996969"/>
            <a:ext cx="8736929" cy="5478423"/>
          </a:xfrm>
          <a:prstGeom prst="rect">
            <a:avLst/>
          </a:prstGeom>
        </p:spPr>
        <p:txBody>
          <a:bodyPr wrap="square">
            <a:spAutoFit/>
          </a:bodyPr>
          <a:lstStyle/>
          <a:p>
            <a:pPr algn="just">
              <a:spcAft>
                <a:spcPts val="1200"/>
              </a:spcAft>
            </a:pPr>
            <a:r>
              <a:rPr lang="es-MX" sz="2000" dirty="0"/>
              <a:t>Independientemente de la información aquí presentada, la </a:t>
            </a:r>
            <a:r>
              <a:rPr lang="es-MX" sz="2000" b="1" dirty="0"/>
              <a:t>publicación de las obligaciones de transparencia representa un esfuerzo importante </a:t>
            </a:r>
            <a:r>
              <a:rPr lang="es-MX" sz="2000" dirty="0"/>
              <a:t>para los sujetos obligados, que deben ofertar al público, entre otras cosas, datos sobre: </a:t>
            </a:r>
          </a:p>
          <a:p>
            <a:pPr marL="534988" lvl="1" indent="-363538" algn="just">
              <a:buFont typeface="Arial" pitchFamily="34" charset="0"/>
              <a:buChar char="•"/>
            </a:pPr>
            <a:r>
              <a:rPr lang="es-MX" sz="2000" dirty="0"/>
              <a:t>compras; </a:t>
            </a:r>
          </a:p>
          <a:p>
            <a:pPr marL="534988" lvl="1" indent="-363538" algn="just">
              <a:buFont typeface="Arial" pitchFamily="34" charset="0"/>
              <a:buChar char="•"/>
            </a:pPr>
            <a:r>
              <a:rPr lang="es-MX" sz="2000" dirty="0"/>
              <a:t>obras públicas; </a:t>
            </a:r>
          </a:p>
          <a:p>
            <a:pPr marL="534988" lvl="1" indent="-363538" algn="just">
              <a:buFont typeface="Arial" pitchFamily="34" charset="0"/>
              <a:buChar char="•"/>
            </a:pPr>
            <a:r>
              <a:rPr lang="es-MX" sz="2000" dirty="0"/>
              <a:t>contratos; </a:t>
            </a:r>
          </a:p>
          <a:p>
            <a:pPr marL="534988" lvl="1" indent="-363538" algn="just">
              <a:buFont typeface="Arial" pitchFamily="34" charset="0"/>
              <a:buChar char="•"/>
            </a:pPr>
            <a:r>
              <a:rPr lang="es-MX" sz="2000" dirty="0"/>
              <a:t>proveedores y contratistas; </a:t>
            </a:r>
          </a:p>
          <a:p>
            <a:pPr marL="534988" lvl="1" indent="-363538" algn="just">
              <a:buFont typeface="Arial" pitchFamily="34" charset="0"/>
              <a:buChar char="•"/>
            </a:pPr>
            <a:r>
              <a:rPr lang="es-MX" sz="2000" dirty="0"/>
              <a:t>ejercicio presupuestal; </a:t>
            </a:r>
          </a:p>
          <a:p>
            <a:pPr marL="534988" lvl="1" indent="-363538" algn="just">
              <a:buFont typeface="Arial" pitchFamily="34" charset="0"/>
              <a:buChar char="•"/>
            </a:pPr>
            <a:r>
              <a:rPr lang="es-MX" sz="2000" dirty="0"/>
              <a:t>estructura orgánica y funciones; </a:t>
            </a:r>
          </a:p>
          <a:p>
            <a:pPr marL="534988" lvl="1" indent="-363538" algn="just">
              <a:buFont typeface="Arial" pitchFamily="34" charset="0"/>
              <a:buChar char="•"/>
            </a:pPr>
            <a:r>
              <a:rPr lang="es-MX" sz="2000" dirty="0"/>
              <a:t>remuneraciones de los servidores públicos; </a:t>
            </a:r>
          </a:p>
          <a:p>
            <a:pPr marL="534988" lvl="1" indent="-363538" algn="just">
              <a:buFont typeface="Arial" pitchFamily="34" charset="0"/>
              <a:buChar char="•"/>
            </a:pPr>
            <a:r>
              <a:rPr lang="es-MX" sz="2000" dirty="0"/>
              <a:t>viáticos y gastos de representación; </a:t>
            </a:r>
          </a:p>
          <a:p>
            <a:pPr marL="534988" lvl="1" indent="-363538" algn="just">
              <a:buFont typeface="Arial" pitchFamily="34" charset="0"/>
              <a:buChar char="•"/>
            </a:pPr>
            <a:r>
              <a:rPr lang="es-MX" sz="2000" dirty="0"/>
              <a:t>concesiones y licencias otorgadas; </a:t>
            </a:r>
          </a:p>
          <a:p>
            <a:pPr marL="534988" lvl="1" indent="-363538" algn="just">
              <a:buFont typeface="Arial" pitchFamily="34" charset="0"/>
              <a:buChar char="•"/>
            </a:pPr>
            <a:r>
              <a:rPr lang="es-MX" sz="2000" dirty="0"/>
              <a:t>indicadores; </a:t>
            </a:r>
          </a:p>
          <a:p>
            <a:pPr marL="534988" lvl="1" indent="-363538" algn="just">
              <a:buFont typeface="Arial" pitchFamily="34" charset="0"/>
              <a:buChar char="•"/>
            </a:pPr>
            <a:r>
              <a:rPr lang="es-MX" sz="2000" dirty="0"/>
              <a:t>estadísticas; </a:t>
            </a:r>
          </a:p>
          <a:p>
            <a:pPr marL="534988" lvl="1" indent="-363538" algn="just">
              <a:buFont typeface="Arial" pitchFamily="34" charset="0"/>
              <a:buChar char="•"/>
            </a:pPr>
            <a:r>
              <a:rPr lang="es-MX" sz="2000" dirty="0"/>
              <a:t>montos otorgados a personas; </a:t>
            </a:r>
          </a:p>
          <a:p>
            <a:pPr marL="534988" lvl="1" indent="-363538" algn="just">
              <a:buFont typeface="Arial" pitchFamily="34" charset="0"/>
              <a:buChar char="•"/>
            </a:pPr>
            <a:r>
              <a:rPr lang="es-MX" sz="2000" dirty="0"/>
              <a:t>programas sociales y beneficiarios; </a:t>
            </a:r>
          </a:p>
          <a:p>
            <a:pPr marL="534988" lvl="1" indent="-363538" algn="just">
              <a:buFont typeface="Arial" pitchFamily="34" charset="0"/>
              <a:buChar char="•"/>
            </a:pPr>
            <a:r>
              <a:rPr lang="es-MX" sz="2000" dirty="0"/>
              <a:t>Servicios y trámites (etcétera)…</a:t>
            </a:r>
          </a:p>
        </p:txBody>
      </p:sp>
      <p:pic>
        <p:nvPicPr>
          <p:cNvPr id="17" name="Picture 2" descr="Resultado de imagen para man information">
            <a:extLst>
              <a:ext uri="{FF2B5EF4-FFF2-40B4-BE49-F238E27FC236}">
                <a16:creationId xmlns:a16="http://schemas.microsoft.com/office/drawing/2014/main" id="{F2F0A31D-2B9B-4671-9457-1501F699628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306" b="93889" l="8278" r="92881">
                        <a14:foregroundMark x1="23841" y1="7917" x2="23841" y2="7917"/>
                        <a14:foregroundMark x1="27152" y1="4583" x2="27152" y2="4583"/>
                        <a14:foregroundMark x1="92881" y1="59444" x2="92881" y2="59444"/>
                        <a14:foregroundMark x1="59106" y1="91250" x2="59106" y2="91250"/>
                        <a14:foregroundMark x1="57616" y1="93889" x2="57616" y2="93889"/>
                        <a14:foregroundMark x1="11258" y1="46944" x2="11258" y2="46944"/>
                        <a14:foregroundMark x1="10265" y1="45417" x2="10265" y2="45417"/>
                        <a14:foregroundMark x1="8609" y1="48194" x2="8609" y2="48194"/>
                        <a14:foregroundMark x1="8278" y1="44722" x2="8278" y2="44722"/>
                        <a14:foregroundMark x1="13411" y1="42222" x2="13411" y2="42222"/>
                        <a14:foregroundMark x1="10099" y1="43611" x2="10099" y2="43611"/>
                        <a14:foregroundMark x1="11258" y1="42917" x2="11258" y2="42917"/>
                        <a14:foregroundMark x1="10099" y1="42639" x2="10099" y2="42639"/>
                        <a14:foregroundMark x1="9106" y1="42639" x2="9106" y2="42639"/>
                        <a14:foregroundMark x1="8940" y1="43611" x2="8940" y2="43611"/>
                        <a14:backgroundMark x1="63245" y1="84167" x2="63245" y2="84167"/>
                      </a14:backgroundRemoval>
                    </a14:imgEffect>
                  </a14:imgLayer>
                </a14:imgProps>
              </a:ext>
              <a:ext uri="{28A0092B-C50C-407E-A947-70E740481C1C}">
                <a14:useLocalDpi xmlns:a14="http://schemas.microsoft.com/office/drawing/2010/main" val="0"/>
              </a:ext>
            </a:extLst>
          </a:blip>
          <a:srcRect/>
          <a:stretch>
            <a:fillRect/>
          </a:stretch>
        </p:blipFill>
        <p:spPr bwMode="auto">
          <a:xfrm>
            <a:off x="6024337" y="2769712"/>
            <a:ext cx="2352836" cy="2804705"/>
          </a:xfrm>
          <a:prstGeom prst="rect">
            <a:avLst/>
          </a:prstGeom>
          <a:noFill/>
          <a:extLst>
            <a:ext uri="{909E8E84-426E-40DD-AFC4-6F175D3DCCD1}">
              <a14:hiddenFill xmlns:a14="http://schemas.microsoft.com/office/drawing/2010/main">
                <a:solidFill>
                  <a:srgbClr val="FFFFFF"/>
                </a:solidFill>
              </a14:hiddenFill>
            </a:ext>
          </a:extLst>
        </p:spPr>
      </p:pic>
      <p:pic>
        <p:nvPicPr>
          <p:cNvPr id="18" name="Gráfico 3" descr="Smartphone">
            <a:extLst>
              <a:ext uri="{FF2B5EF4-FFF2-40B4-BE49-F238E27FC236}">
                <a16:creationId xmlns:a16="http://schemas.microsoft.com/office/drawing/2014/main" id="{42594C51-78BC-4E7E-9B83-FAA90874ACB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13436" y="2421872"/>
            <a:ext cx="695677" cy="695677"/>
          </a:xfrm>
          <a:prstGeom prst="rect">
            <a:avLst/>
          </a:prstGeom>
        </p:spPr>
      </p:pic>
      <p:pic>
        <p:nvPicPr>
          <p:cNvPr id="19" name="Gráfico 5" descr="PC">
            <a:extLst>
              <a:ext uri="{FF2B5EF4-FFF2-40B4-BE49-F238E27FC236}">
                <a16:creationId xmlns:a16="http://schemas.microsoft.com/office/drawing/2014/main" id="{74BC9DF7-8123-4A7E-B52B-D8A636DD86E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44332" y="3265591"/>
            <a:ext cx="695677" cy="695677"/>
          </a:xfrm>
          <a:prstGeom prst="rect">
            <a:avLst/>
          </a:prstGeom>
        </p:spPr>
      </p:pic>
      <p:pic>
        <p:nvPicPr>
          <p:cNvPr id="20" name="Gráfico 19" descr="Enrutador inalámbrico">
            <a:extLst>
              <a:ext uri="{FF2B5EF4-FFF2-40B4-BE49-F238E27FC236}">
                <a16:creationId xmlns:a16="http://schemas.microsoft.com/office/drawing/2014/main" id="{9766EABF-B558-40BA-A081-7A68E99DFFF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28660" y="2296816"/>
            <a:ext cx="695677" cy="695677"/>
          </a:xfrm>
          <a:prstGeom prst="rect">
            <a:avLst/>
          </a:prstGeom>
        </p:spPr>
      </p:pic>
      <p:pic>
        <p:nvPicPr>
          <p:cNvPr id="21" name="Gráfico 9" descr="Radio">
            <a:extLst>
              <a:ext uri="{FF2B5EF4-FFF2-40B4-BE49-F238E27FC236}">
                <a16:creationId xmlns:a16="http://schemas.microsoft.com/office/drawing/2014/main" id="{639EE52A-BE09-466F-A5B2-69E7C0269DA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65598" y="5356359"/>
            <a:ext cx="695677" cy="695677"/>
          </a:xfrm>
          <a:prstGeom prst="rect">
            <a:avLst/>
          </a:prstGeom>
        </p:spPr>
      </p:pic>
      <p:pic>
        <p:nvPicPr>
          <p:cNvPr id="22" name="Gráfico 11" descr="Máquina de escribir">
            <a:extLst>
              <a:ext uri="{FF2B5EF4-FFF2-40B4-BE49-F238E27FC236}">
                <a16:creationId xmlns:a16="http://schemas.microsoft.com/office/drawing/2014/main" id="{9B7FA96E-089F-4B29-ACA0-6292AD71EB6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39399" y="5390365"/>
            <a:ext cx="695677" cy="695677"/>
          </a:xfrm>
          <a:prstGeom prst="rect">
            <a:avLst/>
          </a:prstGeom>
        </p:spPr>
      </p:pic>
      <p:pic>
        <p:nvPicPr>
          <p:cNvPr id="23" name="Gráfico 15" descr="Correo electrónico">
            <a:extLst>
              <a:ext uri="{FF2B5EF4-FFF2-40B4-BE49-F238E27FC236}">
                <a16:creationId xmlns:a16="http://schemas.microsoft.com/office/drawing/2014/main" id="{76C016B0-9AFF-4093-A7CC-22146424510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272290" y="5226578"/>
            <a:ext cx="695677" cy="695677"/>
          </a:xfrm>
          <a:prstGeom prst="rect">
            <a:avLst/>
          </a:prstGeom>
        </p:spPr>
      </p:pic>
      <p:pic>
        <p:nvPicPr>
          <p:cNvPr id="24" name="Gráfico 17" descr="Lista de comprobación">
            <a:extLst>
              <a:ext uri="{FF2B5EF4-FFF2-40B4-BE49-F238E27FC236}">
                <a16:creationId xmlns:a16="http://schemas.microsoft.com/office/drawing/2014/main" id="{D3517EDE-0B8C-477B-B179-3D408AB7F600}"/>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044332" y="4352236"/>
            <a:ext cx="695677" cy="695677"/>
          </a:xfrm>
          <a:prstGeom prst="rect">
            <a:avLst/>
          </a:prstGeom>
        </p:spPr>
      </p:pic>
      <p:pic>
        <p:nvPicPr>
          <p:cNvPr id="25" name="Gráfico 19" descr="Gráfico de barras">
            <a:extLst>
              <a:ext uri="{FF2B5EF4-FFF2-40B4-BE49-F238E27FC236}">
                <a16:creationId xmlns:a16="http://schemas.microsoft.com/office/drawing/2014/main" id="{039CF375-1EE1-412D-94A5-53388E249A8C}"/>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170564" y="2143631"/>
            <a:ext cx="695677" cy="695677"/>
          </a:xfrm>
          <a:prstGeom prst="rect">
            <a:avLst/>
          </a:prstGeom>
        </p:spPr>
      </p:pic>
      <p:pic>
        <p:nvPicPr>
          <p:cNvPr id="26" name="Gráfico 21" descr="Tarjeta de crédito">
            <a:extLst>
              <a:ext uri="{FF2B5EF4-FFF2-40B4-BE49-F238E27FC236}">
                <a16:creationId xmlns:a16="http://schemas.microsoft.com/office/drawing/2014/main" id="{E4DB8F0F-119A-495C-AF05-37A59014CC5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352637" y="4530901"/>
            <a:ext cx="695677" cy="695677"/>
          </a:xfrm>
          <a:prstGeom prst="rect">
            <a:avLst/>
          </a:prstGeom>
        </p:spPr>
      </p:pic>
      <p:pic>
        <p:nvPicPr>
          <p:cNvPr id="27" name="Gráfico 23" descr="Balanza de la Justicia">
            <a:extLst>
              <a:ext uri="{FF2B5EF4-FFF2-40B4-BE49-F238E27FC236}">
                <a16:creationId xmlns:a16="http://schemas.microsoft.com/office/drawing/2014/main" id="{CFCB1BE6-51C7-4E4F-9A86-A83405C59A74}"/>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377860" y="3572101"/>
            <a:ext cx="695677" cy="695677"/>
          </a:xfrm>
          <a:prstGeom prst="rect">
            <a:avLst/>
          </a:prstGeom>
        </p:spPr>
      </p:pic>
      <p:sp>
        <p:nvSpPr>
          <p:cNvPr id="28" name="CuadroTexto 27">
            <a:extLst>
              <a:ext uri="{FF2B5EF4-FFF2-40B4-BE49-F238E27FC236}">
                <a16:creationId xmlns:a16="http://schemas.microsoft.com/office/drawing/2014/main" id="{3E757E49-45B2-48C7-B3D9-B61E2FE9B2A4}"/>
              </a:ext>
            </a:extLst>
          </p:cNvPr>
          <p:cNvSpPr txBox="1"/>
          <p:nvPr/>
        </p:nvSpPr>
        <p:spPr>
          <a:xfrm>
            <a:off x="239889" y="158304"/>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b="1"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Información de </a:t>
            </a:r>
            <a:r>
              <a:rPr lang="es-ES_tradnl" sz="3200" b="1" dirty="0" err="1">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Obl</a:t>
            </a:r>
            <a:r>
              <a:rPr lang="es-ES_tradnl" sz="3200" b="1"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 de Transparencia publicada</a:t>
            </a:r>
          </a:p>
        </p:txBody>
      </p:sp>
      <p:sp>
        <p:nvSpPr>
          <p:cNvPr id="29"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23</a:t>
            </a:fld>
            <a:endParaRPr lang="es-MX" dirty="0"/>
          </a:p>
        </p:txBody>
      </p:sp>
    </p:spTree>
    <p:extLst>
      <p:ext uri="{BB962C8B-B14F-4D97-AF65-F5344CB8AC3E}">
        <p14:creationId xmlns:p14="http://schemas.microsoft.com/office/powerpoint/2010/main" val="1594364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uadroTexto 27">
            <a:extLst>
              <a:ext uri="{FF2B5EF4-FFF2-40B4-BE49-F238E27FC236}">
                <a16:creationId xmlns:a16="http://schemas.microsoft.com/office/drawing/2014/main" id="{3E757E49-45B2-48C7-B3D9-B61E2FE9B2A4}"/>
              </a:ext>
            </a:extLst>
          </p:cNvPr>
          <p:cNvSpPr txBox="1"/>
          <p:nvPr/>
        </p:nvSpPr>
        <p:spPr>
          <a:xfrm>
            <a:off x="239889" y="158304"/>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b="1"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Ejemplo de una investigación en el SIPOT</a:t>
            </a:r>
          </a:p>
        </p:txBody>
      </p:sp>
      <p:sp>
        <p:nvSpPr>
          <p:cNvPr id="29"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24</a:t>
            </a:fld>
            <a:endParaRPr lang="es-MX" dirty="0"/>
          </a:p>
        </p:txBody>
      </p:sp>
      <p:sp>
        <p:nvSpPr>
          <p:cNvPr id="2" name="Rectángulo 1">
            <a:extLst>
              <a:ext uri="{FF2B5EF4-FFF2-40B4-BE49-F238E27FC236}">
                <a16:creationId xmlns:a16="http://schemas.microsoft.com/office/drawing/2014/main" id="{9504C989-D153-4F66-A395-697DB8EDA3C5}"/>
              </a:ext>
            </a:extLst>
          </p:cNvPr>
          <p:cNvSpPr/>
          <p:nvPr/>
        </p:nvSpPr>
        <p:spPr>
          <a:xfrm>
            <a:off x="284673" y="845720"/>
            <a:ext cx="7599872" cy="400110"/>
          </a:xfrm>
          <a:prstGeom prst="rect">
            <a:avLst/>
          </a:prstGeom>
        </p:spPr>
        <p:txBody>
          <a:bodyPr wrap="square">
            <a:spAutoFit/>
          </a:bodyPr>
          <a:lstStyle/>
          <a:p>
            <a:r>
              <a:rPr lang="es-MX" sz="20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Recurso RRA 6958/18 en contra de Secretaría de Economía</a:t>
            </a:r>
            <a:endParaRPr lang="es-MX" sz="2000" dirty="0">
              <a:solidFill>
                <a:schemeClr val="accent5">
                  <a:lumMod val="50000"/>
                </a:schemeClr>
              </a:solidFill>
            </a:endParaRPr>
          </a:p>
        </p:txBody>
      </p:sp>
      <p:sp>
        <p:nvSpPr>
          <p:cNvPr id="3" name="Rectángulo 2">
            <a:extLst>
              <a:ext uri="{FF2B5EF4-FFF2-40B4-BE49-F238E27FC236}">
                <a16:creationId xmlns:a16="http://schemas.microsoft.com/office/drawing/2014/main" id="{B5D1E503-3903-4B0E-90DD-C262C3573A10}"/>
              </a:ext>
            </a:extLst>
          </p:cNvPr>
          <p:cNvSpPr/>
          <p:nvPr/>
        </p:nvSpPr>
        <p:spPr>
          <a:xfrm>
            <a:off x="2078969" y="1454129"/>
            <a:ext cx="6670669" cy="1200329"/>
          </a:xfrm>
          <a:prstGeom prst="rect">
            <a:avLst/>
          </a:prstGeom>
        </p:spPr>
        <p:txBody>
          <a:bodyPr wrap="square">
            <a:spAutoFit/>
          </a:bodyPr>
          <a:lstStyle/>
          <a:p>
            <a:pPr algn="just"/>
            <a:r>
              <a:rPr lang="es-MX" i="1" dirty="0">
                <a:latin typeface="Calibri" panose="020F0502020204030204" pitchFamily="34" charset="0"/>
                <a:ea typeface="Calibri" panose="020F0502020204030204" pitchFamily="34" charset="0"/>
                <a:cs typeface="Times New Roman" panose="02020603050405020304" pitchFamily="18" charset="0"/>
              </a:rPr>
              <a:t>“… volumen de petrolíferos importados anualmente a México, a partir del año 2016, desglosado por tipo de medio de transporte; como ejemplo señaló los siguientes: buque tanque, carrotanque, autotanque, semirremolque o ducto”.</a:t>
            </a:r>
            <a:endParaRPr lang="es-MX" dirty="0"/>
          </a:p>
        </p:txBody>
      </p:sp>
      <p:sp>
        <p:nvSpPr>
          <p:cNvPr id="4" name="Flecha: pentágono 3">
            <a:extLst>
              <a:ext uri="{FF2B5EF4-FFF2-40B4-BE49-F238E27FC236}">
                <a16:creationId xmlns:a16="http://schemas.microsoft.com/office/drawing/2014/main" id="{55070432-903B-4E73-9A88-40758F4FD162}"/>
              </a:ext>
            </a:extLst>
          </p:cNvPr>
          <p:cNvSpPr/>
          <p:nvPr/>
        </p:nvSpPr>
        <p:spPr>
          <a:xfrm>
            <a:off x="370935" y="1526874"/>
            <a:ext cx="1535502" cy="1000665"/>
          </a:xfrm>
          <a:prstGeom prst="homePlate">
            <a:avLst>
              <a:gd name="adj" fmla="val 32759"/>
            </a:avLst>
          </a:prstGeom>
          <a:solidFill>
            <a:schemeClr val="tx2">
              <a:lumMod val="20000"/>
              <a:lumOff val="8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242A2D2F-00E7-4708-B34C-A6398CC93E9B}"/>
              </a:ext>
            </a:extLst>
          </p:cNvPr>
          <p:cNvSpPr txBox="1"/>
          <p:nvPr/>
        </p:nvSpPr>
        <p:spPr>
          <a:xfrm>
            <a:off x="388187" y="1846053"/>
            <a:ext cx="1388853" cy="369332"/>
          </a:xfrm>
          <a:prstGeom prst="rect">
            <a:avLst/>
          </a:prstGeom>
          <a:noFill/>
        </p:spPr>
        <p:txBody>
          <a:bodyPr wrap="square" rtlCol="0">
            <a:spAutoFit/>
          </a:bodyPr>
          <a:lstStyle/>
          <a:p>
            <a:pPr algn="ctr"/>
            <a:r>
              <a:rPr lang="es-MX" b="1" dirty="0"/>
              <a:t>SOLICITUD</a:t>
            </a:r>
          </a:p>
        </p:txBody>
      </p:sp>
      <p:sp>
        <p:nvSpPr>
          <p:cNvPr id="6" name="Rectángulo 5">
            <a:extLst>
              <a:ext uri="{FF2B5EF4-FFF2-40B4-BE49-F238E27FC236}">
                <a16:creationId xmlns:a16="http://schemas.microsoft.com/office/drawing/2014/main" id="{CBE19438-C2A6-4E5F-8E78-12F5184B427C}"/>
              </a:ext>
            </a:extLst>
          </p:cNvPr>
          <p:cNvSpPr/>
          <p:nvPr/>
        </p:nvSpPr>
        <p:spPr>
          <a:xfrm>
            <a:off x="1923689" y="1429833"/>
            <a:ext cx="6938089" cy="1215999"/>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82FD141A-B101-4F79-9EA5-D68DE41609C4}"/>
              </a:ext>
            </a:extLst>
          </p:cNvPr>
          <p:cNvSpPr/>
          <p:nvPr/>
        </p:nvSpPr>
        <p:spPr>
          <a:xfrm>
            <a:off x="388187" y="3129799"/>
            <a:ext cx="8540153" cy="1021690"/>
          </a:xfrm>
          <a:prstGeom prst="rect">
            <a:avLst/>
          </a:prstGeom>
        </p:spPr>
        <p:txBody>
          <a:bodyPr wrap="square">
            <a:spAutoFit/>
          </a:bodyPr>
          <a:lstStyle/>
          <a:p>
            <a:pPr algn="just">
              <a:lnSpc>
                <a:spcPct val="114000"/>
              </a:lnSpc>
            </a:pPr>
            <a:r>
              <a:rPr lang="es-MX" b="1" dirty="0">
                <a:latin typeface="Calibri" panose="020F0502020204030204" pitchFamily="34" charset="0"/>
                <a:ea typeface="Calibri" panose="020F0502020204030204" pitchFamily="34" charset="0"/>
                <a:cs typeface="Times New Roman" panose="02020603050405020304" pitchFamily="18" charset="0"/>
              </a:rPr>
              <a:t>Esta información ya forma parte del catálogo de las obligaciones de transparencia </a:t>
            </a:r>
            <a:r>
              <a:rPr lang="es-MX" dirty="0">
                <a:latin typeface="Calibri" panose="020F0502020204030204" pitchFamily="34" charset="0"/>
                <a:ea typeface="Calibri" panose="020F0502020204030204" pitchFamily="34" charset="0"/>
                <a:cs typeface="Times New Roman" panose="02020603050405020304" pitchFamily="18" charset="0"/>
              </a:rPr>
              <a:t>de la LEY FEDERAL DE TRANSPARENCIA Y ACCESO A LA INFORMACIÓN PÚBLICA, para la Comisión Reguladora de Energía (CRE) (artículo 73, fracción III, inciso a).</a:t>
            </a:r>
            <a:endParaRPr lang="es-MX" dirty="0"/>
          </a:p>
        </p:txBody>
      </p:sp>
      <p:sp>
        <p:nvSpPr>
          <p:cNvPr id="30" name="Triángulo isósceles 29">
            <a:extLst>
              <a:ext uri="{FF2B5EF4-FFF2-40B4-BE49-F238E27FC236}">
                <a16:creationId xmlns:a16="http://schemas.microsoft.com/office/drawing/2014/main" id="{BD992EC8-0407-4A4E-A4F4-61FDD70E26BF}"/>
              </a:ext>
            </a:extLst>
          </p:cNvPr>
          <p:cNvSpPr/>
          <p:nvPr/>
        </p:nvSpPr>
        <p:spPr>
          <a:xfrm>
            <a:off x="451659" y="2718484"/>
            <a:ext cx="8410119" cy="369332"/>
          </a:xfrm>
          <a:prstGeom prst="triangle">
            <a:avLst/>
          </a:prstGeom>
          <a:gradFill>
            <a:gsLst>
              <a:gs pos="0">
                <a:schemeClr val="accent3">
                  <a:lumMod val="20000"/>
                  <a:lumOff val="80000"/>
                </a:schemeClr>
              </a:gs>
              <a:gs pos="100000">
                <a:schemeClr val="accent1">
                  <a:tint val="50000"/>
                  <a:shade val="100000"/>
                  <a:satMod val="350000"/>
                </a:schemeClr>
              </a:gs>
            </a:gsLst>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0A4AEE0A-B8BB-420A-B08B-9248B0C520D6}"/>
              </a:ext>
            </a:extLst>
          </p:cNvPr>
          <p:cNvSpPr/>
          <p:nvPr/>
        </p:nvSpPr>
        <p:spPr>
          <a:xfrm>
            <a:off x="120772" y="4453908"/>
            <a:ext cx="4088922" cy="1969065"/>
          </a:xfrm>
          <a:prstGeom prst="rect">
            <a:avLst/>
          </a:prstGeom>
        </p:spPr>
        <p:txBody>
          <a:bodyPr wrap="square">
            <a:spAutoFit/>
          </a:bodyPr>
          <a:lstStyle/>
          <a:p>
            <a:pPr algn="just">
              <a:lnSpc>
                <a:spcPct val="114000"/>
              </a:lnSpc>
              <a:spcAft>
                <a:spcPts val="800"/>
              </a:spcAft>
            </a:pPr>
            <a:r>
              <a:rPr lang="es-MX" dirty="0">
                <a:latin typeface="Calibri" panose="020F0502020204030204" pitchFamily="34" charset="0"/>
                <a:ea typeface="Calibri" panose="020F0502020204030204" pitchFamily="34" charset="0"/>
                <a:cs typeface="Times New Roman" panose="02020603050405020304" pitchFamily="18" charset="0"/>
              </a:rPr>
              <a:t>La CRE publicó esta información en el SIPOT con un hipervínculo para el acceso a esos datos estadísticos a partir de 2016 (</a:t>
            </a:r>
            <a:r>
              <a:rPr lang="es-MX"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https://datos.gob.mx/busca/dataset/volumen-transportado-y-almacenado-reportado-por-permisionarios</a:t>
            </a:r>
            <a:r>
              <a:rPr lang="es-MX"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Flecha: a la derecha 8">
            <a:extLst>
              <a:ext uri="{FF2B5EF4-FFF2-40B4-BE49-F238E27FC236}">
                <a16:creationId xmlns:a16="http://schemas.microsoft.com/office/drawing/2014/main" id="{DB80BCDA-6EEB-4DA9-9748-02342A046EE1}"/>
              </a:ext>
            </a:extLst>
          </p:cNvPr>
          <p:cNvSpPr/>
          <p:nvPr/>
        </p:nvSpPr>
        <p:spPr>
          <a:xfrm>
            <a:off x="4246034" y="5045937"/>
            <a:ext cx="531963" cy="81950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10" name="Imagen 9">
            <a:extLst>
              <a:ext uri="{FF2B5EF4-FFF2-40B4-BE49-F238E27FC236}">
                <a16:creationId xmlns:a16="http://schemas.microsoft.com/office/drawing/2014/main" id="{67358A21-1182-4AD2-80BE-552CD8F3C989}"/>
              </a:ext>
            </a:extLst>
          </p:cNvPr>
          <p:cNvPicPr>
            <a:picLocks noChangeAspect="1"/>
          </p:cNvPicPr>
          <p:nvPr/>
        </p:nvPicPr>
        <p:blipFill rotWithShape="1">
          <a:blip r:embed="rId3"/>
          <a:srcRect l="4246" t="2921" r="8774" b="7243"/>
          <a:stretch/>
        </p:blipFill>
        <p:spPr>
          <a:xfrm>
            <a:off x="4822166" y="4288363"/>
            <a:ext cx="4277607" cy="2393061"/>
          </a:xfrm>
          <a:prstGeom prst="rect">
            <a:avLst/>
          </a:prstGeom>
        </p:spPr>
      </p:pic>
    </p:spTree>
    <p:extLst>
      <p:ext uri="{BB962C8B-B14F-4D97-AF65-F5344CB8AC3E}">
        <p14:creationId xmlns:p14="http://schemas.microsoft.com/office/powerpoint/2010/main" val="1996386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uadroTexto 27">
            <a:extLst>
              <a:ext uri="{FF2B5EF4-FFF2-40B4-BE49-F238E27FC236}">
                <a16:creationId xmlns:a16="http://schemas.microsoft.com/office/drawing/2014/main" id="{3E757E49-45B2-48C7-B3D9-B61E2FE9B2A4}"/>
              </a:ext>
            </a:extLst>
          </p:cNvPr>
          <p:cNvSpPr txBox="1"/>
          <p:nvPr/>
        </p:nvSpPr>
        <p:spPr>
          <a:xfrm>
            <a:off x="239889" y="158304"/>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b="1"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Ejemplo de una investigación en el SIPOT</a:t>
            </a:r>
          </a:p>
        </p:txBody>
      </p:sp>
      <p:sp>
        <p:nvSpPr>
          <p:cNvPr id="29"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25</a:t>
            </a:fld>
            <a:endParaRPr lang="es-MX" dirty="0"/>
          </a:p>
        </p:txBody>
      </p:sp>
      <p:sp>
        <p:nvSpPr>
          <p:cNvPr id="7" name="Rectángulo 6">
            <a:extLst>
              <a:ext uri="{FF2B5EF4-FFF2-40B4-BE49-F238E27FC236}">
                <a16:creationId xmlns:a16="http://schemas.microsoft.com/office/drawing/2014/main" id="{82FD141A-B101-4F79-9EA5-D68DE41609C4}"/>
              </a:ext>
            </a:extLst>
          </p:cNvPr>
          <p:cNvSpPr/>
          <p:nvPr/>
        </p:nvSpPr>
        <p:spPr>
          <a:xfrm>
            <a:off x="215099" y="1223369"/>
            <a:ext cx="8790878" cy="1337482"/>
          </a:xfrm>
          <a:prstGeom prst="rect">
            <a:avLst/>
          </a:prstGeom>
        </p:spPr>
        <p:txBody>
          <a:bodyPr wrap="square">
            <a:spAutoFit/>
          </a:bodyPr>
          <a:lstStyle/>
          <a:p>
            <a:pPr algn="just">
              <a:lnSpc>
                <a:spcPct val="114000"/>
              </a:lnSpc>
            </a:pPr>
            <a:r>
              <a:rPr lang="es-MX" dirty="0">
                <a:latin typeface="Calibri" panose="020F0502020204030204" pitchFamily="34" charset="0"/>
                <a:ea typeface="Calibri" panose="020F0502020204030204" pitchFamily="34" charset="0"/>
                <a:cs typeface="Times New Roman" panose="02020603050405020304" pitchFamily="18" charset="0"/>
              </a:rPr>
              <a:t>Por otro lado, como ya se mencionó antes, corresponde a la Secretaría de Energía (SENER) otorgar los permisos de exportación e importación de productos petrolíferos (gasolinas, diésel, turbosinas); por lo tanto, esta información se puede consultar en la fracción XXVII del Art. 70 de la LGTAIP.</a:t>
            </a:r>
            <a:endParaRPr lang="es-MX" dirty="0"/>
          </a:p>
        </p:txBody>
      </p:sp>
      <p:sp>
        <p:nvSpPr>
          <p:cNvPr id="14" name="Rectángulo 13">
            <a:extLst>
              <a:ext uri="{FF2B5EF4-FFF2-40B4-BE49-F238E27FC236}">
                <a16:creationId xmlns:a16="http://schemas.microsoft.com/office/drawing/2014/main" id="{CE1DEC84-028A-47E0-8642-958014BB7CF5}"/>
              </a:ext>
            </a:extLst>
          </p:cNvPr>
          <p:cNvSpPr/>
          <p:nvPr/>
        </p:nvSpPr>
        <p:spPr>
          <a:xfrm>
            <a:off x="267421" y="845720"/>
            <a:ext cx="7599872" cy="400110"/>
          </a:xfrm>
          <a:prstGeom prst="rect">
            <a:avLst/>
          </a:prstGeom>
        </p:spPr>
        <p:txBody>
          <a:bodyPr wrap="square">
            <a:spAutoFit/>
          </a:bodyPr>
          <a:lstStyle/>
          <a:p>
            <a:r>
              <a:rPr lang="es-MX" sz="20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Recurso RRA 6958/18…</a:t>
            </a:r>
            <a:endParaRPr lang="es-MX" sz="2000" dirty="0">
              <a:solidFill>
                <a:schemeClr val="accent5">
                  <a:lumMod val="50000"/>
                </a:schemeClr>
              </a:solidFill>
            </a:endParaRPr>
          </a:p>
        </p:txBody>
      </p:sp>
      <p:pic>
        <p:nvPicPr>
          <p:cNvPr id="12" name="Imagen 11">
            <a:extLst>
              <a:ext uri="{FF2B5EF4-FFF2-40B4-BE49-F238E27FC236}">
                <a16:creationId xmlns:a16="http://schemas.microsoft.com/office/drawing/2014/main" id="{733C2054-8C1F-4683-BF4C-B5B47B1E9FE0}"/>
              </a:ext>
            </a:extLst>
          </p:cNvPr>
          <p:cNvPicPr>
            <a:picLocks noChangeAspect="1"/>
          </p:cNvPicPr>
          <p:nvPr/>
        </p:nvPicPr>
        <p:blipFill rotWithShape="1">
          <a:blip r:embed="rId2"/>
          <a:srcRect t="7995"/>
          <a:stretch/>
        </p:blipFill>
        <p:spPr>
          <a:xfrm>
            <a:off x="319180" y="2569004"/>
            <a:ext cx="8574657" cy="4273290"/>
          </a:xfrm>
          <a:prstGeom prst="rect">
            <a:avLst/>
          </a:prstGeom>
        </p:spPr>
      </p:pic>
      <p:sp>
        <p:nvSpPr>
          <p:cNvPr id="15" name="Rectángulo 14">
            <a:extLst>
              <a:ext uri="{FF2B5EF4-FFF2-40B4-BE49-F238E27FC236}">
                <a16:creationId xmlns:a16="http://schemas.microsoft.com/office/drawing/2014/main" id="{914E588B-0B19-40F0-A32D-7CFC061DEF7E}"/>
              </a:ext>
            </a:extLst>
          </p:cNvPr>
          <p:cNvSpPr/>
          <p:nvPr/>
        </p:nvSpPr>
        <p:spPr>
          <a:xfrm>
            <a:off x="362310" y="2855344"/>
            <a:ext cx="3795621" cy="940280"/>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9" name="Rectángulo 18">
            <a:extLst>
              <a:ext uri="{FF2B5EF4-FFF2-40B4-BE49-F238E27FC236}">
                <a16:creationId xmlns:a16="http://schemas.microsoft.com/office/drawing/2014/main" id="{B44455FD-D6FD-4448-B43D-0939CC05FEBC}"/>
              </a:ext>
            </a:extLst>
          </p:cNvPr>
          <p:cNvSpPr/>
          <p:nvPr/>
        </p:nvSpPr>
        <p:spPr>
          <a:xfrm>
            <a:off x="362310" y="3985404"/>
            <a:ext cx="4416724" cy="215660"/>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0" name="Rectángulo 19">
            <a:extLst>
              <a:ext uri="{FF2B5EF4-FFF2-40B4-BE49-F238E27FC236}">
                <a16:creationId xmlns:a16="http://schemas.microsoft.com/office/drawing/2014/main" id="{861FCEA7-6503-4A88-BC80-A4F7ACB853E6}"/>
              </a:ext>
            </a:extLst>
          </p:cNvPr>
          <p:cNvSpPr/>
          <p:nvPr/>
        </p:nvSpPr>
        <p:spPr>
          <a:xfrm>
            <a:off x="362310" y="4632323"/>
            <a:ext cx="2156603" cy="215660"/>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5E3AA452-91C1-4F59-B8D6-55340C3AD098}"/>
              </a:ext>
            </a:extLst>
          </p:cNvPr>
          <p:cNvSpPr txBox="1"/>
          <p:nvPr/>
        </p:nvSpPr>
        <p:spPr>
          <a:xfrm>
            <a:off x="6924136" y="3853184"/>
            <a:ext cx="1702279" cy="492443"/>
          </a:xfrm>
          <a:prstGeom prst="rect">
            <a:avLst/>
          </a:prstGeom>
          <a:noFill/>
        </p:spPr>
        <p:txBody>
          <a:bodyPr wrap="square" rtlCol="0">
            <a:spAutoFit/>
          </a:bodyPr>
          <a:lstStyle/>
          <a:p>
            <a:pPr algn="ctr"/>
            <a:r>
              <a:rPr lang="es-MX" sz="1300" dirty="0">
                <a:solidFill>
                  <a:srgbClr val="FF0000"/>
                </a:solidFill>
              </a:rPr>
              <a:t>Esta información se puede descargar</a:t>
            </a:r>
          </a:p>
        </p:txBody>
      </p:sp>
      <p:cxnSp>
        <p:nvCxnSpPr>
          <p:cNvPr id="18" name="Conector recto de flecha 17">
            <a:extLst>
              <a:ext uri="{FF2B5EF4-FFF2-40B4-BE49-F238E27FC236}">
                <a16:creationId xmlns:a16="http://schemas.microsoft.com/office/drawing/2014/main" id="{824C88CF-C7C7-4309-8506-E8314C39BD4D}"/>
              </a:ext>
            </a:extLst>
          </p:cNvPr>
          <p:cNvCxnSpPr>
            <a:cxnSpLocks/>
          </p:cNvCxnSpPr>
          <p:nvPr/>
        </p:nvCxnSpPr>
        <p:spPr>
          <a:xfrm>
            <a:off x="7781026" y="4330460"/>
            <a:ext cx="0" cy="375189"/>
          </a:xfrm>
          <a:prstGeom prst="straightConnector1">
            <a:avLst/>
          </a:prstGeom>
          <a:ln w="190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6" name="CuadroTexto 25">
            <a:extLst>
              <a:ext uri="{FF2B5EF4-FFF2-40B4-BE49-F238E27FC236}">
                <a16:creationId xmlns:a16="http://schemas.microsoft.com/office/drawing/2014/main" id="{E870635A-7C96-4690-BCB8-8758DFF4BF63}"/>
              </a:ext>
            </a:extLst>
          </p:cNvPr>
          <p:cNvSpPr txBox="1"/>
          <p:nvPr/>
        </p:nvSpPr>
        <p:spPr>
          <a:xfrm>
            <a:off x="4779031" y="4247818"/>
            <a:ext cx="2274494" cy="692497"/>
          </a:xfrm>
          <a:prstGeom prst="rect">
            <a:avLst/>
          </a:prstGeom>
          <a:noFill/>
        </p:spPr>
        <p:txBody>
          <a:bodyPr wrap="square" rtlCol="0">
            <a:spAutoFit/>
          </a:bodyPr>
          <a:lstStyle/>
          <a:p>
            <a:pPr algn="ctr"/>
            <a:r>
              <a:rPr lang="es-MX" sz="1300" dirty="0">
                <a:solidFill>
                  <a:srgbClr val="FF0000"/>
                </a:solidFill>
              </a:rPr>
              <a:t>En caso de que no esté actualizada o completa, se puede denunciar</a:t>
            </a:r>
          </a:p>
        </p:txBody>
      </p:sp>
      <p:cxnSp>
        <p:nvCxnSpPr>
          <p:cNvPr id="27" name="Conector recto de flecha 26">
            <a:extLst>
              <a:ext uri="{FF2B5EF4-FFF2-40B4-BE49-F238E27FC236}">
                <a16:creationId xmlns:a16="http://schemas.microsoft.com/office/drawing/2014/main" id="{7CE14246-CFF6-4B0E-8934-A5CA708B33A4}"/>
              </a:ext>
            </a:extLst>
          </p:cNvPr>
          <p:cNvCxnSpPr>
            <a:cxnSpLocks/>
          </p:cNvCxnSpPr>
          <p:nvPr/>
        </p:nvCxnSpPr>
        <p:spPr>
          <a:xfrm flipH="1">
            <a:off x="4646761" y="4520242"/>
            <a:ext cx="399691" cy="183322"/>
          </a:xfrm>
          <a:prstGeom prst="straightConnector1">
            <a:avLst/>
          </a:prstGeom>
          <a:ln w="190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0238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uadroTexto 27">
            <a:extLst>
              <a:ext uri="{FF2B5EF4-FFF2-40B4-BE49-F238E27FC236}">
                <a16:creationId xmlns:a16="http://schemas.microsoft.com/office/drawing/2014/main" id="{3E757E49-45B2-48C7-B3D9-B61E2FE9B2A4}"/>
              </a:ext>
            </a:extLst>
          </p:cNvPr>
          <p:cNvSpPr txBox="1"/>
          <p:nvPr/>
        </p:nvSpPr>
        <p:spPr>
          <a:xfrm>
            <a:off x="239889" y="158304"/>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b="1"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Ejemplo de una investigación en el SIPOT</a:t>
            </a:r>
          </a:p>
        </p:txBody>
      </p:sp>
      <p:sp>
        <p:nvSpPr>
          <p:cNvPr id="29"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26</a:t>
            </a:fld>
            <a:endParaRPr lang="es-MX" dirty="0"/>
          </a:p>
        </p:txBody>
      </p:sp>
      <p:sp>
        <p:nvSpPr>
          <p:cNvPr id="14" name="Rectángulo 13">
            <a:extLst>
              <a:ext uri="{FF2B5EF4-FFF2-40B4-BE49-F238E27FC236}">
                <a16:creationId xmlns:a16="http://schemas.microsoft.com/office/drawing/2014/main" id="{CE1DEC84-028A-47E0-8642-958014BB7CF5}"/>
              </a:ext>
            </a:extLst>
          </p:cNvPr>
          <p:cNvSpPr/>
          <p:nvPr/>
        </p:nvSpPr>
        <p:spPr>
          <a:xfrm>
            <a:off x="267421" y="845720"/>
            <a:ext cx="7599872" cy="400110"/>
          </a:xfrm>
          <a:prstGeom prst="rect">
            <a:avLst/>
          </a:prstGeom>
        </p:spPr>
        <p:txBody>
          <a:bodyPr wrap="square">
            <a:spAutoFit/>
          </a:bodyPr>
          <a:lstStyle/>
          <a:p>
            <a:r>
              <a:rPr lang="es-MX" sz="20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Recurso RRA 6958/18…</a:t>
            </a:r>
            <a:endParaRPr lang="es-MX" sz="2000" dirty="0">
              <a:solidFill>
                <a:schemeClr val="accent5">
                  <a:lumMod val="50000"/>
                </a:schemeClr>
              </a:solidFill>
            </a:endParaRPr>
          </a:p>
        </p:txBody>
      </p:sp>
      <p:sp>
        <p:nvSpPr>
          <p:cNvPr id="13" name="Rectángulo 12">
            <a:extLst>
              <a:ext uri="{FF2B5EF4-FFF2-40B4-BE49-F238E27FC236}">
                <a16:creationId xmlns:a16="http://schemas.microsoft.com/office/drawing/2014/main" id="{44E101E0-126C-4760-8DBE-58C2B79A59A0}"/>
              </a:ext>
            </a:extLst>
          </p:cNvPr>
          <p:cNvSpPr/>
          <p:nvPr/>
        </p:nvSpPr>
        <p:spPr>
          <a:xfrm>
            <a:off x="215100" y="1281847"/>
            <a:ext cx="8747746" cy="1732141"/>
          </a:xfrm>
          <a:prstGeom prst="rect">
            <a:avLst/>
          </a:prstGeom>
        </p:spPr>
        <p:txBody>
          <a:bodyPr wrap="square">
            <a:spAutoFit/>
          </a:bodyPr>
          <a:lstStyle/>
          <a:p>
            <a:pPr algn="just">
              <a:lnSpc>
                <a:spcPct val="120000"/>
              </a:lnSpc>
            </a:pPr>
            <a:r>
              <a:rPr lang="es-MX" dirty="0">
                <a:latin typeface="Calibri" panose="020F0502020204030204" pitchFamily="34" charset="0"/>
                <a:ea typeface="Calibri" panose="020F0502020204030204" pitchFamily="34" charset="0"/>
                <a:cs typeface="Times New Roman" panose="02020603050405020304" pitchFamily="18" charset="0"/>
              </a:rPr>
              <a:t>De la información reportada por la SENER, respecto a </a:t>
            </a:r>
            <a:r>
              <a:rPr lang="es-MX" b="1" dirty="0">
                <a:latin typeface="Calibri" panose="020F0502020204030204" pitchFamily="34" charset="0"/>
                <a:ea typeface="Calibri" panose="020F0502020204030204" pitchFamily="34" charset="0"/>
                <a:cs typeface="Times New Roman" panose="02020603050405020304" pitchFamily="18" charset="0"/>
              </a:rPr>
              <a:t>PMI Trading México, S.A. de C.V (filial de PEMEX),</a:t>
            </a:r>
            <a:r>
              <a:rPr lang="es-MX" dirty="0">
                <a:latin typeface="Calibri" panose="020F0502020204030204" pitchFamily="34" charset="0"/>
                <a:ea typeface="Calibri" panose="020F0502020204030204" pitchFamily="34" charset="0"/>
                <a:cs typeface="Times New Roman" panose="02020603050405020304" pitchFamily="18" charset="0"/>
              </a:rPr>
              <a:t> la cual se obtuvo de los documentos incluidos en los hipervínculos correspondientes al criterio 13 del formato correspondiente a la fracción XXVII, se observa que </a:t>
            </a:r>
            <a:r>
              <a:rPr lang="es-MX" b="1" dirty="0">
                <a:latin typeface="Calibri" panose="020F0502020204030204" pitchFamily="34" charset="0"/>
                <a:ea typeface="Calibri" panose="020F0502020204030204" pitchFamily="34" charset="0"/>
                <a:cs typeface="Times New Roman" panose="02020603050405020304" pitchFamily="18" charset="0"/>
              </a:rPr>
              <a:t>el monto de los </a:t>
            </a:r>
            <a:r>
              <a:rPr lang="es-MX" b="1" u="sng" dirty="0">
                <a:latin typeface="Calibri" panose="020F0502020204030204" pitchFamily="34" charset="0"/>
                <a:ea typeface="Calibri" panose="020F0502020204030204" pitchFamily="34" charset="0"/>
                <a:cs typeface="Times New Roman" panose="02020603050405020304" pitchFamily="18" charset="0"/>
              </a:rPr>
              <a:t>14 permisos de importación de petrolíferos para el periodo de 2015 a 2018 equivale a $49,777 millones de dólares</a:t>
            </a:r>
            <a:r>
              <a:rPr lang="es-MX" dirty="0">
                <a:latin typeface="Calibri" panose="020F0502020204030204" pitchFamily="34" charset="0"/>
                <a:ea typeface="Calibri" panose="020F0502020204030204" pitchFamily="34" charset="0"/>
                <a:cs typeface="Times New Roman" panose="02020603050405020304" pitchFamily="18" charset="0"/>
              </a:rPr>
              <a:t>.</a:t>
            </a:r>
            <a:endParaRPr lang="es-MX" dirty="0"/>
          </a:p>
        </p:txBody>
      </p:sp>
      <p:sp>
        <p:nvSpPr>
          <p:cNvPr id="8" name="Rectángulo 7">
            <a:extLst>
              <a:ext uri="{FF2B5EF4-FFF2-40B4-BE49-F238E27FC236}">
                <a16:creationId xmlns:a16="http://schemas.microsoft.com/office/drawing/2014/main" id="{0A2861BE-4035-49F6-B4DA-BA62B510886D}"/>
              </a:ext>
            </a:extLst>
          </p:cNvPr>
          <p:cNvSpPr/>
          <p:nvPr/>
        </p:nvSpPr>
        <p:spPr>
          <a:xfrm>
            <a:off x="215100" y="3093067"/>
            <a:ext cx="8800067" cy="3548023"/>
          </a:xfrm>
          <a:prstGeom prst="rect">
            <a:avLst/>
          </a:prstGeom>
        </p:spPr>
        <p:txBody>
          <a:bodyPr wrap="square">
            <a:spAutoFit/>
          </a:bodyPr>
          <a:lstStyle/>
          <a:p>
            <a:pPr algn="just">
              <a:lnSpc>
                <a:spcPct val="120000"/>
              </a:lnSpc>
              <a:spcAft>
                <a:spcPts val="1200"/>
              </a:spcAft>
            </a:pPr>
            <a:r>
              <a:rPr lang="es-MX" dirty="0">
                <a:latin typeface="Calibri" panose="020F0502020204030204" pitchFamily="34" charset="0"/>
                <a:ea typeface="Calibri" panose="020F0502020204030204" pitchFamily="34" charset="0"/>
                <a:cs typeface="Times New Roman" panose="02020603050405020304" pitchFamily="18" charset="0"/>
              </a:rPr>
              <a:t>En virtud de la gran participación de la empresa filial de PEMEX, P.M.I. Trading México, S.A. de C.V., aunado al nivel de interés presentado por la ciudadanía, </a:t>
            </a:r>
            <a:r>
              <a:rPr lang="es-MX" b="1" dirty="0">
                <a:latin typeface="Calibri" panose="020F0502020204030204" pitchFamily="34" charset="0"/>
                <a:ea typeface="Calibri" panose="020F0502020204030204" pitchFamily="34" charset="0"/>
                <a:cs typeface="Times New Roman" panose="02020603050405020304" pitchFamily="18" charset="0"/>
              </a:rPr>
              <a:t>se debe analizar si</a:t>
            </a:r>
            <a:r>
              <a:rPr lang="es-MX" dirty="0">
                <a:latin typeface="Calibri" panose="020F0502020204030204" pitchFamily="34" charset="0"/>
                <a:ea typeface="Calibri" panose="020F0502020204030204" pitchFamily="34" charset="0"/>
                <a:cs typeface="Times New Roman" panose="02020603050405020304" pitchFamily="18" charset="0"/>
              </a:rPr>
              <a:t>, bajo el marco normativo actual de trasparencia y acceso a la información, </a:t>
            </a:r>
            <a:r>
              <a:rPr lang="es-MX" b="1" dirty="0">
                <a:latin typeface="Calibri" panose="020F0502020204030204" pitchFamily="34" charset="0"/>
                <a:ea typeface="Calibri" panose="020F0502020204030204" pitchFamily="34" charset="0"/>
                <a:cs typeface="Times New Roman" panose="02020603050405020304" pitchFamily="18" charset="0"/>
              </a:rPr>
              <a:t>este tipo de empresas filiales, así como de sus respectivas subsidiarias, al ser personas de derecho privado, se adecuan a las hipótesis normativas contenidas en los artículos 23, 81 y 82 de la Ley General de transparencia, y a los artículos 1, 9, 10 y 68 de la Ley Federal de transparencia</a:t>
            </a:r>
            <a:r>
              <a:rPr lang="es-MX" dirty="0">
                <a:latin typeface="Calibri" panose="020F0502020204030204" pitchFamily="34" charset="0"/>
                <a:ea typeface="Calibri" panose="020F0502020204030204" pitchFamily="34" charset="0"/>
                <a:cs typeface="Times New Roman" panose="02020603050405020304" pitchFamily="18" charset="0"/>
              </a:rPr>
              <a:t>, de modo que </a:t>
            </a:r>
            <a:r>
              <a:rPr lang="es-MX" b="1" dirty="0">
                <a:latin typeface="Calibri" panose="020F0502020204030204" pitchFamily="34" charset="0"/>
                <a:ea typeface="Calibri" panose="020F0502020204030204" pitchFamily="34" charset="0"/>
                <a:cs typeface="Times New Roman" panose="02020603050405020304" pitchFamily="18" charset="0"/>
              </a:rPr>
              <a:t>se conviertan en sujetos obligados </a:t>
            </a:r>
            <a:r>
              <a:rPr lang="es-MX" dirty="0">
                <a:latin typeface="Calibri" panose="020F0502020204030204" pitchFamily="34" charset="0"/>
                <a:ea typeface="Calibri" panose="020F0502020204030204" pitchFamily="34" charset="0"/>
                <a:cs typeface="Times New Roman" panose="02020603050405020304" pitchFamily="18" charset="0"/>
              </a:rPr>
              <a:t>de ambas leyes. </a:t>
            </a:r>
          </a:p>
          <a:p>
            <a:pPr algn="just">
              <a:lnSpc>
                <a:spcPct val="120000"/>
              </a:lnSpc>
              <a:spcAft>
                <a:spcPts val="1200"/>
              </a:spcAft>
            </a:pPr>
            <a:r>
              <a:rPr lang="es-MX" dirty="0">
                <a:latin typeface="Calibri" panose="020F0502020204030204" pitchFamily="34" charset="0"/>
                <a:ea typeface="Calibri" panose="020F0502020204030204" pitchFamily="34" charset="0"/>
                <a:cs typeface="Times New Roman" panose="02020603050405020304" pitchFamily="18" charset="0"/>
              </a:rPr>
              <a:t>Así, en el supuesto de que sean sujetos obligados y deban cumplir con la publicación de alguna información de transparencia, la ciudadanía podría contar con un acceso directo a la información de interés público en temas relacionados al sector energético.</a:t>
            </a:r>
          </a:p>
        </p:txBody>
      </p:sp>
    </p:spTree>
    <p:extLst>
      <p:ext uri="{BB962C8B-B14F-4D97-AF65-F5344CB8AC3E}">
        <p14:creationId xmlns:p14="http://schemas.microsoft.com/office/powerpoint/2010/main" val="416418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descr=" logo inai.png"/>
          <p:cNvPicPr>
            <a:picLocks noChangeAspect="1"/>
          </p:cNvPicPr>
          <p:nvPr/>
        </p:nvPicPr>
        <p:blipFill>
          <a:blip r:embed="rId2"/>
          <a:stretch>
            <a:fillRect/>
          </a:stretch>
        </p:blipFill>
        <p:spPr>
          <a:xfrm>
            <a:off x="7342497" y="5863359"/>
            <a:ext cx="1417682" cy="794115"/>
          </a:xfrm>
          <a:prstGeom prst="rect">
            <a:avLst/>
          </a:prstGeom>
        </p:spPr>
      </p:pic>
      <p:sp>
        <p:nvSpPr>
          <p:cNvPr id="17" name="9 Rectángulo"/>
          <p:cNvSpPr/>
          <p:nvPr/>
        </p:nvSpPr>
        <p:spPr>
          <a:xfrm>
            <a:off x="989553" y="456049"/>
            <a:ext cx="7210673" cy="652615"/>
          </a:xfrm>
          <a:prstGeom prst="rect">
            <a:avLst/>
          </a:prstGeom>
        </p:spPr>
        <p:txBody>
          <a:bodyPr wrap="square">
            <a:spAutoFit/>
          </a:bodyPr>
          <a:lstStyle/>
          <a:p>
            <a:pPr algn="ctr"/>
            <a:r>
              <a:rPr lang="es-MX" sz="3641" b="1" i="1" cap="small" dirty="0">
                <a:solidFill>
                  <a:srgbClr val="7030A0"/>
                </a:solidFill>
                <a:effectLst>
                  <a:outerShdw blurRad="50800" dist="50800" dir="2700000" algn="tl">
                    <a:srgbClr val="FFFFFF"/>
                  </a:outerShdw>
                </a:effectLst>
              </a:rPr>
              <a:t>¡Muchas Gracias por su Atención!</a:t>
            </a:r>
          </a:p>
        </p:txBody>
      </p:sp>
      <p:sp>
        <p:nvSpPr>
          <p:cNvPr id="18" name="15 Rectángulo"/>
          <p:cNvSpPr/>
          <p:nvPr/>
        </p:nvSpPr>
        <p:spPr>
          <a:xfrm>
            <a:off x="299884" y="2941338"/>
            <a:ext cx="8670221" cy="3258841"/>
          </a:xfrm>
          <a:prstGeom prst="rect">
            <a:avLst/>
          </a:prstGeom>
        </p:spPr>
        <p:txBody>
          <a:bodyPr wrap="square">
            <a:spAutoFit/>
          </a:bodyPr>
          <a:lstStyle/>
          <a:p>
            <a:pPr algn="ctr">
              <a:spcAft>
                <a:spcPts val="547"/>
              </a:spcAft>
            </a:pPr>
            <a:r>
              <a:rPr lang="es-MX" sz="2913" b="1" cap="small" dirty="0">
                <a:effectLst>
                  <a:outerShdw blurRad="50800" dist="50800" dir="2700000" algn="tl">
                    <a:srgbClr val="FFFFFF"/>
                  </a:outerShdw>
                </a:effectLst>
              </a:rPr>
              <a:t>Instituto Nacional de Transparencia, Acceso a la Información y Protección de Datos Personales</a:t>
            </a:r>
          </a:p>
          <a:p>
            <a:pPr algn="ctr">
              <a:spcAft>
                <a:spcPts val="547"/>
              </a:spcAft>
            </a:pPr>
            <a:r>
              <a:rPr lang="es-MX" sz="1821" b="1" dirty="0">
                <a:effectLst>
                  <a:outerShdw blurRad="50800" dist="50800" dir="2700000">
                    <a:srgbClr val="FFFFFF"/>
                  </a:outerShdw>
                </a:effectLst>
              </a:rPr>
              <a:t>Insurgentes Sur No. 3211 Col. Insurgentes Cuicuilco,</a:t>
            </a:r>
          </a:p>
          <a:p>
            <a:pPr algn="ctr">
              <a:spcAft>
                <a:spcPts val="547"/>
              </a:spcAft>
            </a:pPr>
            <a:r>
              <a:rPr lang="es-MX" sz="1821" b="1" dirty="0">
                <a:effectLst>
                  <a:outerShdw blurRad="50800" dist="50800" dir="2700000">
                    <a:srgbClr val="FFFFFF"/>
                  </a:outerShdw>
                </a:effectLst>
              </a:rPr>
              <a:t>Delegación Coyoacán, C.P. 04530, México, D.F.</a:t>
            </a:r>
          </a:p>
          <a:p>
            <a:pPr algn="ctr">
              <a:spcAft>
                <a:spcPts val="547"/>
              </a:spcAft>
            </a:pPr>
            <a:r>
              <a:rPr lang="es-MX" sz="2913" b="1" cap="small" dirty="0">
                <a:effectLst>
                  <a:outerShdw blurRad="50800" dist="50800" dir="2700000" algn="tl">
                    <a:srgbClr val="FFFFFF"/>
                  </a:outerShdw>
                </a:effectLst>
              </a:rPr>
              <a:t>Tel. (+52 55) 5004 2400</a:t>
            </a:r>
          </a:p>
          <a:p>
            <a:pPr algn="ctr">
              <a:spcAft>
                <a:spcPts val="547"/>
              </a:spcAft>
            </a:pPr>
            <a:r>
              <a:rPr lang="es-MX" sz="2913" b="1" cap="small" dirty="0">
                <a:effectLst>
                  <a:outerShdw blurRad="50800" dist="50800" dir="2700000" algn="tl">
                    <a:srgbClr val="FFFFFF"/>
                  </a:outerShdw>
                </a:effectLst>
              </a:rPr>
              <a:t>Tel INAI: 01 800 835 4324</a:t>
            </a:r>
          </a:p>
          <a:p>
            <a:pPr algn="ctr">
              <a:spcAft>
                <a:spcPts val="547"/>
              </a:spcAft>
            </a:pPr>
            <a:r>
              <a:rPr lang="es-MX" sz="3200" b="1" dirty="0">
                <a:effectLst>
                  <a:outerShdw blurRad="50800" dist="50800" dir="2700000" algn="tl">
                    <a:srgbClr val="FFFFFF"/>
                  </a:outerShdw>
                </a:effectLst>
                <a:hlinkClick r:id="rId3"/>
              </a:rPr>
              <a:t>www.inai.org.mx</a:t>
            </a:r>
            <a:r>
              <a:rPr lang="es-MX" sz="3200" b="1" dirty="0">
                <a:effectLst>
                  <a:outerShdw blurRad="50800" dist="50800" dir="2700000" algn="tl">
                    <a:srgbClr val="FFFFFF"/>
                  </a:outerShdw>
                </a:effectLst>
              </a:rPr>
              <a:t> </a:t>
            </a:r>
            <a:endParaRPr lang="es-MX" sz="2913" b="1" cap="small" dirty="0">
              <a:effectLst>
                <a:outerShdw blurRad="50800" dist="50800" dir="2700000" algn="tl">
                  <a:srgbClr val="FFFFFF"/>
                </a:outerShdw>
              </a:effectLst>
            </a:endParaRPr>
          </a:p>
        </p:txBody>
      </p:sp>
      <p:sp>
        <p:nvSpPr>
          <p:cNvPr id="19" name="5 Rectángulo"/>
          <p:cNvSpPr/>
          <p:nvPr/>
        </p:nvSpPr>
        <p:spPr>
          <a:xfrm>
            <a:off x="20623" y="1411124"/>
            <a:ext cx="9148532" cy="5232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22" dirty="0"/>
          </a:p>
        </p:txBody>
      </p:sp>
      <p:sp>
        <p:nvSpPr>
          <p:cNvPr id="20" name="15 Rectángulo"/>
          <p:cNvSpPr/>
          <p:nvPr/>
        </p:nvSpPr>
        <p:spPr>
          <a:xfrm>
            <a:off x="638106" y="2015972"/>
            <a:ext cx="7866189" cy="1269194"/>
          </a:xfrm>
          <a:prstGeom prst="rect">
            <a:avLst/>
          </a:prstGeom>
        </p:spPr>
        <p:txBody>
          <a:bodyPr wrap="square">
            <a:spAutoFit/>
          </a:bodyPr>
          <a:lstStyle/>
          <a:p>
            <a:pPr algn="ctr"/>
            <a:r>
              <a:rPr lang="es-MX" sz="2549" b="1" dirty="0">
                <a:effectLst>
                  <a:outerShdw blurRad="38100" dist="38100" dir="2700000" algn="tl">
                    <a:srgbClr val="FFFFFF">
                      <a:alpha val="43137"/>
                    </a:srgbClr>
                  </a:outerShdw>
                </a:effectLst>
              </a:rPr>
              <a:t>Twitter: 	    </a:t>
            </a:r>
            <a:r>
              <a:rPr lang="es-MX" sz="2549" b="1" dirty="0">
                <a:effectLst>
                  <a:outerShdw blurRad="38100" dist="38100" dir="2700000" algn="tl">
                    <a:srgbClr val="FFFFFF">
                      <a:alpha val="43137"/>
                    </a:srgbClr>
                  </a:outerShdw>
                </a:effectLst>
                <a:hlinkClick r:id="rId4"/>
              </a:rPr>
              <a:t>@oscarguerraford</a:t>
            </a:r>
            <a:endParaRPr lang="es-MX" sz="2549" b="1" dirty="0">
              <a:effectLst>
                <a:outerShdw blurRad="38100" dist="38100" dir="2700000" algn="tl">
                  <a:srgbClr val="FFFFFF">
                    <a:alpha val="43137"/>
                  </a:srgbClr>
                </a:outerShdw>
              </a:effectLst>
            </a:endParaRPr>
          </a:p>
          <a:p>
            <a:pPr algn="ctr"/>
            <a:r>
              <a:rPr lang="es-MX" sz="2549" b="1" dirty="0">
                <a:effectLst>
                  <a:outerShdw blurRad="38100" dist="38100" dir="2700000" algn="tl">
                    <a:srgbClr val="FFFFFF">
                      <a:alpha val="43137"/>
                    </a:srgbClr>
                  </a:outerShdw>
                </a:effectLst>
              </a:rPr>
              <a:t>Correo electrónico: 	</a:t>
            </a:r>
            <a:r>
              <a:rPr lang="es-MX" sz="2549" b="1" dirty="0">
                <a:effectLst>
                  <a:outerShdw blurRad="38100" dist="38100" dir="2700000" algn="tl">
                    <a:srgbClr val="FFFFFF">
                      <a:alpha val="43137"/>
                    </a:srgbClr>
                  </a:outerShdw>
                </a:effectLst>
                <a:hlinkClick r:id="rId5"/>
              </a:rPr>
              <a:t>oscar.guerra@inai.org.mx</a:t>
            </a:r>
            <a:endParaRPr lang="es-MX" sz="2549" b="1" dirty="0">
              <a:effectLst>
                <a:outerShdw blurRad="38100" dist="38100" dir="2700000" algn="tl">
                  <a:srgbClr val="FFFFFF">
                    <a:alpha val="43137"/>
                  </a:srgbClr>
                </a:outerShdw>
              </a:effectLst>
            </a:endParaRPr>
          </a:p>
          <a:p>
            <a:pPr algn="ctr"/>
            <a:endParaRPr lang="es-MX" sz="2549" b="1" dirty="0">
              <a:effectLst>
                <a:outerShdw blurRad="38100" dist="38100" dir="2700000" algn="tl">
                  <a:srgbClr val="FFFFFF">
                    <a:alpha val="43137"/>
                  </a:srgbClr>
                </a:outerShdw>
              </a:effectLst>
            </a:endParaRPr>
          </a:p>
        </p:txBody>
      </p:sp>
      <p:sp>
        <p:nvSpPr>
          <p:cNvPr id="21" name="15 Rectángulo"/>
          <p:cNvSpPr/>
          <p:nvPr/>
        </p:nvSpPr>
        <p:spPr>
          <a:xfrm>
            <a:off x="175213" y="1411124"/>
            <a:ext cx="8919564" cy="523220"/>
          </a:xfrm>
          <a:prstGeom prst="rect">
            <a:avLst/>
          </a:prstGeom>
        </p:spPr>
        <p:txBody>
          <a:bodyPr wrap="square">
            <a:spAutoFit/>
          </a:bodyPr>
          <a:lstStyle/>
          <a:p>
            <a:pPr algn="ctr"/>
            <a:r>
              <a:rPr lang="es-MX" sz="2800" b="1" cap="small" dirty="0">
                <a:solidFill>
                  <a:schemeClr val="bg1"/>
                </a:solidFill>
                <a:effectLst>
                  <a:outerShdw blurRad="38100" dist="38100" dir="2700000" algn="tl">
                    <a:srgbClr val="000000">
                      <a:alpha val="43137"/>
                    </a:srgbClr>
                  </a:outerShdw>
                </a:effectLst>
              </a:rPr>
              <a:t>Mtro. Oscar M. Guerra Ford</a:t>
            </a:r>
          </a:p>
        </p:txBody>
      </p:sp>
    </p:spTree>
    <p:extLst>
      <p:ext uri="{BB962C8B-B14F-4D97-AF65-F5344CB8AC3E}">
        <p14:creationId xmlns:p14="http://schemas.microsoft.com/office/powerpoint/2010/main" val="326357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21348C-C50B-43A3-A3D8-73EFD2CDCCCE}"/>
              </a:ext>
            </a:extLst>
          </p:cNvPr>
          <p:cNvSpPr txBox="1"/>
          <p:nvPr/>
        </p:nvSpPr>
        <p:spPr>
          <a:xfrm>
            <a:off x="2139193" y="1665601"/>
            <a:ext cx="7004808" cy="3416320"/>
          </a:xfrm>
          <a:prstGeom prst="rect">
            <a:avLst/>
          </a:prstGeom>
          <a:solidFill>
            <a:srgbClr val="7030A0"/>
          </a:solidFill>
          <a:ln>
            <a:no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5400" b="1" cap="small" dirty="0">
                <a:solidFill>
                  <a:schemeClr val="bg1"/>
                </a:solidFill>
              </a:rPr>
              <a:t>Ejercicio del derecho de acceso a la información:</a:t>
            </a:r>
          </a:p>
          <a:p>
            <a:pPr algn="ctr"/>
            <a:r>
              <a:rPr lang="es-MX" sz="5400" b="1" u="sng" cap="small" dirty="0">
                <a:solidFill>
                  <a:schemeClr val="bg1"/>
                </a:solidFill>
              </a:rPr>
              <a:t>solicitudes y recursos de revisión</a:t>
            </a:r>
            <a:endParaRPr lang="es-MX" sz="3200" b="1" u="sng" cap="small" dirty="0">
              <a:solidFill>
                <a:schemeClr val="bg1"/>
              </a:solidFill>
            </a:endParaRPr>
          </a:p>
        </p:txBody>
      </p:sp>
      <p:sp>
        <p:nvSpPr>
          <p:cNvPr id="13" name="3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es-ES_tradnl"/>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2EEE92-B417-4ACB-84B0-576613EB8781}" type="slidenum">
              <a:rPr lang="es-MX" smtClean="0"/>
              <a:pPr/>
              <a:t>3</a:t>
            </a:fld>
            <a:endParaRPr lang="es-MX" dirty="0"/>
          </a:p>
        </p:txBody>
      </p:sp>
    </p:spTree>
    <p:extLst>
      <p:ext uri="{BB962C8B-B14F-4D97-AF65-F5344CB8AC3E}">
        <p14:creationId xmlns:p14="http://schemas.microsoft.com/office/powerpoint/2010/main" val="479986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21348C-C50B-43A3-A3D8-73EFD2CDCCCE}"/>
              </a:ext>
            </a:extLst>
          </p:cNvPr>
          <p:cNvSpPr txBox="1"/>
          <p:nvPr/>
        </p:nvSpPr>
        <p:spPr>
          <a:xfrm>
            <a:off x="239889" y="200839"/>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b="1" cap="small" dirty="0">
                <a:solidFill>
                  <a:schemeClr val="bg1"/>
                </a:solidFill>
              </a:rPr>
              <a:t>Solicitudes de información</a:t>
            </a:r>
          </a:p>
        </p:txBody>
      </p:sp>
      <p:sp>
        <p:nvSpPr>
          <p:cNvPr id="6" name="3 Marcador de número de diapositiva">
            <a:extLst>
              <a:ext uri="{FF2B5EF4-FFF2-40B4-BE49-F238E27FC236}">
                <a16:creationId xmlns:a16="http://schemas.microsoft.com/office/drawing/2014/main" id="{532BDA22-CE3D-4AD6-A2B9-DEB3E21C2525}"/>
              </a:ext>
            </a:extLst>
          </p:cNvPr>
          <p:cNvSpPr>
            <a:spLocks noGrp="1"/>
          </p:cNvSpPr>
          <p:nvPr>
            <p:ph type="sldNum" sz="quarter" idx="12"/>
          </p:nvPr>
        </p:nvSpPr>
        <p:spPr>
          <a:xfrm>
            <a:off x="7306810" y="6356350"/>
            <a:ext cx="1379989" cy="365125"/>
          </a:xfrm>
        </p:spPr>
        <p:txBody>
          <a:bodyPr/>
          <a:lstStyle/>
          <a:p>
            <a:fld id="{B22EEE92-B417-4ACB-84B0-576613EB8781}" type="slidenum">
              <a:rPr lang="es-MX" smtClean="0"/>
              <a:t>4</a:t>
            </a:fld>
            <a:endParaRPr lang="es-MX" dirty="0"/>
          </a:p>
        </p:txBody>
      </p:sp>
      <p:sp>
        <p:nvSpPr>
          <p:cNvPr id="13" name="3 Marcador de número de diapositiva"/>
          <p:cNvSpPr txBox="1">
            <a:spLocks/>
          </p:cNvSpPr>
          <p:nvPr/>
        </p:nvSpPr>
        <p:spPr>
          <a:xfrm>
            <a:off x="7306810" y="6356350"/>
            <a:ext cx="1379989" cy="365125"/>
          </a:xfrm>
          <a:prstGeom prst="rect">
            <a:avLst/>
          </a:prstGeom>
        </p:spPr>
        <p:txBody>
          <a:bodyPr vert="horz" lIns="91440" tIns="45720" rIns="91440" bIns="45720" rtlCol="0" anchor="ctr"/>
          <a:lstStyle>
            <a:defPPr>
              <a:defRPr lang="es-ES_tradnl"/>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2EEE92-B417-4ACB-84B0-576613EB8781}" type="slidenum">
              <a:rPr lang="es-MX" smtClean="0"/>
              <a:pPr/>
              <a:t>4</a:t>
            </a:fld>
            <a:endParaRPr lang="es-MX" dirty="0"/>
          </a:p>
        </p:txBody>
      </p:sp>
      <p:sp>
        <p:nvSpPr>
          <p:cNvPr id="12" name="8 Rectángulo">
            <a:extLst>
              <a:ext uri="{FF2B5EF4-FFF2-40B4-BE49-F238E27FC236}">
                <a16:creationId xmlns:a16="http://schemas.microsoft.com/office/drawing/2014/main" id="{C8A87423-32CE-47D8-BB43-A01544941153}"/>
              </a:ext>
            </a:extLst>
          </p:cNvPr>
          <p:cNvSpPr/>
          <p:nvPr/>
        </p:nvSpPr>
        <p:spPr>
          <a:xfrm>
            <a:off x="251520" y="846504"/>
            <a:ext cx="8621890" cy="770724"/>
          </a:xfrm>
          <a:prstGeom prst="rect">
            <a:avLst/>
          </a:prstGeom>
        </p:spPr>
        <p:txBody>
          <a:bodyPr wrap="square">
            <a:spAutoFit/>
          </a:bodyPr>
          <a:lstStyle/>
          <a:p>
            <a:pPr algn="just" fontAlgn="auto">
              <a:lnSpc>
                <a:spcPct val="120000"/>
              </a:lnSpc>
              <a:spcBef>
                <a:spcPts val="0"/>
              </a:spcBef>
              <a:spcAft>
                <a:spcPts val="1800"/>
              </a:spcAft>
              <a:defRPr/>
            </a:pPr>
            <a:r>
              <a:rPr lang="es-MX" sz="1900" kern="0" dirty="0">
                <a:cs typeface="Arial" pitchFamily="34" charset="0"/>
              </a:rPr>
              <a:t>Con relación al tema del robo de hidrocarburos, desde el año de 2003 a la fecha, se han identificado 1,565 solicitudes de acceso a la información:</a:t>
            </a:r>
          </a:p>
        </p:txBody>
      </p:sp>
      <p:graphicFrame>
        <p:nvGraphicFramePr>
          <p:cNvPr id="2" name="Tabla 1">
            <a:extLst>
              <a:ext uri="{FF2B5EF4-FFF2-40B4-BE49-F238E27FC236}">
                <a16:creationId xmlns:a16="http://schemas.microsoft.com/office/drawing/2014/main" id="{9B8722D8-CE0A-4681-BDDD-3BE70A9C2583}"/>
              </a:ext>
            </a:extLst>
          </p:cNvPr>
          <p:cNvGraphicFramePr>
            <a:graphicFrameLocks noGrp="1"/>
          </p:cNvGraphicFramePr>
          <p:nvPr>
            <p:extLst>
              <p:ext uri="{D42A27DB-BD31-4B8C-83A1-F6EECF244321}">
                <p14:modId xmlns:p14="http://schemas.microsoft.com/office/powerpoint/2010/main" val="2432343317"/>
              </p:ext>
            </p:extLst>
          </p:nvPr>
        </p:nvGraphicFramePr>
        <p:xfrm>
          <a:off x="251520" y="1749338"/>
          <a:ext cx="2133600" cy="4937760"/>
        </p:xfrm>
        <a:graphic>
          <a:graphicData uri="http://schemas.openxmlformats.org/drawingml/2006/table">
            <a:tbl>
              <a:tblPr firstRow="1" bandRow="1">
                <a:tableStyleId>{5C22544A-7EE6-4342-B048-85BDC9FD1C3A}</a:tableStyleId>
              </a:tblPr>
              <a:tblGrid>
                <a:gridCol w="856371">
                  <a:extLst>
                    <a:ext uri="{9D8B030D-6E8A-4147-A177-3AD203B41FA5}">
                      <a16:colId xmlns:a16="http://schemas.microsoft.com/office/drawing/2014/main" val="849778252"/>
                    </a:ext>
                  </a:extLst>
                </a:gridCol>
                <a:gridCol w="1277229">
                  <a:extLst>
                    <a:ext uri="{9D8B030D-6E8A-4147-A177-3AD203B41FA5}">
                      <a16:colId xmlns:a16="http://schemas.microsoft.com/office/drawing/2014/main" val="4176810503"/>
                    </a:ext>
                  </a:extLst>
                </a:gridCol>
              </a:tblGrid>
              <a:tr h="244899">
                <a:tc>
                  <a:txBody>
                    <a:bodyPr/>
                    <a:lstStyle/>
                    <a:p>
                      <a:pPr algn="ctr"/>
                      <a:r>
                        <a:rPr lang="es-MX" sz="1200" b="1" dirty="0"/>
                        <a:t>Año</a:t>
                      </a:r>
                    </a:p>
                  </a:txBody>
                  <a:tcPr/>
                </a:tc>
                <a:tc>
                  <a:txBody>
                    <a:bodyPr/>
                    <a:lstStyle/>
                    <a:p>
                      <a:pPr algn="ctr"/>
                      <a:r>
                        <a:rPr lang="es-MX" sz="1200" b="1" dirty="0" err="1"/>
                        <a:t>N°</a:t>
                      </a:r>
                      <a:r>
                        <a:rPr lang="es-MX" sz="1200" b="1" dirty="0"/>
                        <a:t> solicitudes</a:t>
                      </a:r>
                    </a:p>
                  </a:txBody>
                  <a:tcPr/>
                </a:tc>
                <a:extLst>
                  <a:ext uri="{0D108BD9-81ED-4DB2-BD59-A6C34878D82A}">
                    <a16:rowId xmlns:a16="http://schemas.microsoft.com/office/drawing/2014/main" val="3149209078"/>
                  </a:ext>
                </a:extLst>
              </a:tr>
              <a:tr h="244899">
                <a:tc>
                  <a:txBody>
                    <a:bodyPr/>
                    <a:lstStyle/>
                    <a:p>
                      <a:pPr algn="ctr"/>
                      <a:r>
                        <a:rPr lang="es-MX" sz="1200" b="1" dirty="0"/>
                        <a:t>2003</a:t>
                      </a:r>
                    </a:p>
                  </a:txBody>
                  <a:tcPr/>
                </a:tc>
                <a:tc>
                  <a:txBody>
                    <a:bodyPr/>
                    <a:lstStyle/>
                    <a:p>
                      <a:pPr algn="ctr"/>
                      <a:r>
                        <a:rPr lang="es-MX" sz="1200" b="1" dirty="0"/>
                        <a:t>0</a:t>
                      </a:r>
                    </a:p>
                  </a:txBody>
                  <a:tcPr/>
                </a:tc>
                <a:extLst>
                  <a:ext uri="{0D108BD9-81ED-4DB2-BD59-A6C34878D82A}">
                    <a16:rowId xmlns:a16="http://schemas.microsoft.com/office/drawing/2014/main" val="4013267040"/>
                  </a:ext>
                </a:extLst>
              </a:tr>
              <a:tr h="244899">
                <a:tc>
                  <a:txBody>
                    <a:bodyPr/>
                    <a:lstStyle/>
                    <a:p>
                      <a:pPr algn="ctr"/>
                      <a:r>
                        <a:rPr lang="es-MX" sz="1200" b="1" dirty="0"/>
                        <a:t>2004</a:t>
                      </a:r>
                    </a:p>
                  </a:txBody>
                  <a:tcPr/>
                </a:tc>
                <a:tc>
                  <a:txBody>
                    <a:bodyPr/>
                    <a:lstStyle/>
                    <a:p>
                      <a:pPr algn="ctr"/>
                      <a:r>
                        <a:rPr lang="es-MX" sz="1200" b="1" dirty="0"/>
                        <a:t>4</a:t>
                      </a:r>
                    </a:p>
                  </a:txBody>
                  <a:tcPr/>
                </a:tc>
                <a:extLst>
                  <a:ext uri="{0D108BD9-81ED-4DB2-BD59-A6C34878D82A}">
                    <a16:rowId xmlns:a16="http://schemas.microsoft.com/office/drawing/2014/main" val="3055195060"/>
                  </a:ext>
                </a:extLst>
              </a:tr>
              <a:tr h="244899">
                <a:tc>
                  <a:txBody>
                    <a:bodyPr/>
                    <a:lstStyle/>
                    <a:p>
                      <a:pPr algn="ctr"/>
                      <a:r>
                        <a:rPr lang="es-MX" sz="1200" b="1" dirty="0"/>
                        <a:t>2005</a:t>
                      </a:r>
                    </a:p>
                  </a:txBody>
                  <a:tcPr/>
                </a:tc>
                <a:tc>
                  <a:txBody>
                    <a:bodyPr/>
                    <a:lstStyle/>
                    <a:p>
                      <a:pPr algn="ctr"/>
                      <a:r>
                        <a:rPr lang="es-MX" sz="1200" b="1" dirty="0"/>
                        <a:t>4</a:t>
                      </a:r>
                    </a:p>
                  </a:txBody>
                  <a:tcPr/>
                </a:tc>
                <a:extLst>
                  <a:ext uri="{0D108BD9-81ED-4DB2-BD59-A6C34878D82A}">
                    <a16:rowId xmlns:a16="http://schemas.microsoft.com/office/drawing/2014/main" val="1623255765"/>
                  </a:ext>
                </a:extLst>
              </a:tr>
              <a:tr h="244899">
                <a:tc>
                  <a:txBody>
                    <a:bodyPr/>
                    <a:lstStyle/>
                    <a:p>
                      <a:pPr algn="ctr"/>
                      <a:r>
                        <a:rPr lang="es-MX" sz="1200" b="1" dirty="0"/>
                        <a:t>2006</a:t>
                      </a:r>
                    </a:p>
                  </a:txBody>
                  <a:tcPr/>
                </a:tc>
                <a:tc>
                  <a:txBody>
                    <a:bodyPr/>
                    <a:lstStyle/>
                    <a:p>
                      <a:pPr algn="ctr"/>
                      <a:r>
                        <a:rPr lang="es-MX" sz="1200" b="1" dirty="0"/>
                        <a:t>9</a:t>
                      </a:r>
                    </a:p>
                  </a:txBody>
                  <a:tcPr/>
                </a:tc>
                <a:extLst>
                  <a:ext uri="{0D108BD9-81ED-4DB2-BD59-A6C34878D82A}">
                    <a16:rowId xmlns:a16="http://schemas.microsoft.com/office/drawing/2014/main" val="3957654182"/>
                  </a:ext>
                </a:extLst>
              </a:tr>
              <a:tr h="244899">
                <a:tc>
                  <a:txBody>
                    <a:bodyPr/>
                    <a:lstStyle/>
                    <a:p>
                      <a:pPr algn="ctr"/>
                      <a:r>
                        <a:rPr lang="es-MX" sz="1200" b="1" dirty="0"/>
                        <a:t>2007</a:t>
                      </a:r>
                    </a:p>
                  </a:txBody>
                  <a:tcPr/>
                </a:tc>
                <a:tc>
                  <a:txBody>
                    <a:bodyPr/>
                    <a:lstStyle/>
                    <a:p>
                      <a:pPr algn="ctr"/>
                      <a:r>
                        <a:rPr lang="es-MX" sz="1200" b="1" dirty="0"/>
                        <a:t>6</a:t>
                      </a:r>
                    </a:p>
                  </a:txBody>
                  <a:tcPr/>
                </a:tc>
                <a:extLst>
                  <a:ext uri="{0D108BD9-81ED-4DB2-BD59-A6C34878D82A}">
                    <a16:rowId xmlns:a16="http://schemas.microsoft.com/office/drawing/2014/main" val="2922645146"/>
                  </a:ext>
                </a:extLst>
              </a:tr>
              <a:tr h="244899">
                <a:tc>
                  <a:txBody>
                    <a:bodyPr/>
                    <a:lstStyle/>
                    <a:p>
                      <a:pPr algn="ctr"/>
                      <a:r>
                        <a:rPr lang="es-MX" sz="1200" b="1" dirty="0"/>
                        <a:t>2008</a:t>
                      </a:r>
                    </a:p>
                  </a:txBody>
                  <a:tcPr/>
                </a:tc>
                <a:tc>
                  <a:txBody>
                    <a:bodyPr/>
                    <a:lstStyle/>
                    <a:p>
                      <a:pPr algn="ctr"/>
                      <a:r>
                        <a:rPr lang="es-MX" sz="1200" b="1" dirty="0"/>
                        <a:t>4</a:t>
                      </a:r>
                    </a:p>
                  </a:txBody>
                  <a:tcPr/>
                </a:tc>
                <a:extLst>
                  <a:ext uri="{0D108BD9-81ED-4DB2-BD59-A6C34878D82A}">
                    <a16:rowId xmlns:a16="http://schemas.microsoft.com/office/drawing/2014/main" val="2111044287"/>
                  </a:ext>
                </a:extLst>
              </a:tr>
              <a:tr h="244899">
                <a:tc>
                  <a:txBody>
                    <a:bodyPr/>
                    <a:lstStyle/>
                    <a:p>
                      <a:pPr algn="ctr"/>
                      <a:r>
                        <a:rPr lang="es-MX" sz="1200" b="1" dirty="0"/>
                        <a:t>2009</a:t>
                      </a:r>
                    </a:p>
                  </a:txBody>
                  <a:tcPr/>
                </a:tc>
                <a:tc>
                  <a:txBody>
                    <a:bodyPr/>
                    <a:lstStyle/>
                    <a:p>
                      <a:pPr algn="ctr"/>
                      <a:r>
                        <a:rPr lang="es-MX" sz="1200" b="1" dirty="0"/>
                        <a:t>21</a:t>
                      </a:r>
                    </a:p>
                  </a:txBody>
                  <a:tcPr/>
                </a:tc>
                <a:extLst>
                  <a:ext uri="{0D108BD9-81ED-4DB2-BD59-A6C34878D82A}">
                    <a16:rowId xmlns:a16="http://schemas.microsoft.com/office/drawing/2014/main" val="2596526128"/>
                  </a:ext>
                </a:extLst>
              </a:tr>
              <a:tr h="244899">
                <a:tc>
                  <a:txBody>
                    <a:bodyPr/>
                    <a:lstStyle/>
                    <a:p>
                      <a:pPr algn="ctr"/>
                      <a:r>
                        <a:rPr lang="es-MX" sz="1200" b="1" dirty="0"/>
                        <a:t>2010</a:t>
                      </a:r>
                    </a:p>
                  </a:txBody>
                  <a:tcPr/>
                </a:tc>
                <a:tc>
                  <a:txBody>
                    <a:bodyPr/>
                    <a:lstStyle/>
                    <a:p>
                      <a:pPr algn="ctr"/>
                      <a:r>
                        <a:rPr lang="es-MX" sz="1200" b="1" dirty="0"/>
                        <a:t>23</a:t>
                      </a:r>
                    </a:p>
                  </a:txBody>
                  <a:tcPr/>
                </a:tc>
                <a:extLst>
                  <a:ext uri="{0D108BD9-81ED-4DB2-BD59-A6C34878D82A}">
                    <a16:rowId xmlns:a16="http://schemas.microsoft.com/office/drawing/2014/main" val="3021010062"/>
                  </a:ext>
                </a:extLst>
              </a:tr>
              <a:tr h="244899">
                <a:tc>
                  <a:txBody>
                    <a:bodyPr/>
                    <a:lstStyle/>
                    <a:p>
                      <a:pPr algn="ctr"/>
                      <a:r>
                        <a:rPr lang="es-MX" sz="1200" b="1" dirty="0"/>
                        <a:t>2011</a:t>
                      </a:r>
                    </a:p>
                  </a:txBody>
                  <a:tcPr/>
                </a:tc>
                <a:tc>
                  <a:txBody>
                    <a:bodyPr/>
                    <a:lstStyle/>
                    <a:p>
                      <a:pPr algn="ctr"/>
                      <a:r>
                        <a:rPr lang="es-MX" sz="1200" b="1" dirty="0"/>
                        <a:t>56</a:t>
                      </a:r>
                    </a:p>
                  </a:txBody>
                  <a:tcPr/>
                </a:tc>
                <a:extLst>
                  <a:ext uri="{0D108BD9-81ED-4DB2-BD59-A6C34878D82A}">
                    <a16:rowId xmlns:a16="http://schemas.microsoft.com/office/drawing/2014/main" val="2371271384"/>
                  </a:ext>
                </a:extLst>
              </a:tr>
              <a:tr h="244899">
                <a:tc>
                  <a:txBody>
                    <a:bodyPr/>
                    <a:lstStyle/>
                    <a:p>
                      <a:pPr algn="ctr"/>
                      <a:r>
                        <a:rPr lang="es-MX" sz="1200" b="1" dirty="0"/>
                        <a:t>2012</a:t>
                      </a:r>
                    </a:p>
                  </a:txBody>
                  <a:tcPr/>
                </a:tc>
                <a:tc>
                  <a:txBody>
                    <a:bodyPr/>
                    <a:lstStyle/>
                    <a:p>
                      <a:pPr algn="ctr"/>
                      <a:r>
                        <a:rPr lang="es-MX" sz="1200" b="1" dirty="0"/>
                        <a:t>72</a:t>
                      </a:r>
                    </a:p>
                  </a:txBody>
                  <a:tcPr/>
                </a:tc>
                <a:extLst>
                  <a:ext uri="{0D108BD9-81ED-4DB2-BD59-A6C34878D82A}">
                    <a16:rowId xmlns:a16="http://schemas.microsoft.com/office/drawing/2014/main" val="3810657897"/>
                  </a:ext>
                </a:extLst>
              </a:tr>
              <a:tr h="244899">
                <a:tc>
                  <a:txBody>
                    <a:bodyPr/>
                    <a:lstStyle/>
                    <a:p>
                      <a:pPr algn="ctr"/>
                      <a:r>
                        <a:rPr lang="es-MX" sz="1200" b="1" dirty="0"/>
                        <a:t>2013</a:t>
                      </a:r>
                    </a:p>
                  </a:txBody>
                  <a:tcPr/>
                </a:tc>
                <a:tc>
                  <a:txBody>
                    <a:bodyPr/>
                    <a:lstStyle/>
                    <a:p>
                      <a:pPr algn="ctr"/>
                      <a:r>
                        <a:rPr lang="es-MX" sz="1200" b="1" dirty="0"/>
                        <a:t>48</a:t>
                      </a:r>
                    </a:p>
                  </a:txBody>
                  <a:tcPr/>
                </a:tc>
                <a:extLst>
                  <a:ext uri="{0D108BD9-81ED-4DB2-BD59-A6C34878D82A}">
                    <a16:rowId xmlns:a16="http://schemas.microsoft.com/office/drawing/2014/main" val="1386245554"/>
                  </a:ext>
                </a:extLst>
              </a:tr>
              <a:tr h="244899">
                <a:tc>
                  <a:txBody>
                    <a:bodyPr/>
                    <a:lstStyle/>
                    <a:p>
                      <a:pPr algn="ctr"/>
                      <a:r>
                        <a:rPr lang="es-MX" sz="1200" b="1" dirty="0"/>
                        <a:t>2014</a:t>
                      </a:r>
                    </a:p>
                  </a:txBody>
                  <a:tcPr/>
                </a:tc>
                <a:tc>
                  <a:txBody>
                    <a:bodyPr/>
                    <a:lstStyle/>
                    <a:p>
                      <a:pPr algn="ctr"/>
                      <a:r>
                        <a:rPr lang="es-MX" sz="1200" b="1" dirty="0"/>
                        <a:t>113</a:t>
                      </a:r>
                    </a:p>
                  </a:txBody>
                  <a:tcPr/>
                </a:tc>
                <a:extLst>
                  <a:ext uri="{0D108BD9-81ED-4DB2-BD59-A6C34878D82A}">
                    <a16:rowId xmlns:a16="http://schemas.microsoft.com/office/drawing/2014/main" val="3155185393"/>
                  </a:ext>
                </a:extLst>
              </a:tr>
              <a:tr h="244899">
                <a:tc>
                  <a:txBody>
                    <a:bodyPr/>
                    <a:lstStyle/>
                    <a:p>
                      <a:pPr algn="ctr"/>
                      <a:r>
                        <a:rPr lang="es-MX" sz="1200" b="1" dirty="0"/>
                        <a:t>2015</a:t>
                      </a:r>
                    </a:p>
                  </a:txBody>
                  <a:tcPr/>
                </a:tc>
                <a:tc>
                  <a:txBody>
                    <a:bodyPr/>
                    <a:lstStyle/>
                    <a:p>
                      <a:pPr algn="ctr"/>
                      <a:r>
                        <a:rPr lang="es-MX" sz="1200" b="1" dirty="0"/>
                        <a:t>132</a:t>
                      </a:r>
                    </a:p>
                  </a:txBody>
                  <a:tcPr/>
                </a:tc>
                <a:extLst>
                  <a:ext uri="{0D108BD9-81ED-4DB2-BD59-A6C34878D82A}">
                    <a16:rowId xmlns:a16="http://schemas.microsoft.com/office/drawing/2014/main" val="2393332843"/>
                  </a:ext>
                </a:extLst>
              </a:tr>
              <a:tr h="244899">
                <a:tc>
                  <a:txBody>
                    <a:bodyPr/>
                    <a:lstStyle/>
                    <a:p>
                      <a:pPr algn="ctr"/>
                      <a:r>
                        <a:rPr lang="es-MX" sz="1200" b="1" dirty="0"/>
                        <a:t>2016</a:t>
                      </a:r>
                    </a:p>
                  </a:txBody>
                  <a:tcPr/>
                </a:tc>
                <a:tc>
                  <a:txBody>
                    <a:bodyPr/>
                    <a:lstStyle/>
                    <a:p>
                      <a:pPr algn="ctr"/>
                      <a:r>
                        <a:rPr lang="es-MX" sz="1200" b="1" dirty="0"/>
                        <a:t>258</a:t>
                      </a:r>
                    </a:p>
                  </a:txBody>
                  <a:tcPr/>
                </a:tc>
                <a:extLst>
                  <a:ext uri="{0D108BD9-81ED-4DB2-BD59-A6C34878D82A}">
                    <a16:rowId xmlns:a16="http://schemas.microsoft.com/office/drawing/2014/main" val="54429607"/>
                  </a:ext>
                </a:extLst>
              </a:tr>
              <a:tr h="244899">
                <a:tc>
                  <a:txBody>
                    <a:bodyPr/>
                    <a:lstStyle/>
                    <a:p>
                      <a:pPr algn="ctr"/>
                      <a:r>
                        <a:rPr lang="es-MX" sz="1200" b="1" dirty="0"/>
                        <a:t>2017</a:t>
                      </a:r>
                    </a:p>
                  </a:txBody>
                  <a:tcPr/>
                </a:tc>
                <a:tc>
                  <a:txBody>
                    <a:bodyPr/>
                    <a:lstStyle/>
                    <a:p>
                      <a:pPr algn="ctr"/>
                      <a:r>
                        <a:rPr lang="es-MX" sz="1200" b="1" dirty="0"/>
                        <a:t>419</a:t>
                      </a:r>
                    </a:p>
                  </a:txBody>
                  <a:tcPr/>
                </a:tc>
                <a:extLst>
                  <a:ext uri="{0D108BD9-81ED-4DB2-BD59-A6C34878D82A}">
                    <a16:rowId xmlns:a16="http://schemas.microsoft.com/office/drawing/2014/main" val="2953354977"/>
                  </a:ext>
                </a:extLst>
              </a:tr>
              <a:tr h="244899">
                <a:tc>
                  <a:txBody>
                    <a:bodyPr/>
                    <a:lstStyle/>
                    <a:p>
                      <a:pPr algn="ctr"/>
                      <a:r>
                        <a:rPr lang="es-MX" sz="1200" b="1" dirty="0"/>
                        <a:t>2018</a:t>
                      </a:r>
                    </a:p>
                  </a:txBody>
                  <a:tcPr/>
                </a:tc>
                <a:tc>
                  <a:txBody>
                    <a:bodyPr/>
                    <a:lstStyle/>
                    <a:p>
                      <a:pPr algn="ctr"/>
                      <a:r>
                        <a:rPr lang="es-MX" sz="1200" b="1" dirty="0"/>
                        <a:t>360</a:t>
                      </a:r>
                    </a:p>
                  </a:txBody>
                  <a:tcPr/>
                </a:tc>
                <a:extLst>
                  <a:ext uri="{0D108BD9-81ED-4DB2-BD59-A6C34878D82A}">
                    <a16:rowId xmlns:a16="http://schemas.microsoft.com/office/drawing/2014/main" val="1818685002"/>
                  </a:ext>
                </a:extLst>
              </a:tr>
              <a:tr h="244899">
                <a:tc>
                  <a:txBody>
                    <a:bodyPr/>
                    <a:lstStyle/>
                    <a:p>
                      <a:pPr algn="ctr"/>
                      <a:r>
                        <a:rPr lang="es-MX" sz="1200" b="1" dirty="0"/>
                        <a:t>2019</a:t>
                      </a:r>
                    </a:p>
                  </a:txBody>
                  <a:tcPr/>
                </a:tc>
                <a:tc>
                  <a:txBody>
                    <a:bodyPr/>
                    <a:lstStyle/>
                    <a:p>
                      <a:pPr algn="ctr"/>
                      <a:r>
                        <a:rPr lang="es-MX" sz="1200" b="1" dirty="0"/>
                        <a:t>46</a:t>
                      </a:r>
                    </a:p>
                  </a:txBody>
                  <a:tcPr/>
                </a:tc>
                <a:extLst>
                  <a:ext uri="{0D108BD9-81ED-4DB2-BD59-A6C34878D82A}">
                    <a16:rowId xmlns:a16="http://schemas.microsoft.com/office/drawing/2014/main" val="2887808382"/>
                  </a:ext>
                </a:extLst>
              </a:tr>
            </a:tbl>
          </a:graphicData>
        </a:graphic>
      </p:graphicFrame>
      <p:sp>
        <p:nvSpPr>
          <p:cNvPr id="3" name="Triángulo isósceles 2">
            <a:extLst>
              <a:ext uri="{FF2B5EF4-FFF2-40B4-BE49-F238E27FC236}">
                <a16:creationId xmlns:a16="http://schemas.microsoft.com/office/drawing/2014/main" id="{2514D8C0-09DD-4860-BC66-725156E2B718}"/>
              </a:ext>
            </a:extLst>
          </p:cNvPr>
          <p:cNvSpPr/>
          <p:nvPr/>
        </p:nvSpPr>
        <p:spPr>
          <a:xfrm rot="16200000" flipH="1">
            <a:off x="501990" y="3790136"/>
            <a:ext cx="4878375" cy="855677"/>
          </a:xfrm>
          <a:prstGeom prst="triangle">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078CFBB8-8A5D-433B-BDA7-BFE54B6AE8B4}"/>
              </a:ext>
            </a:extLst>
          </p:cNvPr>
          <p:cNvSpPr txBox="1"/>
          <p:nvPr/>
        </p:nvSpPr>
        <p:spPr>
          <a:xfrm>
            <a:off x="2516697" y="4026716"/>
            <a:ext cx="855677" cy="400110"/>
          </a:xfrm>
          <a:prstGeom prst="rect">
            <a:avLst/>
          </a:prstGeom>
          <a:noFill/>
        </p:spPr>
        <p:txBody>
          <a:bodyPr wrap="square" rtlCol="0">
            <a:spAutoFit/>
          </a:bodyPr>
          <a:lstStyle/>
          <a:p>
            <a:pPr algn="ctr"/>
            <a:r>
              <a:rPr lang="es-MX" sz="2000" b="1" dirty="0">
                <a:solidFill>
                  <a:srgbClr val="C00000"/>
                </a:solidFill>
              </a:rPr>
              <a:t>1,565</a:t>
            </a:r>
          </a:p>
        </p:txBody>
      </p:sp>
      <p:graphicFrame>
        <p:nvGraphicFramePr>
          <p:cNvPr id="10" name="Gráfico 9">
            <a:extLst>
              <a:ext uri="{FF2B5EF4-FFF2-40B4-BE49-F238E27FC236}">
                <a16:creationId xmlns:a16="http://schemas.microsoft.com/office/drawing/2014/main" id="{31DE70E4-3C42-424A-9302-0210C7FB3872}"/>
              </a:ext>
            </a:extLst>
          </p:cNvPr>
          <p:cNvGraphicFramePr/>
          <p:nvPr>
            <p:extLst>
              <p:ext uri="{D42A27DB-BD31-4B8C-83A1-F6EECF244321}">
                <p14:modId xmlns:p14="http://schemas.microsoft.com/office/powerpoint/2010/main" val="3907771199"/>
              </p:ext>
            </p:extLst>
          </p:nvPr>
        </p:nvGraphicFramePr>
        <p:xfrm>
          <a:off x="3497236" y="1678118"/>
          <a:ext cx="5572615" cy="5108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8598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A3FF6A54-9C8E-475B-A1B4-40BA2A0EDB4B}"/>
              </a:ext>
            </a:extLst>
          </p:cNvPr>
          <p:cNvSpPr/>
          <p:nvPr/>
        </p:nvSpPr>
        <p:spPr>
          <a:xfrm>
            <a:off x="3984772" y="1342238"/>
            <a:ext cx="4949503" cy="5184397"/>
          </a:xfrm>
          <a:prstGeom prst="rect">
            <a:avLst/>
          </a:prstGeom>
          <a:gradFill>
            <a:gsLst>
              <a:gs pos="0">
                <a:srgbClr val="B9D1ED">
                  <a:alpha val="0"/>
                </a:srgbClr>
              </a:gs>
              <a:gs pos="100000">
                <a:srgbClr val="B7D2FF"/>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3F21348C-C50B-43A3-A3D8-73EFD2CDCCCE}"/>
              </a:ext>
            </a:extLst>
          </p:cNvPr>
          <p:cNvSpPr txBox="1"/>
          <p:nvPr/>
        </p:nvSpPr>
        <p:spPr>
          <a:xfrm>
            <a:off x="239889" y="200839"/>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b="1" cap="small" dirty="0">
                <a:solidFill>
                  <a:schemeClr val="bg1"/>
                </a:solidFill>
              </a:rPr>
              <a:t>Solicitudes de información</a:t>
            </a:r>
          </a:p>
        </p:txBody>
      </p:sp>
      <p:sp>
        <p:nvSpPr>
          <p:cNvPr id="10" name="3 Marcador de número de diapositiva">
            <a:extLst>
              <a:ext uri="{FF2B5EF4-FFF2-40B4-BE49-F238E27FC236}">
                <a16:creationId xmlns:a16="http://schemas.microsoft.com/office/drawing/2014/main" id="{DDAFE1C0-0EC5-4E28-A857-28CB07138AB4}"/>
              </a:ext>
            </a:extLst>
          </p:cNvPr>
          <p:cNvSpPr>
            <a:spLocks noGrp="1"/>
          </p:cNvSpPr>
          <p:nvPr>
            <p:ph type="sldNum" sz="quarter" idx="12"/>
          </p:nvPr>
        </p:nvSpPr>
        <p:spPr>
          <a:xfrm>
            <a:off x="7306810" y="6356350"/>
            <a:ext cx="1379989" cy="365125"/>
          </a:xfrm>
        </p:spPr>
        <p:txBody>
          <a:bodyPr/>
          <a:lstStyle/>
          <a:p>
            <a:fld id="{B22EEE92-B417-4ACB-84B0-576613EB8781}" type="slidenum">
              <a:rPr lang="es-MX" smtClean="0"/>
              <a:t>5</a:t>
            </a:fld>
            <a:endParaRPr lang="es-MX" dirty="0"/>
          </a:p>
        </p:txBody>
      </p:sp>
      <p:sp>
        <p:nvSpPr>
          <p:cNvPr id="12" name="3 Marcador de número de diapositiva">
            <a:extLst>
              <a:ext uri="{FF2B5EF4-FFF2-40B4-BE49-F238E27FC236}">
                <a16:creationId xmlns:a16="http://schemas.microsoft.com/office/drawing/2014/main" id="{28DE079D-25FF-44DA-B07F-70491567CD70}"/>
              </a:ext>
            </a:extLst>
          </p:cNvPr>
          <p:cNvSpPr txBox="1">
            <a:spLocks/>
          </p:cNvSpPr>
          <p:nvPr/>
        </p:nvSpPr>
        <p:spPr>
          <a:xfrm>
            <a:off x="7306810" y="6356350"/>
            <a:ext cx="1379989" cy="365125"/>
          </a:xfrm>
          <a:prstGeom prst="rect">
            <a:avLst/>
          </a:prstGeom>
        </p:spPr>
        <p:txBody>
          <a:bodyPr vert="horz" lIns="91440" tIns="45720" rIns="91440" bIns="45720" rtlCol="0" anchor="ctr"/>
          <a:lstStyle>
            <a:defPPr>
              <a:defRPr lang="es-ES_tradnl"/>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2EEE92-B417-4ACB-84B0-576613EB8781}" type="slidenum">
              <a:rPr lang="es-MX" smtClean="0"/>
              <a:pPr/>
              <a:t>5</a:t>
            </a:fld>
            <a:endParaRPr lang="es-MX" dirty="0"/>
          </a:p>
        </p:txBody>
      </p:sp>
      <p:graphicFrame>
        <p:nvGraphicFramePr>
          <p:cNvPr id="8" name="Gráfico 7">
            <a:extLst>
              <a:ext uri="{FF2B5EF4-FFF2-40B4-BE49-F238E27FC236}">
                <a16:creationId xmlns:a16="http://schemas.microsoft.com/office/drawing/2014/main" id="{28D1FE87-8B08-4377-B0E3-66E105D271DC}"/>
              </a:ext>
            </a:extLst>
          </p:cNvPr>
          <p:cNvGraphicFramePr/>
          <p:nvPr>
            <p:extLst>
              <p:ext uri="{D42A27DB-BD31-4B8C-83A1-F6EECF244321}">
                <p14:modId xmlns:p14="http://schemas.microsoft.com/office/powerpoint/2010/main" val="3241459035"/>
              </p:ext>
            </p:extLst>
          </p:nvPr>
        </p:nvGraphicFramePr>
        <p:xfrm>
          <a:off x="64317" y="1375794"/>
          <a:ext cx="3542950" cy="4302689"/>
        </p:xfrm>
        <a:graphic>
          <a:graphicData uri="http://schemas.openxmlformats.org/drawingml/2006/chart">
            <c:chart xmlns:c="http://schemas.openxmlformats.org/drawingml/2006/chart" xmlns:r="http://schemas.openxmlformats.org/officeDocument/2006/relationships" r:id="rId2"/>
          </a:graphicData>
        </a:graphic>
      </p:graphicFrame>
      <p:sp>
        <p:nvSpPr>
          <p:cNvPr id="14" name="Flecha: a la derecha 13">
            <a:extLst>
              <a:ext uri="{FF2B5EF4-FFF2-40B4-BE49-F238E27FC236}">
                <a16:creationId xmlns:a16="http://schemas.microsoft.com/office/drawing/2014/main" id="{01D4E4A8-8304-4867-8914-5D718F31B018}"/>
              </a:ext>
            </a:extLst>
          </p:cNvPr>
          <p:cNvSpPr/>
          <p:nvPr/>
        </p:nvSpPr>
        <p:spPr>
          <a:xfrm>
            <a:off x="3129094" y="3445778"/>
            <a:ext cx="855678" cy="742426"/>
          </a:xfrm>
          <a:prstGeom prst="rightArrow">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graphicFrame>
        <p:nvGraphicFramePr>
          <p:cNvPr id="15" name="Gráfico 14">
            <a:extLst>
              <a:ext uri="{FF2B5EF4-FFF2-40B4-BE49-F238E27FC236}">
                <a16:creationId xmlns:a16="http://schemas.microsoft.com/office/drawing/2014/main" id="{29794A1D-D6A2-4EE7-AE80-1A66951F43DC}"/>
              </a:ext>
            </a:extLst>
          </p:cNvPr>
          <p:cNvGraphicFramePr/>
          <p:nvPr>
            <p:extLst>
              <p:ext uri="{D42A27DB-BD31-4B8C-83A1-F6EECF244321}">
                <p14:modId xmlns:p14="http://schemas.microsoft.com/office/powerpoint/2010/main" val="2986777317"/>
              </p:ext>
            </p:extLst>
          </p:nvPr>
        </p:nvGraphicFramePr>
        <p:xfrm>
          <a:off x="3497236" y="1392573"/>
          <a:ext cx="5572615" cy="5235802"/>
        </p:xfrm>
        <a:graphic>
          <a:graphicData uri="http://schemas.openxmlformats.org/drawingml/2006/chart">
            <c:chart xmlns:c="http://schemas.openxmlformats.org/drawingml/2006/chart" xmlns:r="http://schemas.openxmlformats.org/officeDocument/2006/relationships" r:id="rId3"/>
          </a:graphicData>
        </a:graphic>
      </p:graphicFrame>
      <p:sp>
        <p:nvSpPr>
          <p:cNvPr id="17" name="8 Rectángulo">
            <a:extLst>
              <a:ext uri="{FF2B5EF4-FFF2-40B4-BE49-F238E27FC236}">
                <a16:creationId xmlns:a16="http://schemas.microsoft.com/office/drawing/2014/main" id="{612DBED5-1C9E-4048-8D78-12471AB8A2B0}"/>
              </a:ext>
            </a:extLst>
          </p:cNvPr>
          <p:cNvSpPr/>
          <p:nvPr/>
        </p:nvSpPr>
        <p:spPr>
          <a:xfrm>
            <a:off x="159241" y="854893"/>
            <a:ext cx="8621890" cy="419859"/>
          </a:xfrm>
          <a:prstGeom prst="rect">
            <a:avLst/>
          </a:prstGeom>
        </p:spPr>
        <p:txBody>
          <a:bodyPr wrap="square">
            <a:spAutoFit/>
          </a:bodyPr>
          <a:lstStyle/>
          <a:p>
            <a:pPr algn="just" fontAlgn="auto">
              <a:lnSpc>
                <a:spcPct val="120000"/>
              </a:lnSpc>
              <a:spcBef>
                <a:spcPts val="0"/>
              </a:spcBef>
              <a:spcAft>
                <a:spcPts val="1800"/>
              </a:spcAft>
              <a:defRPr/>
            </a:pPr>
            <a:r>
              <a:rPr lang="es-MX" sz="1900" kern="0" dirty="0">
                <a:cs typeface="Arial" pitchFamily="34" charset="0"/>
              </a:rPr>
              <a:t>De las 1,565 solicitudes, 1,499 ya están atendidas y 66 continúan en proceso:</a:t>
            </a:r>
          </a:p>
        </p:txBody>
      </p:sp>
      <p:sp>
        <p:nvSpPr>
          <p:cNvPr id="18" name="CuadroTexto 17">
            <a:extLst>
              <a:ext uri="{FF2B5EF4-FFF2-40B4-BE49-F238E27FC236}">
                <a16:creationId xmlns:a16="http://schemas.microsoft.com/office/drawing/2014/main" id="{608243A2-2325-4B8E-87EF-195BBB7E961A}"/>
              </a:ext>
            </a:extLst>
          </p:cNvPr>
          <p:cNvSpPr txBox="1"/>
          <p:nvPr/>
        </p:nvSpPr>
        <p:spPr>
          <a:xfrm>
            <a:off x="2516697" y="6568580"/>
            <a:ext cx="6551802" cy="276999"/>
          </a:xfrm>
          <a:prstGeom prst="rect">
            <a:avLst/>
          </a:prstGeom>
          <a:noFill/>
        </p:spPr>
        <p:txBody>
          <a:bodyPr wrap="square" rtlCol="0">
            <a:spAutoFit/>
          </a:bodyPr>
          <a:lstStyle/>
          <a:p>
            <a:r>
              <a:rPr lang="es-MX" sz="1200" dirty="0"/>
              <a:t>* Incluye: notificaciones de envío, de lugar y fecha, y notificación de entrega de información con costo.</a:t>
            </a:r>
          </a:p>
        </p:txBody>
      </p:sp>
    </p:spTree>
    <p:extLst>
      <p:ext uri="{BB962C8B-B14F-4D97-AF65-F5344CB8AC3E}">
        <p14:creationId xmlns:p14="http://schemas.microsoft.com/office/powerpoint/2010/main" val="210440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21348C-C50B-43A3-A3D8-73EFD2CDCCCE}"/>
              </a:ext>
            </a:extLst>
          </p:cNvPr>
          <p:cNvSpPr txBox="1"/>
          <p:nvPr/>
        </p:nvSpPr>
        <p:spPr>
          <a:xfrm>
            <a:off x="239889" y="200839"/>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b="1" cap="small" dirty="0">
                <a:solidFill>
                  <a:schemeClr val="bg1"/>
                </a:solidFill>
              </a:rPr>
              <a:t>Solicitudes por sujeto obligado</a:t>
            </a:r>
          </a:p>
        </p:txBody>
      </p:sp>
      <p:sp>
        <p:nvSpPr>
          <p:cNvPr id="6" name="8 Rectángulo">
            <a:extLst>
              <a:ext uri="{FF2B5EF4-FFF2-40B4-BE49-F238E27FC236}">
                <a16:creationId xmlns:a16="http://schemas.microsoft.com/office/drawing/2014/main" id="{F2903690-46D4-45C5-AF21-05F615EFBE50}"/>
              </a:ext>
            </a:extLst>
          </p:cNvPr>
          <p:cNvSpPr/>
          <p:nvPr/>
        </p:nvSpPr>
        <p:spPr>
          <a:xfrm>
            <a:off x="159241" y="854893"/>
            <a:ext cx="8621890" cy="402546"/>
          </a:xfrm>
          <a:prstGeom prst="rect">
            <a:avLst/>
          </a:prstGeom>
        </p:spPr>
        <p:txBody>
          <a:bodyPr wrap="square">
            <a:spAutoFit/>
          </a:bodyPr>
          <a:lstStyle/>
          <a:p>
            <a:pPr algn="just" fontAlgn="auto">
              <a:lnSpc>
                <a:spcPct val="120000"/>
              </a:lnSpc>
              <a:spcBef>
                <a:spcPts val="0"/>
              </a:spcBef>
              <a:spcAft>
                <a:spcPts val="1800"/>
              </a:spcAft>
              <a:defRPr/>
            </a:pPr>
            <a:r>
              <a:rPr lang="es-MX" kern="0" dirty="0">
                <a:cs typeface="Arial" pitchFamily="34" charset="0"/>
              </a:rPr>
              <a:t>Las 1,565 solicitudes fueron ingresadas a los siguientes 55 sujetos obligados:</a:t>
            </a:r>
          </a:p>
        </p:txBody>
      </p:sp>
      <p:graphicFrame>
        <p:nvGraphicFramePr>
          <p:cNvPr id="3" name="Tabla 2">
            <a:extLst>
              <a:ext uri="{FF2B5EF4-FFF2-40B4-BE49-F238E27FC236}">
                <a16:creationId xmlns:a16="http://schemas.microsoft.com/office/drawing/2014/main" id="{6AB610F8-0461-45D6-AADA-D0A61D7B0E48}"/>
              </a:ext>
            </a:extLst>
          </p:cNvPr>
          <p:cNvGraphicFramePr>
            <a:graphicFrameLocks noGrp="1"/>
          </p:cNvGraphicFramePr>
          <p:nvPr>
            <p:extLst>
              <p:ext uri="{D42A27DB-BD31-4B8C-83A1-F6EECF244321}">
                <p14:modId xmlns:p14="http://schemas.microsoft.com/office/powerpoint/2010/main" val="1408109081"/>
              </p:ext>
            </p:extLst>
          </p:nvPr>
        </p:nvGraphicFramePr>
        <p:xfrm>
          <a:off x="239888" y="1283141"/>
          <a:ext cx="4226803" cy="5567172"/>
        </p:xfrm>
        <a:graphic>
          <a:graphicData uri="http://schemas.openxmlformats.org/drawingml/2006/table">
            <a:tbl>
              <a:tblPr>
                <a:tableStyleId>{5C22544A-7EE6-4342-B048-85BDC9FD1C3A}</a:tableStyleId>
              </a:tblPr>
              <a:tblGrid>
                <a:gridCol w="405964">
                  <a:extLst>
                    <a:ext uri="{9D8B030D-6E8A-4147-A177-3AD203B41FA5}">
                      <a16:colId xmlns:a16="http://schemas.microsoft.com/office/drawing/2014/main" val="1283372483"/>
                    </a:ext>
                  </a:extLst>
                </a:gridCol>
                <a:gridCol w="3128312">
                  <a:extLst>
                    <a:ext uri="{9D8B030D-6E8A-4147-A177-3AD203B41FA5}">
                      <a16:colId xmlns:a16="http://schemas.microsoft.com/office/drawing/2014/main" val="2635708804"/>
                    </a:ext>
                  </a:extLst>
                </a:gridCol>
                <a:gridCol w="692527">
                  <a:extLst>
                    <a:ext uri="{9D8B030D-6E8A-4147-A177-3AD203B41FA5}">
                      <a16:colId xmlns:a16="http://schemas.microsoft.com/office/drawing/2014/main" val="3870335841"/>
                    </a:ext>
                  </a:extLst>
                </a:gridCol>
              </a:tblGrid>
              <a:tr h="274301">
                <a:tc>
                  <a:txBody>
                    <a:bodyPr/>
                    <a:lstStyle/>
                    <a:p>
                      <a:pPr algn="ctr" fontAlgn="ctr"/>
                      <a:r>
                        <a:rPr lang="es-MX" sz="1000" b="1" u="none" strike="noStrike" dirty="0" err="1">
                          <a:solidFill>
                            <a:schemeClr val="bg1"/>
                          </a:solidFill>
                          <a:effectLst/>
                        </a:rPr>
                        <a:t>N°</a:t>
                      </a:r>
                      <a:endParaRPr lang="es-MX" sz="1000" b="1" i="0" u="none" strike="noStrike" dirty="0">
                        <a:solidFill>
                          <a:schemeClr val="bg1"/>
                        </a:solidFill>
                        <a:effectLst/>
                        <a:latin typeface="Calibri" panose="020F0502020204030204" pitchFamily="34" charset="0"/>
                      </a:endParaRPr>
                    </a:p>
                  </a:txBody>
                  <a:tcPr marL="6858" marR="6858" marT="6858" marB="0" anchor="ctr">
                    <a:solidFill>
                      <a:srgbClr val="800080"/>
                    </a:solidFill>
                  </a:tcPr>
                </a:tc>
                <a:tc>
                  <a:txBody>
                    <a:bodyPr/>
                    <a:lstStyle/>
                    <a:p>
                      <a:pPr algn="ctr" fontAlgn="ctr"/>
                      <a:r>
                        <a:rPr lang="es-MX" sz="1000" b="1" u="none" strike="noStrike" dirty="0">
                          <a:solidFill>
                            <a:schemeClr val="bg1"/>
                          </a:solidFill>
                          <a:effectLst/>
                        </a:rPr>
                        <a:t>Sujeto obligado</a:t>
                      </a:r>
                      <a:endParaRPr lang="es-MX" sz="1000" b="1" i="0" u="none" strike="noStrike" dirty="0">
                        <a:solidFill>
                          <a:schemeClr val="bg1"/>
                        </a:solidFill>
                        <a:effectLst/>
                        <a:latin typeface="Calibri" panose="020F0502020204030204" pitchFamily="34" charset="0"/>
                      </a:endParaRPr>
                    </a:p>
                  </a:txBody>
                  <a:tcPr marL="6858" marR="6858" marT="6858" marB="0" anchor="ctr">
                    <a:solidFill>
                      <a:srgbClr val="800080"/>
                    </a:solidFill>
                  </a:tcPr>
                </a:tc>
                <a:tc>
                  <a:txBody>
                    <a:bodyPr/>
                    <a:lstStyle/>
                    <a:p>
                      <a:pPr algn="ctr" fontAlgn="ctr"/>
                      <a:r>
                        <a:rPr lang="es-MX" sz="1000" b="1" u="none" strike="noStrike" dirty="0" err="1">
                          <a:solidFill>
                            <a:schemeClr val="bg1"/>
                          </a:solidFill>
                          <a:effectLst/>
                        </a:rPr>
                        <a:t>N°</a:t>
                      </a:r>
                      <a:br>
                        <a:rPr lang="es-MX" sz="1000" b="1" u="none" strike="noStrike" dirty="0">
                          <a:solidFill>
                            <a:schemeClr val="bg1"/>
                          </a:solidFill>
                          <a:effectLst/>
                        </a:rPr>
                      </a:br>
                      <a:r>
                        <a:rPr lang="es-MX" sz="1000" b="1" u="none" strike="noStrike" dirty="0">
                          <a:solidFill>
                            <a:schemeClr val="bg1"/>
                          </a:solidFill>
                          <a:effectLst/>
                        </a:rPr>
                        <a:t>solicitudes</a:t>
                      </a:r>
                      <a:endParaRPr lang="es-MX" sz="1000" b="1" i="0" u="none" strike="noStrike" dirty="0">
                        <a:solidFill>
                          <a:schemeClr val="bg1"/>
                        </a:solidFill>
                        <a:effectLst/>
                        <a:latin typeface="Calibri" panose="020F0502020204030204" pitchFamily="34" charset="0"/>
                      </a:endParaRPr>
                    </a:p>
                  </a:txBody>
                  <a:tcPr marL="6858" marR="6858" marT="6858" marB="0" anchor="ctr">
                    <a:solidFill>
                      <a:srgbClr val="800080"/>
                    </a:solidFill>
                  </a:tcPr>
                </a:tc>
                <a:extLst>
                  <a:ext uri="{0D108BD9-81ED-4DB2-BD59-A6C34878D82A}">
                    <a16:rowId xmlns:a16="http://schemas.microsoft.com/office/drawing/2014/main" val="2553337404"/>
                  </a:ext>
                </a:extLst>
              </a:tr>
              <a:tr h="137150">
                <a:tc>
                  <a:txBody>
                    <a:bodyPr/>
                    <a:lstStyle/>
                    <a:p>
                      <a:pPr algn="ctr" fontAlgn="ctr"/>
                      <a:r>
                        <a:rPr lang="es-MX" sz="1000" u="none" strike="noStrike" dirty="0">
                          <a:solidFill>
                            <a:schemeClr val="bg1"/>
                          </a:solidFill>
                          <a:effectLst/>
                        </a:rPr>
                        <a:t>1</a:t>
                      </a:r>
                      <a:endParaRPr lang="es-MX" sz="100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a:effectLst/>
                        </a:rPr>
                        <a:t>PEMEX</a:t>
                      </a:r>
                      <a:endParaRPr lang="es-MX" sz="1000" b="0" i="0" u="none" strike="noStrike">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a:effectLst/>
                        </a:rPr>
                        <a:t>647</a:t>
                      </a:r>
                      <a:endParaRPr lang="es-MX" sz="1000" b="0" i="0" u="none" strike="noStrike">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609138249"/>
                  </a:ext>
                </a:extLst>
              </a:tr>
              <a:tr h="137150">
                <a:tc>
                  <a:txBody>
                    <a:bodyPr/>
                    <a:lstStyle/>
                    <a:p>
                      <a:pPr algn="ctr" fontAlgn="ctr"/>
                      <a:r>
                        <a:rPr lang="es-MX" sz="1000" u="none" strike="noStrike" dirty="0">
                          <a:solidFill>
                            <a:schemeClr val="bg1"/>
                          </a:solidFill>
                          <a:effectLst/>
                        </a:rPr>
                        <a:t>2</a:t>
                      </a:r>
                      <a:endParaRPr lang="es-MX" sz="100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a:effectLst/>
                        </a:rPr>
                        <a:t>PGR</a:t>
                      </a:r>
                      <a:endParaRPr lang="es-MX" sz="1000" b="0" i="0" u="none" strike="noStrike">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a:effectLst/>
                        </a:rPr>
                        <a:t>162</a:t>
                      </a:r>
                      <a:endParaRPr lang="es-MX" sz="1000" b="0" i="0" u="none" strike="noStrike">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1576845852"/>
                  </a:ext>
                </a:extLst>
              </a:tr>
              <a:tr h="137150">
                <a:tc>
                  <a:txBody>
                    <a:bodyPr/>
                    <a:lstStyle/>
                    <a:p>
                      <a:pPr algn="ctr" fontAlgn="ctr"/>
                      <a:r>
                        <a:rPr lang="es-MX" sz="1000" u="none" strike="noStrike" dirty="0">
                          <a:solidFill>
                            <a:schemeClr val="bg1"/>
                          </a:solidFill>
                          <a:effectLst/>
                        </a:rPr>
                        <a:t>3</a:t>
                      </a:r>
                      <a:endParaRPr lang="es-MX" sz="100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a:effectLst/>
                        </a:rPr>
                        <a:t>PEMEX Logística</a:t>
                      </a:r>
                      <a:endParaRPr lang="es-MX" sz="1000" b="0" i="0" u="none" strike="noStrike">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a:effectLst/>
                        </a:rPr>
                        <a:t>120</a:t>
                      </a:r>
                      <a:endParaRPr lang="es-MX" sz="1000" b="0" i="0" u="none" strike="noStrike">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2030911493"/>
                  </a:ext>
                </a:extLst>
              </a:tr>
              <a:tr h="137150">
                <a:tc>
                  <a:txBody>
                    <a:bodyPr/>
                    <a:lstStyle/>
                    <a:p>
                      <a:pPr algn="ctr" fontAlgn="ctr"/>
                      <a:r>
                        <a:rPr lang="es-MX" sz="1000" u="none" strike="noStrike" dirty="0">
                          <a:solidFill>
                            <a:schemeClr val="bg1"/>
                          </a:solidFill>
                          <a:effectLst/>
                        </a:rPr>
                        <a:t>4</a:t>
                      </a:r>
                      <a:endParaRPr lang="es-MX" sz="100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dirty="0">
                          <a:effectLst/>
                        </a:rPr>
                        <a:t>PEMEX Exploración y Producción</a:t>
                      </a:r>
                      <a:endParaRPr lang="es-MX" sz="1000" b="0" i="0" u="none" strike="noStrike" dirty="0">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a:effectLst/>
                        </a:rPr>
                        <a:t>114</a:t>
                      </a:r>
                      <a:endParaRPr lang="es-MX" sz="1000" b="0" i="0" u="none" strike="noStrike">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1109400043"/>
                  </a:ext>
                </a:extLst>
              </a:tr>
              <a:tr h="137150">
                <a:tc>
                  <a:txBody>
                    <a:bodyPr/>
                    <a:lstStyle/>
                    <a:p>
                      <a:pPr algn="ctr" fontAlgn="ctr"/>
                      <a:r>
                        <a:rPr lang="es-MX" sz="1000" u="none" strike="noStrike" dirty="0">
                          <a:solidFill>
                            <a:schemeClr val="bg1"/>
                          </a:solidFill>
                          <a:effectLst/>
                        </a:rPr>
                        <a:t>5</a:t>
                      </a:r>
                      <a:endParaRPr lang="es-MX" sz="100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a:effectLst/>
                        </a:rPr>
                        <a:t>PEMEX Refinación (PEMEX Transformación Industrial)</a:t>
                      </a:r>
                      <a:endParaRPr lang="es-MX" sz="1000" b="0" i="0" u="none" strike="noStrike">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a:effectLst/>
                        </a:rPr>
                        <a:t>55</a:t>
                      </a:r>
                      <a:endParaRPr lang="es-MX" sz="1000" b="0" i="0" u="none" strike="noStrike">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2228595438"/>
                  </a:ext>
                </a:extLst>
              </a:tr>
              <a:tr h="137150">
                <a:tc>
                  <a:txBody>
                    <a:bodyPr/>
                    <a:lstStyle/>
                    <a:p>
                      <a:pPr algn="ctr" fontAlgn="ctr"/>
                      <a:r>
                        <a:rPr lang="es-MX" sz="1000" u="none" strike="noStrike" dirty="0">
                          <a:solidFill>
                            <a:schemeClr val="bg1"/>
                          </a:solidFill>
                          <a:effectLst/>
                        </a:rPr>
                        <a:t>6</a:t>
                      </a:r>
                      <a:endParaRPr lang="es-MX" sz="100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a:effectLst/>
                        </a:rPr>
                        <a:t>SEDENA</a:t>
                      </a:r>
                      <a:endParaRPr lang="es-MX" sz="1000" b="0" i="0" u="none" strike="noStrike">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a:effectLst/>
                        </a:rPr>
                        <a:t>47</a:t>
                      </a:r>
                      <a:endParaRPr lang="es-MX" sz="1000" b="0" i="0" u="none" strike="noStrike">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194894768"/>
                  </a:ext>
                </a:extLst>
              </a:tr>
              <a:tr h="137150">
                <a:tc>
                  <a:txBody>
                    <a:bodyPr/>
                    <a:lstStyle/>
                    <a:p>
                      <a:pPr algn="ctr" fontAlgn="ctr"/>
                      <a:r>
                        <a:rPr lang="es-MX" sz="1000" u="none" strike="noStrike" dirty="0">
                          <a:solidFill>
                            <a:schemeClr val="bg1"/>
                          </a:solidFill>
                          <a:effectLst/>
                        </a:rPr>
                        <a:t>7</a:t>
                      </a:r>
                      <a:endParaRPr lang="es-MX" sz="100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a:effectLst/>
                        </a:rPr>
                        <a:t>PEMEX Transformación Industrial</a:t>
                      </a:r>
                      <a:endParaRPr lang="es-MX" sz="1000" b="0" i="0" u="none" strike="noStrike">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a:effectLst/>
                        </a:rPr>
                        <a:t>44</a:t>
                      </a:r>
                      <a:endParaRPr lang="es-MX" sz="1000" b="0" i="0" u="none" strike="noStrike">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2581108442"/>
                  </a:ext>
                </a:extLst>
              </a:tr>
              <a:tr h="137150">
                <a:tc>
                  <a:txBody>
                    <a:bodyPr/>
                    <a:lstStyle/>
                    <a:p>
                      <a:pPr algn="ctr" fontAlgn="ctr"/>
                      <a:r>
                        <a:rPr lang="es-MX" sz="1000" u="none" strike="noStrike" dirty="0">
                          <a:solidFill>
                            <a:schemeClr val="bg1"/>
                          </a:solidFill>
                          <a:effectLst/>
                        </a:rPr>
                        <a:t>8</a:t>
                      </a:r>
                      <a:endParaRPr lang="es-MX" sz="100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a:effectLst/>
                        </a:rPr>
                        <a:t>Comisión Nacional de Hidrocarburos</a:t>
                      </a:r>
                      <a:endParaRPr lang="es-MX" sz="1000" b="0" i="0" u="none" strike="noStrike">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a:effectLst/>
                        </a:rPr>
                        <a:t>43</a:t>
                      </a:r>
                      <a:endParaRPr lang="es-MX" sz="1000" b="0" i="0" u="none" strike="noStrike">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1638222452"/>
                  </a:ext>
                </a:extLst>
              </a:tr>
              <a:tr h="137150">
                <a:tc>
                  <a:txBody>
                    <a:bodyPr/>
                    <a:lstStyle/>
                    <a:p>
                      <a:pPr algn="ctr" fontAlgn="ctr"/>
                      <a:r>
                        <a:rPr lang="es-MX" sz="1000" u="none" strike="noStrike" dirty="0">
                          <a:solidFill>
                            <a:schemeClr val="bg1"/>
                          </a:solidFill>
                          <a:effectLst/>
                        </a:rPr>
                        <a:t>9</a:t>
                      </a:r>
                      <a:endParaRPr lang="es-MX" sz="100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a:effectLst/>
                        </a:rPr>
                        <a:t>Policía Federal</a:t>
                      </a:r>
                      <a:endParaRPr lang="es-MX" sz="1000" b="0" i="0" u="none" strike="noStrike">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a:effectLst/>
                        </a:rPr>
                        <a:t>31</a:t>
                      </a:r>
                      <a:endParaRPr lang="es-MX" sz="1000" b="0" i="0" u="none" strike="noStrike">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1458054646"/>
                  </a:ext>
                </a:extLst>
              </a:tr>
              <a:tr h="137150">
                <a:tc>
                  <a:txBody>
                    <a:bodyPr/>
                    <a:lstStyle/>
                    <a:p>
                      <a:pPr algn="ctr" fontAlgn="ctr"/>
                      <a:r>
                        <a:rPr lang="es-MX" sz="1000" u="none" strike="noStrike" dirty="0">
                          <a:solidFill>
                            <a:schemeClr val="bg1"/>
                          </a:solidFill>
                          <a:effectLst/>
                        </a:rPr>
                        <a:t>10</a:t>
                      </a:r>
                      <a:endParaRPr lang="es-MX" sz="100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a:effectLst/>
                        </a:rPr>
                        <a:t>Secretaría de Marina</a:t>
                      </a:r>
                      <a:endParaRPr lang="es-MX" sz="1000" b="0" i="0" u="none" strike="noStrike">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a:effectLst/>
                        </a:rPr>
                        <a:t>30</a:t>
                      </a:r>
                      <a:endParaRPr lang="es-MX" sz="1000" b="0" i="0" u="none" strike="noStrike">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2455125780"/>
                  </a:ext>
                </a:extLst>
              </a:tr>
              <a:tr h="274301">
                <a:tc>
                  <a:txBody>
                    <a:bodyPr/>
                    <a:lstStyle/>
                    <a:p>
                      <a:pPr algn="ctr" fontAlgn="ctr"/>
                      <a:r>
                        <a:rPr lang="es-MX" sz="1000" u="none" strike="noStrike" dirty="0">
                          <a:solidFill>
                            <a:schemeClr val="bg1"/>
                          </a:solidFill>
                          <a:effectLst/>
                        </a:rPr>
                        <a:t>11</a:t>
                      </a:r>
                      <a:endParaRPr lang="es-MX" sz="100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a:effectLst/>
                        </a:rPr>
                        <a:t>Agencia Nacional de Seguridad Industrial y de Protección del Medio Ambiente</a:t>
                      </a:r>
                      <a:endParaRPr lang="es-MX" sz="1000" b="0" i="0" u="none" strike="noStrike">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a:effectLst/>
                        </a:rPr>
                        <a:t>26</a:t>
                      </a:r>
                      <a:endParaRPr lang="es-MX" sz="1000" b="0" i="0" u="none" strike="noStrike">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1469369127"/>
                  </a:ext>
                </a:extLst>
              </a:tr>
              <a:tr h="137150">
                <a:tc>
                  <a:txBody>
                    <a:bodyPr/>
                    <a:lstStyle/>
                    <a:p>
                      <a:pPr algn="ctr" fontAlgn="ctr"/>
                      <a:r>
                        <a:rPr lang="es-MX" sz="1000" u="none" strike="noStrike">
                          <a:solidFill>
                            <a:schemeClr val="bg1"/>
                          </a:solidFill>
                          <a:effectLst/>
                        </a:rPr>
                        <a:t>12</a:t>
                      </a:r>
                      <a:endParaRPr lang="es-MX" sz="1000" b="0" i="0" u="none" strike="noStrike">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a:effectLst/>
                        </a:rPr>
                        <a:t>PEMEX Perforación y Servicios</a:t>
                      </a:r>
                      <a:endParaRPr lang="es-MX" sz="1000" b="0" i="0" u="none" strike="noStrike">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a:effectLst/>
                        </a:rPr>
                        <a:t>25</a:t>
                      </a:r>
                      <a:endParaRPr lang="es-MX" sz="1000" b="0" i="0" u="none" strike="noStrike">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1946630045"/>
                  </a:ext>
                </a:extLst>
              </a:tr>
              <a:tr h="137150">
                <a:tc>
                  <a:txBody>
                    <a:bodyPr/>
                    <a:lstStyle/>
                    <a:p>
                      <a:pPr algn="ctr" fontAlgn="ctr"/>
                      <a:r>
                        <a:rPr lang="es-MX" sz="1000" u="none" strike="noStrike" dirty="0">
                          <a:solidFill>
                            <a:schemeClr val="bg1"/>
                          </a:solidFill>
                          <a:effectLst/>
                        </a:rPr>
                        <a:t>13</a:t>
                      </a:r>
                      <a:endParaRPr lang="es-MX" sz="100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a:effectLst/>
                        </a:rPr>
                        <a:t>PEMEX Gas y Petroquímica Básica</a:t>
                      </a:r>
                      <a:endParaRPr lang="es-MX" sz="1000" b="0" i="0" u="none" strike="noStrike">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a:effectLst/>
                        </a:rPr>
                        <a:t>22</a:t>
                      </a:r>
                      <a:endParaRPr lang="es-MX" sz="1000" b="0" i="0" u="none" strike="noStrike">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1487819161"/>
                  </a:ext>
                </a:extLst>
              </a:tr>
              <a:tr h="137150">
                <a:tc>
                  <a:txBody>
                    <a:bodyPr/>
                    <a:lstStyle/>
                    <a:p>
                      <a:pPr algn="ctr" fontAlgn="ctr"/>
                      <a:r>
                        <a:rPr lang="es-MX" sz="1000" u="none" strike="noStrike">
                          <a:solidFill>
                            <a:schemeClr val="bg1"/>
                          </a:solidFill>
                          <a:effectLst/>
                        </a:rPr>
                        <a:t>14</a:t>
                      </a:r>
                      <a:endParaRPr lang="es-MX" sz="1000" b="0" i="0" u="none" strike="noStrike">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a:effectLst/>
                        </a:rPr>
                        <a:t>Secretaría de Gobernación (SEGOB)</a:t>
                      </a:r>
                      <a:endParaRPr lang="es-MX" sz="1000" b="0" i="0" u="none" strike="noStrike">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a:effectLst/>
                        </a:rPr>
                        <a:t>19</a:t>
                      </a:r>
                      <a:endParaRPr lang="es-MX" sz="1000" b="0" i="0" u="none" strike="noStrike">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1791868797"/>
                  </a:ext>
                </a:extLst>
              </a:tr>
              <a:tr h="137150">
                <a:tc>
                  <a:txBody>
                    <a:bodyPr/>
                    <a:lstStyle/>
                    <a:p>
                      <a:pPr algn="ctr" fontAlgn="ctr"/>
                      <a:r>
                        <a:rPr lang="es-MX" sz="1000" u="none" strike="noStrike">
                          <a:solidFill>
                            <a:schemeClr val="bg1"/>
                          </a:solidFill>
                          <a:effectLst/>
                        </a:rPr>
                        <a:t>15</a:t>
                      </a:r>
                      <a:endParaRPr lang="es-MX" sz="1000" b="0" i="0" u="none" strike="noStrike">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a:effectLst/>
                        </a:rPr>
                        <a:t>PGR-Agencia de Investigación Criminal</a:t>
                      </a:r>
                      <a:endParaRPr lang="es-MX" sz="1000" b="0" i="0" u="none" strike="noStrike">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a:effectLst/>
                        </a:rPr>
                        <a:t>18</a:t>
                      </a:r>
                      <a:endParaRPr lang="es-MX" sz="1000" b="0" i="0" u="none" strike="noStrike">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1844370262"/>
                  </a:ext>
                </a:extLst>
              </a:tr>
              <a:tr h="274301">
                <a:tc>
                  <a:txBody>
                    <a:bodyPr/>
                    <a:lstStyle/>
                    <a:p>
                      <a:pPr algn="ctr" fontAlgn="ctr"/>
                      <a:r>
                        <a:rPr lang="es-MX" sz="1000" u="none" strike="noStrike" dirty="0">
                          <a:solidFill>
                            <a:schemeClr val="bg1"/>
                          </a:solidFill>
                          <a:effectLst/>
                        </a:rPr>
                        <a:t>16</a:t>
                      </a:r>
                      <a:endParaRPr lang="es-MX" sz="100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a:effectLst/>
                        </a:rPr>
                        <a:t>PGR-Centro Nacional de Planeación, Análisis e Información para el Combate a la Delincuencia</a:t>
                      </a:r>
                      <a:endParaRPr lang="es-MX" sz="1000" b="0" i="0" u="none" strike="noStrike">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a:effectLst/>
                        </a:rPr>
                        <a:t>14</a:t>
                      </a:r>
                      <a:endParaRPr lang="es-MX" sz="1000" b="0" i="0" u="none" strike="noStrike">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2509766245"/>
                  </a:ext>
                </a:extLst>
              </a:tr>
              <a:tr h="137150">
                <a:tc>
                  <a:txBody>
                    <a:bodyPr/>
                    <a:lstStyle/>
                    <a:p>
                      <a:pPr algn="ctr" fontAlgn="ctr"/>
                      <a:r>
                        <a:rPr lang="es-MX" sz="1000" u="none" strike="noStrike" dirty="0">
                          <a:solidFill>
                            <a:schemeClr val="bg1"/>
                          </a:solidFill>
                          <a:effectLst/>
                        </a:rPr>
                        <a:t>17</a:t>
                      </a:r>
                      <a:endParaRPr lang="es-MX" sz="100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a:effectLst/>
                        </a:rPr>
                        <a:t>Comisión Federal de Electricidad (CFE)</a:t>
                      </a:r>
                      <a:endParaRPr lang="es-MX" sz="1000" b="0" i="0" u="none" strike="noStrike">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a:effectLst/>
                        </a:rPr>
                        <a:t>12</a:t>
                      </a:r>
                      <a:endParaRPr lang="es-MX" sz="1000" b="0" i="0" u="none" strike="noStrike">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902645401"/>
                  </a:ext>
                </a:extLst>
              </a:tr>
              <a:tr h="137150">
                <a:tc>
                  <a:txBody>
                    <a:bodyPr/>
                    <a:lstStyle/>
                    <a:p>
                      <a:pPr algn="ctr" fontAlgn="ctr"/>
                      <a:r>
                        <a:rPr lang="es-MX" sz="1000" u="none" strike="noStrike">
                          <a:solidFill>
                            <a:schemeClr val="bg1"/>
                          </a:solidFill>
                          <a:effectLst/>
                        </a:rPr>
                        <a:t>18</a:t>
                      </a:r>
                      <a:endParaRPr lang="es-MX" sz="1000" b="0" i="0" u="none" strike="noStrike">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dirty="0">
                          <a:effectLst/>
                        </a:rPr>
                        <a:t>Secretaría de Energía (SENER)</a:t>
                      </a:r>
                      <a:endParaRPr lang="es-MX" sz="1000" b="0" i="0" u="none" strike="noStrike" dirty="0">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dirty="0">
                          <a:effectLst/>
                        </a:rPr>
                        <a:t>12</a:t>
                      </a:r>
                      <a:endParaRPr lang="es-MX" sz="1000" b="0" i="0" u="none" strike="noStrike" dirty="0">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1953892674"/>
                  </a:ext>
                </a:extLst>
              </a:tr>
              <a:tr h="137150">
                <a:tc>
                  <a:txBody>
                    <a:bodyPr/>
                    <a:lstStyle/>
                    <a:p>
                      <a:pPr algn="ctr" fontAlgn="ctr"/>
                      <a:r>
                        <a:rPr lang="es-MX" sz="1000" u="none" strike="noStrike" dirty="0">
                          <a:solidFill>
                            <a:schemeClr val="bg1"/>
                          </a:solidFill>
                          <a:effectLst/>
                        </a:rPr>
                        <a:t>19</a:t>
                      </a:r>
                      <a:endParaRPr lang="es-MX" sz="100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dirty="0">
                          <a:effectLst/>
                        </a:rPr>
                        <a:t>SEMARNAT</a:t>
                      </a:r>
                      <a:endParaRPr lang="es-MX" sz="1000" b="0" i="0" u="none" strike="noStrike" dirty="0">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a:effectLst/>
                        </a:rPr>
                        <a:t>12</a:t>
                      </a:r>
                      <a:endParaRPr lang="es-MX" sz="1000" b="0" i="0" u="none" strike="noStrike">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598650551"/>
                  </a:ext>
                </a:extLst>
              </a:tr>
              <a:tr h="137150">
                <a:tc>
                  <a:txBody>
                    <a:bodyPr/>
                    <a:lstStyle/>
                    <a:p>
                      <a:pPr algn="ctr" fontAlgn="ctr"/>
                      <a:r>
                        <a:rPr lang="es-MX" sz="1000" u="none" strike="noStrike" dirty="0">
                          <a:solidFill>
                            <a:schemeClr val="bg1"/>
                          </a:solidFill>
                          <a:effectLst/>
                        </a:rPr>
                        <a:t>20</a:t>
                      </a:r>
                      <a:endParaRPr lang="es-MX" sz="100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dirty="0">
                          <a:effectLst/>
                        </a:rPr>
                        <a:t>Procuraduría Federal de Protección al Ambiente</a:t>
                      </a:r>
                      <a:endParaRPr lang="es-MX" sz="1000" b="0" i="0" u="none" strike="noStrike" dirty="0">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a:effectLst/>
                        </a:rPr>
                        <a:t>11</a:t>
                      </a:r>
                      <a:endParaRPr lang="es-MX" sz="1000" b="0" i="0" u="none" strike="noStrike">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1534910577"/>
                  </a:ext>
                </a:extLst>
              </a:tr>
              <a:tr h="137150">
                <a:tc>
                  <a:txBody>
                    <a:bodyPr/>
                    <a:lstStyle/>
                    <a:p>
                      <a:pPr algn="ctr" fontAlgn="ctr"/>
                      <a:r>
                        <a:rPr lang="es-MX" sz="1000" u="none" strike="noStrike" dirty="0">
                          <a:solidFill>
                            <a:schemeClr val="bg1"/>
                          </a:solidFill>
                          <a:effectLst/>
                        </a:rPr>
                        <a:t>21</a:t>
                      </a:r>
                      <a:endParaRPr lang="es-MX" sz="100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dirty="0">
                          <a:effectLst/>
                        </a:rPr>
                        <a:t>PEMEX Petroquímica</a:t>
                      </a:r>
                      <a:endParaRPr lang="es-MX" sz="1000" b="0" i="0" u="none" strike="noStrike" dirty="0">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a:effectLst/>
                        </a:rPr>
                        <a:t>10</a:t>
                      </a:r>
                      <a:endParaRPr lang="es-MX" sz="1000" b="0" i="0" u="none" strike="noStrike">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3771455321"/>
                  </a:ext>
                </a:extLst>
              </a:tr>
              <a:tr h="274301">
                <a:tc>
                  <a:txBody>
                    <a:bodyPr/>
                    <a:lstStyle/>
                    <a:p>
                      <a:pPr algn="ctr" fontAlgn="ctr"/>
                      <a:r>
                        <a:rPr lang="es-MX" sz="1000" u="none" strike="noStrike" dirty="0">
                          <a:solidFill>
                            <a:schemeClr val="bg1"/>
                          </a:solidFill>
                          <a:effectLst/>
                        </a:rPr>
                        <a:t>22</a:t>
                      </a:r>
                      <a:endParaRPr lang="es-MX" sz="100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a:effectLst/>
                        </a:rPr>
                        <a:t>Secretariado Ejecutivo del Sistema Nacional de Seguridad Pública</a:t>
                      </a:r>
                      <a:endParaRPr lang="es-MX" sz="1000" b="0" i="0" u="none" strike="noStrike">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a:effectLst/>
                        </a:rPr>
                        <a:t>9</a:t>
                      </a:r>
                      <a:endParaRPr lang="es-MX" sz="1000" b="0" i="0" u="none" strike="noStrike">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896552752"/>
                  </a:ext>
                </a:extLst>
              </a:tr>
              <a:tr h="137150">
                <a:tc>
                  <a:txBody>
                    <a:bodyPr/>
                    <a:lstStyle/>
                    <a:p>
                      <a:pPr algn="ctr" fontAlgn="ctr"/>
                      <a:r>
                        <a:rPr lang="es-MX" sz="1000" u="none" strike="noStrike" dirty="0">
                          <a:solidFill>
                            <a:schemeClr val="bg1"/>
                          </a:solidFill>
                          <a:effectLst/>
                        </a:rPr>
                        <a:t>23</a:t>
                      </a:r>
                      <a:endParaRPr lang="es-MX" sz="100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a:effectLst/>
                        </a:rPr>
                        <a:t>PEMEX Cogeneración y Servicios</a:t>
                      </a:r>
                      <a:endParaRPr lang="es-MX" sz="1000" b="0" i="0" u="none" strike="noStrike">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dirty="0">
                          <a:effectLst/>
                        </a:rPr>
                        <a:t>7</a:t>
                      </a:r>
                      <a:endParaRPr lang="es-MX" sz="1000" b="0" i="0" u="none" strike="noStrike" dirty="0">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2566135914"/>
                  </a:ext>
                </a:extLst>
              </a:tr>
              <a:tr h="137150">
                <a:tc>
                  <a:txBody>
                    <a:bodyPr/>
                    <a:lstStyle/>
                    <a:p>
                      <a:pPr algn="ctr" fontAlgn="ctr"/>
                      <a:r>
                        <a:rPr lang="es-MX" sz="1000" u="none" strike="noStrike" dirty="0">
                          <a:solidFill>
                            <a:schemeClr val="bg1"/>
                          </a:solidFill>
                          <a:effectLst/>
                        </a:rPr>
                        <a:t>24</a:t>
                      </a:r>
                      <a:endParaRPr lang="es-MX" sz="100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a:effectLst/>
                        </a:rPr>
                        <a:t>CONAGUA</a:t>
                      </a:r>
                      <a:endParaRPr lang="es-MX" sz="1000" b="0" i="0" u="none" strike="noStrike">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a:effectLst/>
                        </a:rPr>
                        <a:t>6</a:t>
                      </a:r>
                      <a:endParaRPr lang="es-MX" sz="1000" b="0" i="0" u="none" strike="noStrike">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2607624719"/>
                  </a:ext>
                </a:extLst>
              </a:tr>
              <a:tr h="137150">
                <a:tc>
                  <a:txBody>
                    <a:bodyPr/>
                    <a:lstStyle/>
                    <a:p>
                      <a:pPr algn="ctr" fontAlgn="ctr"/>
                      <a:r>
                        <a:rPr lang="es-MX" sz="1000" u="none" strike="noStrike" dirty="0">
                          <a:solidFill>
                            <a:schemeClr val="bg1"/>
                          </a:solidFill>
                          <a:effectLst/>
                        </a:rPr>
                        <a:t>25</a:t>
                      </a:r>
                      <a:endParaRPr lang="es-MX" sz="100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a:effectLst/>
                        </a:rPr>
                        <a:t>Consejo de la Judicatura Federal</a:t>
                      </a:r>
                      <a:endParaRPr lang="es-MX" sz="1000" b="0" i="0" u="none" strike="noStrike">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a:effectLst/>
                        </a:rPr>
                        <a:t>6</a:t>
                      </a:r>
                      <a:endParaRPr lang="es-MX" sz="1000" b="0" i="0" u="none" strike="noStrike">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2024675506"/>
                  </a:ext>
                </a:extLst>
              </a:tr>
              <a:tr h="137150">
                <a:tc>
                  <a:txBody>
                    <a:bodyPr/>
                    <a:lstStyle/>
                    <a:p>
                      <a:pPr algn="ctr" fontAlgn="ctr"/>
                      <a:r>
                        <a:rPr lang="es-MX" sz="1000" u="none" strike="noStrike" dirty="0">
                          <a:solidFill>
                            <a:schemeClr val="bg1"/>
                          </a:solidFill>
                          <a:effectLst/>
                        </a:rPr>
                        <a:t>26</a:t>
                      </a:r>
                      <a:endParaRPr lang="es-MX" sz="100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a:effectLst/>
                        </a:rPr>
                        <a:t>CISEN</a:t>
                      </a:r>
                      <a:endParaRPr lang="es-MX" sz="1000" b="0" i="0" u="none" strike="noStrike">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a:effectLst/>
                        </a:rPr>
                        <a:t>5</a:t>
                      </a:r>
                      <a:endParaRPr lang="es-MX" sz="1000" b="0" i="0" u="none" strike="noStrike">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260682222"/>
                  </a:ext>
                </a:extLst>
              </a:tr>
              <a:tr h="137150">
                <a:tc>
                  <a:txBody>
                    <a:bodyPr/>
                    <a:lstStyle/>
                    <a:p>
                      <a:pPr algn="ctr" fontAlgn="ctr"/>
                      <a:r>
                        <a:rPr lang="es-MX" sz="1000" u="none" strike="noStrike" dirty="0">
                          <a:solidFill>
                            <a:schemeClr val="bg1"/>
                          </a:solidFill>
                          <a:effectLst/>
                        </a:rPr>
                        <a:t>27</a:t>
                      </a:r>
                      <a:endParaRPr lang="es-MX" sz="100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a:effectLst/>
                        </a:rPr>
                        <a:t>SAGARPA</a:t>
                      </a:r>
                      <a:endParaRPr lang="es-MX" sz="1000" b="0" i="0" u="none" strike="noStrike">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a:effectLst/>
                        </a:rPr>
                        <a:t>5</a:t>
                      </a:r>
                      <a:endParaRPr lang="es-MX" sz="1000" b="0" i="0" u="none" strike="noStrike">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1390533001"/>
                  </a:ext>
                </a:extLst>
              </a:tr>
              <a:tr h="137150">
                <a:tc>
                  <a:txBody>
                    <a:bodyPr/>
                    <a:lstStyle/>
                    <a:p>
                      <a:pPr algn="ctr" fontAlgn="ctr"/>
                      <a:r>
                        <a:rPr lang="es-MX" sz="1000" u="none" strike="noStrike" dirty="0">
                          <a:solidFill>
                            <a:schemeClr val="bg1"/>
                          </a:solidFill>
                          <a:effectLst/>
                        </a:rPr>
                        <a:t>28</a:t>
                      </a:r>
                      <a:endParaRPr lang="es-MX" sz="1000" b="0" i="0" u="none" strike="noStrike" dirty="0">
                        <a:solidFill>
                          <a:schemeClr val="bg1"/>
                        </a:solidFill>
                        <a:effectLst/>
                        <a:latin typeface="Calibri" panose="020F0502020204030204" pitchFamily="34" charset="0"/>
                      </a:endParaRPr>
                    </a:p>
                  </a:txBody>
                  <a:tcPr marL="6858" marR="6858" marT="6858" marB="0" anchor="ctr">
                    <a:solidFill>
                      <a:srgbClr val="006666"/>
                    </a:solidFill>
                  </a:tcPr>
                </a:tc>
                <a:tc>
                  <a:txBody>
                    <a:bodyPr/>
                    <a:lstStyle/>
                    <a:p>
                      <a:pPr algn="l" fontAlgn="ctr"/>
                      <a:r>
                        <a:rPr lang="es-MX" sz="1000" u="none" strike="noStrike">
                          <a:effectLst/>
                        </a:rPr>
                        <a:t>Secretaría de la Función Pública</a:t>
                      </a:r>
                      <a:endParaRPr lang="es-MX" sz="1000" b="0" i="0" u="none" strike="noStrike">
                        <a:solidFill>
                          <a:srgbClr val="000000"/>
                        </a:solidFill>
                        <a:effectLst/>
                        <a:latin typeface="Calibri" panose="020F0502020204030204" pitchFamily="34" charset="0"/>
                      </a:endParaRPr>
                    </a:p>
                  </a:txBody>
                  <a:tcPr marL="6858" marR="6858" marT="6858" marB="0" anchor="ctr"/>
                </a:tc>
                <a:tc>
                  <a:txBody>
                    <a:bodyPr/>
                    <a:lstStyle/>
                    <a:p>
                      <a:pPr algn="ctr" fontAlgn="ctr"/>
                      <a:r>
                        <a:rPr lang="es-MX" sz="1000" u="none" strike="noStrike" dirty="0">
                          <a:effectLst/>
                        </a:rPr>
                        <a:t>5</a:t>
                      </a:r>
                      <a:endParaRPr lang="es-MX" sz="1000" b="0" i="0" u="none" strike="noStrike" dirty="0">
                        <a:solidFill>
                          <a:srgbClr val="000000"/>
                        </a:solidFill>
                        <a:effectLst/>
                        <a:latin typeface="Calibri" panose="020F0502020204030204" pitchFamily="34" charset="0"/>
                      </a:endParaRPr>
                    </a:p>
                  </a:txBody>
                  <a:tcPr marL="6858" marR="6858" marT="6858" marB="0" anchor="ctr"/>
                </a:tc>
                <a:extLst>
                  <a:ext uri="{0D108BD9-81ED-4DB2-BD59-A6C34878D82A}">
                    <a16:rowId xmlns:a16="http://schemas.microsoft.com/office/drawing/2014/main" val="915150780"/>
                  </a:ext>
                </a:extLst>
              </a:tr>
              <a:tr h="137150">
                <a:tc>
                  <a:txBody>
                    <a:bodyPr/>
                    <a:lstStyle/>
                    <a:p>
                      <a:pPr algn="ctr" fontAlgn="ctr"/>
                      <a:r>
                        <a:rPr lang="es-MX" sz="1050" b="0" i="0" u="none" strike="noStrike" dirty="0">
                          <a:solidFill>
                            <a:schemeClr val="bg1"/>
                          </a:solidFill>
                          <a:effectLst/>
                          <a:latin typeface="Calibri" panose="020F0502020204030204" pitchFamily="34" charset="0"/>
                        </a:rPr>
                        <a:t>29</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Secretaría de Seguridad Pública</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1786914559"/>
                  </a:ext>
                </a:extLst>
              </a:tr>
              <a:tr h="137150">
                <a:tc>
                  <a:txBody>
                    <a:bodyPr/>
                    <a:lstStyle/>
                    <a:p>
                      <a:pPr algn="ctr" fontAlgn="ctr"/>
                      <a:r>
                        <a:rPr lang="es-MX" sz="1050" b="0" i="0" u="none" strike="noStrike" dirty="0">
                          <a:solidFill>
                            <a:schemeClr val="bg1"/>
                          </a:solidFill>
                          <a:effectLst/>
                          <a:latin typeface="Calibri" panose="020F0502020204030204" pitchFamily="34" charset="0"/>
                        </a:rPr>
                        <a:t>30</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Comisión Reguladora de Energía</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1062413080"/>
                  </a:ext>
                </a:extLst>
              </a:tr>
            </a:tbl>
          </a:graphicData>
        </a:graphic>
      </p:graphicFrame>
      <p:graphicFrame>
        <p:nvGraphicFramePr>
          <p:cNvPr id="7" name="Tabla 6">
            <a:extLst>
              <a:ext uri="{FF2B5EF4-FFF2-40B4-BE49-F238E27FC236}">
                <a16:creationId xmlns:a16="http://schemas.microsoft.com/office/drawing/2014/main" id="{585FFF10-7AF1-448F-B662-0BD40D08D54B}"/>
              </a:ext>
            </a:extLst>
          </p:cNvPr>
          <p:cNvGraphicFramePr>
            <a:graphicFrameLocks noGrp="1"/>
          </p:cNvGraphicFramePr>
          <p:nvPr>
            <p:extLst>
              <p:ext uri="{D42A27DB-BD31-4B8C-83A1-F6EECF244321}">
                <p14:modId xmlns:p14="http://schemas.microsoft.com/office/powerpoint/2010/main" val="1828948755"/>
              </p:ext>
            </p:extLst>
          </p:nvPr>
        </p:nvGraphicFramePr>
        <p:xfrm>
          <a:off x="4665825" y="1283141"/>
          <a:ext cx="4226803" cy="5567170"/>
        </p:xfrm>
        <a:graphic>
          <a:graphicData uri="http://schemas.openxmlformats.org/drawingml/2006/table">
            <a:tbl>
              <a:tblPr>
                <a:tableStyleId>{5C22544A-7EE6-4342-B048-85BDC9FD1C3A}</a:tableStyleId>
              </a:tblPr>
              <a:tblGrid>
                <a:gridCol w="405964">
                  <a:extLst>
                    <a:ext uri="{9D8B030D-6E8A-4147-A177-3AD203B41FA5}">
                      <a16:colId xmlns:a16="http://schemas.microsoft.com/office/drawing/2014/main" val="1283372483"/>
                    </a:ext>
                  </a:extLst>
                </a:gridCol>
                <a:gridCol w="3128312">
                  <a:extLst>
                    <a:ext uri="{9D8B030D-6E8A-4147-A177-3AD203B41FA5}">
                      <a16:colId xmlns:a16="http://schemas.microsoft.com/office/drawing/2014/main" val="2635708804"/>
                    </a:ext>
                  </a:extLst>
                </a:gridCol>
                <a:gridCol w="692527">
                  <a:extLst>
                    <a:ext uri="{9D8B030D-6E8A-4147-A177-3AD203B41FA5}">
                      <a16:colId xmlns:a16="http://schemas.microsoft.com/office/drawing/2014/main" val="3870335841"/>
                    </a:ext>
                  </a:extLst>
                </a:gridCol>
              </a:tblGrid>
              <a:tr h="319724">
                <a:tc>
                  <a:txBody>
                    <a:bodyPr/>
                    <a:lstStyle/>
                    <a:p>
                      <a:pPr algn="ctr" fontAlgn="ctr"/>
                      <a:r>
                        <a:rPr lang="es-MX" sz="1000" b="1" u="none" strike="noStrike" dirty="0" err="1">
                          <a:solidFill>
                            <a:schemeClr val="bg1"/>
                          </a:solidFill>
                          <a:effectLst/>
                        </a:rPr>
                        <a:t>N°</a:t>
                      </a:r>
                      <a:endParaRPr lang="es-MX" sz="1000" b="1" i="0" u="none" strike="noStrike" dirty="0">
                        <a:solidFill>
                          <a:schemeClr val="bg1"/>
                        </a:solidFill>
                        <a:effectLst/>
                        <a:latin typeface="Calibri" panose="020F0502020204030204" pitchFamily="34" charset="0"/>
                      </a:endParaRPr>
                    </a:p>
                  </a:txBody>
                  <a:tcPr marL="6858" marR="6858" marT="6858" marB="0" anchor="ctr">
                    <a:solidFill>
                      <a:srgbClr val="800080"/>
                    </a:solidFill>
                  </a:tcPr>
                </a:tc>
                <a:tc>
                  <a:txBody>
                    <a:bodyPr/>
                    <a:lstStyle/>
                    <a:p>
                      <a:pPr algn="ctr" fontAlgn="ctr"/>
                      <a:r>
                        <a:rPr lang="es-MX" sz="1000" b="1" u="none" strike="noStrike" dirty="0">
                          <a:solidFill>
                            <a:schemeClr val="bg1"/>
                          </a:solidFill>
                          <a:effectLst/>
                        </a:rPr>
                        <a:t>Sujeto obligado</a:t>
                      </a:r>
                      <a:endParaRPr lang="es-MX" sz="1000" b="1" i="0" u="none" strike="noStrike" dirty="0">
                        <a:solidFill>
                          <a:schemeClr val="bg1"/>
                        </a:solidFill>
                        <a:effectLst/>
                        <a:latin typeface="Calibri" panose="020F0502020204030204" pitchFamily="34" charset="0"/>
                      </a:endParaRPr>
                    </a:p>
                  </a:txBody>
                  <a:tcPr marL="6858" marR="6858" marT="6858" marB="0" anchor="ctr">
                    <a:solidFill>
                      <a:srgbClr val="800080"/>
                    </a:solidFill>
                  </a:tcPr>
                </a:tc>
                <a:tc>
                  <a:txBody>
                    <a:bodyPr/>
                    <a:lstStyle/>
                    <a:p>
                      <a:pPr algn="ctr" fontAlgn="ctr"/>
                      <a:r>
                        <a:rPr lang="es-MX" sz="1000" b="1" u="none" strike="noStrike" dirty="0" err="1">
                          <a:solidFill>
                            <a:schemeClr val="bg1"/>
                          </a:solidFill>
                          <a:effectLst/>
                        </a:rPr>
                        <a:t>N°</a:t>
                      </a:r>
                      <a:br>
                        <a:rPr lang="es-MX" sz="1000" b="1" u="none" strike="noStrike" dirty="0">
                          <a:solidFill>
                            <a:schemeClr val="bg1"/>
                          </a:solidFill>
                          <a:effectLst/>
                        </a:rPr>
                      </a:br>
                      <a:r>
                        <a:rPr lang="es-MX" sz="1000" b="1" u="none" strike="noStrike" dirty="0">
                          <a:solidFill>
                            <a:schemeClr val="bg1"/>
                          </a:solidFill>
                          <a:effectLst/>
                        </a:rPr>
                        <a:t>solicitudes</a:t>
                      </a:r>
                      <a:endParaRPr lang="es-MX" sz="1000" b="1" i="0" u="none" strike="noStrike" dirty="0">
                        <a:solidFill>
                          <a:schemeClr val="bg1"/>
                        </a:solidFill>
                        <a:effectLst/>
                        <a:latin typeface="Calibri" panose="020F0502020204030204" pitchFamily="34" charset="0"/>
                      </a:endParaRPr>
                    </a:p>
                  </a:txBody>
                  <a:tcPr marL="6858" marR="6858" marT="6858" marB="0" anchor="ctr">
                    <a:solidFill>
                      <a:srgbClr val="800080"/>
                    </a:solidFill>
                  </a:tcPr>
                </a:tc>
                <a:extLst>
                  <a:ext uri="{0D108BD9-81ED-4DB2-BD59-A6C34878D82A}">
                    <a16:rowId xmlns:a16="http://schemas.microsoft.com/office/drawing/2014/main" val="2553337404"/>
                  </a:ext>
                </a:extLst>
              </a:tr>
              <a:tr h="173933">
                <a:tc>
                  <a:txBody>
                    <a:bodyPr/>
                    <a:lstStyle/>
                    <a:p>
                      <a:pPr algn="ctr" fontAlgn="ctr"/>
                      <a:r>
                        <a:rPr lang="es-MX" sz="1050" b="0" i="0" u="none" strike="noStrike" dirty="0">
                          <a:solidFill>
                            <a:srgbClr val="FFFFFF"/>
                          </a:solidFill>
                          <a:effectLst/>
                          <a:latin typeface="Calibri" panose="020F0502020204030204" pitchFamily="34" charset="0"/>
                        </a:rPr>
                        <a:t>31</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PEMEX Etileno</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2030911493"/>
                  </a:ext>
                </a:extLst>
              </a:tr>
              <a:tr h="173933">
                <a:tc>
                  <a:txBody>
                    <a:bodyPr/>
                    <a:lstStyle/>
                    <a:p>
                      <a:pPr algn="ctr" fontAlgn="ctr"/>
                      <a:r>
                        <a:rPr lang="es-MX" sz="1050" b="0" i="0" u="none" strike="noStrike" dirty="0">
                          <a:solidFill>
                            <a:srgbClr val="FFFFFF"/>
                          </a:solidFill>
                          <a:effectLst/>
                          <a:latin typeface="Calibri" panose="020F0502020204030204" pitchFamily="34" charset="0"/>
                        </a:rPr>
                        <a:t>32</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PEMEX Fertilizantes</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1109400043"/>
                  </a:ext>
                </a:extLst>
              </a:tr>
              <a:tr h="173933">
                <a:tc>
                  <a:txBody>
                    <a:bodyPr/>
                    <a:lstStyle/>
                    <a:p>
                      <a:pPr algn="ctr" fontAlgn="ctr"/>
                      <a:r>
                        <a:rPr lang="es-MX" sz="1050" b="0" i="0" u="none" strike="noStrike" dirty="0">
                          <a:solidFill>
                            <a:srgbClr val="FFFFFF"/>
                          </a:solidFill>
                          <a:effectLst/>
                          <a:latin typeface="Calibri" panose="020F0502020204030204" pitchFamily="34" charset="0"/>
                        </a:rPr>
                        <a:t>33</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SEDATU</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2228595438"/>
                  </a:ext>
                </a:extLst>
              </a:tr>
              <a:tr h="173933">
                <a:tc>
                  <a:txBody>
                    <a:bodyPr/>
                    <a:lstStyle/>
                    <a:p>
                      <a:pPr algn="ctr" fontAlgn="ctr"/>
                      <a:r>
                        <a:rPr lang="es-MX" sz="1050" b="0" i="0" u="none" strike="noStrike">
                          <a:solidFill>
                            <a:srgbClr val="FFFFFF"/>
                          </a:solidFill>
                          <a:effectLst/>
                          <a:latin typeface="Calibri" panose="020F0502020204030204" pitchFamily="34" charset="0"/>
                        </a:rPr>
                        <a:t>34</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Centro Nacional de Control del Gas Natural</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94894768"/>
                  </a:ext>
                </a:extLst>
              </a:tr>
              <a:tr h="338094">
                <a:tc>
                  <a:txBody>
                    <a:bodyPr/>
                    <a:lstStyle/>
                    <a:p>
                      <a:pPr algn="ctr" fontAlgn="ctr"/>
                      <a:r>
                        <a:rPr lang="es-MX" sz="1050" b="0" i="0" u="none" strike="noStrike" dirty="0">
                          <a:solidFill>
                            <a:srgbClr val="FFFFFF"/>
                          </a:solidFill>
                          <a:effectLst/>
                          <a:latin typeface="Calibri" panose="020F0502020204030204" pitchFamily="34" charset="0"/>
                        </a:rPr>
                        <a:t>35</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Comisión Federal para la Protección contra Riesgos Sanitarios</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581108442"/>
                  </a:ext>
                </a:extLst>
              </a:tr>
              <a:tr h="338094">
                <a:tc>
                  <a:txBody>
                    <a:bodyPr/>
                    <a:lstStyle/>
                    <a:p>
                      <a:pPr algn="ctr" fontAlgn="ctr"/>
                      <a:r>
                        <a:rPr lang="es-MX" sz="1050" b="0" i="0" u="none" strike="noStrike" dirty="0">
                          <a:solidFill>
                            <a:srgbClr val="FFFFFF"/>
                          </a:solidFill>
                          <a:effectLst/>
                          <a:latin typeface="Calibri" panose="020F0502020204030204" pitchFamily="34" charset="0"/>
                        </a:rPr>
                        <a:t>36</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OADPRS Órgano </a:t>
                      </a:r>
                      <a:r>
                        <a:rPr lang="es-MX" sz="1050" b="0" i="0" u="none" strike="noStrike" dirty="0" err="1">
                          <a:solidFill>
                            <a:srgbClr val="000000"/>
                          </a:solidFill>
                          <a:effectLst/>
                          <a:latin typeface="Calibri" panose="020F0502020204030204" pitchFamily="34" charset="0"/>
                        </a:rPr>
                        <a:t>Admtivo</a:t>
                      </a:r>
                      <a:r>
                        <a:rPr lang="es-MX" sz="1050" b="0" i="0" u="none" strike="noStrike" dirty="0">
                          <a:solidFill>
                            <a:srgbClr val="000000"/>
                          </a:solidFill>
                          <a:effectLst/>
                          <a:latin typeface="Calibri" panose="020F0502020204030204" pitchFamily="34" charset="0"/>
                        </a:rPr>
                        <a:t> Descentralizado </a:t>
                      </a:r>
                      <a:r>
                        <a:rPr lang="es-MX" sz="1050" b="0" i="0" u="none" strike="noStrike" dirty="0" err="1">
                          <a:solidFill>
                            <a:srgbClr val="000000"/>
                          </a:solidFill>
                          <a:effectLst/>
                          <a:latin typeface="Calibri" panose="020F0502020204030204" pitchFamily="34" charset="0"/>
                        </a:rPr>
                        <a:t>Prev</a:t>
                      </a:r>
                      <a:r>
                        <a:rPr lang="es-MX" sz="1050" b="0" i="0" u="none" strike="noStrike" dirty="0">
                          <a:solidFill>
                            <a:srgbClr val="000000"/>
                          </a:solidFill>
                          <a:effectLst/>
                          <a:latin typeface="Calibri" panose="020F0502020204030204" pitchFamily="34" charset="0"/>
                        </a:rPr>
                        <a:t> y </a:t>
                      </a:r>
                      <a:r>
                        <a:rPr lang="es-MX" sz="1050" b="0" i="0" u="none" strike="noStrike" dirty="0" err="1">
                          <a:solidFill>
                            <a:srgbClr val="000000"/>
                          </a:solidFill>
                          <a:effectLst/>
                          <a:latin typeface="Calibri" panose="020F0502020204030204" pitchFamily="34" charset="0"/>
                        </a:rPr>
                        <a:t>Readap</a:t>
                      </a:r>
                      <a:r>
                        <a:rPr lang="es-MX" sz="1050" b="0" i="0" u="none" strike="noStrike" dirty="0">
                          <a:solidFill>
                            <a:srgbClr val="000000"/>
                          </a:solidFill>
                          <a:effectLst/>
                          <a:latin typeface="Calibri" panose="020F0502020204030204" pitchFamily="34" charset="0"/>
                        </a:rPr>
                        <a:t> Social</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638222452"/>
                  </a:ext>
                </a:extLst>
              </a:tr>
              <a:tr h="173933">
                <a:tc>
                  <a:txBody>
                    <a:bodyPr/>
                    <a:lstStyle/>
                    <a:p>
                      <a:pPr algn="ctr" fontAlgn="ctr"/>
                      <a:r>
                        <a:rPr lang="es-MX" sz="1050" b="0" i="0" u="none" strike="noStrike" dirty="0">
                          <a:solidFill>
                            <a:srgbClr val="FFFFFF"/>
                          </a:solidFill>
                          <a:effectLst/>
                          <a:latin typeface="Calibri" panose="020F0502020204030204" pitchFamily="34" charset="0"/>
                        </a:rPr>
                        <a:t>37</a:t>
                      </a:r>
                    </a:p>
                  </a:txBody>
                  <a:tcPr marL="9525" marR="9525" marT="9525" marB="0" anchor="ctr">
                    <a:solidFill>
                      <a:srgbClr val="006666"/>
                    </a:solidFill>
                  </a:tcPr>
                </a:tc>
                <a:tc>
                  <a:txBody>
                    <a:bodyPr/>
                    <a:lstStyle/>
                    <a:p>
                      <a:pPr algn="l" fontAlgn="ctr"/>
                      <a:r>
                        <a:rPr lang="es-MX" sz="1050" b="0" i="0" u="none" strike="noStrike">
                          <a:solidFill>
                            <a:srgbClr val="000000"/>
                          </a:solidFill>
                          <a:effectLst/>
                          <a:latin typeface="Calibri" panose="020F0502020204030204" pitchFamily="34" charset="0"/>
                        </a:rPr>
                        <a:t>PGR-Centro de Evaluación y Control de Confianza</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458054646"/>
                  </a:ext>
                </a:extLst>
              </a:tr>
              <a:tr h="173933">
                <a:tc>
                  <a:txBody>
                    <a:bodyPr/>
                    <a:lstStyle/>
                    <a:p>
                      <a:pPr algn="ctr" fontAlgn="ctr"/>
                      <a:r>
                        <a:rPr lang="es-MX" sz="1050" b="0" i="0" u="none" strike="noStrike" dirty="0">
                          <a:solidFill>
                            <a:srgbClr val="FFFFFF"/>
                          </a:solidFill>
                          <a:effectLst/>
                          <a:latin typeface="Calibri" panose="020F0502020204030204" pitchFamily="34" charset="0"/>
                        </a:rPr>
                        <a:t>38</a:t>
                      </a:r>
                    </a:p>
                  </a:txBody>
                  <a:tcPr marL="9525" marR="9525" marT="9525" marB="0" anchor="ctr">
                    <a:solidFill>
                      <a:srgbClr val="006666"/>
                    </a:solidFill>
                  </a:tcPr>
                </a:tc>
                <a:tc>
                  <a:txBody>
                    <a:bodyPr/>
                    <a:lstStyle/>
                    <a:p>
                      <a:pPr algn="l" fontAlgn="ctr"/>
                      <a:r>
                        <a:rPr lang="es-MX" sz="1050" b="0" i="0" u="none" strike="noStrike">
                          <a:solidFill>
                            <a:srgbClr val="000000"/>
                          </a:solidFill>
                          <a:effectLst/>
                          <a:latin typeface="Calibri" panose="020F0502020204030204" pitchFamily="34" charset="0"/>
                        </a:rPr>
                        <a:t>PGR-Instituto de Formación Ministerial, Policial y Pericial</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455125780"/>
                  </a:ext>
                </a:extLst>
              </a:tr>
              <a:tr h="186233">
                <a:tc>
                  <a:txBody>
                    <a:bodyPr/>
                    <a:lstStyle/>
                    <a:p>
                      <a:pPr algn="ctr" fontAlgn="ctr"/>
                      <a:r>
                        <a:rPr lang="es-MX" sz="1050" b="0" i="0" u="none" strike="noStrike" dirty="0">
                          <a:solidFill>
                            <a:srgbClr val="FFFFFF"/>
                          </a:solidFill>
                          <a:effectLst/>
                          <a:latin typeface="Calibri" panose="020F0502020204030204" pitchFamily="34" charset="0"/>
                        </a:rPr>
                        <a:t>39</a:t>
                      </a:r>
                    </a:p>
                  </a:txBody>
                  <a:tcPr marL="9525" marR="9525" marT="9525" marB="0" anchor="ctr">
                    <a:solidFill>
                      <a:srgbClr val="006666"/>
                    </a:solidFill>
                  </a:tcPr>
                </a:tc>
                <a:tc>
                  <a:txBody>
                    <a:bodyPr/>
                    <a:lstStyle/>
                    <a:p>
                      <a:pPr algn="l" fontAlgn="ctr"/>
                      <a:r>
                        <a:rPr lang="es-MX" sz="1050" b="0" i="0" u="none" strike="noStrike">
                          <a:solidFill>
                            <a:srgbClr val="000000"/>
                          </a:solidFill>
                          <a:effectLst/>
                          <a:latin typeface="Calibri" panose="020F0502020204030204" pitchFamily="34" charset="0"/>
                        </a:rPr>
                        <a:t>SHCP</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469369127"/>
                  </a:ext>
                </a:extLst>
              </a:tr>
              <a:tr h="173933">
                <a:tc>
                  <a:txBody>
                    <a:bodyPr/>
                    <a:lstStyle/>
                    <a:p>
                      <a:pPr algn="ctr" fontAlgn="ctr"/>
                      <a:r>
                        <a:rPr lang="es-MX" sz="1050" b="0" i="0" u="none" strike="noStrike" dirty="0">
                          <a:solidFill>
                            <a:srgbClr val="FFFFFF"/>
                          </a:solidFill>
                          <a:effectLst/>
                          <a:latin typeface="Calibri" panose="020F0502020204030204" pitchFamily="34" charset="0"/>
                        </a:rPr>
                        <a:t>40</a:t>
                      </a:r>
                    </a:p>
                  </a:txBody>
                  <a:tcPr marL="9525" marR="9525" marT="9525" marB="0" anchor="ctr">
                    <a:solidFill>
                      <a:srgbClr val="006666"/>
                    </a:solidFill>
                  </a:tcPr>
                </a:tc>
                <a:tc>
                  <a:txBody>
                    <a:bodyPr/>
                    <a:lstStyle/>
                    <a:p>
                      <a:pPr algn="l" fontAlgn="ctr"/>
                      <a:r>
                        <a:rPr lang="es-MX" sz="1050" b="0" i="0" u="none" strike="noStrike">
                          <a:solidFill>
                            <a:srgbClr val="000000"/>
                          </a:solidFill>
                          <a:effectLst/>
                          <a:latin typeface="Calibri" panose="020F0502020204030204" pitchFamily="34" charset="0"/>
                        </a:rPr>
                        <a:t>SCJN</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946630045"/>
                  </a:ext>
                </a:extLst>
              </a:tr>
              <a:tr h="173933">
                <a:tc>
                  <a:txBody>
                    <a:bodyPr/>
                    <a:lstStyle/>
                    <a:p>
                      <a:pPr algn="ctr" fontAlgn="ctr"/>
                      <a:r>
                        <a:rPr lang="es-MX" sz="1050" b="0" i="0" u="none" strike="noStrike" dirty="0">
                          <a:solidFill>
                            <a:srgbClr val="FFFFFF"/>
                          </a:solidFill>
                          <a:effectLst/>
                          <a:latin typeface="Calibri" panose="020F0502020204030204" pitchFamily="34" charset="0"/>
                        </a:rPr>
                        <a:t>41</a:t>
                      </a:r>
                    </a:p>
                  </a:txBody>
                  <a:tcPr marL="9525" marR="9525" marT="9525" marB="0" anchor="ctr">
                    <a:solidFill>
                      <a:srgbClr val="006666"/>
                    </a:solidFill>
                  </a:tcPr>
                </a:tc>
                <a:tc>
                  <a:txBody>
                    <a:bodyPr/>
                    <a:lstStyle/>
                    <a:p>
                      <a:pPr algn="l" fontAlgn="ctr"/>
                      <a:r>
                        <a:rPr lang="es-MX" sz="1050" b="0" i="0" u="none" strike="noStrike">
                          <a:solidFill>
                            <a:srgbClr val="000000"/>
                          </a:solidFill>
                          <a:effectLst/>
                          <a:latin typeface="Calibri" panose="020F0502020204030204" pitchFamily="34" charset="0"/>
                        </a:rPr>
                        <a:t>Aeropuerto Internacional CDMX</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487819161"/>
                  </a:ext>
                </a:extLst>
              </a:tr>
              <a:tr h="338094">
                <a:tc>
                  <a:txBody>
                    <a:bodyPr/>
                    <a:lstStyle/>
                    <a:p>
                      <a:pPr algn="ctr" fontAlgn="ctr"/>
                      <a:r>
                        <a:rPr lang="es-MX" sz="1050" b="0" i="0" u="none" strike="noStrike" dirty="0">
                          <a:solidFill>
                            <a:srgbClr val="FFFFFF"/>
                          </a:solidFill>
                          <a:effectLst/>
                          <a:latin typeface="Calibri" panose="020F0502020204030204" pitchFamily="34" charset="0"/>
                        </a:rPr>
                        <a:t>42</a:t>
                      </a:r>
                    </a:p>
                  </a:txBody>
                  <a:tcPr marL="9525" marR="9525" marT="9525" marB="0" anchor="ctr">
                    <a:solidFill>
                      <a:srgbClr val="006666"/>
                    </a:solidFill>
                  </a:tcPr>
                </a:tc>
                <a:tc>
                  <a:txBody>
                    <a:bodyPr/>
                    <a:lstStyle/>
                    <a:p>
                      <a:pPr algn="l" fontAlgn="ctr"/>
                      <a:r>
                        <a:rPr lang="es-MX" sz="1050" b="0" i="0" u="none" strike="noStrike">
                          <a:solidFill>
                            <a:srgbClr val="000000"/>
                          </a:solidFill>
                          <a:effectLst/>
                          <a:latin typeface="Calibri" panose="020F0502020204030204" pitchFamily="34" charset="0"/>
                        </a:rPr>
                        <a:t>CONACYT-Fondo Sectorial CONACYT-SENER-HIDROCARBUROS</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791868797"/>
                  </a:ext>
                </a:extLst>
              </a:tr>
              <a:tr h="173933">
                <a:tc>
                  <a:txBody>
                    <a:bodyPr/>
                    <a:lstStyle/>
                    <a:p>
                      <a:pPr algn="ctr" fontAlgn="ctr"/>
                      <a:r>
                        <a:rPr lang="es-MX" sz="1050" b="0" i="0" u="none" strike="noStrike">
                          <a:solidFill>
                            <a:srgbClr val="FFFFFF"/>
                          </a:solidFill>
                          <a:effectLst/>
                          <a:latin typeface="Calibri" panose="020F0502020204030204" pitchFamily="34" charset="0"/>
                        </a:rPr>
                        <a:t>43</a:t>
                      </a:r>
                    </a:p>
                  </a:txBody>
                  <a:tcPr marL="9525" marR="9525" marT="9525" marB="0" anchor="ctr">
                    <a:solidFill>
                      <a:srgbClr val="006666"/>
                    </a:solidFill>
                  </a:tcPr>
                </a:tc>
                <a:tc>
                  <a:txBody>
                    <a:bodyPr/>
                    <a:lstStyle/>
                    <a:p>
                      <a:pPr algn="l" fontAlgn="ctr"/>
                      <a:r>
                        <a:rPr lang="es-MX" sz="1050" b="0" i="0" u="none" strike="noStrike">
                          <a:solidFill>
                            <a:srgbClr val="000000"/>
                          </a:solidFill>
                          <a:effectLst/>
                          <a:latin typeface="Calibri" panose="020F0502020204030204" pitchFamily="34" charset="0"/>
                        </a:rPr>
                        <a:t>CONACYT</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844370262"/>
                  </a:ext>
                </a:extLst>
              </a:tr>
              <a:tr h="207264">
                <a:tc>
                  <a:txBody>
                    <a:bodyPr/>
                    <a:lstStyle/>
                    <a:p>
                      <a:pPr algn="ctr" fontAlgn="ctr"/>
                      <a:r>
                        <a:rPr lang="es-MX" sz="1050" b="0" i="0" u="none" strike="noStrike">
                          <a:solidFill>
                            <a:srgbClr val="FFFFFF"/>
                          </a:solidFill>
                          <a:effectLst/>
                          <a:latin typeface="Calibri" panose="020F0502020204030204" pitchFamily="34" charset="0"/>
                        </a:rPr>
                        <a:t>44</a:t>
                      </a:r>
                    </a:p>
                  </a:txBody>
                  <a:tcPr marL="9525" marR="9525" marT="9525" marB="0" anchor="ctr">
                    <a:solidFill>
                      <a:srgbClr val="006666"/>
                    </a:solidFill>
                  </a:tcPr>
                </a:tc>
                <a:tc>
                  <a:txBody>
                    <a:bodyPr/>
                    <a:lstStyle/>
                    <a:p>
                      <a:pPr algn="l" fontAlgn="ctr"/>
                      <a:r>
                        <a:rPr lang="es-MX" sz="1050" b="0" i="0" u="none" strike="noStrike" dirty="0">
                          <a:solidFill>
                            <a:srgbClr val="000000"/>
                          </a:solidFill>
                          <a:effectLst/>
                          <a:latin typeface="Calibri" panose="020F0502020204030204" pitchFamily="34" charset="0"/>
                        </a:rPr>
                        <a:t>Instituto Mexicano del Petróleo</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509766245"/>
                  </a:ext>
                </a:extLst>
              </a:tr>
              <a:tr h="173933">
                <a:tc>
                  <a:txBody>
                    <a:bodyPr/>
                    <a:lstStyle/>
                    <a:p>
                      <a:pPr algn="ctr" fontAlgn="ctr"/>
                      <a:r>
                        <a:rPr lang="es-MX" sz="1050" b="0" i="0" u="none" strike="noStrike" dirty="0">
                          <a:solidFill>
                            <a:srgbClr val="FFFFFF"/>
                          </a:solidFill>
                          <a:effectLst/>
                          <a:latin typeface="Calibri" panose="020F0502020204030204" pitchFamily="34" charset="0"/>
                        </a:rPr>
                        <a:t>45</a:t>
                      </a:r>
                    </a:p>
                  </a:txBody>
                  <a:tcPr marL="9525" marR="9525" marT="9525" marB="0" anchor="ctr">
                    <a:solidFill>
                      <a:srgbClr val="006666"/>
                    </a:solidFill>
                  </a:tcPr>
                </a:tc>
                <a:tc>
                  <a:txBody>
                    <a:bodyPr/>
                    <a:lstStyle/>
                    <a:p>
                      <a:pPr algn="l" fontAlgn="ctr"/>
                      <a:r>
                        <a:rPr lang="es-MX" sz="1050" b="0" i="0" u="none" strike="noStrike">
                          <a:solidFill>
                            <a:srgbClr val="000000"/>
                          </a:solidFill>
                          <a:effectLst/>
                          <a:latin typeface="Calibri" panose="020F0502020204030204" pitchFamily="34" charset="0"/>
                        </a:rPr>
                        <a:t>Instituto Nacional de Ecología y Cambio Climático</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902645401"/>
                  </a:ext>
                </a:extLst>
              </a:tr>
              <a:tr h="173933">
                <a:tc>
                  <a:txBody>
                    <a:bodyPr/>
                    <a:lstStyle/>
                    <a:p>
                      <a:pPr algn="ctr" fontAlgn="ctr"/>
                      <a:r>
                        <a:rPr lang="es-MX" sz="1050" b="0" i="0" u="none" strike="noStrike" dirty="0">
                          <a:solidFill>
                            <a:srgbClr val="FFFFFF"/>
                          </a:solidFill>
                          <a:effectLst/>
                          <a:latin typeface="Calibri" panose="020F0502020204030204" pitchFamily="34" charset="0"/>
                        </a:rPr>
                        <a:t>46</a:t>
                      </a:r>
                    </a:p>
                  </a:txBody>
                  <a:tcPr marL="9525" marR="9525" marT="9525" marB="0" anchor="ctr">
                    <a:solidFill>
                      <a:srgbClr val="006666"/>
                    </a:solidFill>
                  </a:tcPr>
                </a:tc>
                <a:tc>
                  <a:txBody>
                    <a:bodyPr/>
                    <a:lstStyle/>
                    <a:p>
                      <a:pPr algn="l" fontAlgn="ctr"/>
                      <a:r>
                        <a:rPr lang="es-MX" sz="1050" b="0" i="0" u="none" strike="noStrike">
                          <a:solidFill>
                            <a:srgbClr val="000000"/>
                          </a:solidFill>
                          <a:effectLst/>
                          <a:latin typeface="Calibri" panose="020F0502020204030204" pitchFamily="34" charset="0"/>
                        </a:rPr>
                        <a:t>Oficina de la Presidencia de la República</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953892674"/>
                  </a:ext>
                </a:extLst>
              </a:tr>
              <a:tr h="338094">
                <a:tc>
                  <a:txBody>
                    <a:bodyPr/>
                    <a:lstStyle/>
                    <a:p>
                      <a:pPr algn="ctr" fontAlgn="ctr"/>
                      <a:r>
                        <a:rPr lang="es-MX" sz="1050" b="0" i="0" u="none" strike="noStrike" dirty="0">
                          <a:solidFill>
                            <a:srgbClr val="FFFFFF"/>
                          </a:solidFill>
                          <a:effectLst/>
                          <a:latin typeface="Calibri" panose="020F0502020204030204" pitchFamily="34" charset="0"/>
                        </a:rPr>
                        <a:t>47</a:t>
                      </a:r>
                    </a:p>
                  </a:txBody>
                  <a:tcPr marL="9525" marR="9525" marT="9525" marB="0" anchor="ctr">
                    <a:solidFill>
                      <a:srgbClr val="006666"/>
                    </a:solidFill>
                  </a:tcPr>
                </a:tc>
                <a:tc>
                  <a:txBody>
                    <a:bodyPr/>
                    <a:lstStyle/>
                    <a:p>
                      <a:pPr algn="l" fontAlgn="ctr"/>
                      <a:r>
                        <a:rPr lang="es-MX" sz="1050" b="0" i="0" u="none" strike="noStrike">
                          <a:solidFill>
                            <a:srgbClr val="000000"/>
                          </a:solidFill>
                          <a:effectLst/>
                          <a:latin typeface="Calibri" panose="020F0502020204030204" pitchFamily="34" charset="0"/>
                        </a:rPr>
                        <a:t>PEMEX-Contrato… para la Construcción y Suministro de Remolcadores…</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598650551"/>
                  </a:ext>
                </a:extLst>
              </a:tr>
              <a:tr h="173933">
                <a:tc>
                  <a:txBody>
                    <a:bodyPr/>
                    <a:lstStyle/>
                    <a:p>
                      <a:pPr algn="ctr" fontAlgn="ctr"/>
                      <a:r>
                        <a:rPr lang="es-MX" sz="1050" b="0" i="0" u="none" strike="noStrike" dirty="0">
                          <a:solidFill>
                            <a:srgbClr val="FFFFFF"/>
                          </a:solidFill>
                          <a:effectLst/>
                          <a:latin typeface="Calibri" panose="020F0502020204030204" pitchFamily="34" charset="0"/>
                        </a:rPr>
                        <a:t>48</a:t>
                      </a:r>
                    </a:p>
                  </a:txBody>
                  <a:tcPr marL="9525" marR="9525" marT="9525" marB="0" anchor="ctr">
                    <a:solidFill>
                      <a:srgbClr val="006666"/>
                    </a:solidFill>
                  </a:tcPr>
                </a:tc>
                <a:tc>
                  <a:txBody>
                    <a:bodyPr/>
                    <a:lstStyle/>
                    <a:p>
                      <a:pPr algn="l" fontAlgn="ctr"/>
                      <a:r>
                        <a:rPr lang="es-MX" sz="1050" b="0" i="0" u="none" strike="noStrike">
                          <a:solidFill>
                            <a:srgbClr val="000000"/>
                          </a:solidFill>
                          <a:effectLst/>
                          <a:latin typeface="Calibri" panose="020F0502020204030204" pitchFamily="34" charset="0"/>
                        </a:rPr>
                        <a:t>PGR-Centro Federal de Protección a Personas</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534910577"/>
                  </a:ext>
                </a:extLst>
              </a:tr>
              <a:tr h="173933">
                <a:tc>
                  <a:txBody>
                    <a:bodyPr/>
                    <a:lstStyle/>
                    <a:p>
                      <a:pPr algn="ctr" fontAlgn="ctr"/>
                      <a:r>
                        <a:rPr lang="es-MX" sz="1050" b="0" i="0" u="none" strike="noStrike" dirty="0">
                          <a:solidFill>
                            <a:srgbClr val="FFFFFF"/>
                          </a:solidFill>
                          <a:effectLst/>
                          <a:latin typeface="Calibri" panose="020F0502020204030204" pitchFamily="34" charset="0"/>
                        </a:rPr>
                        <a:t>49</a:t>
                      </a:r>
                    </a:p>
                  </a:txBody>
                  <a:tcPr marL="9525" marR="9525" marT="9525" marB="0" anchor="ctr">
                    <a:solidFill>
                      <a:srgbClr val="006666"/>
                    </a:solidFill>
                  </a:tcPr>
                </a:tc>
                <a:tc>
                  <a:txBody>
                    <a:bodyPr/>
                    <a:lstStyle/>
                    <a:p>
                      <a:pPr algn="l" fontAlgn="ctr"/>
                      <a:r>
                        <a:rPr lang="es-MX" sz="1050" b="0" i="0" u="none" strike="noStrike">
                          <a:solidFill>
                            <a:srgbClr val="000000"/>
                          </a:solidFill>
                          <a:effectLst/>
                          <a:latin typeface="Calibri" panose="020F0502020204030204" pitchFamily="34" charset="0"/>
                        </a:rPr>
                        <a:t>Procuraduría Agraria</a:t>
                      </a:r>
                    </a:p>
                  </a:txBody>
                  <a:tcPr marL="9525" marR="9525" marT="9525" marB="0" anchor="ctr"/>
                </a:tc>
                <a:tc>
                  <a:txBody>
                    <a:bodyPr/>
                    <a:lstStyle/>
                    <a:p>
                      <a:pPr algn="ctr" fontAlgn="ctr"/>
                      <a:r>
                        <a:rPr lang="es-MX" sz="105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771455321"/>
                  </a:ext>
                </a:extLst>
              </a:tr>
              <a:tr h="196846">
                <a:tc>
                  <a:txBody>
                    <a:bodyPr/>
                    <a:lstStyle/>
                    <a:p>
                      <a:pPr algn="ctr" fontAlgn="ctr"/>
                      <a:r>
                        <a:rPr lang="es-MX" sz="1050" b="0" i="0" u="none" strike="noStrike" dirty="0">
                          <a:solidFill>
                            <a:srgbClr val="FFFFFF"/>
                          </a:solidFill>
                          <a:effectLst/>
                          <a:latin typeface="Calibri" panose="020F0502020204030204" pitchFamily="34" charset="0"/>
                        </a:rPr>
                        <a:t>50</a:t>
                      </a:r>
                    </a:p>
                  </a:txBody>
                  <a:tcPr marL="9525" marR="9525" marT="9525" marB="0" anchor="ctr">
                    <a:solidFill>
                      <a:srgbClr val="006666"/>
                    </a:solidFill>
                  </a:tcPr>
                </a:tc>
                <a:tc>
                  <a:txBody>
                    <a:bodyPr/>
                    <a:lstStyle/>
                    <a:p>
                      <a:pPr algn="l" fontAlgn="ctr"/>
                      <a:r>
                        <a:rPr lang="es-MX" sz="1050" b="0" i="0" u="none" strike="noStrike">
                          <a:solidFill>
                            <a:srgbClr val="000000"/>
                          </a:solidFill>
                          <a:effectLst/>
                          <a:latin typeface="Calibri" panose="020F0502020204030204" pitchFamily="34" charset="0"/>
                        </a:rPr>
                        <a:t>Procuraduría Federal del Consumidor</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896552752"/>
                  </a:ext>
                </a:extLst>
              </a:tr>
              <a:tr h="173933">
                <a:tc>
                  <a:txBody>
                    <a:bodyPr/>
                    <a:lstStyle/>
                    <a:p>
                      <a:pPr algn="ctr" fontAlgn="ctr"/>
                      <a:r>
                        <a:rPr lang="es-MX" sz="1050" b="0" i="0" u="none" strike="noStrike" dirty="0">
                          <a:solidFill>
                            <a:srgbClr val="FFFFFF"/>
                          </a:solidFill>
                          <a:effectLst/>
                          <a:latin typeface="Calibri" panose="020F0502020204030204" pitchFamily="34" charset="0"/>
                        </a:rPr>
                        <a:t>51</a:t>
                      </a:r>
                    </a:p>
                  </a:txBody>
                  <a:tcPr marL="9525" marR="9525" marT="9525" marB="0" anchor="ctr">
                    <a:solidFill>
                      <a:srgbClr val="006666"/>
                    </a:solidFill>
                  </a:tcPr>
                </a:tc>
                <a:tc>
                  <a:txBody>
                    <a:bodyPr/>
                    <a:lstStyle/>
                    <a:p>
                      <a:pPr algn="l" fontAlgn="ctr"/>
                      <a:r>
                        <a:rPr lang="es-MX" sz="1050" b="0" i="0" u="none" strike="noStrike">
                          <a:solidFill>
                            <a:srgbClr val="000000"/>
                          </a:solidFill>
                          <a:effectLst/>
                          <a:latin typeface="Calibri" panose="020F0502020204030204" pitchFamily="34" charset="0"/>
                        </a:rPr>
                        <a:t>Secretaría de Salud</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566135914"/>
                  </a:ext>
                </a:extLst>
              </a:tr>
              <a:tr h="173933">
                <a:tc>
                  <a:txBody>
                    <a:bodyPr/>
                    <a:lstStyle/>
                    <a:p>
                      <a:pPr algn="ctr" fontAlgn="ctr"/>
                      <a:r>
                        <a:rPr lang="es-MX" sz="1050" b="0" i="0" u="none" strike="noStrike" dirty="0">
                          <a:solidFill>
                            <a:srgbClr val="FFFFFF"/>
                          </a:solidFill>
                          <a:effectLst/>
                          <a:latin typeface="Calibri" panose="020F0502020204030204" pitchFamily="34" charset="0"/>
                        </a:rPr>
                        <a:t>52</a:t>
                      </a:r>
                    </a:p>
                  </a:txBody>
                  <a:tcPr marL="9525" marR="9525" marT="9525" marB="0" anchor="ctr">
                    <a:solidFill>
                      <a:srgbClr val="006666"/>
                    </a:solidFill>
                  </a:tcPr>
                </a:tc>
                <a:tc>
                  <a:txBody>
                    <a:bodyPr/>
                    <a:lstStyle/>
                    <a:p>
                      <a:pPr algn="l" fontAlgn="ctr"/>
                      <a:r>
                        <a:rPr lang="es-MX" sz="1050" b="0" i="0" u="none" strike="noStrike">
                          <a:solidFill>
                            <a:srgbClr val="000000"/>
                          </a:solidFill>
                          <a:effectLst/>
                          <a:latin typeface="Calibri" panose="020F0502020204030204" pitchFamily="34" charset="0"/>
                        </a:rPr>
                        <a:t>Secretaría Ejecutiva del Sistema Nacional Anticorrupción</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607624719"/>
                  </a:ext>
                </a:extLst>
              </a:tr>
              <a:tr h="173933">
                <a:tc>
                  <a:txBody>
                    <a:bodyPr/>
                    <a:lstStyle/>
                    <a:p>
                      <a:pPr algn="ctr" fontAlgn="ctr"/>
                      <a:r>
                        <a:rPr lang="es-MX" sz="1050" b="0" i="0" u="none" strike="noStrike" dirty="0">
                          <a:solidFill>
                            <a:srgbClr val="FFFFFF"/>
                          </a:solidFill>
                          <a:effectLst/>
                          <a:latin typeface="Calibri" panose="020F0502020204030204" pitchFamily="34" charset="0"/>
                        </a:rPr>
                        <a:t>53</a:t>
                      </a:r>
                    </a:p>
                  </a:txBody>
                  <a:tcPr marL="9525" marR="9525" marT="9525" marB="0" anchor="ctr">
                    <a:solidFill>
                      <a:srgbClr val="006666"/>
                    </a:solidFill>
                  </a:tcPr>
                </a:tc>
                <a:tc>
                  <a:txBody>
                    <a:bodyPr/>
                    <a:lstStyle/>
                    <a:p>
                      <a:pPr algn="l" fontAlgn="ctr"/>
                      <a:r>
                        <a:rPr lang="es-MX" sz="1050" b="0" i="0" u="none" strike="noStrike">
                          <a:solidFill>
                            <a:srgbClr val="000000"/>
                          </a:solidFill>
                          <a:effectLst/>
                          <a:latin typeface="Calibri" panose="020F0502020204030204" pitchFamily="34" charset="0"/>
                        </a:rPr>
                        <a:t>SEMARNAT-Mandato para Remediación Ambiental</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024675506"/>
                  </a:ext>
                </a:extLst>
              </a:tr>
              <a:tr h="173933">
                <a:tc>
                  <a:txBody>
                    <a:bodyPr/>
                    <a:lstStyle/>
                    <a:p>
                      <a:pPr algn="ctr" fontAlgn="ctr"/>
                      <a:r>
                        <a:rPr lang="es-MX" sz="1050" b="0" i="0" u="none" strike="noStrike" dirty="0">
                          <a:solidFill>
                            <a:srgbClr val="FFFFFF"/>
                          </a:solidFill>
                          <a:effectLst/>
                          <a:latin typeface="Calibri" panose="020F0502020204030204" pitchFamily="34" charset="0"/>
                        </a:rPr>
                        <a:t>54</a:t>
                      </a:r>
                    </a:p>
                  </a:txBody>
                  <a:tcPr marL="9525" marR="9525" marT="9525" marB="0" anchor="ctr">
                    <a:solidFill>
                      <a:srgbClr val="006666"/>
                    </a:solidFill>
                  </a:tcPr>
                </a:tc>
                <a:tc>
                  <a:txBody>
                    <a:bodyPr/>
                    <a:lstStyle/>
                    <a:p>
                      <a:pPr algn="l" fontAlgn="ctr"/>
                      <a:r>
                        <a:rPr lang="es-MX" sz="1050" b="0" i="0" u="none" strike="noStrike">
                          <a:solidFill>
                            <a:srgbClr val="000000"/>
                          </a:solidFill>
                          <a:effectLst/>
                          <a:latin typeface="Calibri" panose="020F0502020204030204" pitchFamily="34" charset="0"/>
                        </a:rPr>
                        <a:t>Senado de la República</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60682222"/>
                  </a:ext>
                </a:extLst>
              </a:tr>
              <a:tr h="173933">
                <a:tc>
                  <a:txBody>
                    <a:bodyPr/>
                    <a:lstStyle/>
                    <a:p>
                      <a:pPr algn="ctr" fontAlgn="ctr"/>
                      <a:r>
                        <a:rPr lang="es-MX" sz="1050" b="0" i="0" u="none" strike="noStrike" dirty="0">
                          <a:solidFill>
                            <a:srgbClr val="FFFFFF"/>
                          </a:solidFill>
                          <a:effectLst/>
                          <a:latin typeface="Calibri" panose="020F0502020204030204" pitchFamily="34" charset="0"/>
                        </a:rPr>
                        <a:t>55</a:t>
                      </a:r>
                    </a:p>
                  </a:txBody>
                  <a:tcPr marL="9525" marR="9525" marT="9525" marB="0" anchor="ctr">
                    <a:solidFill>
                      <a:srgbClr val="006666"/>
                    </a:solidFill>
                  </a:tcPr>
                </a:tc>
                <a:tc>
                  <a:txBody>
                    <a:bodyPr/>
                    <a:lstStyle/>
                    <a:p>
                      <a:pPr algn="l" fontAlgn="ctr"/>
                      <a:r>
                        <a:rPr lang="es-MX" sz="1050" b="0" i="0" u="none" strike="noStrike">
                          <a:solidFill>
                            <a:srgbClr val="000000"/>
                          </a:solidFill>
                          <a:effectLst/>
                          <a:latin typeface="Calibri" panose="020F0502020204030204" pitchFamily="34" charset="0"/>
                        </a:rPr>
                        <a:t>SENER-Fondo para la Transición Energética…</a:t>
                      </a:r>
                    </a:p>
                  </a:txBody>
                  <a:tcPr marL="9525" marR="9525" marT="9525" marB="0" anchor="ctr"/>
                </a:tc>
                <a:tc>
                  <a:txBody>
                    <a:bodyPr/>
                    <a:lstStyle/>
                    <a:p>
                      <a:pPr algn="ctr" fontAlgn="ctr"/>
                      <a:r>
                        <a:rPr lang="es-MX" sz="105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390533001"/>
                  </a:ext>
                </a:extLst>
              </a:tr>
              <a:tr h="173933">
                <a:tc gridSpan="2">
                  <a:txBody>
                    <a:bodyPr/>
                    <a:lstStyle/>
                    <a:p>
                      <a:pPr algn="ctr" fontAlgn="ctr"/>
                      <a:r>
                        <a:rPr lang="es-MX" sz="1050" b="1" i="0" u="none" strike="noStrike" dirty="0">
                          <a:solidFill>
                            <a:schemeClr val="bg1"/>
                          </a:solidFill>
                          <a:effectLst/>
                          <a:latin typeface="Calibri" panose="020F0502020204030204" pitchFamily="34" charset="0"/>
                        </a:rPr>
                        <a:t>TOTAL</a:t>
                      </a:r>
                    </a:p>
                  </a:txBody>
                  <a:tcPr marL="9525" marR="9525" marT="9525" marB="0" anchor="ctr">
                    <a:solidFill>
                      <a:srgbClr val="7030A0"/>
                    </a:solidFill>
                  </a:tcPr>
                </a:tc>
                <a:tc hMerge="1">
                  <a:txBody>
                    <a:bodyPr/>
                    <a:lstStyle/>
                    <a:p>
                      <a:endParaRPr lang="es-MX"/>
                    </a:p>
                  </a:txBody>
                  <a:tcPr/>
                </a:tc>
                <a:tc>
                  <a:txBody>
                    <a:bodyPr/>
                    <a:lstStyle/>
                    <a:p>
                      <a:pPr algn="ctr" fontAlgn="ctr"/>
                      <a:r>
                        <a:rPr lang="es-MX" sz="1050" b="1" i="0" u="none" strike="noStrike" dirty="0">
                          <a:solidFill>
                            <a:schemeClr val="bg1"/>
                          </a:solidFill>
                          <a:effectLst/>
                          <a:latin typeface="Calibri" panose="020F0502020204030204" pitchFamily="34" charset="0"/>
                        </a:rPr>
                        <a:t>1,565</a:t>
                      </a:r>
                    </a:p>
                  </a:txBody>
                  <a:tcPr marL="9525" marR="9525" marT="9525" marB="0" anchor="ctr">
                    <a:solidFill>
                      <a:srgbClr val="7030A0"/>
                    </a:solidFill>
                  </a:tcPr>
                </a:tc>
                <a:extLst>
                  <a:ext uri="{0D108BD9-81ED-4DB2-BD59-A6C34878D82A}">
                    <a16:rowId xmlns:a16="http://schemas.microsoft.com/office/drawing/2014/main" val="915150780"/>
                  </a:ext>
                </a:extLst>
              </a:tr>
            </a:tbl>
          </a:graphicData>
        </a:graphic>
      </p:graphicFrame>
    </p:spTree>
    <p:extLst>
      <p:ext uri="{BB962C8B-B14F-4D97-AF65-F5344CB8AC3E}">
        <p14:creationId xmlns:p14="http://schemas.microsoft.com/office/powerpoint/2010/main" val="249865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21348C-C50B-43A3-A3D8-73EFD2CDCCCE}"/>
              </a:ext>
            </a:extLst>
          </p:cNvPr>
          <p:cNvSpPr txBox="1"/>
          <p:nvPr/>
        </p:nvSpPr>
        <p:spPr>
          <a:xfrm>
            <a:off x="194725" y="150495"/>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b="1" cap="small" dirty="0">
                <a:solidFill>
                  <a:schemeClr val="bg1"/>
                </a:solidFill>
              </a:rPr>
              <a:t>Recursos de revisión</a:t>
            </a:r>
          </a:p>
        </p:txBody>
      </p:sp>
      <p:sp>
        <p:nvSpPr>
          <p:cNvPr id="21" name="8 Rectángulo">
            <a:extLst>
              <a:ext uri="{FF2B5EF4-FFF2-40B4-BE49-F238E27FC236}">
                <a16:creationId xmlns:a16="http://schemas.microsoft.com/office/drawing/2014/main" id="{6CC28701-8D96-474C-964E-2DC2E4E64060}"/>
              </a:ext>
            </a:extLst>
          </p:cNvPr>
          <p:cNvSpPr/>
          <p:nvPr/>
        </p:nvSpPr>
        <p:spPr>
          <a:xfrm>
            <a:off x="159241" y="1114952"/>
            <a:ext cx="8621890" cy="806375"/>
          </a:xfrm>
          <a:prstGeom prst="rect">
            <a:avLst/>
          </a:prstGeom>
        </p:spPr>
        <p:txBody>
          <a:bodyPr wrap="square">
            <a:spAutoFit/>
          </a:bodyPr>
          <a:lstStyle/>
          <a:p>
            <a:pPr algn="just" fontAlgn="auto">
              <a:lnSpc>
                <a:spcPct val="120000"/>
              </a:lnSpc>
              <a:spcBef>
                <a:spcPts val="0"/>
              </a:spcBef>
              <a:spcAft>
                <a:spcPts val="1800"/>
              </a:spcAft>
              <a:defRPr/>
            </a:pPr>
            <a:r>
              <a:rPr lang="es-MX" sz="2000" kern="0" dirty="0">
                <a:cs typeface="Arial" pitchFamily="34" charset="0"/>
              </a:rPr>
              <a:t>Del total de las 1,499 solicitudes atendidas, 75 de ellas fueron recurridas ante el INAI:</a:t>
            </a:r>
          </a:p>
        </p:txBody>
      </p:sp>
      <p:graphicFrame>
        <p:nvGraphicFramePr>
          <p:cNvPr id="9" name="Gráfico 8">
            <a:extLst>
              <a:ext uri="{FF2B5EF4-FFF2-40B4-BE49-F238E27FC236}">
                <a16:creationId xmlns:a16="http://schemas.microsoft.com/office/drawing/2014/main" id="{7975045B-BA7A-472F-B823-722D32394CE6}"/>
              </a:ext>
            </a:extLst>
          </p:cNvPr>
          <p:cNvGraphicFramePr/>
          <p:nvPr>
            <p:extLst>
              <p:ext uri="{D42A27DB-BD31-4B8C-83A1-F6EECF244321}">
                <p14:modId xmlns:p14="http://schemas.microsoft.com/office/powerpoint/2010/main" val="3155252660"/>
              </p:ext>
            </p:extLst>
          </p:nvPr>
        </p:nvGraphicFramePr>
        <p:xfrm>
          <a:off x="0" y="2454013"/>
          <a:ext cx="5536883" cy="3033086"/>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ángulo 11">
            <a:extLst>
              <a:ext uri="{FF2B5EF4-FFF2-40B4-BE49-F238E27FC236}">
                <a16:creationId xmlns:a16="http://schemas.microsoft.com/office/drawing/2014/main" id="{C3A4B9FC-1C78-43D7-A597-70C39A5EFBB4}"/>
              </a:ext>
            </a:extLst>
          </p:cNvPr>
          <p:cNvSpPr/>
          <p:nvPr/>
        </p:nvSpPr>
        <p:spPr>
          <a:xfrm>
            <a:off x="3078759" y="3389153"/>
            <a:ext cx="604007" cy="1333850"/>
          </a:xfrm>
          <a:prstGeom prst="rect">
            <a:avLst/>
          </a:prstGeom>
          <a:gradFill>
            <a:gsLst>
              <a:gs pos="0">
                <a:srgbClr val="C0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cxnSp>
        <p:nvCxnSpPr>
          <p:cNvPr id="25" name="Conector recto 24">
            <a:extLst>
              <a:ext uri="{FF2B5EF4-FFF2-40B4-BE49-F238E27FC236}">
                <a16:creationId xmlns:a16="http://schemas.microsoft.com/office/drawing/2014/main" id="{3B6152DA-CBFD-4AEF-895E-FB8523C5772F}"/>
              </a:ext>
            </a:extLst>
          </p:cNvPr>
          <p:cNvCxnSpPr>
            <a:cxnSpLocks/>
          </p:cNvCxnSpPr>
          <p:nvPr/>
        </p:nvCxnSpPr>
        <p:spPr>
          <a:xfrm flipV="1">
            <a:off x="2499919" y="3389155"/>
            <a:ext cx="578840" cy="520115"/>
          </a:xfrm>
          <a:prstGeom prst="line">
            <a:avLst/>
          </a:prstGeom>
          <a:ln w="9525">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6" name="Conector recto 25">
            <a:extLst>
              <a:ext uri="{FF2B5EF4-FFF2-40B4-BE49-F238E27FC236}">
                <a16:creationId xmlns:a16="http://schemas.microsoft.com/office/drawing/2014/main" id="{D91B9003-9839-45B5-A1A3-BC9C8B668681}"/>
              </a:ext>
            </a:extLst>
          </p:cNvPr>
          <p:cNvCxnSpPr>
            <a:cxnSpLocks/>
          </p:cNvCxnSpPr>
          <p:nvPr/>
        </p:nvCxnSpPr>
        <p:spPr>
          <a:xfrm>
            <a:off x="2499919" y="4177717"/>
            <a:ext cx="578840" cy="545286"/>
          </a:xfrm>
          <a:prstGeom prst="line">
            <a:avLst/>
          </a:prstGeom>
          <a:ln w="9525">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31" name="CuadroTexto 30">
            <a:extLst>
              <a:ext uri="{FF2B5EF4-FFF2-40B4-BE49-F238E27FC236}">
                <a16:creationId xmlns:a16="http://schemas.microsoft.com/office/drawing/2014/main" id="{2B0D08EB-B4A9-4327-A3FC-411688A13259}"/>
              </a:ext>
            </a:extLst>
          </p:cNvPr>
          <p:cNvSpPr txBox="1"/>
          <p:nvPr/>
        </p:nvSpPr>
        <p:spPr>
          <a:xfrm>
            <a:off x="3909270" y="3890395"/>
            <a:ext cx="604007" cy="323165"/>
          </a:xfrm>
          <a:prstGeom prst="rect">
            <a:avLst/>
          </a:prstGeom>
          <a:noFill/>
        </p:spPr>
        <p:txBody>
          <a:bodyPr wrap="square" rtlCol="0">
            <a:spAutoFit/>
          </a:bodyPr>
          <a:lstStyle/>
          <a:p>
            <a:r>
              <a:rPr lang="es-MX" sz="1500" b="1" dirty="0"/>
              <a:t>5.0%</a:t>
            </a:r>
          </a:p>
        </p:txBody>
      </p:sp>
      <p:graphicFrame>
        <p:nvGraphicFramePr>
          <p:cNvPr id="35" name="Tabla 34">
            <a:extLst>
              <a:ext uri="{FF2B5EF4-FFF2-40B4-BE49-F238E27FC236}">
                <a16:creationId xmlns:a16="http://schemas.microsoft.com/office/drawing/2014/main" id="{2296A37A-69EA-4327-A592-6802D41A2E87}"/>
              </a:ext>
            </a:extLst>
          </p:cNvPr>
          <p:cNvGraphicFramePr>
            <a:graphicFrameLocks noGrp="1"/>
          </p:cNvGraphicFramePr>
          <p:nvPr>
            <p:extLst>
              <p:ext uri="{D42A27DB-BD31-4B8C-83A1-F6EECF244321}">
                <p14:modId xmlns:p14="http://schemas.microsoft.com/office/powerpoint/2010/main" val="992206163"/>
              </p:ext>
            </p:extLst>
          </p:nvPr>
        </p:nvGraphicFramePr>
        <p:xfrm>
          <a:off x="4890784" y="2096643"/>
          <a:ext cx="4144160" cy="3964305"/>
        </p:xfrm>
        <a:graphic>
          <a:graphicData uri="http://schemas.openxmlformats.org/drawingml/2006/table">
            <a:tbl>
              <a:tblPr>
                <a:tableStyleId>{5C22544A-7EE6-4342-B048-85BDC9FD1C3A}</a:tableStyleId>
              </a:tblPr>
              <a:tblGrid>
                <a:gridCol w="306178">
                  <a:extLst>
                    <a:ext uri="{9D8B030D-6E8A-4147-A177-3AD203B41FA5}">
                      <a16:colId xmlns:a16="http://schemas.microsoft.com/office/drawing/2014/main" val="4085388791"/>
                    </a:ext>
                  </a:extLst>
                </a:gridCol>
                <a:gridCol w="2378297">
                  <a:extLst>
                    <a:ext uri="{9D8B030D-6E8A-4147-A177-3AD203B41FA5}">
                      <a16:colId xmlns:a16="http://schemas.microsoft.com/office/drawing/2014/main" val="533430021"/>
                    </a:ext>
                  </a:extLst>
                </a:gridCol>
                <a:gridCol w="729842">
                  <a:extLst>
                    <a:ext uri="{9D8B030D-6E8A-4147-A177-3AD203B41FA5}">
                      <a16:colId xmlns:a16="http://schemas.microsoft.com/office/drawing/2014/main" val="3897780144"/>
                    </a:ext>
                  </a:extLst>
                </a:gridCol>
                <a:gridCol w="729843">
                  <a:extLst>
                    <a:ext uri="{9D8B030D-6E8A-4147-A177-3AD203B41FA5}">
                      <a16:colId xmlns:a16="http://schemas.microsoft.com/office/drawing/2014/main" val="425819791"/>
                    </a:ext>
                  </a:extLst>
                </a:gridCol>
              </a:tblGrid>
              <a:tr h="381000">
                <a:tc>
                  <a:txBody>
                    <a:bodyPr/>
                    <a:lstStyle/>
                    <a:p>
                      <a:pPr algn="ctr" fontAlgn="ctr"/>
                      <a:r>
                        <a:rPr lang="es-MX" sz="1100" b="1" u="none" strike="noStrike" dirty="0" err="1">
                          <a:solidFill>
                            <a:schemeClr val="bg1"/>
                          </a:solidFill>
                          <a:effectLst/>
                        </a:rPr>
                        <a:t>N°</a:t>
                      </a:r>
                      <a:endParaRPr lang="es-MX" sz="1100" b="1" i="0" u="none" strike="noStrike" dirty="0">
                        <a:solidFill>
                          <a:schemeClr val="bg1"/>
                        </a:solidFill>
                        <a:effectLst/>
                        <a:latin typeface="Calibri" panose="020F0502020204030204" pitchFamily="34" charset="0"/>
                      </a:endParaRPr>
                    </a:p>
                  </a:txBody>
                  <a:tcPr marL="9525" marR="9525" marT="9525" marB="0" anchor="ctr">
                    <a:solidFill>
                      <a:srgbClr val="800080"/>
                    </a:solidFill>
                  </a:tcPr>
                </a:tc>
                <a:tc>
                  <a:txBody>
                    <a:bodyPr/>
                    <a:lstStyle/>
                    <a:p>
                      <a:pPr algn="ctr" fontAlgn="ctr"/>
                      <a:r>
                        <a:rPr lang="es-MX" sz="1100" b="1" u="none" strike="noStrike" dirty="0">
                          <a:solidFill>
                            <a:schemeClr val="bg1"/>
                          </a:solidFill>
                          <a:effectLst/>
                        </a:rPr>
                        <a:t>Sujeto obligado</a:t>
                      </a:r>
                      <a:endParaRPr lang="es-MX" sz="1100" b="1" i="0" u="none" strike="noStrike" dirty="0">
                        <a:solidFill>
                          <a:schemeClr val="bg1"/>
                        </a:solidFill>
                        <a:effectLst/>
                        <a:latin typeface="Calibri" panose="020F0502020204030204" pitchFamily="34" charset="0"/>
                      </a:endParaRPr>
                    </a:p>
                  </a:txBody>
                  <a:tcPr marL="9525" marR="9525" marT="9525" marB="0" anchor="ctr">
                    <a:solidFill>
                      <a:srgbClr val="800080"/>
                    </a:solidFill>
                  </a:tcPr>
                </a:tc>
                <a:tc>
                  <a:txBody>
                    <a:bodyPr/>
                    <a:lstStyle/>
                    <a:p>
                      <a:pPr algn="ctr" fontAlgn="ctr"/>
                      <a:r>
                        <a:rPr lang="es-MX" sz="1100" b="1" u="none" strike="noStrike" dirty="0" err="1">
                          <a:solidFill>
                            <a:schemeClr val="bg1"/>
                          </a:solidFill>
                          <a:effectLst/>
                        </a:rPr>
                        <a:t>N°</a:t>
                      </a:r>
                      <a:br>
                        <a:rPr lang="es-MX" sz="1100" b="1" u="none" strike="noStrike" dirty="0">
                          <a:solidFill>
                            <a:schemeClr val="bg1"/>
                          </a:solidFill>
                          <a:effectLst/>
                        </a:rPr>
                      </a:br>
                      <a:r>
                        <a:rPr lang="es-MX" sz="1100" b="1" u="none" strike="noStrike" dirty="0">
                          <a:solidFill>
                            <a:schemeClr val="bg1"/>
                          </a:solidFill>
                          <a:effectLst/>
                        </a:rPr>
                        <a:t>solicitudes</a:t>
                      </a:r>
                      <a:endParaRPr lang="es-MX" sz="1100" b="1" i="0" u="none" strike="noStrike" dirty="0">
                        <a:solidFill>
                          <a:schemeClr val="bg1"/>
                        </a:solidFill>
                        <a:effectLst/>
                        <a:latin typeface="Calibri" panose="020F0502020204030204" pitchFamily="34" charset="0"/>
                      </a:endParaRPr>
                    </a:p>
                  </a:txBody>
                  <a:tcPr marL="9525" marR="9525" marT="9525" marB="0" anchor="ctr">
                    <a:solidFill>
                      <a:srgbClr val="800080"/>
                    </a:solidFill>
                  </a:tcPr>
                </a:tc>
                <a:tc>
                  <a:txBody>
                    <a:bodyPr/>
                    <a:lstStyle/>
                    <a:p>
                      <a:pPr algn="ctr" fontAlgn="ctr"/>
                      <a:r>
                        <a:rPr lang="es-MX" sz="1100" b="1" i="0" u="none" strike="noStrike" dirty="0">
                          <a:solidFill>
                            <a:schemeClr val="bg1"/>
                          </a:solidFill>
                          <a:effectLst/>
                          <a:latin typeface="Calibri" panose="020F0502020204030204" pitchFamily="34" charset="0"/>
                        </a:rPr>
                        <a:t>Índice de recurrencia</a:t>
                      </a:r>
                    </a:p>
                  </a:txBody>
                  <a:tcPr marL="9525" marR="9525" marT="9525" marB="0" anchor="ctr">
                    <a:solidFill>
                      <a:srgbClr val="800080"/>
                    </a:solidFill>
                  </a:tcPr>
                </a:tc>
                <a:extLst>
                  <a:ext uri="{0D108BD9-81ED-4DB2-BD59-A6C34878D82A}">
                    <a16:rowId xmlns:a16="http://schemas.microsoft.com/office/drawing/2014/main" val="4158226333"/>
                  </a:ext>
                </a:extLst>
              </a:tr>
              <a:tr h="190500">
                <a:tc>
                  <a:txBody>
                    <a:bodyPr/>
                    <a:lstStyle/>
                    <a:p>
                      <a:pPr algn="ctr" fontAlgn="ctr"/>
                      <a:r>
                        <a:rPr lang="es-MX" sz="1100" b="1" u="none" strike="noStrike">
                          <a:solidFill>
                            <a:schemeClr val="bg1"/>
                          </a:solidFill>
                          <a:effectLst/>
                        </a:rPr>
                        <a:t>1</a:t>
                      </a:r>
                      <a:endParaRPr lang="es-MX" sz="1100" b="1" i="0" u="none" strike="noStrike">
                        <a:solidFill>
                          <a:schemeClr val="bg1"/>
                        </a:solidFill>
                        <a:effectLst/>
                        <a:latin typeface="Calibri" panose="020F0502020204030204" pitchFamily="34" charset="0"/>
                      </a:endParaRPr>
                    </a:p>
                  </a:txBody>
                  <a:tcPr marL="9525" marR="9525" marT="9525" marB="0" anchor="ctr">
                    <a:solidFill>
                      <a:srgbClr val="006666"/>
                    </a:solidFill>
                  </a:tcPr>
                </a:tc>
                <a:tc>
                  <a:txBody>
                    <a:bodyPr/>
                    <a:lstStyle/>
                    <a:p>
                      <a:pPr algn="l" fontAlgn="ctr"/>
                      <a:r>
                        <a:rPr lang="es-MX" sz="1100" u="none" strike="noStrike">
                          <a:effectLst/>
                        </a:rPr>
                        <a:t>PEMEX</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dirty="0">
                          <a:effectLst/>
                        </a:rPr>
                        <a:t>37</a:t>
                      </a:r>
                      <a:endParaRPr lang="es-MX"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0" i="0" u="none" strike="noStrike" dirty="0">
                          <a:solidFill>
                            <a:srgbClr val="000000"/>
                          </a:solidFill>
                          <a:effectLst/>
                          <a:latin typeface="Calibri" panose="020F0502020204030204" pitchFamily="34" charset="0"/>
                        </a:rPr>
                        <a:t>5.7</a:t>
                      </a:r>
                    </a:p>
                  </a:txBody>
                  <a:tcPr marL="9525" marR="9525" marT="9525" marB="0" anchor="ctr"/>
                </a:tc>
                <a:extLst>
                  <a:ext uri="{0D108BD9-81ED-4DB2-BD59-A6C34878D82A}">
                    <a16:rowId xmlns:a16="http://schemas.microsoft.com/office/drawing/2014/main" val="3323911089"/>
                  </a:ext>
                </a:extLst>
              </a:tr>
              <a:tr h="190500">
                <a:tc>
                  <a:txBody>
                    <a:bodyPr/>
                    <a:lstStyle/>
                    <a:p>
                      <a:pPr algn="ctr" fontAlgn="ctr"/>
                      <a:r>
                        <a:rPr lang="es-MX" sz="1100" b="1" u="none" strike="noStrike" dirty="0">
                          <a:solidFill>
                            <a:schemeClr val="bg1"/>
                          </a:solidFill>
                          <a:effectLst/>
                        </a:rPr>
                        <a:t>2</a:t>
                      </a:r>
                      <a:endParaRPr lang="es-MX" sz="1100" b="1" i="0" u="none" strike="noStrike" dirty="0">
                        <a:solidFill>
                          <a:schemeClr val="bg1"/>
                        </a:solidFill>
                        <a:effectLst/>
                        <a:latin typeface="Calibri" panose="020F0502020204030204" pitchFamily="34" charset="0"/>
                      </a:endParaRPr>
                    </a:p>
                  </a:txBody>
                  <a:tcPr marL="9525" marR="9525" marT="9525" marB="0" anchor="ctr">
                    <a:solidFill>
                      <a:srgbClr val="006666"/>
                    </a:solidFill>
                  </a:tcPr>
                </a:tc>
                <a:tc>
                  <a:txBody>
                    <a:bodyPr/>
                    <a:lstStyle/>
                    <a:p>
                      <a:pPr algn="l" fontAlgn="ctr"/>
                      <a:r>
                        <a:rPr lang="es-MX" sz="1100" u="none" strike="noStrike">
                          <a:effectLst/>
                        </a:rPr>
                        <a:t>PEMEX Logística</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dirty="0">
                          <a:effectLst/>
                        </a:rPr>
                        <a:t>10</a:t>
                      </a:r>
                      <a:endParaRPr lang="es-MX"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0" i="0" u="none" strike="noStrike" dirty="0">
                          <a:solidFill>
                            <a:srgbClr val="000000"/>
                          </a:solidFill>
                          <a:effectLst/>
                          <a:latin typeface="Calibri" panose="020F0502020204030204" pitchFamily="34" charset="0"/>
                        </a:rPr>
                        <a:t>8.3</a:t>
                      </a:r>
                    </a:p>
                  </a:txBody>
                  <a:tcPr marL="9525" marR="9525" marT="9525" marB="0" anchor="ctr"/>
                </a:tc>
                <a:extLst>
                  <a:ext uri="{0D108BD9-81ED-4DB2-BD59-A6C34878D82A}">
                    <a16:rowId xmlns:a16="http://schemas.microsoft.com/office/drawing/2014/main" val="1089831554"/>
                  </a:ext>
                </a:extLst>
              </a:tr>
              <a:tr h="190500">
                <a:tc>
                  <a:txBody>
                    <a:bodyPr/>
                    <a:lstStyle/>
                    <a:p>
                      <a:pPr algn="ctr" fontAlgn="ctr"/>
                      <a:r>
                        <a:rPr lang="es-MX" sz="1100" b="1" u="none" strike="noStrike" dirty="0">
                          <a:solidFill>
                            <a:schemeClr val="bg1"/>
                          </a:solidFill>
                          <a:effectLst/>
                        </a:rPr>
                        <a:t>3</a:t>
                      </a:r>
                      <a:endParaRPr lang="es-MX" sz="1100" b="1" i="0" u="none" strike="noStrike" dirty="0">
                        <a:solidFill>
                          <a:schemeClr val="bg1"/>
                        </a:solidFill>
                        <a:effectLst/>
                        <a:latin typeface="Calibri" panose="020F0502020204030204" pitchFamily="34" charset="0"/>
                      </a:endParaRPr>
                    </a:p>
                  </a:txBody>
                  <a:tcPr marL="9525" marR="9525" marT="9525" marB="0" anchor="ctr">
                    <a:solidFill>
                      <a:srgbClr val="006666"/>
                    </a:solidFill>
                  </a:tcPr>
                </a:tc>
                <a:tc>
                  <a:txBody>
                    <a:bodyPr/>
                    <a:lstStyle/>
                    <a:p>
                      <a:pPr algn="l" fontAlgn="ctr"/>
                      <a:r>
                        <a:rPr lang="es-MX" sz="1100" u="none" strike="noStrike">
                          <a:effectLst/>
                        </a:rPr>
                        <a:t>PGR</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dirty="0">
                          <a:effectLst/>
                        </a:rPr>
                        <a:t>8</a:t>
                      </a:r>
                      <a:endParaRPr lang="es-MX"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0" i="0" u="none" strike="noStrike" dirty="0">
                          <a:solidFill>
                            <a:srgbClr val="000000"/>
                          </a:solidFill>
                          <a:effectLst/>
                          <a:latin typeface="Calibri" panose="020F0502020204030204" pitchFamily="34" charset="0"/>
                        </a:rPr>
                        <a:t>4.9</a:t>
                      </a:r>
                    </a:p>
                  </a:txBody>
                  <a:tcPr marL="9525" marR="9525" marT="9525" marB="0" anchor="ctr"/>
                </a:tc>
                <a:extLst>
                  <a:ext uri="{0D108BD9-81ED-4DB2-BD59-A6C34878D82A}">
                    <a16:rowId xmlns:a16="http://schemas.microsoft.com/office/drawing/2014/main" val="2519147200"/>
                  </a:ext>
                </a:extLst>
              </a:tr>
              <a:tr h="190500">
                <a:tc>
                  <a:txBody>
                    <a:bodyPr/>
                    <a:lstStyle/>
                    <a:p>
                      <a:pPr algn="ctr" fontAlgn="ctr"/>
                      <a:r>
                        <a:rPr lang="es-MX" sz="1100" b="1" u="none" strike="noStrike" dirty="0">
                          <a:solidFill>
                            <a:schemeClr val="bg1"/>
                          </a:solidFill>
                          <a:effectLst/>
                        </a:rPr>
                        <a:t>4</a:t>
                      </a:r>
                      <a:endParaRPr lang="es-MX" sz="1100" b="1" i="0" u="none" strike="noStrike" dirty="0">
                        <a:solidFill>
                          <a:schemeClr val="bg1"/>
                        </a:solidFill>
                        <a:effectLst/>
                        <a:latin typeface="Calibri" panose="020F0502020204030204" pitchFamily="34" charset="0"/>
                      </a:endParaRPr>
                    </a:p>
                  </a:txBody>
                  <a:tcPr marL="9525" marR="9525" marT="9525" marB="0" anchor="ctr">
                    <a:solidFill>
                      <a:srgbClr val="006666"/>
                    </a:solidFill>
                  </a:tcPr>
                </a:tc>
                <a:tc>
                  <a:txBody>
                    <a:bodyPr/>
                    <a:lstStyle/>
                    <a:p>
                      <a:pPr algn="l" fontAlgn="ctr"/>
                      <a:r>
                        <a:rPr lang="es-MX" sz="1100" u="none" strike="noStrike">
                          <a:effectLst/>
                        </a:rPr>
                        <a:t>PEMEX Exploración y Producción</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dirty="0">
                          <a:effectLst/>
                        </a:rPr>
                        <a:t>3</a:t>
                      </a:r>
                      <a:endParaRPr lang="es-MX"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0" i="0" u="none" strike="noStrike" dirty="0">
                          <a:solidFill>
                            <a:srgbClr val="000000"/>
                          </a:solidFill>
                          <a:effectLst/>
                          <a:latin typeface="Calibri" panose="020F0502020204030204" pitchFamily="34" charset="0"/>
                        </a:rPr>
                        <a:t>2.6</a:t>
                      </a:r>
                    </a:p>
                  </a:txBody>
                  <a:tcPr marL="9525" marR="9525" marT="9525" marB="0" anchor="ctr"/>
                </a:tc>
                <a:extLst>
                  <a:ext uri="{0D108BD9-81ED-4DB2-BD59-A6C34878D82A}">
                    <a16:rowId xmlns:a16="http://schemas.microsoft.com/office/drawing/2014/main" val="1515196137"/>
                  </a:ext>
                </a:extLst>
              </a:tr>
              <a:tr h="190500">
                <a:tc>
                  <a:txBody>
                    <a:bodyPr/>
                    <a:lstStyle/>
                    <a:p>
                      <a:pPr algn="ctr" fontAlgn="ctr"/>
                      <a:r>
                        <a:rPr lang="es-MX" sz="1100" b="1" u="none" strike="noStrike" dirty="0">
                          <a:solidFill>
                            <a:schemeClr val="bg1"/>
                          </a:solidFill>
                          <a:effectLst/>
                        </a:rPr>
                        <a:t>5</a:t>
                      </a:r>
                      <a:endParaRPr lang="es-MX" sz="1100" b="1" i="0" u="none" strike="noStrike" dirty="0">
                        <a:solidFill>
                          <a:schemeClr val="bg1"/>
                        </a:solidFill>
                        <a:effectLst/>
                        <a:latin typeface="Calibri" panose="020F0502020204030204" pitchFamily="34" charset="0"/>
                      </a:endParaRPr>
                    </a:p>
                  </a:txBody>
                  <a:tcPr marL="9525" marR="9525" marT="9525" marB="0" anchor="ctr">
                    <a:solidFill>
                      <a:srgbClr val="006666"/>
                    </a:solidFill>
                  </a:tcPr>
                </a:tc>
                <a:tc>
                  <a:txBody>
                    <a:bodyPr/>
                    <a:lstStyle/>
                    <a:p>
                      <a:pPr algn="l" fontAlgn="ctr"/>
                      <a:r>
                        <a:rPr lang="es-MX" sz="1100" u="none" strike="noStrike">
                          <a:effectLst/>
                        </a:rPr>
                        <a:t>CISEN</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dirty="0">
                          <a:effectLst/>
                        </a:rPr>
                        <a:t>2</a:t>
                      </a:r>
                      <a:endParaRPr lang="es-MX"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0" i="0" u="none" strike="noStrike" dirty="0">
                          <a:solidFill>
                            <a:srgbClr val="000000"/>
                          </a:solidFill>
                          <a:effectLst/>
                          <a:latin typeface="Calibri" panose="020F0502020204030204" pitchFamily="34" charset="0"/>
                        </a:rPr>
                        <a:t>40.0</a:t>
                      </a:r>
                    </a:p>
                  </a:txBody>
                  <a:tcPr marL="9525" marR="9525" marT="9525" marB="0" anchor="ctr"/>
                </a:tc>
                <a:extLst>
                  <a:ext uri="{0D108BD9-81ED-4DB2-BD59-A6C34878D82A}">
                    <a16:rowId xmlns:a16="http://schemas.microsoft.com/office/drawing/2014/main" val="1311608283"/>
                  </a:ext>
                </a:extLst>
              </a:tr>
              <a:tr h="190500">
                <a:tc>
                  <a:txBody>
                    <a:bodyPr/>
                    <a:lstStyle/>
                    <a:p>
                      <a:pPr algn="ctr" fontAlgn="ctr"/>
                      <a:r>
                        <a:rPr lang="es-MX" sz="1100" b="1" u="none" strike="noStrike" dirty="0">
                          <a:solidFill>
                            <a:schemeClr val="bg1"/>
                          </a:solidFill>
                          <a:effectLst/>
                        </a:rPr>
                        <a:t>6</a:t>
                      </a:r>
                      <a:endParaRPr lang="es-MX" sz="1100" b="1" i="0" u="none" strike="noStrike" dirty="0">
                        <a:solidFill>
                          <a:schemeClr val="bg1"/>
                        </a:solidFill>
                        <a:effectLst/>
                        <a:latin typeface="Calibri" panose="020F0502020204030204" pitchFamily="34" charset="0"/>
                      </a:endParaRPr>
                    </a:p>
                  </a:txBody>
                  <a:tcPr marL="9525" marR="9525" marT="9525" marB="0" anchor="ctr">
                    <a:solidFill>
                      <a:srgbClr val="006666"/>
                    </a:solidFill>
                  </a:tcPr>
                </a:tc>
                <a:tc>
                  <a:txBody>
                    <a:bodyPr/>
                    <a:lstStyle/>
                    <a:p>
                      <a:pPr algn="l" fontAlgn="ctr"/>
                      <a:r>
                        <a:rPr lang="es-MX" sz="1100" u="none" strike="noStrike">
                          <a:effectLst/>
                        </a:rPr>
                        <a:t>PEMEX Refinación (Transformación Industrial)</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dirty="0">
                          <a:effectLst/>
                        </a:rPr>
                        <a:t>2</a:t>
                      </a:r>
                      <a:endParaRPr lang="es-MX"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0" i="0" u="none" strike="noStrike" dirty="0">
                          <a:solidFill>
                            <a:srgbClr val="000000"/>
                          </a:solidFill>
                          <a:effectLst/>
                          <a:latin typeface="Calibri" panose="020F0502020204030204" pitchFamily="34" charset="0"/>
                        </a:rPr>
                        <a:t>3.6</a:t>
                      </a:r>
                    </a:p>
                  </a:txBody>
                  <a:tcPr marL="9525" marR="9525" marT="9525" marB="0" anchor="ctr"/>
                </a:tc>
                <a:extLst>
                  <a:ext uri="{0D108BD9-81ED-4DB2-BD59-A6C34878D82A}">
                    <a16:rowId xmlns:a16="http://schemas.microsoft.com/office/drawing/2014/main" val="1141096564"/>
                  </a:ext>
                </a:extLst>
              </a:tr>
              <a:tr h="190500">
                <a:tc>
                  <a:txBody>
                    <a:bodyPr/>
                    <a:lstStyle/>
                    <a:p>
                      <a:pPr algn="ctr" fontAlgn="ctr"/>
                      <a:r>
                        <a:rPr lang="es-MX" sz="1100" b="1" u="none" strike="noStrike" dirty="0">
                          <a:solidFill>
                            <a:schemeClr val="bg1"/>
                          </a:solidFill>
                          <a:effectLst/>
                        </a:rPr>
                        <a:t>7</a:t>
                      </a:r>
                      <a:endParaRPr lang="es-MX" sz="1100" b="1" i="0" u="none" strike="noStrike" dirty="0">
                        <a:solidFill>
                          <a:schemeClr val="bg1"/>
                        </a:solidFill>
                        <a:effectLst/>
                        <a:latin typeface="Calibri" panose="020F0502020204030204" pitchFamily="34" charset="0"/>
                      </a:endParaRPr>
                    </a:p>
                  </a:txBody>
                  <a:tcPr marL="9525" marR="9525" marT="9525" marB="0" anchor="ctr">
                    <a:solidFill>
                      <a:srgbClr val="006666"/>
                    </a:solidFill>
                  </a:tcPr>
                </a:tc>
                <a:tc>
                  <a:txBody>
                    <a:bodyPr/>
                    <a:lstStyle/>
                    <a:p>
                      <a:pPr algn="l" fontAlgn="ctr"/>
                      <a:r>
                        <a:rPr lang="es-MX" sz="1100" u="none" strike="noStrike" dirty="0">
                          <a:effectLst/>
                        </a:rPr>
                        <a:t>Secretaría de Energía (SENER)</a:t>
                      </a:r>
                      <a:endParaRPr lang="es-MX"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dirty="0">
                          <a:effectLst/>
                        </a:rPr>
                        <a:t>2</a:t>
                      </a:r>
                      <a:endParaRPr lang="es-MX"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0" i="0" u="none" strike="noStrike" dirty="0">
                          <a:solidFill>
                            <a:srgbClr val="000000"/>
                          </a:solidFill>
                          <a:effectLst/>
                          <a:latin typeface="Calibri" panose="020F0502020204030204" pitchFamily="34" charset="0"/>
                        </a:rPr>
                        <a:t>16.7</a:t>
                      </a:r>
                    </a:p>
                  </a:txBody>
                  <a:tcPr marL="9525" marR="9525" marT="9525" marB="0" anchor="ctr"/>
                </a:tc>
                <a:extLst>
                  <a:ext uri="{0D108BD9-81ED-4DB2-BD59-A6C34878D82A}">
                    <a16:rowId xmlns:a16="http://schemas.microsoft.com/office/drawing/2014/main" val="2486275182"/>
                  </a:ext>
                </a:extLst>
              </a:tr>
              <a:tr h="190500">
                <a:tc>
                  <a:txBody>
                    <a:bodyPr/>
                    <a:lstStyle/>
                    <a:p>
                      <a:pPr algn="ctr" fontAlgn="ctr"/>
                      <a:r>
                        <a:rPr lang="es-MX" sz="1100" b="1" u="none" strike="noStrike" dirty="0">
                          <a:solidFill>
                            <a:schemeClr val="bg1"/>
                          </a:solidFill>
                          <a:effectLst/>
                        </a:rPr>
                        <a:t>8</a:t>
                      </a:r>
                      <a:endParaRPr lang="es-MX" sz="1100" b="1" i="0" u="none" strike="noStrike" dirty="0">
                        <a:solidFill>
                          <a:schemeClr val="bg1"/>
                        </a:solidFill>
                        <a:effectLst/>
                        <a:latin typeface="Calibri" panose="020F0502020204030204" pitchFamily="34" charset="0"/>
                      </a:endParaRPr>
                    </a:p>
                  </a:txBody>
                  <a:tcPr marL="9525" marR="9525" marT="9525" marB="0" anchor="ctr">
                    <a:solidFill>
                      <a:srgbClr val="006666"/>
                    </a:solidFill>
                  </a:tcPr>
                </a:tc>
                <a:tc>
                  <a:txBody>
                    <a:bodyPr/>
                    <a:lstStyle/>
                    <a:p>
                      <a:pPr algn="l" fontAlgn="ctr"/>
                      <a:r>
                        <a:rPr lang="es-MX" sz="1100" u="none" strike="noStrike">
                          <a:effectLst/>
                        </a:rPr>
                        <a:t>Secretaría de Gobernación (SEGOB)</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dirty="0">
                          <a:effectLst/>
                        </a:rPr>
                        <a:t>2</a:t>
                      </a:r>
                      <a:endParaRPr lang="es-MX"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0" i="0" u="none" strike="noStrike" dirty="0">
                          <a:solidFill>
                            <a:srgbClr val="000000"/>
                          </a:solidFill>
                          <a:effectLst/>
                          <a:latin typeface="Calibri" panose="020F0502020204030204" pitchFamily="34" charset="0"/>
                        </a:rPr>
                        <a:t>10.5</a:t>
                      </a:r>
                    </a:p>
                  </a:txBody>
                  <a:tcPr marL="9525" marR="9525" marT="9525" marB="0" anchor="ctr"/>
                </a:tc>
                <a:extLst>
                  <a:ext uri="{0D108BD9-81ED-4DB2-BD59-A6C34878D82A}">
                    <a16:rowId xmlns:a16="http://schemas.microsoft.com/office/drawing/2014/main" val="2792722174"/>
                  </a:ext>
                </a:extLst>
              </a:tr>
              <a:tr h="190500">
                <a:tc>
                  <a:txBody>
                    <a:bodyPr/>
                    <a:lstStyle/>
                    <a:p>
                      <a:pPr algn="ctr" fontAlgn="ctr"/>
                      <a:r>
                        <a:rPr lang="es-MX" sz="1100" b="1" u="none" strike="noStrike" dirty="0">
                          <a:solidFill>
                            <a:schemeClr val="bg1"/>
                          </a:solidFill>
                          <a:effectLst/>
                        </a:rPr>
                        <a:t>9</a:t>
                      </a:r>
                      <a:endParaRPr lang="es-MX" sz="1100" b="1" i="0" u="none" strike="noStrike" dirty="0">
                        <a:solidFill>
                          <a:schemeClr val="bg1"/>
                        </a:solidFill>
                        <a:effectLst/>
                        <a:latin typeface="Calibri" panose="020F0502020204030204" pitchFamily="34" charset="0"/>
                      </a:endParaRPr>
                    </a:p>
                  </a:txBody>
                  <a:tcPr marL="9525" marR="9525" marT="9525" marB="0" anchor="ctr">
                    <a:solidFill>
                      <a:srgbClr val="006666"/>
                    </a:solidFill>
                  </a:tcPr>
                </a:tc>
                <a:tc>
                  <a:txBody>
                    <a:bodyPr/>
                    <a:lstStyle/>
                    <a:p>
                      <a:pPr algn="l" fontAlgn="ctr"/>
                      <a:r>
                        <a:rPr lang="es-MX" sz="1100" u="none" strike="noStrike">
                          <a:effectLst/>
                        </a:rPr>
                        <a:t>SEDENA</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dirty="0">
                          <a:effectLst/>
                        </a:rPr>
                        <a:t>2</a:t>
                      </a:r>
                      <a:endParaRPr lang="es-MX"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0" i="0" u="none" strike="noStrike" dirty="0">
                          <a:solidFill>
                            <a:srgbClr val="000000"/>
                          </a:solidFill>
                          <a:effectLst/>
                          <a:latin typeface="Calibri" panose="020F0502020204030204" pitchFamily="34" charset="0"/>
                        </a:rPr>
                        <a:t>4.3</a:t>
                      </a:r>
                    </a:p>
                  </a:txBody>
                  <a:tcPr marL="9525" marR="9525" marT="9525" marB="0" anchor="ctr"/>
                </a:tc>
                <a:extLst>
                  <a:ext uri="{0D108BD9-81ED-4DB2-BD59-A6C34878D82A}">
                    <a16:rowId xmlns:a16="http://schemas.microsoft.com/office/drawing/2014/main" val="2857994351"/>
                  </a:ext>
                </a:extLst>
              </a:tr>
              <a:tr h="190500">
                <a:tc>
                  <a:txBody>
                    <a:bodyPr/>
                    <a:lstStyle/>
                    <a:p>
                      <a:pPr algn="ctr" fontAlgn="ctr"/>
                      <a:r>
                        <a:rPr lang="es-MX" sz="1100" b="1" u="none" strike="noStrike" dirty="0">
                          <a:solidFill>
                            <a:schemeClr val="bg1"/>
                          </a:solidFill>
                          <a:effectLst/>
                        </a:rPr>
                        <a:t>10</a:t>
                      </a:r>
                      <a:endParaRPr lang="es-MX" sz="1100" b="1" i="0" u="none" strike="noStrike" dirty="0">
                        <a:solidFill>
                          <a:schemeClr val="bg1"/>
                        </a:solidFill>
                        <a:effectLst/>
                        <a:latin typeface="Calibri" panose="020F0502020204030204" pitchFamily="34" charset="0"/>
                      </a:endParaRPr>
                    </a:p>
                  </a:txBody>
                  <a:tcPr marL="9525" marR="9525" marT="9525" marB="0" anchor="ctr">
                    <a:solidFill>
                      <a:srgbClr val="006666"/>
                    </a:solidFill>
                  </a:tcPr>
                </a:tc>
                <a:tc>
                  <a:txBody>
                    <a:bodyPr/>
                    <a:lstStyle/>
                    <a:p>
                      <a:pPr algn="l" fontAlgn="ctr"/>
                      <a:r>
                        <a:rPr lang="es-MX" sz="1100" u="none" strike="noStrike">
                          <a:effectLst/>
                        </a:rPr>
                        <a:t>Secretaría de Marina</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dirty="0">
                          <a:effectLst/>
                        </a:rPr>
                        <a:t>2</a:t>
                      </a:r>
                      <a:endParaRPr lang="es-MX"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0" i="0" u="none" strike="noStrike" dirty="0">
                          <a:solidFill>
                            <a:srgbClr val="000000"/>
                          </a:solidFill>
                          <a:effectLst/>
                          <a:latin typeface="Calibri" panose="020F0502020204030204" pitchFamily="34" charset="0"/>
                        </a:rPr>
                        <a:t>6.7</a:t>
                      </a:r>
                    </a:p>
                  </a:txBody>
                  <a:tcPr marL="9525" marR="9525" marT="9525" marB="0" anchor="ctr"/>
                </a:tc>
                <a:extLst>
                  <a:ext uri="{0D108BD9-81ED-4DB2-BD59-A6C34878D82A}">
                    <a16:rowId xmlns:a16="http://schemas.microsoft.com/office/drawing/2014/main" val="222712791"/>
                  </a:ext>
                </a:extLst>
              </a:tr>
              <a:tr h="381000">
                <a:tc>
                  <a:txBody>
                    <a:bodyPr/>
                    <a:lstStyle/>
                    <a:p>
                      <a:pPr algn="ctr" fontAlgn="ctr"/>
                      <a:r>
                        <a:rPr lang="es-MX" sz="1100" b="1" u="none" strike="noStrike" dirty="0">
                          <a:solidFill>
                            <a:schemeClr val="bg1"/>
                          </a:solidFill>
                          <a:effectLst/>
                        </a:rPr>
                        <a:t>11</a:t>
                      </a:r>
                      <a:endParaRPr lang="es-MX" sz="1100" b="1" i="0" u="none" strike="noStrike" dirty="0">
                        <a:solidFill>
                          <a:schemeClr val="bg1"/>
                        </a:solidFill>
                        <a:effectLst/>
                        <a:latin typeface="Calibri" panose="020F0502020204030204" pitchFamily="34" charset="0"/>
                      </a:endParaRPr>
                    </a:p>
                  </a:txBody>
                  <a:tcPr marL="9525" marR="9525" marT="9525" marB="0" anchor="ctr">
                    <a:solidFill>
                      <a:srgbClr val="006666"/>
                    </a:solidFill>
                  </a:tcPr>
                </a:tc>
                <a:tc>
                  <a:txBody>
                    <a:bodyPr/>
                    <a:lstStyle/>
                    <a:p>
                      <a:pPr algn="l" fontAlgn="ctr"/>
                      <a:r>
                        <a:rPr lang="es-MX" sz="1100" u="none" strike="noStrike">
                          <a:effectLst/>
                        </a:rPr>
                        <a:t>Agencia Nacional de Seguridad Industrial y de Protección del Medio Ambiente</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dirty="0">
                          <a:effectLst/>
                        </a:rPr>
                        <a:t>1</a:t>
                      </a:r>
                      <a:endParaRPr lang="es-MX"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0" i="0" u="none" strike="noStrike" dirty="0">
                          <a:solidFill>
                            <a:srgbClr val="000000"/>
                          </a:solidFill>
                          <a:effectLst/>
                          <a:latin typeface="Calibri" panose="020F0502020204030204" pitchFamily="34" charset="0"/>
                        </a:rPr>
                        <a:t>3.8</a:t>
                      </a:r>
                    </a:p>
                  </a:txBody>
                  <a:tcPr marL="9525" marR="9525" marT="9525" marB="0" anchor="ctr"/>
                </a:tc>
                <a:extLst>
                  <a:ext uri="{0D108BD9-81ED-4DB2-BD59-A6C34878D82A}">
                    <a16:rowId xmlns:a16="http://schemas.microsoft.com/office/drawing/2014/main" val="3790744028"/>
                  </a:ext>
                </a:extLst>
              </a:tr>
              <a:tr h="381000">
                <a:tc>
                  <a:txBody>
                    <a:bodyPr/>
                    <a:lstStyle/>
                    <a:p>
                      <a:pPr algn="ctr" fontAlgn="ctr"/>
                      <a:r>
                        <a:rPr lang="es-MX" sz="1100" b="1" u="none" strike="noStrike" dirty="0">
                          <a:solidFill>
                            <a:schemeClr val="bg1"/>
                          </a:solidFill>
                          <a:effectLst/>
                        </a:rPr>
                        <a:t>12</a:t>
                      </a:r>
                      <a:endParaRPr lang="es-MX" sz="1100" b="1" i="0" u="none" strike="noStrike" dirty="0">
                        <a:solidFill>
                          <a:schemeClr val="bg1"/>
                        </a:solidFill>
                        <a:effectLst/>
                        <a:latin typeface="Calibri" panose="020F0502020204030204" pitchFamily="34" charset="0"/>
                      </a:endParaRPr>
                    </a:p>
                  </a:txBody>
                  <a:tcPr marL="9525" marR="9525" marT="9525" marB="0" anchor="ctr">
                    <a:solidFill>
                      <a:srgbClr val="006666"/>
                    </a:solidFill>
                  </a:tcPr>
                </a:tc>
                <a:tc>
                  <a:txBody>
                    <a:bodyPr/>
                    <a:lstStyle/>
                    <a:p>
                      <a:pPr algn="l" fontAlgn="ctr"/>
                      <a:r>
                        <a:rPr lang="es-MX" sz="1100" u="none" strike="noStrike" dirty="0">
                          <a:effectLst/>
                        </a:rPr>
                        <a:t>PEMEX Gas y Petroquímica Básica (Transformación Industrial</a:t>
                      </a:r>
                      <a:endParaRPr lang="es-MX"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dirty="0">
                          <a:effectLst/>
                        </a:rPr>
                        <a:t>1</a:t>
                      </a:r>
                      <a:endParaRPr lang="es-MX"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0" i="0" u="none" strike="noStrike" dirty="0">
                          <a:solidFill>
                            <a:srgbClr val="000000"/>
                          </a:solidFill>
                          <a:effectLst/>
                          <a:latin typeface="Calibri" panose="020F0502020204030204" pitchFamily="34" charset="0"/>
                        </a:rPr>
                        <a:t>4.5</a:t>
                      </a:r>
                    </a:p>
                  </a:txBody>
                  <a:tcPr marL="9525" marR="9525" marT="9525" marB="0" anchor="ctr"/>
                </a:tc>
                <a:extLst>
                  <a:ext uri="{0D108BD9-81ED-4DB2-BD59-A6C34878D82A}">
                    <a16:rowId xmlns:a16="http://schemas.microsoft.com/office/drawing/2014/main" val="868465535"/>
                  </a:ext>
                </a:extLst>
              </a:tr>
              <a:tr h="190500">
                <a:tc>
                  <a:txBody>
                    <a:bodyPr/>
                    <a:lstStyle/>
                    <a:p>
                      <a:pPr algn="ctr" fontAlgn="ctr"/>
                      <a:r>
                        <a:rPr lang="es-MX" sz="1100" b="1" u="none" strike="noStrike" dirty="0">
                          <a:solidFill>
                            <a:schemeClr val="bg1"/>
                          </a:solidFill>
                          <a:effectLst/>
                        </a:rPr>
                        <a:t>13</a:t>
                      </a:r>
                      <a:endParaRPr lang="es-MX" sz="1100" b="1" i="0" u="none" strike="noStrike" dirty="0">
                        <a:solidFill>
                          <a:schemeClr val="bg1"/>
                        </a:solidFill>
                        <a:effectLst/>
                        <a:latin typeface="Calibri" panose="020F0502020204030204" pitchFamily="34" charset="0"/>
                      </a:endParaRPr>
                    </a:p>
                  </a:txBody>
                  <a:tcPr marL="9525" marR="9525" marT="9525" marB="0" anchor="ctr">
                    <a:solidFill>
                      <a:srgbClr val="006666"/>
                    </a:solidFill>
                  </a:tcPr>
                </a:tc>
                <a:tc>
                  <a:txBody>
                    <a:bodyPr/>
                    <a:lstStyle/>
                    <a:p>
                      <a:pPr algn="l" fontAlgn="ctr"/>
                      <a:r>
                        <a:rPr lang="es-MX" sz="1100" u="none" strike="noStrike">
                          <a:effectLst/>
                        </a:rPr>
                        <a:t>Policía Federal</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dirty="0">
                          <a:effectLst/>
                        </a:rPr>
                        <a:t>1</a:t>
                      </a:r>
                      <a:endParaRPr lang="es-MX"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0" i="0" u="none" strike="noStrike" dirty="0">
                          <a:solidFill>
                            <a:srgbClr val="000000"/>
                          </a:solidFill>
                          <a:effectLst/>
                          <a:latin typeface="Calibri" panose="020F0502020204030204" pitchFamily="34" charset="0"/>
                        </a:rPr>
                        <a:t>3.2</a:t>
                      </a:r>
                    </a:p>
                  </a:txBody>
                  <a:tcPr marL="9525" marR="9525" marT="9525" marB="0" anchor="ctr"/>
                </a:tc>
                <a:extLst>
                  <a:ext uri="{0D108BD9-81ED-4DB2-BD59-A6C34878D82A}">
                    <a16:rowId xmlns:a16="http://schemas.microsoft.com/office/drawing/2014/main" val="4212363727"/>
                  </a:ext>
                </a:extLst>
              </a:tr>
              <a:tr h="190500">
                <a:tc>
                  <a:txBody>
                    <a:bodyPr/>
                    <a:lstStyle/>
                    <a:p>
                      <a:pPr algn="ctr" fontAlgn="ctr"/>
                      <a:r>
                        <a:rPr lang="es-MX" sz="1100" b="1" u="none" strike="noStrike" dirty="0">
                          <a:solidFill>
                            <a:schemeClr val="bg1"/>
                          </a:solidFill>
                          <a:effectLst/>
                        </a:rPr>
                        <a:t>14</a:t>
                      </a:r>
                      <a:endParaRPr lang="es-MX" sz="1100" b="1" i="0" u="none" strike="noStrike" dirty="0">
                        <a:solidFill>
                          <a:schemeClr val="bg1"/>
                        </a:solidFill>
                        <a:effectLst/>
                        <a:latin typeface="Calibri" panose="020F0502020204030204" pitchFamily="34" charset="0"/>
                      </a:endParaRPr>
                    </a:p>
                  </a:txBody>
                  <a:tcPr marL="9525" marR="9525" marT="9525" marB="0" anchor="ctr">
                    <a:solidFill>
                      <a:srgbClr val="006666"/>
                    </a:solidFill>
                  </a:tcPr>
                </a:tc>
                <a:tc>
                  <a:txBody>
                    <a:bodyPr/>
                    <a:lstStyle/>
                    <a:p>
                      <a:pPr algn="l" fontAlgn="ctr"/>
                      <a:r>
                        <a:rPr lang="es-MX" sz="1100" u="none" strike="noStrike">
                          <a:effectLst/>
                        </a:rPr>
                        <a:t>SEMARNAT</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dirty="0">
                          <a:effectLst/>
                        </a:rPr>
                        <a:t>1</a:t>
                      </a:r>
                      <a:endParaRPr lang="es-MX"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0" i="0" u="none" strike="noStrike" dirty="0">
                          <a:solidFill>
                            <a:srgbClr val="000000"/>
                          </a:solidFill>
                          <a:effectLst/>
                          <a:latin typeface="Calibri" panose="020F0502020204030204" pitchFamily="34" charset="0"/>
                        </a:rPr>
                        <a:t>8.3</a:t>
                      </a:r>
                    </a:p>
                  </a:txBody>
                  <a:tcPr marL="9525" marR="9525" marT="9525" marB="0" anchor="ctr"/>
                </a:tc>
                <a:extLst>
                  <a:ext uri="{0D108BD9-81ED-4DB2-BD59-A6C34878D82A}">
                    <a16:rowId xmlns:a16="http://schemas.microsoft.com/office/drawing/2014/main" val="2145986691"/>
                  </a:ext>
                </a:extLst>
              </a:tr>
              <a:tr h="190500">
                <a:tc>
                  <a:txBody>
                    <a:bodyPr/>
                    <a:lstStyle/>
                    <a:p>
                      <a:pPr algn="ctr" fontAlgn="ctr"/>
                      <a:r>
                        <a:rPr lang="es-MX" sz="1100" b="1" u="none" strike="noStrike" dirty="0">
                          <a:solidFill>
                            <a:schemeClr val="bg1"/>
                          </a:solidFill>
                          <a:effectLst/>
                        </a:rPr>
                        <a:t>15</a:t>
                      </a:r>
                      <a:endParaRPr lang="es-MX" sz="1100" b="1" i="0" u="none" strike="noStrike" dirty="0">
                        <a:solidFill>
                          <a:schemeClr val="bg1"/>
                        </a:solidFill>
                        <a:effectLst/>
                        <a:latin typeface="Calibri" panose="020F0502020204030204" pitchFamily="34" charset="0"/>
                      </a:endParaRPr>
                    </a:p>
                  </a:txBody>
                  <a:tcPr marL="9525" marR="9525" marT="9525" marB="0" anchor="ctr">
                    <a:solidFill>
                      <a:srgbClr val="006666"/>
                    </a:solidFill>
                  </a:tcPr>
                </a:tc>
                <a:tc>
                  <a:txBody>
                    <a:bodyPr/>
                    <a:lstStyle/>
                    <a:p>
                      <a:pPr algn="l" fontAlgn="ctr"/>
                      <a:r>
                        <a:rPr lang="es-MX" sz="1100" u="none" strike="noStrike">
                          <a:effectLst/>
                        </a:rPr>
                        <a:t>Senado de la República</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dirty="0">
                          <a:effectLst/>
                        </a:rPr>
                        <a:t>1</a:t>
                      </a:r>
                      <a:endParaRPr lang="es-MX"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b="0" i="0" u="none" strike="noStrike" dirty="0">
                          <a:solidFill>
                            <a:srgbClr val="000000"/>
                          </a:solidFill>
                          <a:effectLst/>
                          <a:latin typeface="Calibri" panose="020F0502020204030204" pitchFamily="34" charset="0"/>
                        </a:rPr>
                        <a:t>100.0</a:t>
                      </a:r>
                    </a:p>
                  </a:txBody>
                  <a:tcPr marL="9525" marR="9525" marT="9525" marB="0" anchor="ctr"/>
                </a:tc>
                <a:extLst>
                  <a:ext uri="{0D108BD9-81ED-4DB2-BD59-A6C34878D82A}">
                    <a16:rowId xmlns:a16="http://schemas.microsoft.com/office/drawing/2014/main" val="4183483051"/>
                  </a:ext>
                </a:extLst>
              </a:tr>
              <a:tr h="190500">
                <a:tc gridSpan="2">
                  <a:txBody>
                    <a:bodyPr/>
                    <a:lstStyle/>
                    <a:p>
                      <a:pPr algn="ctr" fontAlgn="ctr"/>
                      <a:r>
                        <a:rPr lang="es-MX" sz="1100" b="1" u="none" strike="noStrike" dirty="0">
                          <a:solidFill>
                            <a:schemeClr val="bg1"/>
                          </a:solidFill>
                          <a:effectLst/>
                        </a:rPr>
                        <a:t>TOTAL</a:t>
                      </a:r>
                      <a:endParaRPr lang="es-MX" sz="1100" b="1" i="0" u="none" strike="noStrike" dirty="0">
                        <a:solidFill>
                          <a:schemeClr val="bg1"/>
                        </a:solidFill>
                        <a:effectLst/>
                        <a:latin typeface="Calibri" panose="020F0502020204030204" pitchFamily="34" charset="0"/>
                      </a:endParaRPr>
                    </a:p>
                  </a:txBody>
                  <a:tcPr marL="9525" marR="9525" marT="9525" marB="0" anchor="ctr">
                    <a:solidFill>
                      <a:srgbClr val="800080"/>
                    </a:solidFill>
                  </a:tcPr>
                </a:tc>
                <a:tc hMerge="1">
                  <a:txBody>
                    <a:bodyPr/>
                    <a:lstStyle/>
                    <a:p>
                      <a:endParaRPr lang="es-MX"/>
                    </a:p>
                  </a:txBody>
                  <a:tcPr/>
                </a:tc>
                <a:tc>
                  <a:txBody>
                    <a:bodyPr/>
                    <a:lstStyle/>
                    <a:p>
                      <a:pPr algn="ctr" fontAlgn="ctr"/>
                      <a:r>
                        <a:rPr lang="es-MX" sz="1100" b="1" u="none" strike="noStrike" dirty="0">
                          <a:solidFill>
                            <a:schemeClr val="bg1"/>
                          </a:solidFill>
                          <a:effectLst/>
                        </a:rPr>
                        <a:t>75</a:t>
                      </a:r>
                      <a:endParaRPr lang="es-MX" sz="1100" b="1" i="0" u="none" strike="noStrike" dirty="0">
                        <a:solidFill>
                          <a:schemeClr val="bg1"/>
                        </a:solidFill>
                        <a:effectLst/>
                        <a:latin typeface="Calibri" panose="020F0502020204030204" pitchFamily="34" charset="0"/>
                      </a:endParaRPr>
                    </a:p>
                  </a:txBody>
                  <a:tcPr marL="9525" marR="9525" marT="9525" marB="0" anchor="ctr">
                    <a:solidFill>
                      <a:srgbClr val="800080"/>
                    </a:solidFill>
                  </a:tcPr>
                </a:tc>
                <a:tc>
                  <a:txBody>
                    <a:bodyPr/>
                    <a:lstStyle/>
                    <a:p>
                      <a:pPr algn="ctr" fontAlgn="ctr"/>
                      <a:r>
                        <a:rPr lang="es-MX" sz="1100" b="1" i="0" u="none" strike="noStrike" dirty="0">
                          <a:solidFill>
                            <a:schemeClr val="bg1"/>
                          </a:solidFill>
                          <a:effectLst/>
                          <a:latin typeface="Calibri" panose="020F0502020204030204" pitchFamily="34" charset="0"/>
                        </a:rPr>
                        <a:t>5.0</a:t>
                      </a:r>
                    </a:p>
                  </a:txBody>
                  <a:tcPr marL="9525" marR="9525" marT="9525" marB="0" anchor="ctr">
                    <a:solidFill>
                      <a:srgbClr val="800080"/>
                    </a:solidFill>
                  </a:tcPr>
                </a:tc>
                <a:extLst>
                  <a:ext uri="{0D108BD9-81ED-4DB2-BD59-A6C34878D82A}">
                    <a16:rowId xmlns:a16="http://schemas.microsoft.com/office/drawing/2014/main" val="4265050920"/>
                  </a:ext>
                </a:extLst>
              </a:tr>
            </a:tbl>
          </a:graphicData>
        </a:graphic>
      </p:graphicFrame>
      <p:sp>
        <p:nvSpPr>
          <p:cNvPr id="36" name="Rectángulo 35">
            <a:extLst>
              <a:ext uri="{FF2B5EF4-FFF2-40B4-BE49-F238E27FC236}">
                <a16:creationId xmlns:a16="http://schemas.microsoft.com/office/drawing/2014/main" id="{EC1565B5-DFA1-43AA-93A9-8423FE5BEA88}"/>
              </a:ext>
            </a:extLst>
          </p:cNvPr>
          <p:cNvSpPr/>
          <p:nvPr/>
        </p:nvSpPr>
        <p:spPr>
          <a:xfrm>
            <a:off x="4832061" y="2012753"/>
            <a:ext cx="4253216" cy="4094432"/>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7" name="Flecha: a la derecha 36">
            <a:extLst>
              <a:ext uri="{FF2B5EF4-FFF2-40B4-BE49-F238E27FC236}">
                <a16:creationId xmlns:a16="http://schemas.microsoft.com/office/drawing/2014/main" id="{5BCA9DFD-C8C8-43AE-BA9D-AC5A9A22651C}"/>
              </a:ext>
            </a:extLst>
          </p:cNvPr>
          <p:cNvSpPr/>
          <p:nvPr/>
        </p:nvSpPr>
        <p:spPr>
          <a:xfrm>
            <a:off x="3707932" y="3707631"/>
            <a:ext cx="1073795" cy="687898"/>
          </a:xfrm>
          <a:prstGeom prst="rightArrow">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8" name="3 Marcador de número de diapositiva">
            <a:extLst>
              <a:ext uri="{FF2B5EF4-FFF2-40B4-BE49-F238E27FC236}">
                <a16:creationId xmlns:a16="http://schemas.microsoft.com/office/drawing/2014/main" id="{E4CA0D55-A898-4624-A506-8FBC19E4A020}"/>
              </a:ext>
            </a:extLst>
          </p:cNvPr>
          <p:cNvSpPr>
            <a:spLocks noGrp="1"/>
          </p:cNvSpPr>
          <p:nvPr>
            <p:ph type="sldNum" sz="quarter" idx="12"/>
          </p:nvPr>
        </p:nvSpPr>
        <p:spPr>
          <a:xfrm>
            <a:off x="7306810" y="6356350"/>
            <a:ext cx="1379989" cy="365125"/>
          </a:xfrm>
        </p:spPr>
        <p:txBody>
          <a:bodyPr/>
          <a:lstStyle/>
          <a:p>
            <a:fld id="{B22EEE92-B417-4ACB-84B0-576613EB8781}" type="slidenum">
              <a:rPr lang="es-MX" smtClean="0"/>
              <a:t>7</a:t>
            </a:fld>
            <a:endParaRPr lang="es-MX" dirty="0"/>
          </a:p>
        </p:txBody>
      </p:sp>
      <p:sp>
        <p:nvSpPr>
          <p:cNvPr id="39" name="3 Marcador de número de diapositiva">
            <a:extLst>
              <a:ext uri="{FF2B5EF4-FFF2-40B4-BE49-F238E27FC236}">
                <a16:creationId xmlns:a16="http://schemas.microsoft.com/office/drawing/2014/main" id="{98D16814-E8FE-4026-8F12-71621548A359}"/>
              </a:ext>
            </a:extLst>
          </p:cNvPr>
          <p:cNvSpPr txBox="1">
            <a:spLocks/>
          </p:cNvSpPr>
          <p:nvPr/>
        </p:nvSpPr>
        <p:spPr>
          <a:xfrm>
            <a:off x="7306810" y="6356350"/>
            <a:ext cx="1379989" cy="365125"/>
          </a:xfrm>
          <a:prstGeom prst="rect">
            <a:avLst/>
          </a:prstGeom>
        </p:spPr>
        <p:txBody>
          <a:bodyPr vert="horz" lIns="91440" tIns="45720" rIns="91440" bIns="45720" rtlCol="0" anchor="ctr"/>
          <a:lstStyle>
            <a:defPPr>
              <a:defRPr lang="es-ES_tradnl"/>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2EEE92-B417-4ACB-84B0-576613EB8781}" type="slidenum">
              <a:rPr lang="es-MX" smtClean="0"/>
              <a:pPr/>
              <a:t>7</a:t>
            </a:fld>
            <a:endParaRPr lang="es-MX" dirty="0"/>
          </a:p>
        </p:txBody>
      </p:sp>
      <p:sp>
        <p:nvSpPr>
          <p:cNvPr id="2" name="CuadroTexto 1">
            <a:extLst>
              <a:ext uri="{FF2B5EF4-FFF2-40B4-BE49-F238E27FC236}">
                <a16:creationId xmlns:a16="http://schemas.microsoft.com/office/drawing/2014/main" id="{028FDF66-7CB9-49F8-A291-86853722101B}"/>
              </a:ext>
            </a:extLst>
          </p:cNvPr>
          <p:cNvSpPr txBox="1"/>
          <p:nvPr/>
        </p:nvSpPr>
        <p:spPr>
          <a:xfrm>
            <a:off x="3053589" y="3873914"/>
            <a:ext cx="662730" cy="338554"/>
          </a:xfrm>
          <a:prstGeom prst="rect">
            <a:avLst/>
          </a:prstGeom>
          <a:noFill/>
        </p:spPr>
        <p:txBody>
          <a:bodyPr wrap="square" rtlCol="0">
            <a:spAutoFit/>
          </a:bodyPr>
          <a:lstStyle/>
          <a:p>
            <a:pPr algn="ctr"/>
            <a:r>
              <a:rPr lang="es-MX" sz="1600" b="1" dirty="0">
                <a:solidFill>
                  <a:schemeClr val="bg1"/>
                </a:solidFill>
              </a:rPr>
              <a:t>75</a:t>
            </a:r>
          </a:p>
        </p:txBody>
      </p:sp>
      <p:sp>
        <p:nvSpPr>
          <p:cNvPr id="3" name="CuadroTexto 2">
            <a:extLst>
              <a:ext uri="{FF2B5EF4-FFF2-40B4-BE49-F238E27FC236}">
                <a16:creationId xmlns:a16="http://schemas.microsoft.com/office/drawing/2014/main" id="{62089E91-B236-4922-ACE6-4A21BDD801DF}"/>
              </a:ext>
            </a:extLst>
          </p:cNvPr>
          <p:cNvSpPr txBox="1"/>
          <p:nvPr/>
        </p:nvSpPr>
        <p:spPr>
          <a:xfrm>
            <a:off x="3624040" y="4228052"/>
            <a:ext cx="939571" cy="461665"/>
          </a:xfrm>
          <a:prstGeom prst="rect">
            <a:avLst/>
          </a:prstGeom>
          <a:noFill/>
        </p:spPr>
        <p:txBody>
          <a:bodyPr wrap="square" rtlCol="0">
            <a:spAutoFit/>
          </a:bodyPr>
          <a:lstStyle/>
          <a:p>
            <a:pPr algn="ctr"/>
            <a:r>
              <a:rPr lang="es-MX" sz="1200" b="1" dirty="0">
                <a:solidFill>
                  <a:srgbClr val="FF0000"/>
                </a:solidFill>
              </a:rPr>
              <a:t>Índice de recurrencia</a:t>
            </a:r>
          </a:p>
        </p:txBody>
      </p:sp>
    </p:spTree>
    <p:extLst>
      <p:ext uri="{BB962C8B-B14F-4D97-AF65-F5344CB8AC3E}">
        <p14:creationId xmlns:p14="http://schemas.microsoft.com/office/powerpoint/2010/main" val="2209975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DDED06D6-A12E-49BD-80E7-A5317293D113}"/>
              </a:ext>
            </a:extLst>
          </p:cNvPr>
          <p:cNvSpPr txBox="1"/>
          <p:nvPr/>
        </p:nvSpPr>
        <p:spPr>
          <a:xfrm>
            <a:off x="6589204" y="3066140"/>
            <a:ext cx="2406091" cy="2031325"/>
          </a:xfrm>
          <a:prstGeom prst="rect">
            <a:avLst/>
          </a:prstGeom>
          <a:solidFill>
            <a:schemeClr val="accent2">
              <a:lumMod val="20000"/>
              <a:lumOff val="80000"/>
            </a:schemeClr>
          </a:solidFill>
        </p:spPr>
        <p:txBody>
          <a:bodyPr wrap="square" rtlCol="0">
            <a:spAutoFit/>
          </a:bodyPr>
          <a:lstStyle/>
          <a:p>
            <a:pPr algn="ctr"/>
            <a:r>
              <a:rPr lang="es-MX" dirty="0"/>
              <a:t>De estos recursos se derivaron 38 resoluciones con instrucción, las cuales se encuentran cumplimentadas en su totalidad.</a:t>
            </a:r>
          </a:p>
        </p:txBody>
      </p:sp>
      <p:sp>
        <p:nvSpPr>
          <p:cNvPr id="4" name="CuadroTexto 3">
            <a:extLst>
              <a:ext uri="{FF2B5EF4-FFF2-40B4-BE49-F238E27FC236}">
                <a16:creationId xmlns:a16="http://schemas.microsoft.com/office/drawing/2014/main" id="{3F21348C-C50B-43A3-A3D8-73EFD2CDCCCE}"/>
              </a:ext>
            </a:extLst>
          </p:cNvPr>
          <p:cNvSpPr txBox="1"/>
          <p:nvPr/>
        </p:nvSpPr>
        <p:spPr>
          <a:xfrm>
            <a:off x="239889" y="200839"/>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b="1" cap="small" dirty="0">
                <a:solidFill>
                  <a:schemeClr val="bg1"/>
                </a:solidFill>
              </a:rPr>
              <a:t>Sentido de las resoluciones de los RR</a:t>
            </a:r>
          </a:p>
        </p:txBody>
      </p:sp>
      <p:sp>
        <p:nvSpPr>
          <p:cNvPr id="5" name="3 Marcador de número de diapositiva"/>
          <p:cNvSpPr txBox="1">
            <a:spLocks/>
          </p:cNvSpPr>
          <p:nvPr/>
        </p:nvSpPr>
        <p:spPr>
          <a:xfrm>
            <a:off x="6553200" y="6370205"/>
            <a:ext cx="2133600" cy="365125"/>
          </a:xfrm>
          <a:prstGeom prst="rect">
            <a:avLst/>
          </a:prstGeom>
        </p:spPr>
        <p:txBody>
          <a:bodyPr vert="horz" lIns="91440" tIns="45720" rIns="91440" bIns="45720" rtlCol="0" anchor="ctr"/>
          <a:lstStyle>
            <a:defPPr>
              <a:defRPr lang="es-ES_tradnl"/>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2EEE92-B417-4ACB-84B0-576613EB8781}" type="slidenum">
              <a:rPr lang="es-MX" smtClean="0"/>
              <a:pPr/>
              <a:t>8</a:t>
            </a:fld>
            <a:endParaRPr lang="es-MX" dirty="0"/>
          </a:p>
        </p:txBody>
      </p:sp>
      <p:graphicFrame>
        <p:nvGraphicFramePr>
          <p:cNvPr id="12" name="Gráfico 11">
            <a:extLst>
              <a:ext uri="{FF2B5EF4-FFF2-40B4-BE49-F238E27FC236}">
                <a16:creationId xmlns:a16="http://schemas.microsoft.com/office/drawing/2014/main" id="{D960297C-6423-4EB4-8C49-9290208952EE}"/>
              </a:ext>
            </a:extLst>
          </p:cNvPr>
          <p:cNvGraphicFramePr/>
          <p:nvPr>
            <p:extLst>
              <p:ext uri="{D42A27DB-BD31-4B8C-83A1-F6EECF244321}">
                <p14:modId xmlns:p14="http://schemas.microsoft.com/office/powerpoint/2010/main" val="2744902344"/>
              </p:ext>
            </p:extLst>
          </p:nvPr>
        </p:nvGraphicFramePr>
        <p:xfrm>
          <a:off x="36148" y="1698156"/>
          <a:ext cx="7123113" cy="4748742"/>
        </p:xfrm>
        <a:graphic>
          <a:graphicData uri="http://schemas.openxmlformats.org/drawingml/2006/chart">
            <c:chart xmlns:c="http://schemas.openxmlformats.org/drawingml/2006/chart" xmlns:r="http://schemas.openxmlformats.org/officeDocument/2006/relationships" r:id="rId2"/>
          </a:graphicData>
        </a:graphic>
      </p:graphicFrame>
      <p:sp>
        <p:nvSpPr>
          <p:cNvPr id="13" name="CuadroTexto 12">
            <a:extLst>
              <a:ext uri="{FF2B5EF4-FFF2-40B4-BE49-F238E27FC236}">
                <a16:creationId xmlns:a16="http://schemas.microsoft.com/office/drawing/2014/main" id="{DB012AEA-8878-4712-82AA-6AFB9A3CB65E}"/>
              </a:ext>
            </a:extLst>
          </p:cNvPr>
          <p:cNvSpPr txBox="1"/>
          <p:nvPr/>
        </p:nvSpPr>
        <p:spPr>
          <a:xfrm>
            <a:off x="4536084" y="3649872"/>
            <a:ext cx="704676" cy="307777"/>
          </a:xfrm>
          <a:prstGeom prst="rect">
            <a:avLst/>
          </a:prstGeom>
          <a:noFill/>
        </p:spPr>
        <p:txBody>
          <a:bodyPr wrap="square" rtlCol="0">
            <a:spAutoFit/>
          </a:bodyPr>
          <a:lstStyle/>
          <a:p>
            <a:pPr algn="ctr"/>
            <a:r>
              <a:rPr lang="es-MX" sz="1400" b="1" dirty="0">
                <a:solidFill>
                  <a:schemeClr val="bg1"/>
                </a:solidFill>
              </a:rPr>
              <a:t>38.7%</a:t>
            </a:r>
          </a:p>
        </p:txBody>
      </p:sp>
      <p:sp>
        <p:nvSpPr>
          <p:cNvPr id="14" name="CuadroTexto 13">
            <a:extLst>
              <a:ext uri="{FF2B5EF4-FFF2-40B4-BE49-F238E27FC236}">
                <a16:creationId xmlns:a16="http://schemas.microsoft.com/office/drawing/2014/main" id="{A5D41A99-8221-4921-A24E-52F38A27E873}"/>
              </a:ext>
            </a:extLst>
          </p:cNvPr>
          <p:cNvSpPr txBox="1"/>
          <p:nvPr/>
        </p:nvSpPr>
        <p:spPr>
          <a:xfrm>
            <a:off x="3136519" y="5127734"/>
            <a:ext cx="704676" cy="307777"/>
          </a:xfrm>
          <a:prstGeom prst="rect">
            <a:avLst/>
          </a:prstGeom>
          <a:noFill/>
        </p:spPr>
        <p:txBody>
          <a:bodyPr wrap="square" rtlCol="0">
            <a:spAutoFit/>
          </a:bodyPr>
          <a:lstStyle/>
          <a:p>
            <a:pPr algn="ctr"/>
            <a:r>
              <a:rPr lang="es-MX" sz="1400" b="1" dirty="0">
                <a:solidFill>
                  <a:schemeClr val="bg1"/>
                </a:solidFill>
              </a:rPr>
              <a:t>25.3%</a:t>
            </a:r>
          </a:p>
        </p:txBody>
      </p:sp>
      <p:sp>
        <p:nvSpPr>
          <p:cNvPr id="15" name="CuadroTexto 14">
            <a:extLst>
              <a:ext uri="{FF2B5EF4-FFF2-40B4-BE49-F238E27FC236}">
                <a16:creationId xmlns:a16="http://schemas.microsoft.com/office/drawing/2014/main" id="{6CDD5E6C-1F43-47D7-BA96-A109BD26E03F}"/>
              </a:ext>
            </a:extLst>
          </p:cNvPr>
          <p:cNvSpPr txBox="1"/>
          <p:nvPr/>
        </p:nvSpPr>
        <p:spPr>
          <a:xfrm>
            <a:off x="2328170" y="4296609"/>
            <a:ext cx="704676" cy="307777"/>
          </a:xfrm>
          <a:prstGeom prst="rect">
            <a:avLst/>
          </a:prstGeom>
          <a:noFill/>
        </p:spPr>
        <p:txBody>
          <a:bodyPr wrap="square" rtlCol="0">
            <a:spAutoFit/>
          </a:bodyPr>
          <a:lstStyle/>
          <a:p>
            <a:pPr algn="ctr"/>
            <a:r>
              <a:rPr lang="es-MX" sz="1400" b="1" dirty="0">
                <a:solidFill>
                  <a:schemeClr val="bg1"/>
                </a:solidFill>
              </a:rPr>
              <a:t>13.3%</a:t>
            </a:r>
          </a:p>
        </p:txBody>
      </p:sp>
      <p:sp>
        <p:nvSpPr>
          <p:cNvPr id="16" name="CuadroTexto 15">
            <a:extLst>
              <a:ext uri="{FF2B5EF4-FFF2-40B4-BE49-F238E27FC236}">
                <a16:creationId xmlns:a16="http://schemas.microsoft.com/office/drawing/2014/main" id="{2339B97F-996A-4346-B882-26F458AAD8B8}"/>
              </a:ext>
            </a:extLst>
          </p:cNvPr>
          <p:cNvSpPr txBox="1"/>
          <p:nvPr/>
        </p:nvSpPr>
        <p:spPr>
          <a:xfrm>
            <a:off x="2061120" y="3425551"/>
            <a:ext cx="704676" cy="307777"/>
          </a:xfrm>
          <a:prstGeom prst="rect">
            <a:avLst/>
          </a:prstGeom>
          <a:noFill/>
        </p:spPr>
        <p:txBody>
          <a:bodyPr wrap="square" rtlCol="0">
            <a:spAutoFit/>
          </a:bodyPr>
          <a:lstStyle/>
          <a:p>
            <a:pPr algn="ctr"/>
            <a:r>
              <a:rPr lang="es-MX" sz="1400" b="1" dirty="0">
                <a:solidFill>
                  <a:schemeClr val="bg1"/>
                </a:solidFill>
              </a:rPr>
              <a:t>12.0%</a:t>
            </a:r>
          </a:p>
        </p:txBody>
      </p:sp>
      <p:sp>
        <p:nvSpPr>
          <p:cNvPr id="17" name="CuadroTexto 16">
            <a:extLst>
              <a:ext uri="{FF2B5EF4-FFF2-40B4-BE49-F238E27FC236}">
                <a16:creationId xmlns:a16="http://schemas.microsoft.com/office/drawing/2014/main" id="{03408BA3-000B-41E6-A994-0A5981E76DE6}"/>
              </a:ext>
            </a:extLst>
          </p:cNvPr>
          <p:cNvSpPr txBox="1"/>
          <p:nvPr/>
        </p:nvSpPr>
        <p:spPr>
          <a:xfrm>
            <a:off x="2867862" y="2764218"/>
            <a:ext cx="704676" cy="307777"/>
          </a:xfrm>
          <a:prstGeom prst="rect">
            <a:avLst/>
          </a:prstGeom>
          <a:noFill/>
        </p:spPr>
        <p:txBody>
          <a:bodyPr wrap="square" rtlCol="0">
            <a:spAutoFit/>
          </a:bodyPr>
          <a:lstStyle/>
          <a:p>
            <a:pPr algn="ctr"/>
            <a:r>
              <a:rPr lang="es-MX" sz="1400" b="1" dirty="0">
                <a:solidFill>
                  <a:schemeClr val="bg1"/>
                </a:solidFill>
              </a:rPr>
              <a:t>10.7%</a:t>
            </a:r>
          </a:p>
        </p:txBody>
      </p:sp>
      <p:sp>
        <p:nvSpPr>
          <p:cNvPr id="18" name="8 Rectángulo">
            <a:extLst>
              <a:ext uri="{FF2B5EF4-FFF2-40B4-BE49-F238E27FC236}">
                <a16:creationId xmlns:a16="http://schemas.microsoft.com/office/drawing/2014/main" id="{31267E2D-048F-406E-9B6A-BFFB15F9F63D}"/>
              </a:ext>
            </a:extLst>
          </p:cNvPr>
          <p:cNvSpPr/>
          <p:nvPr/>
        </p:nvSpPr>
        <p:spPr>
          <a:xfrm>
            <a:off x="159241" y="1114952"/>
            <a:ext cx="8621890" cy="437043"/>
          </a:xfrm>
          <a:prstGeom prst="rect">
            <a:avLst/>
          </a:prstGeom>
        </p:spPr>
        <p:txBody>
          <a:bodyPr wrap="square">
            <a:spAutoFit/>
          </a:bodyPr>
          <a:lstStyle/>
          <a:p>
            <a:pPr algn="just" fontAlgn="auto">
              <a:lnSpc>
                <a:spcPct val="120000"/>
              </a:lnSpc>
              <a:spcBef>
                <a:spcPts val="0"/>
              </a:spcBef>
              <a:spcAft>
                <a:spcPts val="1800"/>
              </a:spcAft>
              <a:defRPr/>
            </a:pPr>
            <a:r>
              <a:rPr lang="es-MX" sz="2000" kern="0" dirty="0">
                <a:cs typeface="Arial" pitchFamily="34" charset="0"/>
              </a:rPr>
              <a:t>El sentido de las resoluciones de los 75 recursos de revisión es el siguiente:</a:t>
            </a:r>
          </a:p>
        </p:txBody>
      </p:sp>
      <p:sp>
        <p:nvSpPr>
          <p:cNvPr id="19" name="CuadroTexto 18">
            <a:extLst>
              <a:ext uri="{FF2B5EF4-FFF2-40B4-BE49-F238E27FC236}">
                <a16:creationId xmlns:a16="http://schemas.microsoft.com/office/drawing/2014/main" id="{7C4B1414-4A91-49E7-A457-F65BA627A8C1}"/>
              </a:ext>
            </a:extLst>
          </p:cNvPr>
          <p:cNvSpPr txBox="1"/>
          <p:nvPr/>
        </p:nvSpPr>
        <p:spPr>
          <a:xfrm>
            <a:off x="928876" y="6299129"/>
            <a:ext cx="704676" cy="307777"/>
          </a:xfrm>
          <a:prstGeom prst="rect">
            <a:avLst/>
          </a:prstGeom>
          <a:noFill/>
        </p:spPr>
        <p:txBody>
          <a:bodyPr wrap="square" rtlCol="0">
            <a:spAutoFit/>
          </a:bodyPr>
          <a:lstStyle/>
          <a:p>
            <a:pPr algn="ctr"/>
            <a:r>
              <a:rPr lang="es-MX" sz="1400" b="1" dirty="0"/>
              <a:t>38.7%</a:t>
            </a:r>
          </a:p>
        </p:txBody>
      </p:sp>
      <p:sp>
        <p:nvSpPr>
          <p:cNvPr id="20" name="CuadroTexto 19">
            <a:extLst>
              <a:ext uri="{FF2B5EF4-FFF2-40B4-BE49-F238E27FC236}">
                <a16:creationId xmlns:a16="http://schemas.microsoft.com/office/drawing/2014/main" id="{0C56957C-4E1A-4323-A801-F5BB410A9A16}"/>
              </a:ext>
            </a:extLst>
          </p:cNvPr>
          <p:cNvSpPr txBox="1"/>
          <p:nvPr/>
        </p:nvSpPr>
        <p:spPr>
          <a:xfrm>
            <a:off x="2328170" y="6299129"/>
            <a:ext cx="704676" cy="307777"/>
          </a:xfrm>
          <a:prstGeom prst="rect">
            <a:avLst/>
          </a:prstGeom>
          <a:noFill/>
        </p:spPr>
        <p:txBody>
          <a:bodyPr wrap="square" rtlCol="0">
            <a:spAutoFit/>
          </a:bodyPr>
          <a:lstStyle/>
          <a:p>
            <a:pPr algn="ctr"/>
            <a:r>
              <a:rPr lang="es-MX" sz="1400" b="1" dirty="0"/>
              <a:t>25.3%</a:t>
            </a:r>
          </a:p>
        </p:txBody>
      </p:sp>
      <p:sp>
        <p:nvSpPr>
          <p:cNvPr id="21" name="CuadroTexto 20">
            <a:extLst>
              <a:ext uri="{FF2B5EF4-FFF2-40B4-BE49-F238E27FC236}">
                <a16:creationId xmlns:a16="http://schemas.microsoft.com/office/drawing/2014/main" id="{0E7077F2-FBFF-4333-95A9-8071F9C63235}"/>
              </a:ext>
            </a:extLst>
          </p:cNvPr>
          <p:cNvSpPr txBox="1"/>
          <p:nvPr/>
        </p:nvSpPr>
        <p:spPr>
          <a:xfrm>
            <a:off x="3770864" y="6299129"/>
            <a:ext cx="704676" cy="307777"/>
          </a:xfrm>
          <a:prstGeom prst="rect">
            <a:avLst/>
          </a:prstGeom>
          <a:noFill/>
        </p:spPr>
        <p:txBody>
          <a:bodyPr wrap="square" rtlCol="0">
            <a:spAutoFit/>
          </a:bodyPr>
          <a:lstStyle/>
          <a:p>
            <a:pPr algn="ctr"/>
            <a:r>
              <a:rPr lang="es-MX" sz="1400" b="1" dirty="0"/>
              <a:t>13.3%</a:t>
            </a:r>
          </a:p>
        </p:txBody>
      </p:sp>
      <p:sp>
        <p:nvSpPr>
          <p:cNvPr id="22" name="CuadroTexto 21">
            <a:extLst>
              <a:ext uri="{FF2B5EF4-FFF2-40B4-BE49-F238E27FC236}">
                <a16:creationId xmlns:a16="http://schemas.microsoft.com/office/drawing/2014/main" id="{652A97AA-1EAB-444D-9BC6-8ABA9AE8172E}"/>
              </a:ext>
            </a:extLst>
          </p:cNvPr>
          <p:cNvSpPr txBox="1"/>
          <p:nvPr/>
        </p:nvSpPr>
        <p:spPr>
          <a:xfrm>
            <a:off x="4713010" y="6299129"/>
            <a:ext cx="704676" cy="307777"/>
          </a:xfrm>
          <a:prstGeom prst="rect">
            <a:avLst/>
          </a:prstGeom>
          <a:noFill/>
        </p:spPr>
        <p:txBody>
          <a:bodyPr wrap="square" rtlCol="0">
            <a:spAutoFit/>
          </a:bodyPr>
          <a:lstStyle/>
          <a:p>
            <a:pPr algn="ctr"/>
            <a:r>
              <a:rPr lang="es-MX" sz="1400" b="1" dirty="0"/>
              <a:t>12.0%</a:t>
            </a:r>
          </a:p>
        </p:txBody>
      </p:sp>
      <p:sp>
        <p:nvSpPr>
          <p:cNvPr id="23" name="CuadroTexto 22">
            <a:extLst>
              <a:ext uri="{FF2B5EF4-FFF2-40B4-BE49-F238E27FC236}">
                <a16:creationId xmlns:a16="http://schemas.microsoft.com/office/drawing/2014/main" id="{6ACD6DED-2EC6-45A8-BD55-1D6C9B5B4179}"/>
              </a:ext>
            </a:extLst>
          </p:cNvPr>
          <p:cNvSpPr txBox="1"/>
          <p:nvPr/>
        </p:nvSpPr>
        <p:spPr>
          <a:xfrm>
            <a:off x="5705431" y="6299129"/>
            <a:ext cx="704676" cy="307777"/>
          </a:xfrm>
          <a:prstGeom prst="rect">
            <a:avLst/>
          </a:prstGeom>
          <a:noFill/>
        </p:spPr>
        <p:txBody>
          <a:bodyPr wrap="square" rtlCol="0">
            <a:spAutoFit/>
          </a:bodyPr>
          <a:lstStyle/>
          <a:p>
            <a:pPr algn="ctr"/>
            <a:r>
              <a:rPr lang="es-MX" sz="1400" b="1" dirty="0"/>
              <a:t>10.7%</a:t>
            </a:r>
          </a:p>
        </p:txBody>
      </p:sp>
      <p:graphicFrame>
        <p:nvGraphicFramePr>
          <p:cNvPr id="2" name="Tabla 1">
            <a:extLst>
              <a:ext uri="{FF2B5EF4-FFF2-40B4-BE49-F238E27FC236}">
                <a16:creationId xmlns:a16="http://schemas.microsoft.com/office/drawing/2014/main" id="{434E93DF-54CD-4F92-A20B-BA0B3BEE4F78}"/>
              </a:ext>
            </a:extLst>
          </p:cNvPr>
          <p:cNvGraphicFramePr>
            <a:graphicFrameLocks noGrp="1"/>
          </p:cNvGraphicFramePr>
          <p:nvPr>
            <p:extLst>
              <p:ext uri="{D42A27DB-BD31-4B8C-83A1-F6EECF244321}">
                <p14:modId xmlns:p14="http://schemas.microsoft.com/office/powerpoint/2010/main" val="1344838237"/>
              </p:ext>
            </p:extLst>
          </p:nvPr>
        </p:nvGraphicFramePr>
        <p:xfrm>
          <a:off x="722864" y="6086178"/>
          <a:ext cx="5809800" cy="518160"/>
        </p:xfrm>
        <a:graphic>
          <a:graphicData uri="http://schemas.openxmlformats.org/drawingml/2006/table">
            <a:tbl>
              <a:tblPr firstRow="1" bandRow="1">
                <a:tableStyleId>{5940675A-B579-460E-94D1-54222C63F5DA}</a:tableStyleId>
              </a:tblPr>
              <a:tblGrid>
                <a:gridCol w="1002907">
                  <a:extLst>
                    <a:ext uri="{9D8B030D-6E8A-4147-A177-3AD203B41FA5}">
                      <a16:colId xmlns:a16="http://schemas.microsoft.com/office/drawing/2014/main" val="2573871019"/>
                    </a:ext>
                  </a:extLst>
                </a:gridCol>
                <a:gridCol w="1812022">
                  <a:extLst>
                    <a:ext uri="{9D8B030D-6E8A-4147-A177-3AD203B41FA5}">
                      <a16:colId xmlns:a16="http://schemas.microsoft.com/office/drawing/2014/main" val="564494179"/>
                    </a:ext>
                  </a:extLst>
                </a:gridCol>
                <a:gridCol w="1048624">
                  <a:extLst>
                    <a:ext uri="{9D8B030D-6E8A-4147-A177-3AD203B41FA5}">
                      <a16:colId xmlns:a16="http://schemas.microsoft.com/office/drawing/2014/main" val="3248539703"/>
                    </a:ext>
                  </a:extLst>
                </a:gridCol>
                <a:gridCol w="897622">
                  <a:extLst>
                    <a:ext uri="{9D8B030D-6E8A-4147-A177-3AD203B41FA5}">
                      <a16:colId xmlns:a16="http://schemas.microsoft.com/office/drawing/2014/main" val="497705913"/>
                    </a:ext>
                  </a:extLst>
                </a:gridCol>
                <a:gridCol w="1048625">
                  <a:extLst>
                    <a:ext uri="{9D8B030D-6E8A-4147-A177-3AD203B41FA5}">
                      <a16:colId xmlns:a16="http://schemas.microsoft.com/office/drawing/2014/main" val="150256337"/>
                    </a:ext>
                  </a:extLst>
                </a:gridCol>
              </a:tblGrid>
              <a:tr h="230694">
                <a:tc>
                  <a:txBody>
                    <a:bodyPr/>
                    <a:lstStyle/>
                    <a:p>
                      <a:endParaRPr lang="es-MX" sz="1100" dirty="0"/>
                    </a:p>
                  </a:txBody>
                  <a:tcPr/>
                </a:tc>
                <a:tc>
                  <a:txBody>
                    <a:bodyPr/>
                    <a:lstStyle/>
                    <a:p>
                      <a:endParaRPr lang="es-MX" sz="1100"/>
                    </a:p>
                  </a:txBody>
                  <a:tcPr/>
                </a:tc>
                <a:tc>
                  <a:txBody>
                    <a:bodyPr/>
                    <a:lstStyle/>
                    <a:p>
                      <a:endParaRPr lang="es-MX" sz="1100"/>
                    </a:p>
                  </a:txBody>
                  <a:tcPr/>
                </a:tc>
                <a:tc>
                  <a:txBody>
                    <a:bodyPr/>
                    <a:lstStyle/>
                    <a:p>
                      <a:endParaRPr lang="es-MX" sz="1100"/>
                    </a:p>
                  </a:txBody>
                  <a:tcPr/>
                </a:tc>
                <a:tc>
                  <a:txBody>
                    <a:bodyPr/>
                    <a:lstStyle/>
                    <a:p>
                      <a:endParaRPr lang="es-MX" sz="1100"/>
                    </a:p>
                  </a:txBody>
                  <a:tcPr/>
                </a:tc>
                <a:extLst>
                  <a:ext uri="{0D108BD9-81ED-4DB2-BD59-A6C34878D82A}">
                    <a16:rowId xmlns:a16="http://schemas.microsoft.com/office/drawing/2014/main" val="614316143"/>
                  </a:ext>
                </a:extLst>
              </a:tr>
              <a:tr h="230694">
                <a:tc>
                  <a:txBody>
                    <a:bodyPr/>
                    <a:lstStyle/>
                    <a:p>
                      <a:endParaRPr lang="es-MX" sz="1100"/>
                    </a:p>
                  </a:txBody>
                  <a:tcPr/>
                </a:tc>
                <a:tc>
                  <a:txBody>
                    <a:bodyPr/>
                    <a:lstStyle/>
                    <a:p>
                      <a:endParaRPr lang="es-MX" sz="1100"/>
                    </a:p>
                  </a:txBody>
                  <a:tcPr/>
                </a:tc>
                <a:tc>
                  <a:txBody>
                    <a:bodyPr/>
                    <a:lstStyle/>
                    <a:p>
                      <a:endParaRPr lang="es-MX" sz="1100"/>
                    </a:p>
                  </a:txBody>
                  <a:tcPr/>
                </a:tc>
                <a:tc>
                  <a:txBody>
                    <a:bodyPr/>
                    <a:lstStyle/>
                    <a:p>
                      <a:endParaRPr lang="es-MX" sz="1100"/>
                    </a:p>
                  </a:txBody>
                  <a:tcPr/>
                </a:tc>
                <a:tc>
                  <a:txBody>
                    <a:bodyPr/>
                    <a:lstStyle/>
                    <a:p>
                      <a:endParaRPr lang="es-MX" sz="1100" dirty="0"/>
                    </a:p>
                  </a:txBody>
                  <a:tcPr/>
                </a:tc>
                <a:extLst>
                  <a:ext uri="{0D108BD9-81ED-4DB2-BD59-A6C34878D82A}">
                    <a16:rowId xmlns:a16="http://schemas.microsoft.com/office/drawing/2014/main" val="265362040"/>
                  </a:ext>
                </a:extLst>
              </a:tr>
            </a:tbl>
          </a:graphicData>
        </a:graphic>
      </p:graphicFrame>
      <p:sp>
        <p:nvSpPr>
          <p:cNvPr id="3" name="Triángulo isósceles 2">
            <a:extLst>
              <a:ext uri="{FF2B5EF4-FFF2-40B4-BE49-F238E27FC236}">
                <a16:creationId xmlns:a16="http://schemas.microsoft.com/office/drawing/2014/main" id="{D61E2D5E-B0C4-4BA6-91B5-8223A6EB552C}"/>
              </a:ext>
            </a:extLst>
          </p:cNvPr>
          <p:cNvSpPr/>
          <p:nvPr/>
        </p:nvSpPr>
        <p:spPr>
          <a:xfrm rot="5400000">
            <a:off x="4405571" y="3616540"/>
            <a:ext cx="3455291" cy="911974"/>
          </a:xfrm>
          <a:prstGeom prst="triangl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83658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21348C-C50B-43A3-A3D8-73EFD2CDCCCE}"/>
              </a:ext>
            </a:extLst>
          </p:cNvPr>
          <p:cNvSpPr txBox="1"/>
          <p:nvPr/>
        </p:nvSpPr>
        <p:spPr>
          <a:xfrm>
            <a:off x="239889" y="200839"/>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b="1" cap="small" dirty="0">
                <a:solidFill>
                  <a:schemeClr val="bg1"/>
                </a:solidFill>
              </a:rPr>
              <a:t>Ejemplos de las resoluciones de los RR</a:t>
            </a:r>
          </a:p>
        </p:txBody>
      </p:sp>
      <p:sp>
        <p:nvSpPr>
          <p:cNvPr id="6" name="3 Marcador de número de diapositiva">
            <a:extLst>
              <a:ext uri="{FF2B5EF4-FFF2-40B4-BE49-F238E27FC236}">
                <a16:creationId xmlns:a16="http://schemas.microsoft.com/office/drawing/2014/main" id="{532BDA22-CE3D-4AD6-A2B9-DEB3E21C2525}"/>
              </a:ext>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9</a:t>
            </a:fld>
            <a:endParaRPr lang="es-MX" dirty="0"/>
          </a:p>
        </p:txBody>
      </p:sp>
      <p:sp>
        <p:nvSpPr>
          <p:cNvPr id="7" name="1 Marcador de número de diapositiva"/>
          <p:cNvSpPr txBox="1">
            <a:spLocks/>
          </p:cNvSpPr>
          <p:nvPr/>
        </p:nvSpPr>
        <p:spPr>
          <a:xfrm>
            <a:off x="8647113" y="6408738"/>
            <a:ext cx="366712"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s-MX" sz="1200" dirty="0">
              <a:solidFill>
                <a:schemeClr val="bg1">
                  <a:lumMod val="50000"/>
                </a:schemeClr>
              </a:solidFill>
            </a:endParaRPr>
          </a:p>
        </p:txBody>
      </p:sp>
      <p:sp>
        <p:nvSpPr>
          <p:cNvPr id="5" name="3 Marcador de número de diapositiva"/>
          <p:cNvSpPr txBox="1">
            <a:spLocks/>
          </p:cNvSpPr>
          <p:nvPr/>
        </p:nvSpPr>
        <p:spPr>
          <a:xfrm>
            <a:off x="6553200" y="6370205"/>
            <a:ext cx="2133600" cy="365125"/>
          </a:xfrm>
          <a:prstGeom prst="rect">
            <a:avLst/>
          </a:prstGeom>
        </p:spPr>
        <p:txBody>
          <a:bodyPr vert="horz" lIns="91440" tIns="45720" rIns="91440" bIns="45720" rtlCol="0" anchor="ctr"/>
          <a:lstStyle>
            <a:defPPr>
              <a:defRPr lang="es-ES_tradnl"/>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2EEE92-B417-4ACB-84B0-576613EB8781}" type="slidenum">
              <a:rPr lang="es-MX" smtClean="0"/>
              <a:pPr/>
              <a:t>9</a:t>
            </a:fld>
            <a:endParaRPr lang="es-MX" dirty="0"/>
          </a:p>
        </p:txBody>
      </p:sp>
      <p:graphicFrame>
        <p:nvGraphicFramePr>
          <p:cNvPr id="24" name="Tabla 23">
            <a:extLst>
              <a:ext uri="{FF2B5EF4-FFF2-40B4-BE49-F238E27FC236}">
                <a16:creationId xmlns:a16="http://schemas.microsoft.com/office/drawing/2014/main" id="{35AA2855-1552-4C8C-A60E-6968CDEA9CE0}"/>
              </a:ext>
            </a:extLst>
          </p:cNvPr>
          <p:cNvGraphicFramePr>
            <a:graphicFrameLocks noGrp="1"/>
          </p:cNvGraphicFramePr>
          <p:nvPr>
            <p:extLst>
              <p:ext uri="{D42A27DB-BD31-4B8C-83A1-F6EECF244321}">
                <p14:modId xmlns:p14="http://schemas.microsoft.com/office/powerpoint/2010/main" val="3694947047"/>
              </p:ext>
            </p:extLst>
          </p:nvPr>
        </p:nvGraphicFramePr>
        <p:xfrm>
          <a:off x="130175" y="965650"/>
          <a:ext cx="8902534" cy="5745757"/>
        </p:xfrm>
        <a:graphic>
          <a:graphicData uri="http://schemas.openxmlformats.org/drawingml/2006/table">
            <a:tbl>
              <a:tblPr firstRow="1" firstCol="1" bandRow="1">
                <a:tableStyleId>{5C22544A-7EE6-4342-B048-85BDC9FD1C3A}</a:tableStyleId>
              </a:tblPr>
              <a:tblGrid>
                <a:gridCol w="1671573">
                  <a:extLst>
                    <a:ext uri="{9D8B030D-6E8A-4147-A177-3AD203B41FA5}">
                      <a16:colId xmlns:a16="http://schemas.microsoft.com/office/drawing/2014/main" val="3829421072"/>
                    </a:ext>
                  </a:extLst>
                </a:gridCol>
                <a:gridCol w="2409695">
                  <a:extLst>
                    <a:ext uri="{9D8B030D-6E8A-4147-A177-3AD203B41FA5}">
                      <a16:colId xmlns:a16="http://schemas.microsoft.com/office/drawing/2014/main" val="366125812"/>
                    </a:ext>
                  </a:extLst>
                </a:gridCol>
                <a:gridCol w="2410633">
                  <a:extLst>
                    <a:ext uri="{9D8B030D-6E8A-4147-A177-3AD203B41FA5}">
                      <a16:colId xmlns:a16="http://schemas.microsoft.com/office/drawing/2014/main" val="179696287"/>
                    </a:ext>
                  </a:extLst>
                </a:gridCol>
                <a:gridCol w="2410633">
                  <a:extLst>
                    <a:ext uri="{9D8B030D-6E8A-4147-A177-3AD203B41FA5}">
                      <a16:colId xmlns:a16="http://schemas.microsoft.com/office/drawing/2014/main" val="3614211360"/>
                    </a:ext>
                  </a:extLst>
                </a:gridCol>
              </a:tblGrid>
              <a:tr h="640607">
                <a:tc>
                  <a:txBody>
                    <a:bodyPr/>
                    <a:lstStyle/>
                    <a:p>
                      <a:pPr algn="just">
                        <a:lnSpc>
                          <a:spcPct val="107000"/>
                        </a:lnSpc>
                        <a:spcAft>
                          <a:spcPts val="0"/>
                        </a:spcAft>
                      </a:pPr>
                      <a:r>
                        <a:rPr lang="es-MX" sz="1800" dirty="0">
                          <a:effectLst/>
                        </a:rPr>
                        <a:t>RRA 7829/17</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tc>
                  <a:txBody>
                    <a:bodyPr/>
                    <a:lstStyle/>
                    <a:p>
                      <a:pPr algn="just">
                        <a:lnSpc>
                          <a:spcPct val="107000"/>
                        </a:lnSpc>
                        <a:spcAft>
                          <a:spcPts val="0"/>
                        </a:spcAft>
                      </a:pPr>
                      <a:r>
                        <a:rPr lang="es-MX" sz="1800">
                          <a:effectLst/>
                        </a:rPr>
                        <a:t>SO: PEMEX</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tc>
                  <a:txBody>
                    <a:bodyPr/>
                    <a:lstStyle/>
                    <a:p>
                      <a:pPr algn="just">
                        <a:lnSpc>
                          <a:spcPct val="107000"/>
                        </a:lnSpc>
                        <a:spcAft>
                          <a:spcPts val="0"/>
                        </a:spcAft>
                      </a:pPr>
                      <a:r>
                        <a:rPr lang="es-MX" sz="1800" dirty="0">
                          <a:effectLst/>
                        </a:rPr>
                        <a:t>30 enero 2018</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tc>
                  <a:txBody>
                    <a:bodyPr/>
                    <a:lstStyle/>
                    <a:p>
                      <a:pPr algn="just">
                        <a:lnSpc>
                          <a:spcPct val="107000"/>
                        </a:lnSpc>
                        <a:spcAft>
                          <a:spcPts val="0"/>
                        </a:spcAft>
                      </a:pPr>
                      <a:r>
                        <a:rPr lang="es-MX" sz="1800" dirty="0">
                          <a:effectLst/>
                        </a:rPr>
                        <a:t>Modifica /Unanimidad</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extLst>
                  <a:ext uri="{0D108BD9-81ED-4DB2-BD59-A6C34878D82A}">
                    <a16:rowId xmlns:a16="http://schemas.microsoft.com/office/drawing/2014/main" val="3481878922"/>
                  </a:ext>
                </a:extLst>
              </a:tr>
              <a:tr h="1016174">
                <a:tc>
                  <a:txBody>
                    <a:bodyPr/>
                    <a:lstStyle/>
                    <a:p>
                      <a:pPr>
                        <a:lnSpc>
                          <a:spcPct val="107000"/>
                        </a:lnSpc>
                        <a:spcAft>
                          <a:spcPts val="0"/>
                        </a:spcAft>
                      </a:pPr>
                      <a:r>
                        <a:rPr lang="es-MX" sz="1800" dirty="0">
                          <a:effectLst/>
                        </a:rPr>
                        <a:t>Solicitud:</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tc gridSpan="3">
                  <a:txBody>
                    <a:bodyPr/>
                    <a:lstStyle/>
                    <a:p>
                      <a:pPr algn="just">
                        <a:lnSpc>
                          <a:spcPct val="107000"/>
                        </a:lnSpc>
                        <a:spcAft>
                          <a:spcPts val="0"/>
                        </a:spcAft>
                      </a:pPr>
                      <a:r>
                        <a:rPr lang="es-MX" sz="1800" b="1" dirty="0">
                          <a:effectLst/>
                        </a:rPr>
                        <a:t>Número de tomas clandestinas por robo de hidrocarburos detectadas en ductos de PEMEX</a:t>
                      </a:r>
                      <a:r>
                        <a:rPr lang="es-MX" sz="1800" dirty="0">
                          <a:effectLst/>
                        </a:rPr>
                        <a:t> del mes de julio a septiembre del 2017, desglosadas por mes, entidad y municipio.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179585484"/>
                  </a:ext>
                </a:extLst>
              </a:tr>
              <a:tr h="957532">
                <a:tc>
                  <a:txBody>
                    <a:bodyPr/>
                    <a:lstStyle/>
                    <a:p>
                      <a:pPr>
                        <a:lnSpc>
                          <a:spcPct val="107000"/>
                        </a:lnSpc>
                        <a:spcAft>
                          <a:spcPts val="0"/>
                        </a:spcAft>
                      </a:pPr>
                      <a:r>
                        <a:rPr lang="es-MX" sz="1800" dirty="0">
                          <a:effectLst/>
                        </a:rPr>
                        <a:t>Respuesta: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tc gridSpan="3">
                  <a:txBody>
                    <a:bodyPr/>
                    <a:lstStyle/>
                    <a:p>
                      <a:pPr algn="just">
                        <a:lnSpc>
                          <a:spcPct val="107000"/>
                        </a:lnSpc>
                        <a:spcAft>
                          <a:spcPts val="0"/>
                        </a:spcAft>
                      </a:pPr>
                      <a:r>
                        <a:rPr lang="es-MX" sz="1800" b="1" dirty="0">
                          <a:effectLst/>
                        </a:rPr>
                        <a:t>Se proporcionó el documento intitulado "Tomas clandestinas en el País Localizadas de julio a septiembre de 2017"</a:t>
                      </a:r>
                      <a:r>
                        <a:rPr lang="es-MX" sz="1800" dirty="0">
                          <a:effectLst/>
                        </a:rPr>
                        <a:t>, el cual era un cuadro con los rubros de "ESTADO", "JULIO", "AGOSTO", "SEPTIEMBRE" y "Total general".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18984562"/>
                  </a:ext>
                </a:extLst>
              </a:tr>
              <a:tr h="2557467">
                <a:tc>
                  <a:txBody>
                    <a:bodyPr/>
                    <a:lstStyle/>
                    <a:p>
                      <a:pPr>
                        <a:lnSpc>
                          <a:spcPct val="107000"/>
                        </a:lnSpc>
                        <a:spcAft>
                          <a:spcPts val="0"/>
                        </a:spcAft>
                      </a:pPr>
                      <a:r>
                        <a:rPr lang="es-MX" sz="1800" dirty="0">
                          <a:effectLst/>
                        </a:rPr>
                        <a:t>Análisis e instrucción:</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7030A0"/>
                    </a:solidFill>
                  </a:tcPr>
                </a:tc>
                <a:tc gridSpan="3">
                  <a:txBody>
                    <a:bodyPr/>
                    <a:lstStyle/>
                    <a:p>
                      <a:pPr algn="just">
                        <a:lnSpc>
                          <a:spcPct val="107000"/>
                        </a:lnSpc>
                        <a:spcAft>
                          <a:spcPts val="600"/>
                        </a:spcAft>
                      </a:pPr>
                      <a:r>
                        <a:rPr lang="es-MX" sz="1800" dirty="0">
                          <a:effectLst/>
                        </a:rPr>
                        <a:t>En virtud de que la </a:t>
                      </a:r>
                      <a:r>
                        <a:rPr lang="es-MX" sz="1800" b="1" dirty="0">
                          <a:effectLst/>
                        </a:rPr>
                        <a:t>queja versó porque no se entregó el desglose por municipio el número de tomas clandestinas, se realizó el análisis y se consideró que la respuesta no fue exhaustiva pues no hubo pronunciamiento por parte de PEMEX respecto a la información que no fue proporcionada</a:t>
                      </a:r>
                      <a:r>
                        <a:rPr lang="es-MX" sz="1800" dirty="0">
                          <a:effectLst/>
                        </a:rPr>
                        <a:t>, además de que en otros recursos ya se había entregado información como la solicitada.</a:t>
                      </a:r>
                    </a:p>
                    <a:p>
                      <a:pPr algn="just">
                        <a:lnSpc>
                          <a:spcPct val="107000"/>
                        </a:lnSpc>
                        <a:spcAft>
                          <a:spcPts val="0"/>
                        </a:spcAft>
                      </a:pPr>
                      <a:r>
                        <a:rPr lang="es-MX" sz="1800" dirty="0">
                          <a:effectLst/>
                        </a:rPr>
                        <a:t>Por ello </a:t>
                      </a:r>
                      <a:r>
                        <a:rPr lang="es-MX" sz="1800" b="1" dirty="0">
                          <a:effectLst/>
                        </a:rPr>
                        <a:t>se consideró fundado el agravio y se instruyó a que entregara a información en los términos solicitados</a:t>
                      </a:r>
                      <a:r>
                        <a:rPr lang="es-MX" sz="1800" dirty="0">
                          <a:effectLst/>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423160650"/>
                  </a:ext>
                </a:extLst>
              </a:tr>
              <a:tr h="370935">
                <a:tc>
                  <a:txBody>
                    <a:bodyPr/>
                    <a:lstStyle/>
                    <a:p>
                      <a:pPr>
                        <a:lnSpc>
                          <a:spcPct val="107000"/>
                        </a:lnSpc>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Estatus:</a:t>
                      </a:r>
                    </a:p>
                  </a:txBody>
                  <a:tcPr marL="44450" marR="44450" marT="0" marB="0" anchor="ctr">
                    <a:solidFill>
                      <a:srgbClr val="7030A0"/>
                    </a:solidFill>
                  </a:tcPr>
                </a:tc>
                <a:tc gridSpan="3">
                  <a:txBody>
                    <a:bodyPr/>
                    <a:lstStyle/>
                    <a:p>
                      <a:pPr algn="just">
                        <a:lnSpc>
                          <a:spcPct val="107000"/>
                        </a:lnSpc>
                        <a:spcAft>
                          <a:spcPts val="0"/>
                        </a:spcAf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Cumplido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remitió la tabla “Tomas clandestinas en el país localizadas de julio a septiembre de 2017”, así como del total general de tomas localizadas. </a:t>
                      </a:r>
                    </a:p>
                  </a:txBody>
                  <a:tcPr marL="44450" marR="44450" marT="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627256896"/>
                  </a:ext>
                </a:extLst>
              </a:tr>
            </a:tbl>
          </a:graphicData>
        </a:graphic>
      </p:graphicFrame>
    </p:spTree>
    <p:extLst>
      <p:ext uri="{BB962C8B-B14F-4D97-AF65-F5344CB8AC3E}">
        <p14:creationId xmlns:p14="http://schemas.microsoft.com/office/powerpoint/2010/main" val="142977077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9BDA8F49D12C245B3447AA57DADFA65" ma:contentTypeVersion="0" ma:contentTypeDescription="Crear nuevo documento." ma:contentTypeScope="" ma:versionID="af7b77ae7d51d71357f04b46b5896067">
  <xsd:schema xmlns:xsd="http://www.w3.org/2001/XMLSchema" xmlns:xs="http://www.w3.org/2001/XMLSchema" xmlns:p="http://schemas.microsoft.com/office/2006/metadata/properties" targetNamespace="http://schemas.microsoft.com/office/2006/metadata/properties" ma:root="true" ma:fieldsID="3f6edc329ff236629c56e3b879b320d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69A02D-6232-449D-AD19-EFB2DD754946}"/>
</file>

<file path=customXml/itemProps2.xml><?xml version="1.0" encoding="utf-8"?>
<ds:datastoreItem xmlns:ds="http://schemas.openxmlformats.org/officeDocument/2006/customXml" ds:itemID="{4882B1E5-A115-497D-BE72-4024B4E674C7}"/>
</file>

<file path=customXml/itemProps3.xml><?xml version="1.0" encoding="utf-8"?>
<ds:datastoreItem xmlns:ds="http://schemas.openxmlformats.org/officeDocument/2006/customXml" ds:itemID="{059E28D0-7BC7-46FD-942E-8D0A3F367983}"/>
</file>

<file path=docProps/app.xml><?xml version="1.0" encoding="utf-8"?>
<Properties xmlns="http://schemas.openxmlformats.org/officeDocument/2006/extended-properties" xmlns:vt="http://schemas.openxmlformats.org/officeDocument/2006/docPropsVTypes">
  <Template/>
  <TotalTime>7489</TotalTime>
  <Words>4237</Words>
  <Application>Microsoft Office PowerPoint</Application>
  <PresentationFormat>Presentación en pantalla (4:3)</PresentationFormat>
  <Paragraphs>710</Paragraphs>
  <Slides>27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27</vt:i4>
      </vt:variant>
    </vt:vector>
  </HeadingPairs>
  <TitlesOfParts>
    <vt:vector size="31"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Diego Ernesto Diaz Iturbe</dc:creator>
  <cp:lastModifiedBy>David Mendoza Oliva</cp:lastModifiedBy>
  <cp:revision>451</cp:revision>
  <cp:lastPrinted>2019-01-30T21:24:40Z</cp:lastPrinted>
  <dcterms:created xsi:type="dcterms:W3CDTF">2017-09-15T16:28:07Z</dcterms:created>
  <dcterms:modified xsi:type="dcterms:W3CDTF">2020-03-09T23:24:28Z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0x01010019BDA8F49D12C245B3447AA57DADFA65</vt:lpwstr>
  </property>
</Properties>
</file>