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9.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15.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3.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24.xml" ContentType="application/vnd.openxmlformats-officedocument.presentationml.slide+xml"/>
  <Override PartName="/ppt/slides/slide83.xml" ContentType="application/vnd.openxmlformats-officedocument.presentationml.slide+xml"/>
  <Override PartName="/ppt/slides/slide94.xml" ContentType="application/vnd.openxmlformats-officedocument.presentationml.slide+xml"/>
  <Override PartName="/ppt/slides/slide81.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74.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3.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5.xml" ContentType="application/vnd.openxmlformats-officedocument.presentationml.slide+xml"/>
  <Override PartName="/ppt/slideLayouts/slideLayout3.xml" ContentType="application/vnd.openxmlformats-officedocument.presentationml.slideLayout+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5.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notesSlides/notesSlide82.xml" ContentType="application/vnd.openxmlformats-officedocument.presentationml.notesSlide+xml"/>
  <Override PartName="/ppt/notesSlides/notesSlide89.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slideLayouts/slideLayout1.xml" ContentType="application/vnd.openxmlformats-officedocument.presentationml.slideLayout+xml"/>
  <Override PartName="/ppt/notesSlides/notesSlide84.xml" ContentType="application/vnd.openxmlformats-officedocument.presentationml.notesSlide+xml"/>
  <Override PartName="/ppt/notesSlides/notesSlide83.xml" ContentType="application/vnd.openxmlformats-officedocument.presentationml.notesSlide+xml"/>
  <Override PartName="/ppt/slideLayouts/slideLayout2.xml" ContentType="application/vnd.openxmlformats-officedocument.presentationml.slideLayout+xml"/>
  <Override PartName="/ppt/notesSlides/notesSlide81.xml" ContentType="application/vnd.openxmlformats-officedocument.presentationml.notesSlide+xml"/>
  <Override PartName="/ppt/notesSlides/notesSlide71.xml" ContentType="application/vnd.openxmlformats-officedocument.presentationml.notesSlide+xml"/>
  <Override PartName="/ppt/notesSlides/notesSlide80.xml" ContentType="application/vnd.openxmlformats-officedocument.presentationml.notesSlide+xml"/>
  <Override PartName="/ppt/notesSlides/notesSlide35.xml" ContentType="application/vnd.openxmlformats-officedocument.presentationml.notesSlide+xml"/>
  <Override PartName="/ppt/notesSlides/notesSlide60.xml" ContentType="application/vnd.openxmlformats-officedocument.presentationml.notesSlide+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Layouts/slideLayout7.xml" ContentType="application/vnd.openxmlformats-officedocument.presentationml.slideLayout+xml"/>
  <Override PartName="/ppt/notesSlides/notesSlide13.xml" ContentType="application/vnd.openxmlformats-officedocument.presentationml.notesSlide+xml"/>
  <Override PartName="/ppt/notesSlides/notesSlide51.xml" ContentType="application/vnd.openxmlformats-officedocument.presentationml.notesSlide+xml"/>
  <Override PartName="/ppt/notesSlides/notesSlide14.xml" ContentType="application/vnd.openxmlformats-officedocument.presentationml.notesSlide+xml"/>
  <Override PartName="/ppt/notesSlides/notesSlide53.xml" ContentType="application/vnd.openxmlformats-officedocument.presentationml.notesSlide+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slideLayouts/slideLayout5.xml" ContentType="application/vnd.openxmlformats-officedocument.presentationml.slideLayout+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notesSlides/notesSlide56.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11.xml" ContentType="application/vnd.openxmlformats-officedocument.presentationml.notesSlide+xml"/>
  <Override PartName="/ppt/notesSlides/notesSlide57.xml" ContentType="application/vnd.openxmlformats-officedocument.presentationml.notesSlide+xml"/>
  <Override PartName="/ppt/notesSlides/notesSlide15.xml" ContentType="application/vnd.openxmlformats-officedocument.presentationml.notesSlide+xml"/>
  <Override PartName="/ppt/notesSlides/notesSlide59.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49.xml" ContentType="application/vnd.openxmlformats-officedocument.presentationml.notesSlide+xml"/>
  <Override PartName="/ppt/notesSlides/notesSlide25.xml" ContentType="application/vnd.openxmlformats-officedocument.presentationml.notesSlide+xml"/>
  <Override PartName="/ppt/notesSlides/notesSlide50.xml" ContentType="application/vnd.openxmlformats-officedocument.presentationml.notesSlide+xml"/>
  <Override PartName="/ppt/notesSlides/notesSlide20.xml" ContentType="application/vnd.openxmlformats-officedocument.presentationml.notes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notesSlides/notesSlide48.xml" ContentType="application/vnd.openxmlformats-officedocument.presentationml.notesSlide+xml"/>
  <Override PartName="/ppt/notesSlides/notesSlide22.xml" ContentType="application/vnd.openxmlformats-officedocument.presentationml.notesSlide+xml"/>
  <Override PartName="/ppt/notesSlides/notesSlide5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47.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45.xml" ContentType="application/vnd.openxmlformats-officedocument.presentationml.notesSlide+xml"/>
  <Override PartName="/ppt/notesSlides/notesSlide29.xml" ContentType="application/vnd.openxmlformats-officedocument.presentationml.notesSlide+xml"/>
  <Override PartName="/ppt/notesSlides/notesSlide54.xml" ContentType="application/vnd.openxmlformats-officedocument.presentationml.notesSlide+xml"/>
  <Override PartName="/ppt/notesSlides/notesSlide34.xml" ContentType="application/vnd.openxmlformats-officedocument.presentationml.notesSlide+xml"/>
  <Override PartName="/ppt/notesSlides/notesSlide52.xml" ContentType="application/vnd.openxmlformats-officedocument.presentationml.notesSlide+xml"/>
  <Override PartName="/ppt/notesSlides/notesSlide4.xml" ContentType="application/vnd.openxmlformats-officedocument.presentationml.notesSlide+xml"/>
  <Override PartName="/ppt/notesSlides/notesSlide67.xml" ContentType="application/vnd.openxmlformats-officedocument.presentationml.notesSlide+xml"/>
  <Override PartName="/ppt/notesSlides/notesSlide38.xml" ContentType="application/vnd.openxmlformats-officedocument.presentationml.notesSlide+xml"/>
  <Override PartName="/ppt/notesSlides/notesSlide5.xml" ContentType="application/vnd.openxmlformats-officedocument.presentationml.notesSlide+xml"/>
  <Override PartName="/ppt/notesSlides/notesSlide44.xml" ContentType="application/vnd.openxmlformats-officedocument.presentationml.notesSlide+xml"/>
  <Override PartName="/ppt/notesSlides/notesSlide21.xml" ContentType="application/vnd.openxmlformats-officedocument.presentationml.notesSlide+xml"/>
  <Override PartName="/ppt/slideLayouts/slideLayout9.xml" ContentType="application/vnd.openxmlformats-officedocument.presentationml.slideLayout+xml"/>
  <Override PartName="/ppt/notesSlides/notesSlide68.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69.xml" ContentType="application/vnd.openxmlformats-officedocument.presentationml.notesSlide+xml"/>
  <Override PartName="/ppt/notesSlides/notesSlide36.xml" ContentType="application/vnd.openxmlformats-officedocument.presentationml.notesSlide+xml"/>
  <Override PartName="/ppt/notesSlides/notesSlide2.xml" ContentType="application/vnd.openxmlformats-officedocument.presentationml.notesSlide+xml"/>
  <Override PartName="/ppt/notesSlides/notesSlide37.xml" ContentType="application/vnd.openxmlformats-officedocument.presentationml.notesSlide+xml"/>
  <Override PartName="/ppt/notesSlides/notesSlide3.xml" ContentType="application/vnd.openxmlformats-officedocument.presentationml.notesSlide+xml"/>
  <Override PartName="/ppt/notesSlides/notesSlide39.xml" ContentType="application/vnd.openxmlformats-officedocument.presentationml.notesSlide+xml"/>
  <Override PartName="/ppt/notesSlides/notesSlide33.xml" ContentType="application/vnd.openxmlformats-officedocument.presentationml.notesSlide+xml"/>
  <Override PartName="/ppt/notesSlides/notesSlide55.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64.xml" ContentType="application/vnd.openxmlformats-officedocument.presentationml.notesSlide+xml"/>
  <Override PartName="/ppt/notesSlides/notesSlide31.xml" ContentType="application/vnd.openxmlformats-officedocument.presentationml.notesSlide+xml"/>
  <Override PartName="/ppt/notesSlides/notesSlide70.xml" ContentType="application/vnd.openxmlformats-officedocument.presentationml.notesSlide+xml"/>
  <Override PartName="/ppt/notesSlides/notesSlide63.xml" ContentType="application/vnd.openxmlformats-officedocument.presentationml.notesSlide+xml"/>
  <Override PartName="/ppt/notesSlides/notesSlide43.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8.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diagrams/drawing2.xml" ContentType="application/vnd.ms-office.drawingml.diagramDrawing+xml"/>
  <Override PartName="/ppt/diagrams/quickStyle2.xml" ContentType="application/vnd.openxmlformats-officedocument.drawingml.diagramStyle+xml"/>
  <Override PartName="/ppt/diagrams/colors2.xml" ContentType="application/vnd.openxmlformats-officedocument.drawingml.diagramColors+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diagrams/layout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layout12.xml" ContentType="application/vnd.openxmlformats-officedocument.drawingml.diagramLayout+xml"/>
  <Override PartName="/ppt/diagrams/colors11.xml" ContentType="application/vnd.openxmlformats-officedocument.drawingml.diagramColors+xml"/>
  <Override PartName="/ppt/diagrams/drawing11.xml" ContentType="application/vnd.ms-office.drawingml.diagramDrawing+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colors14.xml" ContentType="application/vnd.openxmlformats-officedocument.drawingml.diagramColors+xml"/>
  <Override PartName="/ppt/diagrams/drawing14.xml" ContentType="application/vnd.ms-office.drawingml.diagramDrawing+xml"/>
  <Override PartName="/ppt/diagrams/layout15.xml" ContentType="application/vnd.openxmlformats-officedocument.drawingml.diagramLayout+xml"/>
  <Override PartName="/ppt/diagrams/quickStyle14.xml" ContentType="application/vnd.openxmlformats-officedocument.drawingml.diagramStyle+xml"/>
  <Override PartName="/ppt/diagrams/layout14.xml" ContentType="application/vnd.openxmlformats-officedocument.drawingml.diagramLayout+xml"/>
  <Override PartName="/ppt/theme/theme1.xml" ContentType="application/vnd.openxmlformats-officedocument.theme+xml"/>
  <Override PartName="/ppt/diagrams/drawing13.xml" ContentType="application/vnd.ms-office.drawingml.diagramDrawing+xml"/>
  <Override PartName="/ppt/diagrams/quickStyle11.xml" ContentType="application/vnd.openxmlformats-officedocument.drawingml.diagramStyle+xml"/>
  <Override PartName="/ppt/diagrams/layout11.xml" ContentType="application/vnd.openxmlformats-officedocument.drawingml.diagramLayout+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quickStyle15.xml" ContentType="application/vnd.openxmlformats-officedocument.drawingml.diagramStyle+xml"/>
  <Override PartName="/ppt/diagrams/drawing15.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drawing6.xml" ContentType="application/vnd.ms-office.drawingml.diagramDrawing+xml"/>
  <Override PartName="/ppt/diagrams/layout7.xml" ContentType="application/vnd.openxmlformats-officedocument.drawingml.diagramLayout+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Masters/notesMaster1.xml" ContentType="application/vnd.openxmlformats-officedocument.presentationml.notesMaster+xml"/>
  <Override PartName="/ppt/diagrams/colors15.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403" r:id="rId2"/>
    <p:sldId id="404" r:id="rId3"/>
    <p:sldId id="402" r:id="rId4"/>
    <p:sldId id="406" r:id="rId5"/>
    <p:sldId id="532" r:id="rId6"/>
    <p:sldId id="535" r:id="rId7"/>
    <p:sldId id="408" r:id="rId8"/>
    <p:sldId id="410" r:id="rId9"/>
    <p:sldId id="413" r:id="rId10"/>
    <p:sldId id="414" r:id="rId11"/>
    <p:sldId id="415" r:id="rId12"/>
    <p:sldId id="416" r:id="rId13"/>
    <p:sldId id="417" r:id="rId14"/>
    <p:sldId id="418" r:id="rId15"/>
    <p:sldId id="419" r:id="rId16"/>
    <p:sldId id="420" r:id="rId17"/>
    <p:sldId id="421" r:id="rId18"/>
    <p:sldId id="422" r:id="rId19"/>
    <p:sldId id="533" r:id="rId20"/>
    <p:sldId id="430" r:id="rId21"/>
    <p:sldId id="526" r:id="rId22"/>
    <p:sldId id="423" r:id="rId23"/>
    <p:sldId id="424" r:id="rId24"/>
    <p:sldId id="425" r:id="rId25"/>
    <p:sldId id="433" r:id="rId26"/>
    <p:sldId id="436" r:id="rId27"/>
    <p:sldId id="534" r:id="rId28"/>
    <p:sldId id="439" r:id="rId29"/>
    <p:sldId id="441" r:id="rId30"/>
    <p:sldId id="442" r:id="rId31"/>
    <p:sldId id="443" r:id="rId32"/>
    <p:sldId id="444" r:id="rId33"/>
    <p:sldId id="447" r:id="rId34"/>
    <p:sldId id="448" r:id="rId35"/>
    <p:sldId id="450" r:id="rId36"/>
    <p:sldId id="451" r:id="rId37"/>
    <p:sldId id="453" r:id="rId38"/>
    <p:sldId id="454" r:id="rId39"/>
    <p:sldId id="455" r:id="rId40"/>
    <p:sldId id="456" r:id="rId41"/>
    <p:sldId id="457" r:id="rId42"/>
    <p:sldId id="458" r:id="rId43"/>
    <p:sldId id="459" r:id="rId44"/>
    <p:sldId id="460" r:id="rId45"/>
    <p:sldId id="461" r:id="rId46"/>
    <p:sldId id="462" r:id="rId47"/>
    <p:sldId id="463" r:id="rId48"/>
    <p:sldId id="464" r:id="rId49"/>
    <p:sldId id="465" r:id="rId50"/>
    <p:sldId id="466" r:id="rId51"/>
    <p:sldId id="467" r:id="rId52"/>
    <p:sldId id="468" r:id="rId53"/>
    <p:sldId id="469" r:id="rId54"/>
    <p:sldId id="470" r:id="rId55"/>
    <p:sldId id="471" r:id="rId56"/>
    <p:sldId id="472" r:id="rId57"/>
    <p:sldId id="473" r:id="rId58"/>
    <p:sldId id="474" r:id="rId59"/>
    <p:sldId id="475" r:id="rId60"/>
    <p:sldId id="477" r:id="rId61"/>
    <p:sldId id="478" r:id="rId62"/>
    <p:sldId id="524" r:id="rId63"/>
    <p:sldId id="527" r:id="rId64"/>
    <p:sldId id="479" r:id="rId65"/>
    <p:sldId id="480" r:id="rId66"/>
    <p:sldId id="481" r:id="rId67"/>
    <p:sldId id="482" r:id="rId68"/>
    <p:sldId id="483" r:id="rId69"/>
    <p:sldId id="484" r:id="rId70"/>
    <p:sldId id="485" r:id="rId71"/>
    <p:sldId id="486" r:id="rId72"/>
    <p:sldId id="487" r:id="rId73"/>
    <p:sldId id="488" r:id="rId74"/>
    <p:sldId id="489" r:id="rId75"/>
    <p:sldId id="490" r:id="rId76"/>
    <p:sldId id="492" r:id="rId77"/>
    <p:sldId id="493" r:id="rId78"/>
    <p:sldId id="494" r:id="rId79"/>
    <p:sldId id="495" r:id="rId80"/>
    <p:sldId id="496" r:id="rId81"/>
    <p:sldId id="497" r:id="rId82"/>
    <p:sldId id="498" r:id="rId83"/>
    <p:sldId id="499" r:id="rId84"/>
    <p:sldId id="500" r:id="rId85"/>
    <p:sldId id="501" r:id="rId86"/>
    <p:sldId id="528" r:id="rId87"/>
    <p:sldId id="504" r:id="rId88"/>
    <p:sldId id="505" r:id="rId89"/>
    <p:sldId id="506" r:id="rId90"/>
    <p:sldId id="507" r:id="rId91"/>
    <p:sldId id="508" r:id="rId92"/>
    <p:sldId id="509" r:id="rId93"/>
    <p:sldId id="529" r:id="rId94"/>
    <p:sldId id="512" r:id="rId95"/>
    <p:sldId id="513" r:id="rId96"/>
    <p:sldId id="514" r:id="rId97"/>
    <p:sldId id="515" r:id="rId98"/>
    <p:sldId id="516" r:id="rId99"/>
    <p:sldId id="517" r:id="rId100"/>
    <p:sldId id="518" r:id="rId10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7969"/>
    <a:srgbClr val="FFD1D1"/>
    <a:srgbClr val="FFFFCC"/>
    <a:srgbClr val="CCFFCC"/>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9" autoAdjust="0"/>
    <p:restoredTop sz="74122" autoAdjust="0"/>
  </p:normalViewPr>
  <p:slideViewPr>
    <p:cSldViewPr>
      <p:cViewPr varScale="1">
        <p:scale>
          <a:sx n="54" d="100"/>
          <a:sy n="54" d="100"/>
        </p:scale>
        <p:origin x="186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ustomXml" Target="../customXml/item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openxmlformats.org/officeDocument/2006/relationships/customXml" Target="../customXml/item2.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ustomXml" Target="../customXml/item3.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CD117-1D3A-46C5-8F95-80A3BA8BCDA2}"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s-ES"/>
        </a:p>
      </dgm:t>
    </dgm:pt>
    <dgm:pt modelId="{3CEF47B8-E729-4917-9C95-9BF9F374A5AA}">
      <dgm:prSet phldrT="[Texto]" custT="1"/>
      <dgm:spPr>
        <a:solidFill>
          <a:srgbClr val="7030A0"/>
        </a:solidFill>
      </dgm:spPr>
      <dgm:t>
        <a:bodyPr/>
        <a:lstStyle/>
        <a:p>
          <a:r>
            <a:rPr lang="es-MX" sz="1400" b="1" dirty="0"/>
            <a:t>Evitar acceso o divulgación  no autorizados</a:t>
          </a:r>
          <a:endParaRPr lang="es-ES" sz="1400" b="1" dirty="0"/>
        </a:p>
      </dgm:t>
    </dgm:pt>
    <dgm:pt modelId="{0EB71760-D1A7-419A-9B72-269ADE66CBEB}" type="parTrans" cxnId="{37886D3A-CADC-41B7-92C1-EF70B5FCEA25}">
      <dgm:prSet/>
      <dgm:spPr/>
      <dgm:t>
        <a:bodyPr/>
        <a:lstStyle/>
        <a:p>
          <a:endParaRPr lang="es-ES" sz="2000" b="1"/>
        </a:p>
      </dgm:t>
    </dgm:pt>
    <dgm:pt modelId="{4628F2D2-20A5-430A-BFED-EFAFAB058B08}" type="sibTrans" cxnId="{37886D3A-CADC-41B7-92C1-EF70B5FCEA25}">
      <dgm:prSet/>
      <dgm:spPr/>
      <dgm:t>
        <a:bodyPr/>
        <a:lstStyle/>
        <a:p>
          <a:endParaRPr lang="es-ES" sz="2000" b="1"/>
        </a:p>
      </dgm:t>
    </dgm:pt>
    <dgm:pt modelId="{0E56694D-7F03-4C59-816B-F24B4BB55141}">
      <dgm:prSet phldrT="[Texto]" custT="1"/>
      <dgm:spPr>
        <a:solidFill>
          <a:srgbClr val="7030A0"/>
        </a:solidFill>
      </dgm:spPr>
      <dgm:t>
        <a:bodyPr/>
        <a:lstStyle/>
        <a:p>
          <a:r>
            <a:rPr lang="es-MX" sz="1400" b="1" dirty="0"/>
            <a:t>Evitar modificaciones no autorizadas o accidentales </a:t>
          </a:r>
          <a:endParaRPr lang="es-ES" sz="1400" b="1" dirty="0"/>
        </a:p>
      </dgm:t>
    </dgm:pt>
    <dgm:pt modelId="{940A5B6A-2F32-4915-B76D-9CC79E39443F}" type="parTrans" cxnId="{BA82C525-D8EB-4F88-81C6-75AC11496D81}">
      <dgm:prSet/>
      <dgm:spPr/>
      <dgm:t>
        <a:bodyPr/>
        <a:lstStyle/>
        <a:p>
          <a:endParaRPr lang="es-ES" sz="2000" b="1"/>
        </a:p>
      </dgm:t>
    </dgm:pt>
    <dgm:pt modelId="{32B29B7A-F002-419C-BFC0-D2D15ACEAA0D}" type="sibTrans" cxnId="{BA82C525-D8EB-4F88-81C6-75AC11496D81}">
      <dgm:prSet/>
      <dgm:spPr/>
      <dgm:t>
        <a:bodyPr/>
        <a:lstStyle/>
        <a:p>
          <a:endParaRPr lang="es-ES" sz="2000" b="1"/>
        </a:p>
      </dgm:t>
    </dgm:pt>
    <dgm:pt modelId="{14C08A78-6C4F-41DF-94B4-2E15EB069AF0}">
      <dgm:prSet phldrT="[Texto]" custT="1"/>
      <dgm:spPr>
        <a:solidFill>
          <a:srgbClr val="7030A0"/>
        </a:solidFill>
      </dgm:spPr>
      <dgm:t>
        <a:bodyPr/>
        <a:lstStyle/>
        <a:p>
          <a:r>
            <a:rPr lang="es-MX" sz="1400" b="1" dirty="0"/>
            <a:t>Que los activos se puedan utilizar por los autorizados, cuando se requiere</a:t>
          </a:r>
          <a:endParaRPr lang="es-ES" sz="1400" b="1" dirty="0"/>
        </a:p>
      </dgm:t>
    </dgm:pt>
    <dgm:pt modelId="{4C02A19B-9E2A-44AD-A92F-B19F8EC7776D}" type="parTrans" cxnId="{F972D2C6-C743-41E0-A69D-79833CEEFAF3}">
      <dgm:prSet/>
      <dgm:spPr/>
      <dgm:t>
        <a:bodyPr/>
        <a:lstStyle/>
        <a:p>
          <a:endParaRPr lang="es-ES" sz="2000" b="1"/>
        </a:p>
      </dgm:t>
    </dgm:pt>
    <dgm:pt modelId="{435DA19F-CB60-4813-A271-462AB18FECF8}" type="sibTrans" cxnId="{F972D2C6-C743-41E0-A69D-79833CEEFAF3}">
      <dgm:prSet/>
      <dgm:spPr/>
      <dgm:t>
        <a:bodyPr/>
        <a:lstStyle/>
        <a:p>
          <a:endParaRPr lang="es-ES" sz="2000" b="1"/>
        </a:p>
      </dgm:t>
    </dgm:pt>
    <dgm:pt modelId="{45565DCE-E373-44CA-B08F-E1B5E950F077}">
      <dgm:prSet phldrT="[Texto]" custT="1"/>
      <dgm:spPr/>
      <dgm:t>
        <a:bodyPr/>
        <a:lstStyle/>
        <a:p>
          <a:r>
            <a:rPr lang="es-MX" sz="3400" kern="1200" dirty="0"/>
            <a:t>Preservar la </a:t>
          </a:r>
          <a:r>
            <a:rPr lang="es-MX" sz="3400" b="1" kern="1200" dirty="0">
              <a:solidFill>
                <a:srgbClr val="0F7969"/>
              </a:solidFill>
            </a:rPr>
            <a:t>confidencialidad, integridad </a:t>
          </a:r>
          <a:r>
            <a:rPr lang="es-MX" sz="3400" kern="1200" dirty="0">
              <a:solidFill>
                <a:prstClr val="black">
                  <a:hueOff val="0"/>
                  <a:satOff val="0"/>
                  <a:lumOff val="0"/>
                  <a:alphaOff val="0"/>
                </a:prstClr>
              </a:solidFill>
              <a:latin typeface="Calibri"/>
              <a:ea typeface="+mn-ea"/>
              <a:cs typeface="+mn-cs"/>
            </a:rPr>
            <a:t>y </a:t>
          </a:r>
          <a:r>
            <a:rPr lang="es-MX" sz="3400" b="1" kern="1200" dirty="0">
              <a:solidFill>
                <a:srgbClr val="0F7969"/>
              </a:solidFill>
            </a:rPr>
            <a:t>disponibilidad </a:t>
          </a:r>
          <a:r>
            <a:rPr lang="es-MX" sz="3400" kern="1200" dirty="0">
              <a:solidFill>
                <a:prstClr val="black">
                  <a:hueOff val="0"/>
                  <a:satOff val="0"/>
                  <a:lumOff val="0"/>
                  <a:alphaOff val="0"/>
                </a:prstClr>
              </a:solidFill>
              <a:latin typeface="Calibri"/>
              <a:ea typeface="+mn-ea"/>
              <a:cs typeface="+mn-cs"/>
            </a:rPr>
            <a:t>de los </a:t>
          </a:r>
          <a:r>
            <a:rPr lang="es-MX" sz="3400" b="1" kern="1200" dirty="0">
              <a:solidFill>
                <a:srgbClr val="0F7969"/>
              </a:solidFill>
            </a:rPr>
            <a:t>activos</a:t>
          </a:r>
          <a:endParaRPr lang="es-ES" sz="3400" b="1" kern="1200" dirty="0">
            <a:solidFill>
              <a:srgbClr val="0F7969"/>
            </a:solidFill>
          </a:endParaRPr>
        </a:p>
      </dgm:t>
    </dgm:pt>
    <dgm:pt modelId="{EF818EB5-A6B8-4186-A3CD-3B62E916975E}" type="parTrans" cxnId="{43D6E3E7-8BB6-4819-AF58-E8ACE7C3EF3B}">
      <dgm:prSet/>
      <dgm:spPr/>
      <dgm:t>
        <a:bodyPr/>
        <a:lstStyle/>
        <a:p>
          <a:endParaRPr lang="es-ES" sz="2000" b="1"/>
        </a:p>
      </dgm:t>
    </dgm:pt>
    <dgm:pt modelId="{C739B447-FDE4-454C-8BBD-E6A406C052CA}" type="sibTrans" cxnId="{43D6E3E7-8BB6-4819-AF58-E8ACE7C3EF3B}">
      <dgm:prSet/>
      <dgm:spPr/>
      <dgm:t>
        <a:bodyPr/>
        <a:lstStyle/>
        <a:p>
          <a:endParaRPr lang="es-ES" sz="2000" b="1"/>
        </a:p>
      </dgm:t>
    </dgm:pt>
    <dgm:pt modelId="{98EA6CE1-BDE0-4361-87F8-31304EF6BDBD}" type="pres">
      <dgm:prSet presAssocID="{81FCD117-1D3A-46C5-8F95-80A3BA8BCDA2}" presName="Name0" presStyleCnt="0">
        <dgm:presLayoutVars>
          <dgm:chMax val="4"/>
          <dgm:resizeHandles val="exact"/>
        </dgm:presLayoutVars>
      </dgm:prSet>
      <dgm:spPr/>
    </dgm:pt>
    <dgm:pt modelId="{716225D5-4A44-4882-9B85-AAF3FA628491}" type="pres">
      <dgm:prSet presAssocID="{81FCD117-1D3A-46C5-8F95-80A3BA8BCDA2}" presName="ellipse" presStyleLbl="trBgShp" presStyleIdx="0" presStyleCnt="1" custLinFactNeighborX="1952" custLinFactNeighborY="702"/>
      <dgm:spPr>
        <a:solidFill>
          <a:srgbClr val="0F7969">
            <a:alpha val="40000"/>
          </a:srgbClr>
        </a:solidFill>
        <a:ln>
          <a:noFill/>
        </a:ln>
      </dgm:spPr>
    </dgm:pt>
    <dgm:pt modelId="{B5691B45-5153-446F-B417-A37F9D9E4529}" type="pres">
      <dgm:prSet presAssocID="{81FCD117-1D3A-46C5-8F95-80A3BA8BCDA2}" presName="arrow1" presStyleLbl="fgShp" presStyleIdx="0" presStyleCnt="1" custLinFactNeighborX="16354"/>
      <dgm:spPr>
        <a:solidFill>
          <a:srgbClr val="0F7969"/>
        </a:solidFill>
      </dgm:spPr>
    </dgm:pt>
    <dgm:pt modelId="{0E75E08D-EDCB-4113-BA50-F286BBE15F11}" type="pres">
      <dgm:prSet presAssocID="{81FCD117-1D3A-46C5-8F95-80A3BA8BCDA2}" presName="rectangle" presStyleLbl="revTx" presStyleIdx="0" presStyleCnt="1" custScaleX="201757" custLinFactNeighborX="1950" custLinFactNeighborY="1661">
        <dgm:presLayoutVars>
          <dgm:bulletEnabled val="1"/>
        </dgm:presLayoutVars>
      </dgm:prSet>
      <dgm:spPr/>
    </dgm:pt>
    <dgm:pt modelId="{F9B64099-234A-47F5-BFD1-92B99998EFF9}" type="pres">
      <dgm:prSet presAssocID="{0E56694D-7F03-4C59-816B-F24B4BB55141}" presName="item1" presStyleLbl="node1" presStyleIdx="0" presStyleCnt="3" custScaleX="109263" custScaleY="104271" custLinFactNeighborX="13338" custLinFactNeighborY="-789">
        <dgm:presLayoutVars>
          <dgm:bulletEnabled val="1"/>
        </dgm:presLayoutVars>
      </dgm:prSet>
      <dgm:spPr/>
    </dgm:pt>
    <dgm:pt modelId="{AEE64C01-B24A-4472-9637-0E9D4C49C2C6}" type="pres">
      <dgm:prSet presAssocID="{14C08A78-6C4F-41DF-94B4-2E15EB069AF0}" presName="item2" presStyleLbl="node1" presStyleIdx="1" presStyleCnt="3" custScaleX="108409" custScaleY="111544" custLinFactNeighborX="6813" custLinFactNeighborY="216">
        <dgm:presLayoutVars>
          <dgm:bulletEnabled val="1"/>
        </dgm:presLayoutVars>
      </dgm:prSet>
      <dgm:spPr/>
    </dgm:pt>
    <dgm:pt modelId="{ECE1FE5D-2A7A-4773-995B-822368D61442}" type="pres">
      <dgm:prSet presAssocID="{45565DCE-E373-44CA-B08F-E1B5E950F077}" presName="item3" presStyleLbl="node1" presStyleIdx="2" presStyleCnt="3" custScaleX="111879" custScaleY="110822">
        <dgm:presLayoutVars>
          <dgm:bulletEnabled val="1"/>
        </dgm:presLayoutVars>
      </dgm:prSet>
      <dgm:spPr/>
    </dgm:pt>
    <dgm:pt modelId="{83D378EB-5CE9-4CB4-8A69-EB1B48ED422C}" type="pres">
      <dgm:prSet presAssocID="{81FCD117-1D3A-46C5-8F95-80A3BA8BCDA2}" presName="funnel" presStyleLbl="trAlignAcc1" presStyleIdx="0" presStyleCnt="1" custLinFactNeighborX="1910" custLinFactNeighborY="231"/>
      <dgm:spPr>
        <a:ln>
          <a:solidFill>
            <a:srgbClr val="0F7969"/>
          </a:solidFill>
        </a:ln>
      </dgm:spPr>
    </dgm:pt>
  </dgm:ptLst>
  <dgm:cxnLst>
    <dgm:cxn modelId="{BA82C525-D8EB-4F88-81C6-75AC11496D81}" srcId="{81FCD117-1D3A-46C5-8F95-80A3BA8BCDA2}" destId="{0E56694D-7F03-4C59-816B-F24B4BB55141}" srcOrd="1" destOrd="0" parTransId="{940A5B6A-2F32-4915-B76D-9CC79E39443F}" sibTransId="{32B29B7A-F002-419C-BFC0-D2D15ACEAA0D}"/>
    <dgm:cxn modelId="{554B4526-620F-4ECF-9468-30066E5D9B3F}" type="presOf" srcId="{81FCD117-1D3A-46C5-8F95-80A3BA8BCDA2}" destId="{98EA6CE1-BDE0-4361-87F8-31304EF6BDBD}" srcOrd="0" destOrd="0" presId="urn:microsoft.com/office/officeart/2005/8/layout/funnel1"/>
    <dgm:cxn modelId="{0568E738-9362-4368-BEB1-2A1728695959}" type="presOf" srcId="{0E56694D-7F03-4C59-816B-F24B4BB55141}" destId="{AEE64C01-B24A-4472-9637-0E9D4C49C2C6}" srcOrd="0" destOrd="0" presId="urn:microsoft.com/office/officeart/2005/8/layout/funnel1"/>
    <dgm:cxn modelId="{37886D3A-CADC-41B7-92C1-EF70B5FCEA25}" srcId="{81FCD117-1D3A-46C5-8F95-80A3BA8BCDA2}" destId="{3CEF47B8-E729-4917-9C95-9BF9F374A5AA}" srcOrd="0" destOrd="0" parTransId="{0EB71760-D1A7-419A-9B72-269ADE66CBEB}" sibTransId="{4628F2D2-20A5-430A-BFED-EFAFAB058B08}"/>
    <dgm:cxn modelId="{7634445E-ED34-4455-9946-032E19129F2A}" type="presOf" srcId="{45565DCE-E373-44CA-B08F-E1B5E950F077}" destId="{0E75E08D-EDCB-4113-BA50-F286BBE15F11}" srcOrd="0" destOrd="0" presId="urn:microsoft.com/office/officeart/2005/8/layout/funnel1"/>
    <dgm:cxn modelId="{3F48F58B-185C-4F89-8389-49647DBC45B4}" type="presOf" srcId="{3CEF47B8-E729-4917-9C95-9BF9F374A5AA}" destId="{ECE1FE5D-2A7A-4773-995B-822368D61442}" srcOrd="0" destOrd="0" presId="urn:microsoft.com/office/officeart/2005/8/layout/funnel1"/>
    <dgm:cxn modelId="{77D555A4-4578-4B95-A78D-B8107805B750}" type="presOf" srcId="{14C08A78-6C4F-41DF-94B4-2E15EB069AF0}" destId="{F9B64099-234A-47F5-BFD1-92B99998EFF9}" srcOrd="0" destOrd="0" presId="urn:microsoft.com/office/officeart/2005/8/layout/funnel1"/>
    <dgm:cxn modelId="{F972D2C6-C743-41E0-A69D-79833CEEFAF3}" srcId="{81FCD117-1D3A-46C5-8F95-80A3BA8BCDA2}" destId="{14C08A78-6C4F-41DF-94B4-2E15EB069AF0}" srcOrd="2" destOrd="0" parTransId="{4C02A19B-9E2A-44AD-A92F-B19F8EC7776D}" sibTransId="{435DA19F-CB60-4813-A271-462AB18FECF8}"/>
    <dgm:cxn modelId="{43D6E3E7-8BB6-4819-AF58-E8ACE7C3EF3B}" srcId="{81FCD117-1D3A-46C5-8F95-80A3BA8BCDA2}" destId="{45565DCE-E373-44CA-B08F-E1B5E950F077}" srcOrd="3" destOrd="0" parTransId="{EF818EB5-A6B8-4186-A3CD-3B62E916975E}" sibTransId="{C739B447-FDE4-454C-8BBD-E6A406C052CA}"/>
    <dgm:cxn modelId="{54667971-8D79-4F09-BE8E-832F57074D62}" type="presParOf" srcId="{98EA6CE1-BDE0-4361-87F8-31304EF6BDBD}" destId="{716225D5-4A44-4882-9B85-AAF3FA628491}" srcOrd="0" destOrd="0" presId="urn:microsoft.com/office/officeart/2005/8/layout/funnel1"/>
    <dgm:cxn modelId="{6EFC2B50-4262-4DDE-95A5-4ACFFC1436B3}" type="presParOf" srcId="{98EA6CE1-BDE0-4361-87F8-31304EF6BDBD}" destId="{B5691B45-5153-446F-B417-A37F9D9E4529}" srcOrd="1" destOrd="0" presId="urn:microsoft.com/office/officeart/2005/8/layout/funnel1"/>
    <dgm:cxn modelId="{BFD720B9-40DF-43FF-9FDD-3F3E5657DE11}" type="presParOf" srcId="{98EA6CE1-BDE0-4361-87F8-31304EF6BDBD}" destId="{0E75E08D-EDCB-4113-BA50-F286BBE15F11}" srcOrd="2" destOrd="0" presId="urn:microsoft.com/office/officeart/2005/8/layout/funnel1"/>
    <dgm:cxn modelId="{45A96E3A-F82C-4E40-828A-19F13F21EB38}" type="presParOf" srcId="{98EA6CE1-BDE0-4361-87F8-31304EF6BDBD}" destId="{F9B64099-234A-47F5-BFD1-92B99998EFF9}" srcOrd="3" destOrd="0" presId="urn:microsoft.com/office/officeart/2005/8/layout/funnel1"/>
    <dgm:cxn modelId="{963B3272-8075-4FB6-A0A7-57FE09E29EBE}" type="presParOf" srcId="{98EA6CE1-BDE0-4361-87F8-31304EF6BDBD}" destId="{AEE64C01-B24A-4472-9637-0E9D4C49C2C6}" srcOrd="4" destOrd="0" presId="urn:microsoft.com/office/officeart/2005/8/layout/funnel1"/>
    <dgm:cxn modelId="{6BC8B5E9-8E39-4207-B4F1-55695C378C65}" type="presParOf" srcId="{98EA6CE1-BDE0-4361-87F8-31304EF6BDBD}" destId="{ECE1FE5D-2A7A-4773-995B-822368D61442}" srcOrd="5" destOrd="0" presId="urn:microsoft.com/office/officeart/2005/8/layout/funnel1"/>
    <dgm:cxn modelId="{A4806A1F-477F-4CD5-ADD4-1F07C1E42B29}" type="presParOf" srcId="{98EA6CE1-BDE0-4361-87F8-31304EF6BDBD}" destId="{83D378EB-5CE9-4CB4-8A69-EB1B48ED422C}"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C67619-0B1B-476D-8B2C-D3551BF61A27}" type="doc">
      <dgm:prSet loTypeId="urn:microsoft.com/office/officeart/2005/8/layout/hProcess9" loCatId="process" qsTypeId="urn:microsoft.com/office/officeart/2005/8/quickstyle/simple5" qsCatId="simple" csTypeId="urn:microsoft.com/office/officeart/2005/8/colors/colorful3" csCatId="colorful" phldr="1"/>
      <dgm:spPr/>
      <dgm:t>
        <a:bodyPr/>
        <a:lstStyle/>
        <a:p>
          <a:endParaRPr lang="es-MX"/>
        </a:p>
      </dgm:t>
    </dgm:pt>
    <dgm:pt modelId="{ABA22770-5ED3-4F14-A243-8FF63EA99913}">
      <dgm:prSet phldrT="[Texto]"/>
      <dgm:spPr/>
      <dgm:t>
        <a:bodyPr/>
        <a:lstStyle/>
        <a:p>
          <a:r>
            <a:rPr lang="es-MX" dirty="0"/>
            <a:t>Cumplir con la política día a día</a:t>
          </a:r>
        </a:p>
      </dgm:t>
    </dgm:pt>
    <dgm:pt modelId="{27E405EF-AF98-4791-9EB8-F1DD8BCFD5EE}" type="parTrans" cxnId="{B3753640-3D88-4F5F-8B77-044301DC0299}">
      <dgm:prSet/>
      <dgm:spPr/>
      <dgm:t>
        <a:bodyPr/>
        <a:lstStyle/>
        <a:p>
          <a:endParaRPr lang="es-MX"/>
        </a:p>
      </dgm:t>
    </dgm:pt>
    <dgm:pt modelId="{24A69CF0-41FB-4E2D-BAAF-CEB4EEF4C928}" type="sibTrans" cxnId="{B3753640-3D88-4F5F-8B77-044301DC0299}">
      <dgm:prSet/>
      <dgm:spPr/>
      <dgm:t>
        <a:bodyPr/>
        <a:lstStyle/>
        <a:p>
          <a:endParaRPr lang="es-MX"/>
        </a:p>
      </dgm:t>
    </dgm:pt>
    <dgm:pt modelId="{4B43C126-1801-49BD-BB52-B99BCB697DFF}">
      <dgm:prSet phldrT="[Texto]"/>
      <dgm:spPr/>
      <dgm:t>
        <a:bodyPr/>
        <a:lstStyle/>
        <a:p>
          <a:r>
            <a:rPr lang="es-MX" dirty="0"/>
            <a:t>Aprobación de procedimientos donde se traten DP</a:t>
          </a:r>
        </a:p>
      </dgm:t>
    </dgm:pt>
    <dgm:pt modelId="{1BB42499-2376-4D58-9A82-BF8AD622B8F5}" type="parTrans" cxnId="{D0CA6ADD-FCC9-4A0E-A688-B5122174EB19}">
      <dgm:prSet/>
      <dgm:spPr/>
      <dgm:t>
        <a:bodyPr/>
        <a:lstStyle/>
        <a:p>
          <a:endParaRPr lang="es-ES"/>
        </a:p>
      </dgm:t>
    </dgm:pt>
    <dgm:pt modelId="{24B92838-0953-438F-B7DE-B3C718661F00}" type="sibTrans" cxnId="{D0CA6ADD-FCC9-4A0E-A688-B5122174EB19}">
      <dgm:prSet/>
      <dgm:spPr/>
      <dgm:t>
        <a:bodyPr/>
        <a:lstStyle/>
        <a:p>
          <a:endParaRPr lang="es-ES"/>
        </a:p>
      </dgm:t>
    </dgm:pt>
    <dgm:pt modelId="{6CAC14A3-34D1-4DAE-BCC1-840983B5D8A0}">
      <dgm:prSet phldrT="[Texto]"/>
      <dgm:spPr/>
      <dgm:t>
        <a:bodyPr/>
        <a:lstStyle/>
        <a:p>
          <a:r>
            <a:rPr lang="es-MX" dirty="0"/>
            <a:t>Actualizaciones normativas respecto al tratamiento de DP</a:t>
          </a:r>
        </a:p>
      </dgm:t>
    </dgm:pt>
    <dgm:pt modelId="{E43E938F-5997-422E-8CD2-ED8FAE30E07C}" type="parTrans" cxnId="{C52667D5-E91B-43C9-BD3F-12FD8684284E}">
      <dgm:prSet/>
      <dgm:spPr/>
      <dgm:t>
        <a:bodyPr/>
        <a:lstStyle/>
        <a:p>
          <a:endParaRPr lang="es-ES"/>
        </a:p>
      </dgm:t>
    </dgm:pt>
    <dgm:pt modelId="{627BBD7C-2ED9-48D1-BAA9-78CBECC619D7}" type="sibTrans" cxnId="{C52667D5-E91B-43C9-BD3F-12FD8684284E}">
      <dgm:prSet/>
      <dgm:spPr/>
      <dgm:t>
        <a:bodyPr/>
        <a:lstStyle/>
        <a:p>
          <a:endParaRPr lang="es-ES"/>
        </a:p>
      </dgm:t>
    </dgm:pt>
    <dgm:pt modelId="{9C13F7EB-DC31-4413-AE7A-5CAEDDA120AC}">
      <dgm:prSet phldrT="[Texto]"/>
      <dgm:spPr/>
      <dgm:t>
        <a:bodyPr/>
        <a:lstStyle/>
        <a:p>
          <a:r>
            <a:rPr lang="es-MX" dirty="0"/>
            <a:t>Revisar que el SGSDP refleje los cambios relevantes en la organización</a:t>
          </a:r>
        </a:p>
      </dgm:t>
    </dgm:pt>
    <dgm:pt modelId="{B4342691-B1D1-430F-8DF3-2692728ED525}" type="parTrans" cxnId="{E3A32921-F112-4A11-AF53-63AEF8602D34}">
      <dgm:prSet/>
      <dgm:spPr/>
      <dgm:t>
        <a:bodyPr/>
        <a:lstStyle/>
        <a:p>
          <a:endParaRPr lang="es-ES"/>
        </a:p>
      </dgm:t>
    </dgm:pt>
    <dgm:pt modelId="{80D0F80A-169E-4920-811F-8F010C235170}" type="sibTrans" cxnId="{E3A32921-F112-4A11-AF53-63AEF8602D34}">
      <dgm:prSet/>
      <dgm:spPr/>
      <dgm:t>
        <a:bodyPr/>
        <a:lstStyle/>
        <a:p>
          <a:endParaRPr lang="es-ES"/>
        </a:p>
      </dgm:t>
    </dgm:pt>
    <dgm:pt modelId="{D0211162-2E02-48D4-9F2F-0B7214DC2680}" type="pres">
      <dgm:prSet presAssocID="{2BC67619-0B1B-476D-8B2C-D3551BF61A27}" presName="CompostProcess" presStyleCnt="0">
        <dgm:presLayoutVars>
          <dgm:dir/>
          <dgm:resizeHandles val="exact"/>
        </dgm:presLayoutVars>
      </dgm:prSet>
      <dgm:spPr/>
    </dgm:pt>
    <dgm:pt modelId="{44C3799E-0E5A-47C5-B5B7-F572C5D25EDA}" type="pres">
      <dgm:prSet presAssocID="{2BC67619-0B1B-476D-8B2C-D3551BF61A27}" presName="arrow" presStyleLbl="bgShp" presStyleIdx="0" presStyleCnt="1"/>
      <dgm:spPr/>
    </dgm:pt>
    <dgm:pt modelId="{AA41F121-59F8-460C-B93F-39A7ACD4B40B}" type="pres">
      <dgm:prSet presAssocID="{2BC67619-0B1B-476D-8B2C-D3551BF61A27}" presName="linearProcess" presStyleCnt="0"/>
      <dgm:spPr/>
    </dgm:pt>
    <dgm:pt modelId="{9313D5A4-2198-4920-BF20-3237E7E5E685}" type="pres">
      <dgm:prSet presAssocID="{ABA22770-5ED3-4F14-A243-8FF63EA99913}" presName="textNode" presStyleLbl="node1" presStyleIdx="0" presStyleCnt="4">
        <dgm:presLayoutVars>
          <dgm:bulletEnabled val="1"/>
        </dgm:presLayoutVars>
      </dgm:prSet>
      <dgm:spPr/>
    </dgm:pt>
    <dgm:pt modelId="{1C3506CD-7846-4671-8342-F1F546226DE1}" type="pres">
      <dgm:prSet presAssocID="{24A69CF0-41FB-4E2D-BAAF-CEB4EEF4C928}" presName="sibTrans" presStyleCnt="0"/>
      <dgm:spPr/>
    </dgm:pt>
    <dgm:pt modelId="{8F02FE1D-DC42-4E65-939F-6B5F32DCF387}" type="pres">
      <dgm:prSet presAssocID="{4B43C126-1801-49BD-BB52-B99BCB697DFF}" presName="textNode" presStyleLbl="node1" presStyleIdx="1" presStyleCnt="4">
        <dgm:presLayoutVars>
          <dgm:bulletEnabled val="1"/>
        </dgm:presLayoutVars>
      </dgm:prSet>
      <dgm:spPr/>
    </dgm:pt>
    <dgm:pt modelId="{5C7356A0-8651-4704-8D50-4A395333511C}" type="pres">
      <dgm:prSet presAssocID="{24B92838-0953-438F-B7DE-B3C718661F00}" presName="sibTrans" presStyleCnt="0"/>
      <dgm:spPr/>
    </dgm:pt>
    <dgm:pt modelId="{00ACDA99-34DC-4BFD-ACE9-8E38CC6B4395}" type="pres">
      <dgm:prSet presAssocID="{6CAC14A3-34D1-4DAE-BCC1-840983B5D8A0}" presName="textNode" presStyleLbl="node1" presStyleIdx="2" presStyleCnt="4">
        <dgm:presLayoutVars>
          <dgm:bulletEnabled val="1"/>
        </dgm:presLayoutVars>
      </dgm:prSet>
      <dgm:spPr/>
    </dgm:pt>
    <dgm:pt modelId="{43DC96EB-2AE7-419F-A4C2-1A2C4A6FA3EB}" type="pres">
      <dgm:prSet presAssocID="{627BBD7C-2ED9-48D1-BAA9-78CBECC619D7}" presName="sibTrans" presStyleCnt="0"/>
      <dgm:spPr/>
    </dgm:pt>
    <dgm:pt modelId="{61502A26-E3F6-4E8E-83BB-D981658036FA}" type="pres">
      <dgm:prSet presAssocID="{9C13F7EB-DC31-4413-AE7A-5CAEDDA120AC}" presName="textNode" presStyleLbl="node1" presStyleIdx="3" presStyleCnt="4">
        <dgm:presLayoutVars>
          <dgm:bulletEnabled val="1"/>
        </dgm:presLayoutVars>
      </dgm:prSet>
      <dgm:spPr/>
    </dgm:pt>
  </dgm:ptLst>
  <dgm:cxnLst>
    <dgm:cxn modelId="{4D2BF814-B620-4069-BE66-DFA6BF6C2904}" type="presOf" srcId="{4B43C126-1801-49BD-BB52-B99BCB697DFF}" destId="{8F02FE1D-DC42-4E65-939F-6B5F32DCF387}" srcOrd="0" destOrd="0" presId="urn:microsoft.com/office/officeart/2005/8/layout/hProcess9"/>
    <dgm:cxn modelId="{E3A32921-F112-4A11-AF53-63AEF8602D34}" srcId="{2BC67619-0B1B-476D-8B2C-D3551BF61A27}" destId="{9C13F7EB-DC31-4413-AE7A-5CAEDDA120AC}" srcOrd="3" destOrd="0" parTransId="{B4342691-B1D1-430F-8DF3-2692728ED525}" sibTransId="{80D0F80A-169E-4920-811F-8F010C235170}"/>
    <dgm:cxn modelId="{B3753640-3D88-4F5F-8B77-044301DC0299}" srcId="{2BC67619-0B1B-476D-8B2C-D3551BF61A27}" destId="{ABA22770-5ED3-4F14-A243-8FF63EA99913}" srcOrd="0" destOrd="0" parTransId="{27E405EF-AF98-4791-9EB8-F1DD8BCFD5EE}" sibTransId="{24A69CF0-41FB-4E2D-BAAF-CEB4EEF4C928}"/>
    <dgm:cxn modelId="{80C4D14D-2E5F-4E78-BFC9-A90E99CC87FC}" type="presOf" srcId="{9C13F7EB-DC31-4413-AE7A-5CAEDDA120AC}" destId="{61502A26-E3F6-4E8E-83BB-D981658036FA}" srcOrd="0" destOrd="0" presId="urn:microsoft.com/office/officeart/2005/8/layout/hProcess9"/>
    <dgm:cxn modelId="{06BD3073-A03D-4AB4-A9A1-3E1D15EC70D4}" type="presOf" srcId="{6CAC14A3-34D1-4DAE-BCC1-840983B5D8A0}" destId="{00ACDA99-34DC-4BFD-ACE9-8E38CC6B4395}" srcOrd="0" destOrd="0" presId="urn:microsoft.com/office/officeart/2005/8/layout/hProcess9"/>
    <dgm:cxn modelId="{0919238D-39DB-4300-8F94-C4501367A5B7}" type="presOf" srcId="{ABA22770-5ED3-4F14-A243-8FF63EA99913}" destId="{9313D5A4-2198-4920-BF20-3237E7E5E685}" srcOrd="0" destOrd="0" presId="urn:microsoft.com/office/officeart/2005/8/layout/hProcess9"/>
    <dgm:cxn modelId="{C87DFF9B-8799-4D1D-B54F-7296CCF46086}" type="presOf" srcId="{2BC67619-0B1B-476D-8B2C-D3551BF61A27}" destId="{D0211162-2E02-48D4-9F2F-0B7214DC2680}" srcOrd="0" destOrd="0" presId="urn:microsoft.com/office/officeart/2005/8/layout/hProcess9"/>
    <dgm:cxn modelId="{C52667D5-E91B-43C9-BD3F-12FD8684284E}" srcId="{2BC67619-0B1B-476D-8B2C-D3551BF61A27}" destId="{6CAC14A3-34D1-4DAE-BCC1-840983B5D8A0}" srcOrd="2" destOrd="0" parTransId="{E43E938F-5997-422E-8CD2-ED8FAE30E07C}" sibTransId="{627BBD7C-2ED9-48D1-BAA9-78CBECC619D7}"/>
    <dgm:cxn modelId="{D0CA6ADD-FCC9-4A0E-A688-B5122174EB19}" srcId="{2BC67619-0B1B-476D-8B2C-D3551BF61A27}" destId="{4B43C126-1801-49BD-BB52-B99BCB697DFF}" srcOrd="1" destOrd="0" parTransId="{1BB42499-2376-4D58-9A82-BF8AD622B8F5}" sibTransId="{24B92838-0953-438F-B7DE-B3C718661F00}"/>
    <dgm:cxn modelId="{B144FD71-ACA1-4549-92B6-01A9FA567717}" type="presParOf" srcId="{D0211162-2E02-48D4-9F2F-0B7214DC2680}" destId="{44C3799E-0E5A-47C5-B5B7-F572C5D25EDA}" srcOrd="0" destOrd="0" presId="urn:microsoft.com/office/officeart/2005/8/layout/hProcess9"/>
    <dgm:cxn modelId="{3914941F-4FE1-477A-8446-48FE62A1D744}" type="presParOf" srcId="{D0211162-2E02-48D4-9F2F-0B7214DC2680}" destId="{AA41F121-59F8-460C-B93F-39A7ACD4B40B}" srcOrd="1" destOrd="0" presId="urn:microsoft.com/office/officeart/2005/8/layout/hProcess9"/>
    <dgm:cxn modelId="{EEEDE5F9-55BB-4987-9761-A3BEC18BD5F4}" type="presParOf" srcId="{AA41F121-59F8-460C-B93F-39A7ACD4B40B}" destId="{9313D5A4-2198-4920-BF20-3237E7E5E685}" srcOrd="0" destOrd="0" presId="urn:microsoft.com/office/officeart/2005/8/layout/hProcess9"/>
    <dgm:cxn modelId="{801F77A5-D477-4A45-879A-04525C0A3B31}" type="presParOf" srcId="{AA41F121-59F8-460C-B93F-39A7ACD4B40B}" destId="{1C3506CD-7846-4671-8342-F1F546226DE1}" srcOrd="1" destOrd="0" presId="urn:microsoft.com/office/officeart/2005/8/layout/hProcess9"/>
    <dgm:cxn modelId="{E137A568-6EF7-4BBE-99C1-661FE8A714BD}" type="presParOf" srcId="{AA41F121-59F8-460C-B93F-39A7ACD4B40B}" destId="{8F02FE1D-DC42-4E65-939F-6B5F32DCF387}" srcOrd="2" destOrd="0" presId="urn:microsoft.com/office/officeart/2005/8/layout/hProcess9"/>
    <dgm:cxn modelId="{5DE1366D-A36B-4C51-BC63-A15ACCF2E854}" type="presParOf" srcId="{AA41F121-59F8-460C-B93F-39A7ACD4B40B}" destId="{5C7356A0-8651-4704-8D50-4A395333511C}" srcOrd="3" destOrd="0" presId="urn:microsoft.com/office/officeart/2005/8/layout/hProcess9"/>
    <dgm:cxn modelId="{E90FBE1E-89E8-4446-B9BE-6759CB02379E}" type="presParOf" srcId="{AA41F121-59F8-460C-B93F-39A7ACD4B40B}" destId="{00ACDA99-34DC-4BFD-ACE9-8E38CC6B4395}" srcOrd="4" destOrd="0" presId="urn:microsoft.com/office/officeart/2005/8/layout/hProcess9"/>
    <dgm:cxn modelId="{5BCABAA0-0E48-4382-A6B5-ABE5F487A647}" type="presParOf" srcId="{AA41F121-59F8-460C-B93F-39A7ACD4B40B}" destId="{43DC96EB-2AE7-419F-A4C2-1A2C4A6FA3EB}" srcOrd="5" destOrd="0" presId="urn:microsoft.com/office/officeart/2005/8/layout/hProcess9"/>
    <dgm:cxn modelId="{DE15E7EC-81C3-4245-B18A-7C85DB1CE8B1}" type="presParOf" srcId="{AA41F121-59F8-460C-B93F-39A7ACD4B40B}" destId="{61502A26-E3F6-4E8E-83BB-D981658036F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94AB48-E07D-4866-882C-FE8EA0F14190}"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es-MX"/>
        </a:p>
      </dgm:t>
    </dgm:pt>
    <dgm:pt modelId="{7E6D11FA-63F7-4640-A5AB-7AD42B202869}">
      <dgm:prSet phldrT="[Texto]"/>
      <dgm:spPr/>
      <dgm:t>
        <a:bodyPr/>
        <a:lstStyle/>
        <a:p>
          <a:r>
            <a:rPr lang="es-MX" dirty="0"/>
            <a:t>Reducir</a:t>
          </a:r>
        </a:p>
      </dgm:t>
    </dgm:pt>
    <dgm:pt modelId="{2F9E5DD9-532F-49AF-940F-03DFC5877280}" type="parTrans" cxnId="{F780ADFC-D0D0-4324-BEB2-4E418E7048E0}">
      <dgm:prSet/>
      <dgm:spPr/>
      <dgm:t>
        <a:bodyPr/>
        <a:lstStyle/>
        <a:p>
          <a:endParaRPr lang="es-MX"/>
        </a:p>
      </dgm:t>
    </dgm:pt>
    <dgm:pt modelId="{B3933155-9DE8-40B7-8910-B15477A37E14}" type="sibTrans" cxnId="{F780ADFC-D0D0-4324-BEB2-4E418E7048E0}">
      <dgm:prSet/>
      <dgm:spPr/>
      <dgm:t>
        <a:bodyPr/>
        <a:lstStyle/>
        <a:p>
          <a:endParaRPr lang="es-MX"/>
        </a:p>
      </dgm:t>
    </dgm:pt>
    <dgm:pt modelId="{4DE4CA9D-6E8E-4F3F-B53F-982B3A726AFE}">
      <dgm:prSet phldrT="[Texto]"/>
      <dgm:spPr/>
      <dgm:t>
        <a:bodyPr/>
        <a:lstStyle/>
        <a:p>
          <a:r>
            <a:rPr lang="es-MX" dirty="0"/>
            <a:t>Comprar antivirus </a:t>
          </a:r>
        </a:p>
      </dgm:t>
    </dgm:pt>
    <dgm:pt modelId="{B9AA1C89-F2E6-4492-B579-AC59517E219B}" type="parTrans" cxnId="{44AE25E1-7DF5-43F1-B9B1-4DA1257469DC}">
      <dgm:prSet/>
      <dgm:spPr/>
      <dgm:t>
        <a:bodyPr/>
        <a:lstStyle/>
        <a:p>
          <a:endParaRPr lang="es-MX"/>
        </a:p>
      </dgm:t>
    </dgm:pt>
    <dgm:pt modelId="{04D02EE7-A5F5-4FEC-B046-4C34E960D577}" type="sibTrans" cxnId="{44AE25E1-7DF5-43F1-B9B1-4DA1257469DC}">
      <dgm:prSet/>
      <dgm:spPr/>
      <dgm:t>
        <a:bodyPr/>
        <a:lstStyle/>
        <a:p>
          <a:endParaRPr lang="es-MX"/>
        </a:p>
      </dgm:t>
    </dgm:pt>
    <dgm:pt modelId="{45C81697-BC69-454A-9403-0B2CAB1C5680}">
      <dgm:prSet phldrT="[Texto]"/>
      <dgm:spPr/>
      <dgm:t>
        <a:bodyPr/>
        <a:lstStyle/>
        <a:p>
          <a:r>
            <a:rPr lang="es-MX" dirty="0"/>
            <a:t>Retener</a:t>
          </a:r>
        </a:p>
      </dgm:t>
    </dgm:pt>
    <dgm:pt modelId="{1B92A2B8-D694-479F-85D8-B12C14F97FA9}" type="parTrans" cxnId="{4B2AADC2-8B1D-43B2-8323-E7A32A5CC837}">
      <dgm:prSet/>
      <dgm:spPr/>
      <dgm:t>
        <a:bodyPr/>
        <a:lstStyle/>
        <a:p>
          <a:endParaRPr lang="es-MX"/>
        </a:p>
      </dgm:t>
    </dgm:pt>
    <dgm:pt modelId="{6153F1DF-512F-4971-9989-4237F87E6F30}" type="sibTrans" cxnId="{4B2AADC2-8B1D-43B2-8323-E7A32A5CC837}">
      <dgm:prSet/>
      <dgm:spPr/>
      <dgm:t>
        <a:bodyPr/>
        <a:lstStyle/>
        <a:p>
          <a:endParaRPr lang="es-MX"/>
        </a:p>
      </dgm:t>
    </dgm:pt>
    <dgm:pt modelId="{B107F858-3215-4E35-A0B5-3C9D8AB4E8ED}">
      <dgm:prSet phldrT="[Texto]"/>
      <dgm:spPr/>
      <dgm:t>
        <a:bodyPr/>
        <a:lstStyle/>
        <a:p>
          <a:r>
            <a:rPr lang="es-MX" dirty="0"/>
            <a:t>Robo de las bases de datos por un servidor público descontento</a:t>
          </a:r>
        </a:p>
      </dgm:t>
    </dgm:pt>
    <dgm:pt modelId="{F5CA8DFA-B0FA-4EDF-A27F-513D64483A5F}" type="parTrans" cxnId="{91B651F0-DB43-43D5-831D-9EB90D41BAE9}">
      <dgm:prSet/>
      <dgm:spPr/>
      <dgm:t>
        <a:bodyPr/>
        <a:lstStyle/>
        <a:p>
          <a:endParaRPr lang="es-MX"/>
        </a:p>
      </dgm:t>
    </dgm:pt>
    <dgm:pt modelId="{D01AE601-3231-4786-9539-52DAEA4EA635}" type="sibTrans" cxnId="{91B651F0-DB43-43D5-831D-9EB90D41BAE9}">
      <dgm:prSet/>
      <dgm:spPr/>
      <dgm:t>
        <a:bodyPr/>
        <a:lstStyle/>
        <a:p>
          <a:endParaRPr lang="es-MX"/>
        </a:p>
      </dgm:t>
    </dgm:pt>
    <dgm:pt modelId="{EE49B4EA-B32E-413B-A6AC-C9D653BFEB22}">
      <dgm:prSet phldrT="[Texto]"/>
      <dgm:spPr/>
      <dgm:t>
        <a:bodyPr/>
        <a:lstStyle/>
        <a:p>
          <a:r>
            <a:rPr lang="es-MX" dirty="0"/>
            <a:t>Evitar</a:t>
          </a:r>
        </a:p>
      </dgm:t>
    </dgm:pt>
    <dgm:pt modelId="{EA8AA8B1-9052-4736-B91A-6FFDF8DCBFE9}" type="parTrans" cxnId="{FC633F35-C843-41B7-BB24-78233C2F33B3}">
      <dgm:prSet/>
      <dgm:spPr/>
      <dgm:t>
        <a:bodyPr/>
        <a:lstStyle/>
        <a:p>
          <a:endParaRPr lang="es-MX"/>
        </a:p>
      </dgm:t>
    </dgm:pt>
    <dgm:pt modelId="{42C69BA0-72BB-44EC-8ED2-341DB7647181}" type="sibTrans" cxnId="{FC633F35-C843-41B7-BB24-78233C2F33B3}">
      <dgm:prSet/>
      <dgm:spPr/>
      <dgm:t>
        <a:bodyPr/>
        <a:lstStyle/>
        <a:p>
          <a:endParaRPr lang="es-MX"/>
        </a:p>
      </dgm:t>
    </dgm:pt>
    <dgm:pt modelId="{5AB3EC30-52F6-4E4F-B115-02C41ECCDFA7}">
      <dgm:prSet phldrT="[Texto]"/>
      <dgm:spPr/>
      <dgm:t>
        <a:bodyPr/>
        <a:lstStyle/>
        <a:p>
          <a:r>
            <a:rPr lang="es-MX" dirty="0"/>
            <a:t>Mover los archiveros lejos del baño</a:t>
          </a:r>
        </a:p>
      </dgm:t>
    </dgm:pt>
    <dgm:pt modelId="{3FB49F8E-0C39-4992-96A6-64F036556674}" type="parTrans" cxnId="{BF9261C3-3973-48D9-A77E-0C4E9B205BFE}">
      <dgm:prSet/>
      <dgm:spPr/>
      <dgm:t>
        <a:bodyPr/>
        <a:lstStyle/>
        <a:p>
          <a:endParaRPr lang="es-MX"/>
        </a:p>
      </dgm:t>
    </dgm:pt>
    <dgm:pt modelId="{1A3E3B5B-76F8-46B7-B046-A93DAD336F1B}" type="sibTrans" cxnId="{BF9261C3-3973-48D9-A77E-0C4E9B205BFE}">
      <dgm:prSet/>
      <dgm:spPr/>
      <dgm:t>
        <a:bodyPr/>
        <a:lstStyle/>
        <a:p>
          <a:endParaRPr lang="es-MX"/>
        </a:p>
      </dgm:t>
    </dgm:pt>
    <dgm:pt modelId="{90A325C7-03D3-4911-A488-BDC0B5A4FF94}">
      <dgm:prSet phldrT="[Texto]"/>
      <dgm:spPr/>
      <dgm:t>
        <a:bodyPr/>
        <a:lstStyle/>
        <a:p>
          <a:r>
            <a:rPr lang="es-MX" dirty="0"/>
            <a:t>Comprar un regulador de voltaje</a:t>
          </a:r>
        </a:p>
      </dgm:t>
    </dgm:pt>
    <dgm:pt modelId="{CA9754AB-40C3-4153-A2A3-BB738F22F9D2}" type="parTrans" cxnId="{D466882D-DD70-44C5-BEF8-6E0F51CDE7FC}">
      <dgm:prSet/>
      <dgm:spPr/>
      <dgm:t>
        <a:bodyPr/>
        <a:lstStyle/>
        <a:p>
          <a:endParaRPr lang="es-MX"/>
        </a:p>
      </dgm:t>
    </dgm:pt>
    <dgm:pt modelId="{C395A9E6-85AC-4313-B944-FBCD75B1CB95}" type="sibTrans" cxnId="{D466882D-DD70-44C5-BEF8-6E0F51CDE7FC}">
      <dgm:prSet/>
      <dgm:spPr/>
      <dgm:t>
        <a:bodyPr/>
        <a:lstStyle/>
        <a:p>
          <a:endParaRPr lang="es-MX"/>
        </a:p>
      </dgm:t>
    </dgm:pt>
    <dgm:pt modelId="{03AF86D3-1436-435C-ACD7-164A3603BA70}">
      <dgm:prSet phldrT="[Texto]"/>
      <dgm:spPr/>
      <dgm:t>
        <a:bodyPr/>
        <a:lstStyle/>
        <a:p>
          <a:r>
            <a:rPr lang="es-MX" dirty="0"/>
            <a:t>Política de respaldos de la información</a:t>
          </a:r>
        </a:p>
      </dgm:t>
    </dgm:pt>
    <dgm:pt modelId="{894828E0-6959-4C56-A116-5D4710E04F58}" type="parTrans" cxnId="{F62FB818-75AD-42FB-9C72-1FD70FB66EEC}">
      <dgm:prSet/>
      <dgm:spPr/>
      <dgm:t>
        <a:bodyPr/>
        <a:lstStyle/>
        <a:p>
          <a:endParaRPr lang="es-MX"/>
        </a:p>
      </dgm:t>
    </dgm:pt>
    <dgm:pt modelId="{11A349F5-B93E-4771-9AF4-F6AF2C9711B4}" type="sibTrans" cxnId="{F62FB818-75AD-42FB-9C72-1FD70FB66EEC}">
      <dgm:prSet/>
      <dgm:spPr/>
      <dgm:t>
        <a:bodyPr/>
        <a:lstStyle/>
        <a:p>
          <a:endParaRPr lang="es-MX"/>
        </a:p>
      </dgm:t>
    </dgm:pt>
    <dgm:pt modelId="{5754E21D-0712-4491-9A84-00133FAAC71E}">
      <dgm:prSet phldrT="[Texto]"/>
      <dgm:spPr/>
      <dgm:t>
        <a:bodyPr/>
        <a:lstStyle/>
        <a:p>
          <a:r>
            <a:rPr lang="es-MX" dirty="0"/>
            <a:t>Compartir</a:t>
          </a:r>
        </a:p>
      </dgm:t>
    </dgm:pt>
    <dgm:pt modelId="{639F6C1A-0CC8-44B8-8FE9-715A011A44E3}" type="parTrans" cxnId="{87102C38-6D72-45D9-8A2E-1272839F1E36}">
      <dgm:prSet/>
      <dgm:spPr/>
      <dgm:t>
        <a:bodyPr/>
        <a:lstStyle/>
        <a:p>
          <a:endParaRPr lang="es-MX"/>
        </a:p>
      </dgm:t>
    </dgm:pt>
    <dgm:pt modelId="{9D757D24-4383-4029-AC2F-68E47FAD4432}" type="sibTrans" cxnId="{87102C38-6D72-45D9-8A2E-1272839F1E36}">
      <dgm:prSet/>
      <dgm:spPr/>
      <dgm:t>
        <a:bodyPr/>
        <a:lstStyle/>
        <a:p>
          <a:endParaRPr lang="es-MX"/>
        </a:p>
      </dgm:t>
    </dgm:pt>
    <dgm:pt modelId="{3321708B-58EC-4431-B69C-6E7D9B6A6841}">
      <dgm:prSet phldrT="[Texto]"/>
      <dgm:spPr/>
      <dgm:t>
        <a:bodyPr/>
        <a:lstStyle/>
        <a:p>
          <a:r>
            <a:rPr lang="es-MX" dirty="0"/>
            <a:t>Ninguno</a:t>
          </a:r>
        </a:p>
      </dgm:t>
    </dgm:pt>
    <dgm:pt modelId="{7FE92F5E-1C3D-4684-8DBC-0DD4C962C1FA}" type="parTrans" cxnId="{A8B90B09-1E6A-4224-9C49-8D5FF62DF679}">
      <dgm:prSet/>
      <dgm:spPr/>
      <dgm:t>
        <a:bodyPr/>
        <a:lstStyle/>
        <a:p>
          <a:endParaRPr lang="es-ES"/>
        </a:p>
      </dgm:t>
    </dgm:pt>
    <dgm:pt modelId="{BAB7F19F-F7C2-4EE4-83E1-3393FEB078E6}" type="sibTrans" cxnId="{A8B90B09-1E6A-4224-9C49-8D5FF62DF679}">
      <dgm:prSet/>
      <dgm:spPr/>
      <dgm:t>
        <a:bodyPr/>
        <a:lstStyle/>
        <a:p>
          <a:endParaRPr lang="es-ES"/>
        </a:p>
      </dgm:t>
    </dgm:pt>
    <dgm:pt modelId="{1C6D8A3B-5216-4161-8713-F340A90E4079}" type="pres">
      <dgm:prSet presAssocID="{C594AB48-E07D-4866-882C-FE8EA0F14190}" presName="Name0" presStyleCnt="0">
        <dgm:presLayoutVars>
          <dgm:dir/>
          <dgm:animLvl val="lvl"/>
          <dgm:resizeHandles val="exact"/>
        </dgm:presLayoutVars>
      </dgm:prSet>
      <dgm:spPr/>
    </dgm:pt>
    <dgm:pt modelId="{3ABE98C5-3FDA-4B20-823A-6AD487269243}" type="pres">
      <dgm:prSet presAssocID="{7E6D11FA-63F7-4640-A5AB-7AD42B202869}" presName="composite" presStyleCnt="0"/>
      <dgm:spPr/>
    </dgm:pt>
    <dgm:pt modelId="{DEEC6C2D-F3F9-4DAB-BE74-E0E99A079A68}" type="pres">
      <dgm:prSet presAssocID="{7E6D11FA-63F7-4640-A5AB-7AD42B202869}" presName="parTx" presStyleLbl="alignNode1" presStyleIdx="0" presStyleCnt="4">
        <dgm:presLayoutVars>
          <dgm:chMax val="0"/>
          <dgm:chPref val="0"/>
          <dgm:bulletEnabled val="1"/>
        </dgm:presLayoutVars>
      </dgm:prSet>
      <dgm:spPr/>
    </dgm:pt>
    <dgm:pt modelId="{CF05895E-5452-43E7-9E2B-A23A1060DBC3}" type="pres">
      <dgm:prSet presAssocID="{7E6D11FA-63F7-4640-A5AB-7AD42B202869}" presName="desTx" presStyleLbl="alignAccFollowNode1" presStyleIdx="0" presStyleCnt="4">
        <dgm:presLayoutVars>
          <dgm:bulletEnabled val="1"/>
        </dgm:presLayoutVars>
      </dgm:prSet>
      <dgm:spPr/>
    </dgm:pt>
    <dgm:pt modelId="{50D7BA28-A7AF-4428-ACF9-078C40D7C744}" type="pres">
      <dgm:prSet presAssocID="{B3933155-9DE8-40B7-8910-B15477A37E14}" presName="space" presStyleCnt="0"/>
      <dgm:spPr/>
    </dgm:pt>
    <dgm:pt modelId="{9D6DF2C5-9EE0-44CA-856E-B29C4B2F0209}" type="pres">
      <dgm:prSet presAssocID="{45C81697-BC69-454A-9403-0B2CAB1C5680}" presName="composite" presStyleCnt="0"/>
      <dgm:spPr/>
    </dgm:pt>
    <dgm:pt modelId="{3AF47F89-19E3-4271-B9FE-B9A67C8ACC9E}" type="pres">
      <dgm:prSet presAssocID="{45C81697-BC69-454A-9403-0B2CAB1C5680}" presName="parTx" presStyleLbl="alignNode1" presStyleIdx="1" presStyleCnt="4">
        <dgm:presLayoutVars>
          <dgm:chMax val="0"/>
          <dgm:chPref val="0"/>
          <dgm:bulletEnabled val="1"/>
        </dgm:presLayoutVars>
      </dgm:prSet>
      <dgm:spPr/>
    </dgm:pt>
    <dgm:pt modelId="{3763B91F-623C-41AA-8CEF-9BE67AEB5174}" type="pres">
      <dgm:prSet presAssocID="{45C81697-BC69-454A-9403-0B2CAB1C5680}" presName="desTx" presStyleLbl="alignAccFollowNode1" presStyleIdx="1" presStyleCnt="4" custLinFactNeighborX="-4" custLinFactNeighborY="189">
        <dgm:presLayoutVars>
          <dgm:bulletEnabled val="1"/>
        </dgm:presLayoutVars>
      </dgm:prSet>
      <dgm:spPr/>
    </dgm:pt>
    <dgm:pt modelId="{96E4397B-57EE-44D8-98B4-7ECD4A3E854C}" type="pres">
      <dgm:prSet presAssocID="{6153F1DF-512F-4971-9989-4237F87E6F30}" presName="space" presStyleCnt="0"/>
      <dgm:spPr/>
    </dgm:pt>
    <dgm:pt modelId="{DD62FEA7-EC6C-47D3-B969-C464B2525974}" type="pres">
      <dgm:prSet presAssocID="{EE49B4EA-B32E-413B-A6AC-C9D653BFEB22}" presName="composite" presStyleCnt="0"/>
      <dgm:spPr/>
    </dgm:pt>
    <dgm:pt modelId="{914DE0D4-F909-481C-9B32-F17890C11CEB}" type="pres">
      <dgm:prSet presAssocID="{EE49B4EA-B32E-413B-A6AC-C9D653BFEB22}" presName="parTx" presStyleLbl="alignNode1" presStyleIdx="2" presStyleCnt="4">
        <dgm:presLayoutVars>
          <dgm:chMax val="0"/>
          <dgm:chPref val="0"/>
          <dgm:bulletEnabled val="1"/>
        </dgm:presLayoutVars>
      </dgm:prSet>
      <dgm:spPr/>
    </dgm:pt>
    <dgm:pt modelId="{9D9A030F-82D4-4CB9-A672-1A71586F4595}" type="pres">
      <dgm:prSet presAssocID="{EE49B4EA-B32E-413B-A6AC-C9D653BFEB22}" presName="desTx" presStyleLbl="alignAccFollowNode1" presStyleIdx="2" presStyleCnt="4">
        <dgm:presLayoutVars>
          <dgm:bulletEnabled val="1"/>
        </dgm:presLayoutVars>
      </dgm:prSet>
      <dgm:spPr/>
    </dgm:pt>
    <dgm:pt modelId="{A897908A-E3E4-4FFD-A8AE-D523BF7912F8}" type="pres">
      <dgm:prSet presAssocID="{42C69BA0-72BB-44EC-8ED2-341DB7647181}" presName="space" presStyleCnt="0"/>
      <dgm:spPr/>
    </dgm:pt>
    <dgm:pt modelId="{CF9B1376-F943-4960-AA44-C526F1302C6B}" type="pres">
      <dgm:prSet presAssocID="{5754E21D-0712-4491-9A84-00133FAAC71E}" presName="composite" presStyleCnt="0"/>
      <dgm:spPr/>
    </dgm:pt>
    <dgm:pt modelId="{4E7954C6-885E-414D-ACB3-E0A3D4297037}" type="pres">
      <dgm:prSet presAssocID="{5754E21D-0712-4491-9A84-00133FAAC71E}" presName="parTx" presStyleLbl="alignNode1" presStyleIdx="3" presStyleCnt="4">
        <dgm:presLayoutVars>
          <dgm:chMax val="0"/>
          <dgm:chPref val="0"/>
          <dgm:bulletEnabled val="1"/>
        </dgm:presLayoutVars>
      </dgm:prSet>
      <dgm:spPr/>
    </dgm:pt>
    <dgm:pt modelId="{339EF226-5A6B-4CCA-8B34-34F60D78D173}" type="pres">
      <dgm:prSet presAssocID="{5754E21D-0712-4491-9A84-00133FAAC71E}" presName="desTx" presStyleLbl="alignAccFollowNode1" presStyleIdx="3" presStyleCnt="4">
        <dgm:presLayoutVars>
          <dgm:bulletEnabled val="1"/>
        </dgm:presLayoutVars>
      </dgm:prSet>
      <dgm:spPr/>
    </dgm:pt>
  </dgm:ptLst>
  <dgm:cxnLst>
    <dgm:cxn modelId="{A8B90B09-1E6A-4224-9C49-8D5FF62DF679}" srcId="{5754E21D-0712-4491-9A84-00133FAAC71E}" destId="{3321708B-58EC-4431-B69C-6E7D9B6A6841}" srcOrd="0" destOrd="0" parTransId="{7FE92F5E-1C3D-4684-8DBC-0DD4C962C1FA}" sibTransId="{BAB7F19F-F7C2-4EE4-83E1-3393FEB078E6}"/>
    <dgm:cxn modelId="{F62FB818-75AD-42FB-9C72-1FD70FB66EEC}" srcId="{7E6D11FA-63F7-4640-A5AB-7AD42B202869}" destId="{03AF86D3-1436-435C-ACD7-164A3603BA70}" srcOrd="2" destOrd="0" parTransId="{894828E0-6959-4C56-A116-5D4710E04F58}" sibTransId="{11A349F5-B93E-4771-9AF4-F6AF2C9711B4}"/>
    <dgm:cxn modelId="{CD299021-7EF7-4DA4-9FAC-259E612642A6}" type="presOf" srcId="{4DE4CA9D-6E8E-4F3F-B53F-982B3A726AFE}" destId="{CF05895E-5452-43E7-9E2B-A23A1060DBC3}" srcOrd="0" destOrd="0" presId="urn:microsoft.com/office/officeart/2005/8/layout/hList1"/>
    <dgm:cxn modelId="{D466882D-DD70-44C5-BEF8-6E0F51CDE7FC}" srcId="{7E6D11FA-63F7-4640-A5AB-7AD42B202869}" destId="{90A325C7-03D3-4911-A488-BDC0B5A4FF94}" srcOrd="1" destOrd="0" parTransId="{CA9754AB-40C3-4153-A2A3-BB738F22F9D2}" sibTransId="{C395A9E6-85AC-4313-B944-FBCD75B1CB95}"/>
    <dgm:cxn modelId="{FC633F35-C843-41B7-BB24-78233C2F33B3}" srcId="{C594AB48-E07D-4866-882C-FE8EA0F14190}" destId="{EE49B4EA-B32E-413B-A6AC-C9D653BFEB22}" srcOrd="2" destOrd="0" parTransId="{EA8AA8B1-9052-4736-B91A-6FFDF8DCBFE9}" sibTransId="{42C69BA0-72BB-44EC-8ED2-341DB7647181}"/>
    <dgm:cxn modelId="{87102C38-6D72-45D9-8A2E-1272839F1E36}" srcId="{C594AB48-E07D-4866-882C-FE8EA0F14190}" destId="{5754E21D-0712-4491-9A84-00133FAAC71E}" srcOrd="3" destOrd="0" parTransId="{639F6C1A-0CC8-44B8-8FE9-715A011A44E3}" sibTransId="{9D757D24-4383-4029-AC2F-68E47FAD4432}"/>
    <dgm:cxn modelId="{89C5EE42-AF54-478E-A3D1-40E3A7657397}" type="presOf" srcId="{5754E21D-0712-4491-9A84-00133FAAC71E}" destId="{4E7954C6-885E-414D-ACB3-E0A3D4297037}" srcOrd="0" destOrd="0" presId="urn:microsoft.com/office/officeart/2005/8/layout/hList1"/>
    <dgm:cxn modelId="{3C6D1066-4183-4918-AE48-1E11F02C30C3}" type="presOf" srcId="{45C81697-BC69-454A-9403-0B2CAB1C5680}" destId="{3AF47F89-19E3-4271-B9FE-B9A67C8ACC9E}" srcOrd="0" destOrd="0" presId="urn:microsoft.com/office/officeart/2005/8/layout/hList1"/>
    <dgm:cxn modelId="{42764E4C-A169-4417-BA17-C69A6F7D2364}" type="presOf" srcId="{C594AB48-E07D-4866-882C-FE8EA0F14190}" destId="{1C6D8A3B-5216-4161-8713-F340A90E4079}" srcOrd="0" destOrd="0" presId="urn:microsoft.com/office/officeart/2005/8/layout/hList1"/>
    <dgm:cxn modelId="{AD04F582-9D7B-457D-BC43-6D5E08CDEBDE}" type="presOf" srcId="{B107F858-3215-4E35-A0B5-3C9D8AB4E8ED}" destId="{3763B91F-623C-41AA-8CEF-9BE67AEB5174}" srcOrd="0" destOrd="0" presId="urn:microsoft.com/office/officeart/2005/8/layout/hList1"/>
    <dgm:cxn modelId="{FFF408A3-897B-450D-8B88-73BB1C40C908}" type="presOf" srcId="{90A325C7-03D3-4911-A488-BDC0B5A4FF94}" destId="{CF05895E-5452-43E7-9E2B-A23A1060DBC3}" srcOrd="0" destOrd="1" presId="urn:microsoft.com/office/officeart/2005/8/layout/hList1"/>
    <dgm:cxn modelId="{B5C992A9-A5F8-43CA-A8D9-577F420CF7C4}" type="presOf" srcId="{03AF86D3-1436-435C-ACD7-164A3603BA70}" destId="{CF05895E-5452-43E7-9E2B-A23A1060DBC3}" srcOrd="0" destOrd="2" presId="urn:microsoft.com/office/officeart/2005/8/layout/hList1"/>
    <dgm:cxn modelId="{12CA6EAD-164E-4F4F-BECA-0AD0B8F062B0}" type="presOf" srcId="{EE49B4EA-B32E-413B-A6AC-C9D653BFEB22}" destId="{914DE0D4-F909-481C-9B32-F17890C11CEB}" srcOrd="0" destOrd="0" presId="urn:microsoft.com/office/officeart/2005/8/layout/hList1"/>
    <dgm:cxn modelId="{827CDAAD-04D1-410F-A3FA-CEDBBFDD6B80}" type="presOf" srcId="{7E6D11FA-63F7-4640-A5AB-7AD42B202869}" destId="{DEEC6C2D-F3F9-4DAB-BE74-E0E99A079A68}" srcOrd="0" destOrd="0" presId="urn:microsoft.com/office/officeart/2005/8/layout/hList1"/>
    <dgm:cxn modelId="{4B2AADC2-8B1D-43B2-8323-E7A32A5CC837}" srcId="{C594AB48-E07D-4866-882C-FE8EA0F14190}" destId="{45C81697-BC69-454A-9403-0B2CAB1C5680}" srcOrd="1" destOrd="0" parTransId="{1B92A2B8-D694-479F-85D8-B12C14F97FA9}" sibTransId="{6153F1DF-512F-4971-9989-4237F87E6F30}"/>
    <dgm:cxn modelId="{BF9261C3-3973-48D9-A77E-0C4E9B205BFE}" srcId="{EE49B4EA-B32E-413B-A6AC-C9D653BFEB22}" destId="{5AB3EC30-52F6-4E4F-B115-02C41ECCDFA7}" srcOrd="0" destOrd="0" parTransId="{3FB49F8E-0C39-4992-96A6-64F036556674}" sibTransId="{1A3E3B5B-76F8-46B7-B046-A93DAD336F1B}"/>
    <dgm:cxn modelId="{291683DB-9F91-48B7-BC21-4070287EA2A6}" type="presOf" srcId="{3321708B-58EC-4431-B69C-6E7D9B6A6841}" destId="{339EF226-5A6B-4CCA-8B34-34F60D78D173}" srcOrd="0" destOrd="0" presId="urn:microsoft.com/office/officeart/2005/8/layout/hList1"/>
    <dgm:cxn modelId="{44AE25E1-7DF5-43F1-B9B1-4DA1257469DC}" srcId="{7E6D11FA-63F7-4640-A5AB-7AD42B202869}" destId="{4DE4CA9D-6E8E-4F3F-B53F-982B3A726AFE}" srcOrd="0" destOrd="0" parTransId="{B9AA1C89-F2E6-4492-B579-AC59517E219B}" sibTransId="{04D02EE7-A5F5-4FEC-B046-4C34E960D577}"/>
    <dgm:cxn modelId="{F10D29EF-892D-4A50-9353-F06A5005EDC5}" type="presOf" srcId="{5AB3EC30-52F6-4E4F-B115-02C41ECCDFA7}" destId="{9D9A030F-82D4-4CB9-A672-1A71586F4595}" srcOrd="0" destOrd="0" presId="urn:microsoft.com/office/officeart/2005/8/layout/hList1"/>
    <dgm:cxn modelId="{91B651F0-DB43-43D5-831D-9EB90D41BAE9}" srcId="{45C81697-BC69-454A-9403-0B2CAB1C5680}" destId="{B107F858-3215-4E35-A0B5-3C9D8AB4E8ED}" srcOrd="0" destOrd="0" parTransId="{F5CA8DFA-B0FA-4EDF-A27F-513D64483A5F}" sibTransId="{D01AE601-3231-4786-9539-52DAEA4EA635}"/>
    <dgm:cxn modelId="{F780ADFC-D0D0-4324-BEB2-4E418E7048E0}" srcId="{C594AB48-E07D-4866-882C-FE8EA0F14190}" destId="{7E6D11FA-63F7-4640-A5AB-7AD42B202869}" srcOrd="0" destOrd="0" parTransId="{2F9E5DD9-532F-49AF-940F-03DFC5877280}" sibTransId="{B3933155-9DE8-40B7-8910-B15477A37E14}"/>
    <dgm:cxn modelId="{657B9CFF-1272-4C0D-BFDB-F0D80D050D2A}" type="presParOf" srcId="{1C6D8A3B-5216-4161-8713-F340A90E4079}" destId="{3ABE98C5-3FDA-4B20-823A-6AD487269243}" srcOrd="0" destOrd="0" presId="urn:microsoft.com/office/officeart/2005/8/layout/hList1"/>
    <dgm:cxn modelId="{E98D3B21-D788-405A-AA4F-8B56E69C67BF}" type="presParOf" srcId="{3ABE98C5-3FDA-4B20-823A-6AD487269243}" destId="{DEEC6C2D-F3F9-4DAB-BE74-E0E99A079A68}" srcOrd="0" destOrd="0" presId="urn:microsoft.com/office/officeart/2005/8/layout/hList1"/>
    <dgm:cxn modelId="{505FF0C2-227C-42CA-9CD9-9D14DEDE1495}" type="presParOf" srcId="{3ABE98C5-3FDA-4B20-823A-6AD487269243}" destId="{CF05895E-5452-43E7-9E2B-A23A1060DBC3}" srcOrd="1" destOrd="0" presId="urn:microsoft.com/office/officeart/2005/8/layout/hList1"/>
    <dgm:cxn modelId="{3B4F31CB-9C55-4F2A-A563-15E376DBC500}" type="presParOf" srcId="{1C6D8A3B-5216-4161-8713-F340A90E4079}" destId="{50D7BA28-A7AF-4428-ACF9-078C40D7C744}" srcOrd="1" destOrd="0" presId="urn:microsoft.com/office/officeart/2005/8/layout/hList1"/>
    <dgm:cxn modelId="{B90E9C17-FE76-43E9-A932-78864DC80700}" type="presParOf" srcId="{1C6D8A3B-5216-4161-8713-F340A90E4079}" destId="{9D6DF2C5-9EE0-44CA-856E-B29C4B2F0209}" srcOrd="2" destOrd="0" presId="urn:microsoft.com/office/officeart/2005/8/layout/hList1"/>
    <dgm:cxn modelId="{E7A634E2-86F0-4530-A185-EC4C3C5AA909}" type="presParOf" srcId="{9D6DF2C5-9EE0-44CA-856E-B29C4B2F0209}" destId="{3AF47F89-19E3-4271-B9FE-B9A67C8ACC9E}" srcOrd="0" destOrd="0" presId="urn:microsoft.com/office/officeart/2005/8/layout/hList1"/>
    <dgm:cxn modelId="{78159B37-C73B-4DD0-A274-26499887B685}" type="presParOf" srcId="{9D6DF2C5-9EE0-44CA-856E-B29C4B2F0209}" destId="{3763B91F-623C-41AA-8CEF-9BE67AEB5174}" srcOrd="1" destOrd="0" presId="urn:microsoft.com/office/officeart/2005/8/layout/hList1"/>
    <dgm:cxn modelId="{733A9FE5-5E01-4D65-B13D-F79B21CE2B7F}" type="presParOf" srcId="{1C6D8A3B-5216-4161-8713-F340A90E4079}" destId="{96E4397B-57EE-44D8-98B4-7ECD4A3E854C}" srcOrd="3" destOrd="0" presId="urn:microsoft.com/office/officeart/2005/8/layout/hList1"/>
    <dgm:cxn modelId="{1708E6CD-E425-46E1-BFE2-D88A9C6C7E87}" type="presParOf" srcId="{1C6D8A3B-5216-4161-8713-F340A90E4079}" destId="{DD62FEA7-EC6C-47D3-B969-C464B2525974}" srcOrd="4" destOrd="0" presId="urn:microsoft.com/office/officeart/2005/8/layout/hList1"/>
    <dgm:cxn modelId="{96DFA431-013F-4878-B624-47C77BC1036E}" type="presParOf" srcId="{DD62FEA7-EC6C-47D3-B969-C464B2525974}" destId="{914DE0D4-F909-481C-9B32-F17890C11CEB}" srcOrd="0" destOrd="0" presId="urn:microsoft.com/office/officeart/2005/8/layout/hList1"/>
    <dgm:cxn modelId="{A66510B9-11B7-4654-8FBB-7C048DD0DA58}" type="presParOf" srcId="{DD62FEA7-EC6C-47D3-B969-C464B2525974}" destId="{9D9A030F-82D4-4CB9-A672-1A71586F4595}" srcOrd="1" destOrd="0" presId="urn:microsoft.com/office/officeart/2005/8/layout/hList1"/>
    <dgm:cxn modelId="{008EDC6E-87AD-44B8-AB3B-9B1B4B0BDAEF}" type="presParOf" srcId="{1C6D8A3B-5216-4161-8713-F340A90E4079}" destId="{A897908A-E3E4-4FFD-A8AE-D523BF7912F8}" srcOrd="5" destOrd="0" presId="urn:microsoft.com/office/officeart/2005/8/layout/hList1"/>
    <dgm:cxn modelId="{1CB0D998-49A6-490E-99D3-52F5B342E309}" type="presParOf" srcId="{1C6D8A3B-5216-4161-8713-F340A90E4079}" destId="{CF9B1376-F943-4960-AA44-C526F1302C6B}" srcOrd="6" destOrd="0" presId="urn:microsoft.com/office/officeart/2005/8/layout/hList1"/>
    <dgm:cxn modelId="{15185E63-6589-4DA9-8055-6EF51DD68B23}" type="presParOf" srcId="{CF9B1376-F943-4960-AA44-C526F1302C6B}" destId="{4E7954C6-885E-414D-ACB3-E0A3D4297037}" srcOrd="0" destOrd="0" presId="urn:microsoft.com/office/officeart/2005/8/layout/hList1"/>
    <dgm:cxn modelId="{779443C5-7D42-43EC-80DD-288D1F336A7C}" type="presParOf" srcId="{CF9B1376-F943-4960-AA44-C526F1302C6B}" destId="{339EF226-5A6B-4CCA-8B34-34F60D78D17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FD0D1BD-8545-4EF4-A6BE-57A9294F5247}" type="doc">
      <dgm:prSet loTypeId="urn:microsoft.com/office/officeart/2005/8/layout/default" loCatId="list" qsTypeId="urn:microsoft.com/office/officeart/2005/8/quickstyle/simple5" qsCatId="simple" csTypeId="urn:microsoft.com/office/officeart/2005/8/colors/colorful4" csCatId="colorful" phldr="1"/>
      <dgm:spPr/>
      <dgm:t>
        <a:bodyPr/>
        <a:lstStyle/>
        <a:p>
          <a:endParaRPr lang="es-MX"/>
        </a:p>
      </dgm:t>
    </dgm:pt>
    <dgm:pt modelId="{90D7947C-77A3-49F9-8555-CEEBE9EF2C88}">
      <dgm:prSet phldrT="[Texto]"/>
      <dgm:spPr/>
      <dgm:t>
        <a:bodyPr/>
        <a:lstStyle/>
        <a:p>
          <a:r>
            <a:rPr lang="es-MX" dirty="0"/>
            <a:t>Robo </a:t>
          </a:r>
        </a:p>
      </dgm:t>
    </dgm:pt>
    <dgm:pt modelId="{E8138E55-359D-46E3-A8F4-EB14FD3BCD61}" type="parTrans" cxnId="{701F0F05-5A1F-44EC-89AD-CF57BC219852}">
      <dgm:prSet/>
      <dgm:spPr/>
      <dgm:t>
        <a:bodyPr/>
        <a:lstStyle/>
        <a:p>
          <a:endParaRPr lang="es-MX"/>
        </a:p>
      </dgm:t>
    </dgm:pt>
    <dgm:pt modelId="{AF89B59C-02D5-45A3-A86B-F3099DDEECE2}" type="sibTrans" cxnId="{701F0F05-5A1F-44EC-89AD-CF57BC219852}">
      <dgm:prSet/>
      <dgm:spPr/>
      <dgm:t>
        <a:bodyPr/>
        <a:lstStyle/>
        <a:p>
          <a:endParaRPr lang="es-MX"/>
        </a:p>
      </dgm:t>
    </dgm:pt>
    <dgm:pt modelId="{ADEA4AB9-B72C-4095-99F6-D695136945C9}">
      <dgm:prSet phldrT="[Texto]"/>
      <dgm:spPr>
        <a:solidFill>
          <a:srgbClr val="0F7969"/>
        </a:solidFill>
      </dgm:spPr>
      <dgm:t>
        <a:bodyPr/>
        <a:lstStyle/>
        <a:p>
          <a:r>
            <a:rPr lang="es-MX" dirty="0"/>
            <a:t>Pérdida</a:t>
          </a:r>
        </a:p>
      </dgm:t>
    </dgm:pt>
    <dgm:pt modelId="{1737CFE0-0F08-4A37-A0BC-75FAB8F1C0A3}" type="parTrans" cxnId="{A2DF0CD3-55AD-4128-BA18-A234384A0EF6}">
      <dgm:prSet/>
      <dgm:spPr/>
      <dgm:t>
        <a:bodyPr/>
        <a:lstStyle/>
        <a:p>
          <a:endParaRPr lang="es-MX"/>
        </a:p>
      </dgm:t>
    </dgm:pt>
    <dgm:pt modelId="{27E9CBB8-3F78-4CDF-B0FA-B06B7C567D0D}" type="sibTrans" cxnId="{A2DF0CD3-55AD-4128-BA18-A234384A0EF6}">
      <dgm:prSet/>
      <dgm:spPr/>
      <dgm:t>
        <a:bodyPr/>
        <a:lstStyle/>
        <a:p>
          <a:endParaRPr lang="es-MX"/>
        </a:p>
      </dgm:t>
    </dgm:pt>
    <dgm:pt modelId="{6C4FFBEA-7305-4B43-9851-AE46DF7CCBBF}">
      <dgm:prSet phldrT="[Texto]" custT="1"/>
      <dgm:spPr>
        <a:solidFill>
          <a:prstClr val="white">
            <a:lumMod val="50000"/>
          </a:prst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spcFirstLastPara="0" vert="horz" wrap="square" lIns="182880" tIns="182880" rIns="182880" bIns="182880" numCol="1" spcCol="1270" anchor="ctr" anchorCtr="0"/>
        <a:lstStyle/>
        <a:p>
          <a:pPr marL="0" lvl="0" indent="0" algn="ctr" defTabSz="2133600">
            <a:lnSpc>
              <a:spcPct val="90000"/>
            </a:lnSpc>
            <a:spcBef>
              <a:spcPct val="0"/>
            </a:spcBef>
            <a:spcAft>
              <a:spcPct val="35000"/>
            </a:spcAft>
            <a:buNone/>
          </a:pPr>
          <a:r>
            <a:rPr lang="es-MX" sz="4800" kern="1200" dirty="0">
              <a:solidFill>
                <a:prstClr val="white"/>
              </a:solidFill>
              <a:latin typeface="Calibri"/>
              <a:ea typeface="+mn-ea"/>
              <a:cs typeface="+mn-cs"/>
            </a:rPr>
            <a:t>Acceso</a:t>
          </a:r>
        </a:p>
      </dgm:t>
    </dgm:pt>
    <dgm:pt modelId="{B604E9F5-0EF5-4AB5-9C66-6B85D0723F75}" type="parTrans" cxnId="{0938859C-5C22-411C-9B4E-E43E2D72FA30}">
      <dgm:prSet/>
      <dgm:spPr/>
      <dgm:t>
        <a:bodyPr/>
        <a:lstStyle/>
        <a:p>
          <a:endParaRPr lang="es-MX"/>
        </a:p>
      </dgm:t>
    </dgm:pt>
    <dgm:pt modelId="{D051AFD8-5B01-4E6A-9D1A-2E10593F167C}" type="sibTrans" cxnId="{0938859C-5C22-411C-9B4E-E43E2D72FA30}">
      <dgm:prSet/>
      <dgm:spPr/>
      <dgm:t>
        <a:bodyPr/>
        <a:lstStyle/>
        <a:p>
          <a:endParaRPr lang="es-MX"/>
        </a:p>
      </dgm:t>
    </dgm:pt>
    <dgm:pt modelId="{428A1B1A-DB7D-4967-BD5F-79DB7409DE74}">
      <dgm:prSet phldrT="[Texto]"/>
      <dgm:spPr>
        <a:solidFill>
          <a:schemeClr val="accent4">
            <a:lumMod val="60000"/>
            <a:lumOff val="40000"/>
          </a:schemeClr>
        </a:solidFill>
      </dgm:spPr>
      <dgm:t>
        <a:bodyPr/>
        <a:lstStyle/>
        <a:p>
          <a:r>
            <a:rPr lang="es-MX" dirty="0"/>
            <a:t>Daño</a:t>
          </a:r>
        </a:p>
      </dgm:t>
    </dgm:pt>
    <dgm:pt modelId="{D46A7D9B-0896-4E06-8B9E-BF9C7934BE93}" type="parTrans" cxnId="{FFD3C254-5E53-4ED1-B234-4644E7C3F033}">
      <dgm:prSet/>
      <dgm:spPr/>
      <dgm:t>
        <a:bodyPr/>
        <a:lstStyle/>
        <a:p>
          <a:endParaRPr lang="es-MX"/>
        </a:p>
      </dgm:t>
    </dgm:pt>
    <dgm:pt modelId="{AEBBADF5-B7BB-44F8-B820-823ECBF2AFEC}" type="sibTrans" cxnId="{FFD3C254-5E53-4ED1-B234-4644E7C3F033}">
      <dgm:prSet/>
      <dgm:spPr/>
      <dgm:t>
        <a:bodyPr/>
        <a:lstStyle/>
        <a:p>
          <a:endParaRPr lang="es-MX"/>
        </a:p>
      </dgm:t>
    </dgm:pt>
    <dgm:pt modelId="{7DA7BDA3-2FBD-4F14-8670-F90253532F90}" type="pres">
      <dgm:prSet presAssocID="{EFD0D1BD-8545-4EF4-A6BE-57A9294F5247}" presName="diagram" presStyleCnt="0">
        <dgm:presLayoutVars>
          <dgm:dir/>
          <dgm:resizeHandles val="exact"/>
        </dgm:presLayoutVars>
      </dgm:prSet>
      <dgm:spPr/>
    </dgm:pt>
    <dgm:pt modelId="{17241E2D-F218-439B-9C9D-76E0FD19D976}" type="pres">
      <dgm:prSet presAssocID="{90D7947C-77A3-49F9-8555-CEEBE9EF2C88}" presName="node" presStyleLbl="node1" presStyleIdx="0" presStyleCnt="4">
        <dgm:presLayoutVars>
          <dgm:bulletEnabled val="1"/>
        </dgm:presLayoutVars>
      </dgm:prSet>
      <dgm:spPr/>
    </dgm:pt>
    <dgm:pt modelId="{9C2F52FF-4C96-48AB-B7BB-0EFF7922EC27}" type="pres">
      <dgm:prSet presAssocID="{AF89B59C-02D5-45A3-A86B-F3099DDEECE2}" presName="sibTrans" presStyleCnt="0"/>
      <dgm:spPr/>
    </dgm:pt>
    <dgm:pt modelId="{AA5A2C55-8481-4A02-9617-FB4FF921496D}" type="pres">
      <dgm:prSet presAssocID="{ADEA4AB9-B72C-4095-99F6-D695136945C9}" presName="node" presStyleLbl="node1" presStyleIdx="1" presStyleCnt="4">
        <dgm:presLayoutVars>
          <dgm:bulletEnabled val="1"/>
        </dgm:presLayoutVars>
      </dgm:prSet>
      <dgm:spPr/>
    </dgm:pt>
    <dgm:pt modelId="{51F5BE08-D9A3-49AC-87A0-2CCDA79961E4}" type="pres">
      <dgm:prSet presAssocID="{27E9CBB8-3F78-4CDF-B0FA-B06B7C567D0D}" presName="sibTrans" presStyleCnt="0"/>
      <dgm:spPr/>
    </dgm:pt>
    <dgm:pt modelId="{46D8A8AA-1DF2-4181-95E1-D6A1F1544D9B}" type="pres">
      <dgm:prSet presAssocID="{6C4FFBEA-7305-4B43-9851-AE46DF7CCBBF}" presName="node" presStyleLbl="node1" presStyleIdx="2" presStyleCnt="4">
        <dgm:presLayoutVars>
          <dgm:bulletEnabled val="1"/>
        </dgm:presLayoutVars>
      </dgm:prSet>
      <dgm:spPr>
        <a:xfrm>
          <a:off x="182220" y="1589707"/>
          <a:ext cx="2270864" cy="1362518"/>
        </a:xfrm>
        <a:prstGeom prst="rect">
          <a:avLst/>
        </a:prstGeom>
      </dgm:spPr>
    </dgm:pt>
    <dgm:pt modelId="{0C45356E-3013-472B-A65B-6A0C98551CAD}" type="pres">
      <dgm:prSet presAssocID="{D051AFD8-5B01-4E6A-9D1A-2E10593F167C}" presName="sibTrans" presStyleCnt="0"/>
      <dgm:spPr/>
    </dgm:pt>
    <dgm:pt modelId="{D9DD4973-4570-49CF-8110-CCB7A6739880}" type="pres">
      <dgm:prSet presAssocID="{428A1B1A-DB7D-4967-BD5F-79DB7409DE74}" presName="node" presStyleLbl="node1" presStyleIdx="3" presStyleCnt="4">
        <dgm:presLayoutVars>
          <dgm:bulletEnabled val="1"/>
        </dgm:presLayoutVars>
      </dgm:prSet>
      <dgm:spPr/>
    </dgm:pt>
  </dgm:ptLst>
  <dgm:cxnLst>
    <dgm:cxn modelId="{701F0F05-5A1F-44EC-89AD-CF57BC219852}" srcId="{EFD0D1BD-8545-4EF4-A6BE-57A9294F5247}" destId="{90D7947C-77A3-49F9-8555-CEEBE9EF2C88}" srcOrd="0" destOrd="0" parTransId="{E8138E55-359D-46E3-A8F4-EB14FD3BCD61}" sibTransId="{AF89B59C-02D5-45A3-A86B-F3099DDEECE2}"/>
    <dgm:cxn modelId="{74113F06-ED23-468C-85FA-AFEEFED76FD7}" type="presOf" srcId="{EFD0D1BD-8545-4EF4-A6BE-57A9294F5247}" destId="{7DA7BDA3-2FBD-4F14-8670-F90253532F90}" srcOrd="0" destOrd="0" presId="urn:microsoft.com/office/officeart/2005/8/layout/default"/>
    <dgm:cxn modelId="{8F811949-2A45-4013-8CD1-481D750D507E}" type="presOf" srcId="{428A1B1A-DB7D-4967-BD5F-79DB7409DE74}" destId="{D9DD4973-4570-49CF-8110-CCB7A6739880}" srcOrd="0" destOrd="0" presId="urn:microsoft.com/office/officeart/2005/8/layout/default"/>
    <dgm:cxn modelId="{FFD3C254-5E53-4ED1-B234-4644E7C3F033}" srcId="{EFD0D1BD-8545-4EF4-A6BE-57A9294F5247}" destId="{428A1B1A-DB7D-4967-BD5F-79DB7409DE74}" srcOrd="3" destOrd="0" parTransId="{D46A7D9B-0896-4E06-8B9E-BF9C7934BE93}" sibTransId="{AEBBADF5-B7BB-44F8-B820-823ECBF2AFEC}"/>
    <dgm:cxn modelId="{0938859C-5C22-411C-9B4E-E43E2D72FA30}" srcId="{EFD0D1BD-8545-4EF4-A6BE-57A9294F5247}" destId="{6C4FFBEA-7305-4B43-9851-AE46DF7CCBBF}" srcOrd="2" destOrd="0" parTransId="{B604E9F5-0EF5-4AB5-9C66-6B85D0723F75}" sibTransId="{D051AFD8-5B01-4E6A-9D1A-2E10593F167C}"/>
    <dgm:cxn modelId="{CABA6DB6-3C41-4A2B-A65D-3E307DD1FD63}" type="presOf" srcId="{90D7947C-77A3-49F9-8555-CEEBE9EF2C88}" destId="{17241E2D-F218-439B-9C9D-76E0FD19D976}" srcOrd="0" destOrd="0" presId="urn:microsoft.com/office/officeart/2005/8/layout/default"/>
    <dgm:cxn modelId="{DAEDDACD-ADE3-46D4-A75D-D10005ABA9E1}" type="presOf" srcId="{6C4FFBEA-7305-4B43-9851-AE46DF7CCBBF}" destId="{46D8A8AA-1DF2-4181-95E1-D6A1F1544D9B}" srcOrd="0" destOrd="0" presId="urn:microsoft.com/office/officeart/2005/8/layout/default"/>
    <dgm:cxn modelId="{A2DF0CD3-55AD-4128-BA18-A234384A0EF6}" srcId="{EFD0D1BD-8545-4EF4-A6BE-57A9294F5247}" destId="{ADEA4AB9-B72C-4095-99F6-D695136945C9}" srcOrd="1" destOrd="0" parTransId="{1737CFE0-0F08-4A37-A0BC-75FAB8F1C0A3}" sibTransId="{27E9CBB8-3F78-4CDF-B0FA-B06B7C567D0D}"/>
    <dgm:cxn modelId="{7557D5D7-B8C5-4F82-851D-A0A135A0E0F1}" type="presOf" srcId="{ADEA4AB9-B72C-4095-99F6-D695136945C9}" destId="{AA5A2C55-8481-4A02-9617-FB4FF921496D}" srcOrd="0" destOrd="0" presId="urn:microsoft.com/office/officeart/2005/8/layout/default"/>
    <dgm:cxn modelId="{27BE07CA-8A20-4FDC-8E1B-7897F5FB5047}" type="presParOf" srcId="{7DA7BDA3-2FBD-4F14-8670-F90253532F90}" destId="{17241E2D-F218-439B-9C9D-76E0FD19D976}" srcOrd="0" destOrd="0" presId="urn:microsoft.com/office/officeart/2005/8/layout/default"/>
    <dgm:cxn modelId="{92CCDF45-49FC-484D-B7DB-DBE1EC8F7E7F}" type="presParOf" srcId="{7DA7BDA3-2FBD-4F14-8670-F90253532F90}" destId="{9C2F52FF-4C96-48AB-B7BB-0EFF7922EC27}" srcOrd="1" destOrd="0" presId="urn:microsoft.com/office/officeart/2005/8/layout/default"/>
    <dgm:cxn modelId="{E27C69FE-8C22-40FD-B6F0-2E5BB3BE5BCC}" type="presParOf" srcId="{7DA7BDA3-2FBD-4F14-8670-F90253532F90}" destId="{AA5A2C55-8481-4A02-9617-FB4FF921496D}" srcOrd="2" destOrd="0" presId="urn:microsoft.com/office/officeart/2005/8/layout/default"/>
    <dgm:cxn modelId="{2160BC4D-EA26-44F3-8D06-23B49FA7ED9B}" type="presParOf" srcId="{7DA7BDA3-2FBD-4F14-8670-F90253532F90}" destId="{51F5BE08-D9A3-49AC-87A0-2CCDA79961E4}" srcOrd="3" destOrd="0" presId="urn:microsoft.com/office/officeart/2005/8/layout/default"/>
    <dgm:cxn modelId="{ECB675A5-A962-4A2D-A043-D616B3B9C960}" type="presParOf" srcId="{7DA7BDA3-2FBD-4F14-8670-F90253532F90}" destId="{46D8A8AA-1DF2-4181-95E1-D6A1F1544D9B}" srcOrd="4" destOrd="0" presId="urn:microsoft.com/office/officeart/2005/8/layout/default"/>
    <dgm:cxn modelId="{60C92635-81DE-4D21-9F6E-5C133D7B8CBD}" type="presParOf" srcId="{7DA7BDA3-2FBD-4F14-8670-F90253532F90}" destId="{0C45356E-3013-472B-A65B-6A0C98551CAD}" srcOrd="5" destOrd="0" presId="urn:microsoft.com/office/officeart/2005/8/layout/default"/>
    <dgm:cxn modelId="{942A76E4-8501-4AE5-901B-F989E5BA3B4A}" type="presParOf" srcId="{7DA7BDA3-2FBD-4F14-8670-F90253532F90}" destId="{D9DD4973-4570-49CF-8110-CCB7A673988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C67619-0B1B-476D-8B2C-D3551BF61A27}" type="doc">
      <dgm:prSet loTypeId="urn:microsoft.com/office/officeart/2008/layout/VerticalCurvedList" loCatId="list" qsTypeId="urn:microsoft.com/office/officeart/2005/8/quickstyle/simple5" qsCatId="simple" csTypeId="urn:microsoft.com/office/officeart/2005/8/colors/colorful3" csCatId="colorful" phldr="1"/>
      <dgm:spPr/>
      <dgm:t>
        <a:bodyPr/>
        <a:lstStyle/>
        <a:p>
          <a:endParaRPr lang="es-MX"/>
        </a:p>
      </dgm:t>
    </dgm:pt>
    <dgm:pt modelId="{ABA22770-5ED3-4F14-A243-8FF63EA99913}">
      <dgm:prSet phldrT="[Texto]"/>
      <dgm:spPr/>
      <dgm:t>
        <a:bodyPr/>
        <a:lstStyle/>
        <a:p>
          <a:r>
            <a:rPr lang="es-MX" dirty="0"/>
            <a:t>1) Identificación de la vulneración</a:t>
          </a:r>
        </a:p>
      </dgm:t>
    </dgm:pt>
    <dgm:pt modelId="{27E405EF-AF98-4791-9EB8-F1DD8BCFD5EE}" type="parTrans" cxnId="{B3753640-3D88-4F5F-8B77-044301DC0299}">
      <dgm:prSet/>
      <dgm:spPr/>
      <dgm:t>
        <a:bodyPr/>
        <a:lstStyle/>
        <a:p>
          <a:endParaRPr lang="es-MX"/>
        </a:p>
      </dgm:t>
    </dgm:pt>
    <dgm:pt modelId="{24A69CF0-41FB-4E2D-BAAF-CEB4EEF4C928}" type="sibTrans" cxnId="{B3753640-3D88-4F5F-8B77-044301DC0299}">
      <dgm:prSet/>
      <dgm:spPr/>
      <dgm:t>
        <a:bodyPr/>
        <a:lstStyle/>
        <a:p>
          <a:endParaRPr lang="es-MX"/>
        </a:p>
      </dgm:t>
    </dgm:pt>
    <dgm:pt modelId="{486DFBE2-74D7-49A8-A059-B68D8E3C1C49}">
      <dgm:prSet phldrT="[Texto]"/>
      <dgm:spPr/>
      <dgm:t>
        <a:bodyPr/>
        <a:lstStyle/>
        <a:p>
          <a:r>
            <a:rPr lang="es-MX" dirty="0"/>
            <a:t>2) Notificación de la vulneración</a:t>
          </a:r>
        </a:p>
      </dgm:t>
    </dgm:pt>
    <dgm:pt modelId="{F63352E8-F0BF-4453-AFF8-CB105443F83E}" type="parTrans" cxnId="{BDDE2AA0-4395-4517-ADFD-43967CBDBE11}">
      <dgm:prSet/>
      <dgm:spPr/>
      <dgm:t>
        <a:bodyPr/>
        <a:lstStyle/>
        <a:p>
          <a:endParaRPr lang="es-MX"/>
        </a:p>
      </dgm:t>
    </dgm:pt>
    <dgm:pt modelId="{0713F903-8D34-4224-8B4C-BE4363E6C7F1}" type="sibTrans" cxnId="{BDDE2AA0-4395-4517-ADFD-43967CBDBE11}">
      <dgm:prSet/>
      <dgm:spPr/>
      <dgm:t>
        <a:bodyPr/>
        <a:lstStyle/>
        <a:p>
          <a:endParaRPr lang="es-MX"/>
        </a:p>
      </dgm:t>
    </dgm:pt>
    <dgm:pt modelId="{F76C67E9-39C1-46FA-92DF-579E3C3B3DBE}">
      <dgm:prSet phldrT="[Texto]"/>
      <dgm:spPr/>
      <dgm:t>
        <a:bodyPr/>
        <a:lstStyle/>
        <a:p>
          <a:r>
            <a:rPr lang="es-MX" dirty="0"/>
            <a:t>3) Remediación del incidente</a:t>
          </a:r>
        </a:p>
      </dgm:t>
    </dgm:pt>
    <dgm:pt modelId="{F6A229F8-4424-4A96-A2DD-75EF3B430CBB}" type="parTrans" cxnId="{332B6F21-5372-42B4-BE63-2097F2D6737A}">
      <dgm:prSet/>
      <dgm:spPr/>
      <dgm:t>
        <a:bodyPr/>
        <a:lstStyle/>
        <a:p>
          <a:endParaRPr lang="es-MX"/>
        </a:p>
      </dgm:t>
    </dgm:pt>
    <dgm:pt modelId="{35676A80-9DA5-458F-89A5-7DA27F0B7AF9}" type="sibTrans" cxnId="{332B6F21-5372-42B4-BE63-2097F2D6737A}">
      <dgm:prSet/>
      <dgm:spPr/>
      <dgm:t>
        <a:bodyPr/>
        <a:lstStyle/>
        <a:p>
          <a:endParaRPr lang="es-MX"/>
        </a:p>
      </dgm:t>
    </dgm:pt>
    <dgm:pt modelId="{4924D1A7-1191-444B-9BF7-6BB217BF8C43}" type="pres">
      <dgm:prSet presAssocID="{2BC67619-0B1B-476D-8B2C-D3551BF61A27}" presName="Name0" presStyleCnt="0">
        <dgm:presLayoutVars>
          <dgm:chMax val="7"/>
          <dgm:chPref val="7"/>
          <dgm:dir/>
        </dgm:presLayoutVars>
      </dgm:prSet>
      <dgm:spPr/>
    </dgm:pt>
    <dgm:pt modelId="{511176C8-D330-44ED-836E-B1620F6290D9}" type="pres">
      <dgm:prSet presAssocID="{2BC67619-0B1B-476D-8B2C-D3551BF61A27}" presName="Name1" presStyleCnt="0"/>
      <dgm:spPr/>
    </dgm:pt>
    <dgm:pt modelId="{19B77B61-A95A-4988-8CCD-F946A1D5FB5A}" type="pres">
      <dgm:prSet presAssocID="{2BC67619-0B1B-476D-8B2C-D3551BF61A27}" presName="cycle" presStyleCnt="0"/>
      <dgm:spPr/>
    </dgm:pt>
    <dgm:pt modelId="{9239D55D-782B-45EB-A30D-A6CD3795918B}" type="pres">
      <dgm:prSet presAssocID="{2BC67619-0B1B-476D-8B2C-D3551BF61A27}" presName="srcNode" presStyleLbl="node1" presStyleIdx="0" presStyleCnt="3"/>
      <dgm:spPr/>
    </dgm:pt>
    <dgm:pt modelId="{0E96EAEE-3DCB-4576-B131-849A185904D3}" type="pres">
      <dgm:prSet presAssocID="{2BC67619-0B1B-476D-8B2C-D3551BF61A27}" presName="conn" presStyleLbl="parChTrans1D2" presStyleIdx="0" presStyleCnt="1"/>
      <dgm:spPr/>
    </dgm:pt>
    <dgm:pt modelId="{FB3CE1EA-2A38-4D46-BF67-CB65AD468226}" type="pres">
      <dgm:prSet presAssocID="{2BC67619-0B1B-476D-8B2C-D3551BF61A27}" presName="extraNode" presStyleLbl="node1" presStyleIdx="0" presStyleCnt="3"/>
      <dgm:spPr/>
    </dgm:pt>
    <dgm:pt modelId="{3DE99E9F-AB1F-46E7-8609-943E561A0CFC}" type="pres">
      <dgm:prSet presAssocID="{2BC67619-0B1B-476D-8B2C-D3551BF61A27}" presName="dstNode" presStyleLbl="node1" presStyleIdx="0" presStyleCnt="3"/>
      <dgm:spPr/>
    </dgm:pt>
    <dgm:pt modelId="{1CD762E0-1E04-42DD-A2AE-8BED71B9206D}" type="pres">
      <dgm:prSet presAssocID="{ABA22770-5ED3-4F14-A243-8FF63EA99913}" presName="text_1" presStyleLbl="node1" presStyleIdx="0" presStyleCnt="3">
        <dgm:presLayoutVars>
          <dgm:bulletEnabled val="1"/>
        </dgm:presLayoutVars>
      </dgm:prSet>
      <dgm:spPr/>
    </dgm:pt>
    <dgm:pt modelId="{FD76262E-55E6-4226-AF00-B00E81C6FBAB}" type="pres">
      <dgm:prSet presAssocID="{ABA22770-5ED3-4F14-A243-8FF63EA99913}" presName="accent_1" presStyleCnt="0"/>
      <dgm:spPr/>
    </dgm:pt>
    <dgm:pt modelId="{02C171E4-7216-4C25-931F-6B4E1170C12B}" type="pres">
      <dgm:prSet presAssocID="{ABA22770-5ED3-4F14-A243-8FF63EA99913}" presName="accentRepeatNode" presStyleLbl="solidFgAcc1" presStyleIdx="0" presStyleCnt="3"/>
      <dgm:spPr/>
    </dgm:pt>
    <dgm:pt modelId="{5DE8C4FC-4426-4621-84DD-4C22544B4CF5}" type="pres">
      <dgm:prSet presAssocID="{486DFBE2-74D7-49A8-A059-B68D8E3C1C49}" presName="text_2" presStyleLbl="node1" presStyleIdx="1" presStyleCnt="3">
        <dgm:presLayoutVars>
          <dgm:bulletEnabled val="1"/>
        </dgm:presLayoutVars>
      </dgm:prSet>
      <dgm:spPr/>
    </dgm:pt>
    <dgm:pt modelId="{F8394453-C12F-43C9-9CF9-D945DEBCF767}" type="pres">
      <dgm:prSet presAssocID="{486DFBE2-74D7-49A8-A059-B68D8E3C1C49}" presName="accent_2" presStyleCnt="0"/>
      <dgm:spPr/>
    </dgm:pt>
    <dgm:pt modelId="{82B77C57-1A64-4A25-9E68-96DC28E9CC6D}" type="pres">
      <dgm:prSet presAssocID="{486DFBE2-74D7-49A8-A059-B68D8E3C1C49}" presName="accentRepeatNode" presStyleLbl="solidFgAcc1" presStyleIdx="1" presStyleCnt="3"/>
      <dgm:spPr/>
    </dgm:pt>
    <dgm:pt modelId="{CF367540-D7D7-427E-8E13-97EB3E108F06}" type="pres">
      <dgm:prSet presAssocID="{F76C67E9-39C1-46FA-92DF-579E3C3B3DBE}" presName="text_3" presStyleLbl="node1" presStyleIdx="2" presStyleCnt="3">
        <dgm:presLayoutVars>
          <dgm:bulletEnabled val="1"/>
        </dgm:presLayoutVars>
      </dgm:prSet>
      <dgm:spPr/>
    </dgm:pt>
    <dgm:pt modelId="{30A02337-08EB-4052-A5D4-90E06D4F9AD4}" type="pres">
      <dgm:prSet presAssocID="{F76C67E9-39C1-46FA-92DF-579E3C3B3DBE}" presName="accent_3" presStyleCnt="0"/>
      <dgm:spPr/>
    </dgm:pt>
    <dgm:pt modelId="{5F7D778B-E1E6-4A4C-BA41-D22F177C95E8}" type="pres">
      <dgm:prSet presAssocID="{F76C67E9-39C1-46FA-92DF-579E3C3B3DBE}" presName="accentRepeatNode" presStyleLbl="solidFgAcc1" presStyleIdx="2" presStyleCnt="3"/>
      <dgm:spPr/>
    </dgm:pt>
  </dgm:ptLst>
  <dgm:cxnLst>
    <dgm:cxn modelId="{90EB1D13-C522-49A6-A424-DD5A21C42E56}" type="presOf" srcId="{2BC67619-0B1B-476D-8B2C-D3551BF61A27}" destId="{4924D1A7-1191-444B-9BF7-6BB217BF8C43}" srcOrd="0" destOrd="0" presId="urn:microsoft.com/office/officeart/2008/layout/VerticalCurvedList"/>
    <dgm:cxn modelId="{AA347019-6448-4B92-A985-6289E618DAEF}" type="presOf" srcId="{486DFBE2-74D7-49A8-A059-B68D8E3C1C49}" destId="{5DE8C4FC-4426-4621-84DD-4C22544B4CF5}" srcOrd="0" destOrd="0" presId="urn:microsoft.com/office/officeart/2008/layout/VerticalCurvedList"/>
    <dgm:cxn modelId="{332B6F21-5372-42B4-BE63-2097F2D6737A}" srcId="{2BC67619-0B1B-476D-8B2C-D3551BF61A27}" destId="{F76C67E9-39C1-46FA-92DF-579E3C3B3DBE}" srcOrd="2" destOrd="0" parTransId="{F6A229F8-4424-4A96-A2DD-75EF3B430CBB}" sibTransId="{35676A80-9DA5-458F-89A5-7DA27F0B7AF9}"/>
    <dgm:cxn modelId="{B3753640-3D88-4F5F-8B77-044301DC0299}" srcId="{2BC67619-0B1B-476D-8B2C-D3551BF61A27}" destId="{ABA22770-5ED3-4F14-A243-8FF63EA99913}" srcOrd="0" destOrd="0" parTransId="{27E405EF-AF98-4791-9EB8-F1DD8BCFD5EE}" sibTransId="{24A69CF0-41FB-4E2D-BAAF-CEB4EEF4C928}"/>
    <dgm:cxn modelId="{FAD1ED6E-1568-4946-9288-659830560432}" type="presOf" srcId="{F76C67E9-39C1-46FA-92DF-579E3C3B3DBE}" destId="{CF367540-D7D7-427E-8E13-97EB3E108F06}" srcOrd="0" destOrd="0" presId="urn:microsoft.com/office/officeart/2008/layout/VerticalCurvedList"/>
    <dgm:cxn modelId="{3E280A9C-866B-47D3-8222-309DFC7C1EE9}" type="presOf" srcId="{ABA22770-5ED3-4F14-A243-8FF63EA99913}" destId="{1CD762E0-1E04-42DD-A2AE-8BED71B9206D}" srcOrd="0" destOrd="0" presId="urn:microsoft.com/office/officeart/2008/layout/VerticalCurvedList"/>
    <dgm:cxn modelId="{BDDE2AA0-4395-4517-ADFD-43967CBDBE11}" srcId="{2BC67619-0B1B-476D-8B2C-D3551BF61A27}" destId="{486DFBE2-74D7-49A8-A059-B68D8E3C1C49}" srcOrd="1" destOrd="0" parTransId="{F63352E8-F0BF-4453-AFF8-CB105443F83E}" sibTransId="{0713F903-8D34-4224-8B4C-BE4363E6C7F1}"/>
    <dgm:cxn modelId="{7B9206AF-3748-4865-BF12-778227407755}" type="presOf" srcId="{24A69CF0-41FB-4E2D-BAAF-CEB4EEF4C928}" destId="{0E96EAEE-3DCB-4576-B131-849A185904D3}" srcOrd="0" destOrd="0" presId="urn:microsoft.com/office/officeart/2008/layout/VerticalCurvedList"/>
    <dgm:cxn modelId="{3ECA2F1B-07EB-4377-94B2-FC4C1FBCAFD5}" type="presParOf" srcId="{4924D1A7-1191-444B-9BF7-6BB217BF8C43}" destId="{511176C8-D330-44ED-836E-B1620F6290D9}" srcOrd="0" destOrd="0" presId="urn:microsoft.com/office/officeart/2008/layout/VerticalCurvedList"/>
    <dgm:cxn modelId="{ECFBACC0-2874-4FF8-9292-9DE6958AFF0A}" type="presParOf" srcId="{511176C8-D330-44ED-836E-B1620F6290D9}" destId="{19B77B61-A95A-4988-8CCD-F946A1D5FB5A}" srcOrd="0" destOrd="0" presId="urn:microsoft.com/office/officeart/2008/layout/VerticalCurvedList"/>
    <dgm:cxn modelId="{D2909716-FB0C-4EDF-8813-6D553F04F36C}" type="presParOf" srcId="{19B77B61-A95A-4988-8CCD-F946A1D5FB5A}" destId="{9239D55D-782B-45EB-A30D-A6CD3795918B}" srcOrd="0" destOrd="0" presId="urn:microsoft.com/office/officeart/2008/layout/VerticalCurvedList"/>
    <dgm:cxn modelId="{82385C0F-6800-42E3-8682-6647DD76877C}" type="presParOf" srcId="{19B77B61-A95A-4988-8CCD-F946A1D5FB5A}" destId="{0E96EAEE-3DCB-4576-B131-849A185904D3}" srcOrd="1" destOrd="0" presId="urn:microsoft.com/office/officeart/2008/layout/VerticalCurvedList"/>
    <dgm:cxn modelId="{69FBD74F-A678-48F1-840E-BB53AC34C458}" type="presParOf" srcId="{19B77B61-A95A-4988-8CCD-F946A1D5FB5A}" destId="{FB3CE1EA-2A38-4D46-BF67-CB65AD468226}" srcOrd="2" destOrd="0" presId="urn:microsoft.com/office/officeart/2008/layout/VerticalCurvedList"/>
    <dgm:cxn modelId="{BF5676C3-2D34-4512-A877-3EEFD00AA3B9}" type="presParOf" srcId="{19B77B61-A95A-4988-8CCD-F946A1D5FB5A}" destId="{3DE99E9F-AB1F-46E7-8609-943E561A0CFC}" srcOrd="3" destOrd="0" presId="urn:microsoft.com/office/officeart/2008/layout/VerticalCurvedList"/>
    <dgm:cxn modelId="{B6787269-2ECD-4D8B-A0B3-CB3E75C64C11}" type="presParOf" srcId="{511176C8-D330-44ED-836E-B1620F6290D9}" destId="{1CD762E0-1E04-42DD-A2AE-8BED71B9206D}" srcOrd="1" destOrd="0" presId="urn:microsoft.com/office/officeart/2008/layout/VerticalCurvedList"/>
    <dgm:cxn modelId="{98304E1A-DFF4-4974-8369-8CE3F32B7FBF}" type="presParOf" srcId="{511176C8-D330-44ED-836E-B1620F6290D9}" destId="{FD76262E-55E6-4226-AF00-B00E81C6FBAB}" srcOrd="2" destOrd="0" presId="urn:microsoft.com/office/officeart/2008/layout/VerticalCurvedList"/>
    <dgm:cxn modelId="{AAD05A1E-B26C-49A8-800C-4CE5019E5120}" type="presParOf" srcId="{FD76262E-55E6-4226-AF00-B00E81C6FBAB}" destId="{02C171E4-7216-4C25-931F-6B4E1170C12B}" srcOrd="0" destOrd="0" presId="urn:microsoft.com/office/officeart/2008/layout/VerticalCurvedList"/>
    <dgm:cxn modelId="{C1C582A1-41FB-47A4-B113-FD35F5730394}" type="presParOf" srcId="{511176C8-D330-44ED-836E-B1620F6290D9}" destId="{5DE8C4FC-4426-4621-84DD-4C22544B4CF5}" srcOrd="3" destOrd="0" presId="urn:microsoft.com/office/officeart/2008/layout/VerticalCurvedList"/>
    <dgm:cxn modelId="{97AC6195-A3B0-4909-B4B7-89436417F08E}" type="presParOf" srcId="{511176C8-D330-44ED-836E-B1620F6290D9}" destId="{F8394453-C12F-43C9-9CF9-D945DEBCF767}" srcOrd="4" destOrd="0" presId="urn:microsoft.com/office/officeart/2008/layout/VerticalCurvedList"/>
    <dgm:cxn modelId="{E63AA2EF-10E6-4037-B22C-F6D2FF8ACE4E}" type="presParOf" srcId="{F8394453-C12F-43C9-9CF9-D945DEBCF767}" destId="{82B77C57-1A64-4A25-9E68-96DC28E9CC6D}" srcOrd="0" destOrd="0" presId="urn:microsoft.com/office/officeart/2008/layout/VerticalCurvedList"/>
    <dgm:cxn modelId="{04E9E7A4-CEA8-4A33-902D-5286A54D8C4A}" type="presParOf" srcId="{511176C8-D330-44ED-836E-B1620F6290D9}" destId="{CF367540-D7D7-427E-8E13-97EB3E108F06}" srcOrd="5" destOrd="0" presId="urn:microsoft.com/office/officeart/2008/layout/VerticalCurvedList"/>
    <dgm:cxn modelId="{C29E5BAD-5BEE-49B5-ACFF-E6492DEFA35B}" type="presParOf" srcId="{511176C8-D330-44ED-836E-B1620F6290D9}" destId="{30A02337-08EB-4052-A5D4-90E06D4F9AD4}" srcOrd="6" destOrd="0" presId="urn:microsoft.com/office/officeart/2008/layout/VerticalCurvedList"/>
    <dgm:cxn modelId="{F561FDE6-FFD1-49CD-A322-8185829C58D4}" type="presParOf" srcId="{30A02337-08EB-4052-A5D4-90E06D4F9AD4}" destId="{5F7D778B-E1E6-4A4C-BA41-D22F177C95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BC67619-0B1B-476D-8B2C-D3551BF61A27}" type="doc">
      <dgm:prSet loTypeId="urn:microsoft.com/office/officeart/2005/8/layout/pyramid2" loCatId="list" qsTypeId="urn:microsoft.com/office/officeart/2005/8/quickstyle/simple3" qsCatId="simple" csTypeId="urn:microsoft.com/office/officeart/2005/8/colors/colorful4" csCatId="colorful" phldr="1"/>
      <dgm:spPr/>
      <dgm:t>
        <a:bodyPr/>
        <a:lstStyle/>
        <a:p>
          <a:endParaRPr lang="es-MX"/>
        </a:p>
      </dgm:t>
    </dgm:pt>
    <dgm:pt modelId="{ABA22770-5ED3-4F14-A243-8FF63EA99913}">
      <dgm:prSet phldrT="[Texto]"/>
      <dgm:spPr/>
      <dgm:t>
        <a:bodyPr/>
        <a:lstStyle/>
        <a:p>
          <a:r>
            <a:rPr lang="es-MX" b="1" dirty="0">
              <a:solidFill>
                <a:srgbClr val="7030A0"/>
              </a:solidFill>
            </a:rPr>
            <a:t>Concienciación</a:t>
          </a:r>
        </a:p>
      </dgm:t>
    </dgm:pt>
    <dgm:pt modelId="{27E405EF-AF98-4791-9EB8-F1DD8BCFD5EE}" type="parTrans" cxnId="{B3753640-3D88-4F5F-8B77-044301DC0299}">
      <dgm:prSet/>
      <dgm:spPr/>
      <dgm:t>
        <a:bodyPr/>
        <a:lstStyle/>
        <a:p>
          <a:endParaRPr lang="es-MX"/>
        </a:p>
      </dgm:t>
    </dgm:pt>
    <dgm:pt modelId="{24A69CF0-41FB-4E2D-BAAF-CEB4EEF4C928}" type="sibTrans" cxnId="{B3753640-3D88-4F5F-8B77-044301DC0299}">
      <dgm:prSet/>
      <dgm:spPr/>
      <dgm:t>
        <a:bodyPr/>
        <a:lstStyle/>
        <a:p>
          <a:endParaRPr lang="es-MX"/>
        </a:p>
      </dgm:t>
    </dgm:pt>
    <dgm:pt modelId="{486DFBE2-74D7-49A8-A059-B68D8E3C1C49}">
      <dgm:prSet phldrT="[Texto]"/>
      <dgm:spPr/>
      <dgm:t>
        <a:bodyPr/>
        <a:lstStyle/>
        <a:p>
          <a:r>
            <a:rPr lang="es-MX" b="1" dirty="0">
              <a:solidFill>
                <a:srgbClr val="0070C0"/>
              </a:solidFill>
            </a:rPr>
            <a:t>Entrenamiento</a:t>
          </a:r>
        </a:p>
      </dgm:t>
    </dgm:pt>
    <dgm:pt modelId="{F63352E8-F0BF-4453-AFF8-CB105443F83E}" type="parTrans" cxnId="{BDDE2AA0-4395-4517-ADFD-43967CBDBE11}">
      <dgm:prSet/>
      <dgm:spPr/>
      <dgm:t>
        <a:bodyPr/>
        <a:lstStyle/>
        <a:p>
          <a:endParaRPr lang="es-MX"/>
        </a:p>
      </dgm:t>
    </dgm:pt>
    <dgm:pt modelId="{0713F903-8D34-4224-8B4C-BE4363E6C7F1}" type="sibTrans" cxnId="{BDDE2AA0-4395-4517-ADFD-43967CBDBE11}">
      <dgm:prSet/>
      <dgm:spPr/>
      <dgm:t>
        <a:bodyPr/>
        <a:lstStyle/>
        <a:p>
          <a:endParaRPr lang="es-MX"/>
        </a:p>
      </dgm:t>
    </dgm:pt>
    <dgm:pt modelId="{AE0C1D66-3177-4203-842E-CE4792001298}">
      <dgm:prSet phldrT="[Texto]"/>
      <dgm:spPr>
        <a:ln>
          <a:solidFill>
            <a:srgbClr val="0F7969"/>
          </a:solidFill>
        </a:ln>
      </dgm:spPr>
      <dgm:t>
        <a:bodyPr/>
        <a:lstStyle/>
        <a:p>
          <a:r>
            <a:rPr lang="es-MX" b="1" dirty="0">
              <a:solidFill>
                <a:srgbClr val="0F7969"/>
              </a:solidFill>
            </a:rPr>
            <a:t>Educación</a:t>
          </a:r>
        </a:p>
      </dgm:t>
    </dgm:pt>
    <dgm:pt modelId="{C754BF9E-232E-4173-8577-F15CF415F7C1}" type="parTrans" cxnId="{88FA2EA3-0CE8-4814-BA02-27829162D94E}">
      <dgm:prSet/>
      <dgm:spPr/>
      <dgm:t>
        <a:bodyPr/>
        <a:lstStyle/>
        <a:p>
          <a:endParaRPr lang="es-MX"/>
        </a:p>
      </dgm:t>
    </dgm:pt>
    <dgm:pt modelId="{F1A0EEA6-0498-4037-9E4F-CAB4C1CD3835}" type="sibTrans" cxnId="{88FA2EA3-0CE8-4814-BA02-27829162D94E}">
      <dgm:prSet/>
      <dgm:spPr/>
      <dgm:t>
        <a:bodyPr/>
        <a:lstStyle/>
        <a:p>
          <a:endParaRPr lang="es-MX"/>
        </a:p>
      </dgm:t>
    </dgm:pt>
    <dgm:pt modelId="{FAEE7768-88D2-41CC-8E2B-A68E275042B4}" type="pres">
      <dgm:prSet presAssocID="{2BC67619-0B1B-476D-8B2C-D3551BF61A27}" presName="compositeShape" presStyleCnt="0">
        <dgm:presLayoutVars>
          <dgm:dir/>
          <dgm:resizeHandles/>
        </dgm:presLayoutVars>
      </dgm:prSet>
      <dgm:spPr/>
    </dgm:pt>
    <dgm:pt modelId="{F8FD62DB-1E7D-4275-8AB5-B14152985F95}" type="pres">
      <dgm:prSet presAssocID="{2BC67619-0B1B-476D-8B2C-D3551BF61A27}" presName="pyramid" presStyleLbl="node1" presStyleIdx="0" presStyleCnt="1"/>
      <dgm:spPr/>
    </dgm:pt>
    <dgm:pt modelId="{23FC9F91-F80F-44D1-9053-81EFD5BFCF60}" type="pres">
      <dgm:prSet presAssocID="{2BC67619-0B1B-476D-8B2C-D3551BF61A27}" presName="theList" presStyleCnt="0"/>
      <dgm:spPr/>
    </dgm:pt>
    <dgm:pt modelId="{C9D43A43-FC5E-4590-89F8-BAB7CAF22472}" type="pres">
      <dgm:prSet presAssocID="{ABA22770-5ED3-4F14-A243-8FF63EA99913}" presName="aNode" presStyleLbl="fgAcc1" presStyleIdx="0" presStyleCnt="3">
        <dgm:presLayoutVars>
          <dgm:bulletEnabled val="1"/>
        </dgm:presLayoutVars>
      </dgm:prSet>
      <dgm:spPr/>
    </dgm:pt>
    <dgm:pt modelId="{604CD462-8087-4D51-8355-111145D007F6}" type="pres">
      <dgm:prSet presAssocID="{ABA22770-5ED3-4F14-A243-8FF63EA99913}" presName="aSpace" presStyleCnt="0"/>
      <dgm:spPr/>
    </dgm:pt>
    <dgm:pt modelId="{64744E2D-77A4-4781-806A-95653AC92480}" type="pres">
      <dgm:prSet presAssocID="{486DFBE2-74D7-49A8-A059-B68D8E3C1C49}" presName="aNode" presStyleLbl="fgAcc1" presStyleIdx="1" presStyleCnt="3">
        <dgm:presLayoutVars>
          <dgm:bulletEnabled val="1"/>
        </dgm:presLayoutVars>
      </dgm:prSet>
      <dgm:spPr/>
    </dgm:pt>
    <dgm:pt modelId="{0D9AEBD9-8260-489E-B94C-4EB20B2D21A0}" type="pres">
      <dgm:prSet presAssocID="{486DFBE2-74D7-49A8-A059-B68D8E3C1C49}" presName="aSpace" presStyleCnt="0"/>
      <dgm:spPr/>
    </dgm:pt>
    <dgm:pt modelId="{9CC7B420-40E2-4476-92A5-929CE823AFFD}" type="pres">
      <dgm:prSet presAssocID="{AE0C1D66-3177-4203-842E-CE4792001298}" presName="aNode" presStyleLbl="fgAcc1" presStyleIdx="2" presStyleCnt="3">
        <dgm:presLayoutVars>
          <dgm:bulletEnabled val="1"/>
        </dgm:presLayoutVars>
      </dgm:prSet>
      <dgm:spPr/>
    </dgm:pt>
    <dgm:pt modelId="{17CB84B0-2F87-4659-B44F-3E59BE66268D}" type="pres">
      <dgm:prSet presAssocID="{AE0C1D66-3177-4203-842E-CE4792001298}" presName="aSpace" presStyleCnt="0"/>
      <dgm:spPr/>
    </dgm:pt>
  </dgm:ptLst>
  <dgm:cxnLst>
    <dgm:cxn modelId="{B3753640-3D88-4F5F-8B77-044301DC0299}" srcId="{2BC67619-0B1B-476D-8B2C-D3551BF61A27}" destId="{ABA22770-5ED3-4F14-A243-8FF63EA99913}" srcOrd="0" destOrd="0" parTransId="{27E405EF-AF98-4791-9EB8-F1DD8BCFD5EE}" sibTransId="{24A69CF0-41FB-4E2D-BAAF-CEB4EEF4C928}"/>
    <dgm:cxn modelId="{9D1EB47D-60A7-4FBC-B03C-F6E013911FC8}" type="presOf" srcId="{486DFBE2-74D7-49A8-A059-B68D8E3C1C49}" destId="{64744E2D-77A4-4781-806A-95653AC92480}" srcOrd="0" destOrd="0" presId="urn:microsoft.com/office/officeart/2005/8/layout/pyramid2"/>
    <dgm:cxn modelId="{7A068885-501F-45E1-A626-80AADEDCFDF7}" type="presOf" srcId="{AE0C1D66-3177-4203-842E-CE4792001298}" destId="{9CC7B420-40E2-4476-92A5-929CE823AFFD}" srcOrd="0" destOrd="0" presId="urn:microsoft.com/office/officeart/2005/8/layout/pyramid2"/>
    <dgm:cxn modelId="{BDDE2AA0-4395-4517-ADFD-43967CBDBE11}" srcId="{2BC67619-0B1B-476D-8B2C-D3551BF61A27}" destId="{486DFBE2-74D7-49A8-A059-B68D8E3C1C49}" srcOrd="1" destOrd="0" parTransId="{F63352E8-F0BF-4453-AFF8-CB105443F83E}" sibTransId="{0713F903-8D34-4224-8B4C-BE4363E6C7F1}"/>
    <dgm:cxn modelId="{88FA2EA3-0CE8-4814-BA02-27829162D94E}" srcId="{2BC67619-0B1B-476D-8B2C-D3551BF61A27}" destId="{AE0C1D66-3177-4203-842E-CE4792001298}" srcOrd="2" destOrd="0" parTransId="{C754BF9E-232E-4173-8577-F15CF415F7C1}" sibTransId="{F1A0EEA6-0498-4037-9E4F-CAB4C1CD3835}"/>
    <dgm:cxn modelId="{A76218EA-5E24-4834-8CCD-8C4982C83980}" type="presOf" srcId="{2BC67619-0B1B-476D-8B2C-D3551BF61A27}" destId="{FAEE7768-88D2-41CC-8E2B-A68E275042B4}" srcOrd="0" destOrd="0" presId="urn:microsoft.com/office/officeart/2005/8/layout/pyramid2"/>
    <dgm:cxn modelId="{3DBD7AF4-F921-46B3-8677-B0F4AF785402}" type="presOf" srcId="{ABA22770-5ED3-4F14-A243-8FF63EA99913}" destId="{C9D43A43-FC5E-4590-89F8-BAB7CAF22472}" srcOrd="0" destOrd="0" presId="urn:microsoft.com/office/officeart/2005/8/layout/pyramid2"/>
    <dgm:cxn modelId="{06E89863-FAC3-4FD9-9AEB-07436508C24B}" type="presParOf" srcId="{FAEE7768-88D2-41CC-8E2B-A68E275042B4}" destId="{F8FD62DB-1E7D-4275-8AB5-B14152985F95}" srcOrd="0" destOrd="0" presId="urn:microsoft.com/office/officeart/2005/8/layout/pyramid2"/>
    <dgm:cxn modelId="{CD4883AA-E4A7-4034-B282-08CC8849F275}" type="presParOf" srcId="{FAEE7768-88D2-41CC-8E2B-A68E275042B4}" destId="{23FC9F91-F80F-44D1-9053-81EFD5BFCF60}" srcOrd="1" destOrd="0" presId="urn:microsoft.com/office/officeart/2005/8/layout/pyramid2"/>
    <dgm:cxn modelId="{909FEC51-6359-4F6A-9ADA-50D2E72A4C77}" type="presParOf" srcId="{23FC9F91-F80F-44D1-9053-81EFD5BFCF60}" destId="{C9D43A43-FC5E-4590-89F8-BAB7CAF22472}" srcOrd="0" destOrd="0" presId="urn:microsoft.com/office/officeart/2005/8/layout/pyramid2"/>
    <dgm:cxn modelId="{693E6C4A-F9FE-4292-84D8-CE7790563D4E}" type="presParOf" srcId="{23FC9F91-F80F-44D1-9053-81EFD5BFCF60}" destId="{604CD462-8087-4D51-8355-111145D007F6}" srcOrd="1" destOrd="0" presId="urn:microsoft.com/office/officeart/2005/8/layout/pyramid2"/>
    <dgm:cxn modelId="{D53BAFEA-649F-483A-8084-F01FCD351B92}" type="presParOf" srcId="{23FC9F91-F80F-44D1-9053-81EFD5BFCF60}" destId="{64744E2D-77A4-4781-806A-95653AC92480}" srcOrd="2" destOrd="0" presId="urn:microsoft.com/office/officeart/2005/8/layout/pyramid2"/>
    <dgm:cxn modelId="{BA992E12-B8E7-4265-8694-7C494DDADAF6}" type="presParOf" srcId="{23FC9F91-F80F-44D1-9053-81EFD5BFCF60}" destId="{0D9AEBD9-8260-489E-B94C-4EB20B2D21A0}" srcOrd="3" destOrd="0" presId="urn:microsoft.com/office/officeart/2005/8/layout/pyramid2"/>
    <dgm:cxn modelId="{9D549502-0D81-4139-A4B5-2822074B0D05}" type="presParOf" srcId="{23FC9F91-F80F-44D1-9053-81EFD5BFCF60}" destId="{9CC7B420-40E2-4476-92A5-929CE823AFFD}" srcOrd="4" destOrd="0" presId="urn:microsoft.com/office/officeart/2005/8/layout/pyramid2"/>
    <dgm:cxn modelId="{31C6DC55-8318-48BB-935B-E30BFB5F3F4D}" type="presParOf" srcId="{23FC9F91-F80F-44D1-9053-81EFD5BFCF60}" destId="{17CB84B0-2F87-4659-B44F-3E59BE66268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C509253-2886-4860-AC60-A521786B378F}" type="doc">
      <dgm:prSet loTypeId="urn:microsoft.com/office/officeart/2005/8/layout/vList5" loCatId="list" qsTypeId="urn:microsoft.com/office/officeart/2005/8/quickstyle/3d4" qsCatId="3D" csTypeId="urn:microsoft.com/office/officeart/2005/8/colors/colorful5" csCatId="colorful" phldr="1"/>
      <dgm:spPr/>
      <dgm:t>
        <a:bodyPr/>
        <a:lstStyle/>
        <a:p>
          <a:endParaRPr lang="es-MX"/>
        </a:p>
      </dgm:t>
    </dgm:pt>
    <dgm:pt modelId="{DBB20E7F-2245-4E5C-A2A8-28B142D96426}">
      <dgm:prSet phldrT="[Texto]"/>
      <dgm:spPr/>
      <dgm:t>
        <a:bodyPr/>
        <a:lstStyle/>
        <a:p>
          <a:r>
            <a:rPr lang="es-MX" dirty="0">
              <a:solidFill>
                <a:schemeClr val="tx1"/>
              </a:solidFill>
            </a:rPr>
            <a:t>Fase 1. Planear el SGSDP</a:t>
          </a:r>
        </a:p>
      </dgm:t>
    </dgm:pt>
    <dgm:pt modelId="{B9A4E064-44DF-428E-9E96-24FDB0F10A41}" type="parTrans" cxnId="{658CFAF7-94DC-468E-8B70-6DFD144D9B07}">
      <dgm:prSet/>
      <dgm:spPr/>
      <dgm:t>
        <a:bodyPr/>
        <a:lstStyle/>
        <a:p>
          <a:endParaRPr lang="es-MX"/>
        </a:p>
      </dgm:t>
    </dgm:pt>
    <dgm:pt modelId="{4DCDF7E1-78B1-48EE-9C77-9BF68FF06FEF}" type="sibTrans" cxnId="{658CFAF7-94DC-468E-8B70-6DFD144D9B07}">
      <dgm:prSet/>
      <dgm:spPr/>
      <dgm:t>
        <a:bodyPr/>
        <a:lstStyle/>
        <a:p>
          <a:endParaRPr lang="es-MX"/>
        </a:p>
      </dgm:t>
    </dgm:pt>
    <dgm:pt modelId="{B8670B2F-9CB4-46FE-B4BE-CC888825CDB3}">
      <dgm:prSet phldrT="[Texto]" custT="1"/>
      <dgm:spPr/>
      <dgm:t>
        <a:bodyPr/>
        <a:lstStyle/>
        <a:p>
          <a:r>
            <a:rPr lang="es-MX" sz="1800" b="1" dirty="0"/>
            <a:t>Paso 1.</a:t>
          </a:r>
          <a:r>
            <a:rPr lang="es-MX" sz="1800" dirty="0"/>
            <a:t> Establecer el Alcance y los Objetivos </a:t>
          </a:r>
        </a:p>
      </dgm:t>
    </dgm:pt>
    <dgm:pt modelId="{693DA0CA-1293-4CAF-83F6-6F7E7461F371}" type="parTrans" cxnId="{7161BEFD-AB04-42B2-A0D9-FCD5BF0D7C50}">
      <dgm:prSet/>
      <dgm:spPr/>
      <dgm:t>
        <a:bodyPr/>
        <a:lstStyle/>
        <a:p>
          <a:endParaRPr lang="es-MX"/>
        </a:p>
      </dgm:t>
    </dgm:pt>
    <dgm:pt modelId="{E0324190-EEC9-45C6-9233-4170006FB8A8}" type="sibTrans" cxnId="{7161BEFD-AB04-42B2-A0D9-FCD5BF0D7C50}">
      <dgm:prSet/>
      <dgm:spPr/>
      <dgm:t>
        <a:bodyPr/>
        <a:lstStyle/>
        <a:p>
          <a:endParaRPr lang="es-MX"/>
        </a:p>
      </dgm:t>
    </dgm:pt>
    <dgm:pt modelId="{A118055B-DA92-4B2D-987B-D44FEE3F4DC8}">
      <dgm:prSet phldrT="[Texto]" custT="1"/>
      <dgm:spPr/>
      <dgm:t>
        <a:bodyPr/>
        <a:lstStyle/>
        <a:p>
          <a:r>
            <a:rPr lang="es-MX" sz="1800" b="1" dirty="0"/>
            <a:t>Paso 2. </a:t>
          </a:r>
          <a:r>
            <a:rPr lang="es-MX" sz="1800" dirty="0"/>
            <a:t>Elaborar una Política de Gestión de Datos Personales</a:t>
          </a:r>
        </a:p>
      </dgm:t>
    </dgm:pt>
    <dgm:pt modelId="{3AAA96C2-11B9-4957-BD47-48E1B2F39EB1}" type="parTrans" cxnId="{C6EB55A1-7C04-403B-AFA6-5589131A0BDA}">
      <dgm:prSet/>
      <dgm:spPr/>
      <dgm:t>
        <a:bodyPr/>
        <a:lstStyle/>
        <a:p>
          <a:endParaRPr lang="es-MX"/>
        </a:p>
      </dgm:t>
    </dgm:pt>
    <dgm:pt modelId="{AB6F66D3-5382-4DA3-8A90-4938981EFB9E}" type="sibTrans" cxnId="{C6EB55A1-7C04-403B-AFA6-5589131A0BDA}">
      <dgm:prSet/>
      <dgm:spPr/>
      <dgm:t>
        <a:bodyPr/>
        <a:lstStyle/>
        <a:p>
          <a:endParaRPr lang="es-MX"/>
        </a:p>
      </dgm:t>
    </dgm:pt>
    <dgm:pt modelId="{198B7FF3-83D1-4AED-8CF6-9367709FF37A}">
      <dgm:prSet phldrT="[Texto]"/>
      <dgm:spPr/>
      <dgm:t>
        <a:bodyPr/>
        <a:lstStyle/>
        <a:p>
          <a:r>
            <a:rPr lang="es-MX" dirty="0">
              <a:solidFill>
                <a:schemeClr val="tx1"/>
              </a:solidFill>
            </a:rPr>
            <a:t>Fase 2. Implementar el SGSDP </a:t>
          </a:r>
        </a:p>
      </dgm:t>
    </dgm:pt>
    <dgm:pt modelId="{E8F2AE67-CA9A-45A2-8D91-60D1D9FE3935}" type="parTrans" cxnId="{809486AA-43EE-4F44-884D-7F20C774B06C}">
      <dgm:prSet/>
      <dgm:spPr/>
      <dgm:t>
        <a:bodyPr/>
        <a:lstStyle/>
        <a:p>
          <a:endParaRPr lang="es-MX"/>
        </a:p>
      </dgm:t>
    </dgm:pt>
    <dgm:pt modelId="{D1027932-CC0F-4303-B398-2FE9CB4E17CE}" type="sibTrans" cxnId="{809486AA-43EE-4F44-884D-7F20C774B06C}">
      <dgm:prSet/>
      <dgm:spPr/>
      <dgm:t>
        <a:bodyPr/>
        <a:lstStyle/>
        <a:p>
          <a:endParaRPr lang="es-MX"/>
        </a:p>
      </dgm:t>
    </dgm:pt>
    <dgm:pt modelId="{6C5875EB-6900-4A3D-8A60-0C0C8328080B}">
      <dgm:prSet phldrT="[Texto]" custT="1"/>
      <dgm:spPr/>
      <dgm:t>
        <a:bodyPr/>
        <a:lstStyle/>
        <a:p>
          <a:r>
            <a:rPr lang="es-MX" sz="1800" b="1" dirty="0"/>
            <a:t>Paso 7. </a:t>
          </a:r>
          <a:r>
            <a:rPr lang="es-MX" sz="1800" dirty="0"/>
            <a:t>Implementación de las Medidas de Seguridad Aplicables a los Datos Personales</a:t>
          </a:r>
        </a:p>
      </dgm:t>
    </dgm:pt>
    <dgm:pt modelId="{06FB5D03-5EB4-47F0-990F-E6170B76ED20}" type="parTrans" cxnId="{7DBFB3F1-472B-43A7-A95D-2AC45D32271F}">
      <dgm:prSet/>
      <dgm:spPr/>
      <dgm:t>
        <a:bodyPr/>
        <a:lstStyle/>
        <a:p>
          <a:endParaRPr lang="es-MX"/>
        </a:p>
      </dgm:t>
    </dgm:pt>
    <dgm:pt modelId="{A7CC854A-4BF5-47D2-B03D-6F07B751B401}" type="sibTrans" cxnId="{7DBFB3F1-472B-43A7-A95D-2AC45D32271F}">
      <dgm:prSet/>
      <dgm:spPr/>
      <dgm:t>
        <a:bodyPr/>
        <a:lstStyle/>
        <a:p>
          <a:endParaRPr lang="es-MX"/>
        </a:p>
      </dgm:t>
    </dgm:pt>
    <dgm:pt modelId="{55357BE1-D979-4F12-8516-DF1CB66B8871}">
      <dgm:prSet phldrT="[Texto]"/>
      <dgm:spPr/>
      <dgm:t>
        <a:bodyPr/>
        <a:lstStyle/>
        <a:p>
          <a:r>
            <a:rPr lang="es-MX" dirty="0">
              <a:solidFill>
                <a:schemeClr val="tx1"/>
              </a:solidFill>
            </a:rPr>
            <a:t>Fase 4. Mejorar el SGSDP</a:t>
          </a:r>
        </a:p>
      </dgm:t>
    </dgm:pt>
    <dgm:pt modelId="{14416D0D-80DD-45FD-A503-1AA88CB52880}" type="parTrans" cxnId="{17A701CD-D7DA-4FDF-83A1-DA5560BE7057}">
      <dgm:prSet/>
      <dgm:spPr/>
      <dgm:t>
        <a:bodyPr/>
        <a:lstStyle/>
        <a:p>
          <a:endParaRPr lang="es-MX"/>
        </a:p>
      </dgm:t>
    </dgm:pt>
    <dgm:pt modelId="{1F3A0BBF-9535-4C3A-B30B-7EB66CF223AC}" type="sibTrans" cxnId="{17A701CD-D7DA-4FDF-83A1-DA5560BE7057}">
      <dgm:prSet/>
      <dgm:spPr/>
      <dgm:t>
        <a:bodyPr/>
        <a:lstStyle/>
        <a:p>
          <a:endParaRPr lang="es-MX"/>
        </a:p>
      </dgm:t>
    </dgm:pt>
    <dgm:pt modelId="{60AECDFD-C5D2-4AC7-AB7F-3E09D9F21425}">
      <dgm:prSet phldrT="[Texto]" custT="1"/>
      <dgm:spPr/>
      <dgm:t>
        <a:bodyPr/>
        <a:lstStyle/>
        <a:p>
          <a:r>
            <a:rPr lang="es-MX" sz="1800" b="1" dirty="0"/>
            <a:t>Paso 9. </a:t>
          </a:r>
          <a:r>
            <a:rPr lang="es-MX" sz="1800" dirty="0"/>
            <a:t>Mejora Continua y Capacitación </a:t>
          </a:r>
        </a:p>
      </dgm:t>
    </dgm:pt>
    <dgm:pt modelId="{0F3EFEC7-51C7-4CEA-A559-F0F7A9A5CF44}" type="parTrans" cxnId="{6E97BFA3-4547-4F53-B24A-8D11921EB2B7}">
      <dgm:prSet/>
      <dgm:spPr/>
      <dgm:t>
        <a:bodyPr/>
        <a:lstStyle/>
        <a:p>
          <a:endParaRPr lang="es-MX"/>
        </a:p>
      </dgm:t>
    </dgm:pt>
    <dgm:pt modelId="{7B68321E-7D95-4C38-A0A2-03E5F85571B7}" type="sibTrans" cxnId="{6E97BFA3-4547-4F53-B24A-8D11921EB2B7}">
      <dgm:prSet/>
      <dgm:spPr/>
      <dgm:t>
        <a:bodyPr/>
        <a:lstStyle/>
        <a:p>
          <a:endParaRPr lang="es-MX"/>
        </a:p>
      </dgm:t>
    </dgm:pt>
    <dgm:pt modelId="{B3E4E03F-84FC-4CBE-96A4-58BA30BF6A60}">
      <dgm:prSet phldrT="[Texto]"/>
      <dgm:spPr/>
      <dgm:t>
        <a:bodyPr/>
        <a:lstStyle/>
        <a:p>
          <a:r>
            <a:rPr lang="es-MX" dirty="0">
              <a:solidFill>
                <a:schemeClr val="tx1"/>
              </a:solidFill>
            </a:rPr>
            <a:t>Fase 3. Monitorear y Revisar el SGSDP</a:t>
          </a:r>
        </a:p>
      </dgm:t>
    </dgm:pt>
    <dgm:pt modelId="{05043CC8-143C-48E2-BAE7-43E1FB689E9B}" type="parTrans" cxnId="{C22F027D-BC49-43A1-A743-61543886B6E3}">
      <dgm:prSet/>
      <dgm:spPr/>
      <dgm:t>
        <a:bodyPr/>
        <a:lstStyle/>
        <a:p>
          <a:endParaRPr lang="es-MX"/>
        </a:p>
      </dgm:t>
    </dgm:pt>
    <dgm:pt modelId="{14C68EC5-7ED4-494E-9847-BFD4AF20F954}" type="sibTrans" cxnId="{C22F027D-BC49-43A1-A743-61543886B6E3}">
      <dgm:prSet/>
      <dgm:spPr/>
      <dgm:t>
        <a:bodyPr/>
        <a:lstStyle/>
        <a:p>
          <a:endParaRPr lang="es-MX"/>
        </a:p>
      </dgm:t>
    </dgm:pt>
    <dgm:pt modelId="{EABA8444-2CE2-41E8-9A37-417E9B063560}">
      <dgm:prSet phldrT="[Texto]" custT="1"/>
      <dgm:spPr/>
      <dgm:t>
        <a:bodyPr/>
        <a:lstStyle/>
        <a:p>
          <a:r>
            <a:rPr lang="es-MX" sz="1800" b="1" dirty="0"/>
            <a:t>Paso 8. </a:t>
          </a:r>
          <a:r>
            <a:rPr lang="es-MX" sz="1800" dirty="0"/>
            <a:t>Revisiones y Auditoría </a:t>
          </a:r>
        </a:p>
      </dgm:t>
    </dgm:pt>
    <dgm:pt modelId="{BE9C6249-32DE-4227-9B06-73BD61E661F8}" type="parTrans" cxnId="{A3DA43F8-E137-4382-ABC4-5C68D483394E}">
      <dgm:prSet/>
      <dgm:spPr/>
      <dgm:t>
        <a:bodyPr/>
        <a:lstStyle/>
        <a:p>
          <a:endParaRPr lang="es-MX"/>
        </a:p>
      </dgm:t>
    </dgm:pt>
    <dgm:pt modelId="{0B05D626-C533-487F-AD9D-D0B8E73CE8AE}" type="sibTrans" cxnId="{A3DA43F8-E137-4382-ABC4-5C68D483394E}">
      <dgm:prSet/>
      <dgm:spPr/>
      <dgm:t>
        <a:bodyPr/>
        <a:lstStyle/>
        <a:p>
          <a:endParaRPr lang="es-MX"/>
        </a:p>
      </dgm:t>
    </dgm:pt>
    <dgm:pt modelId="{4E1FDA65-D619-4009-81E1-F1B44338728D}">
      <dgm:prSet phldrT="[Texto]" custT="1"/>
      <dgm:spPr/>
      <dgm:t>
        <a:bodyPr/>
        <a:lstStyle/>
        <a:p>
          <a:r>
            <a:rPr lang="es-MX" sz="1800" b="1" dirty="0"/>
            <a:t>Paso 3. </a:t>
          </a:r>
          <a:r>
            <a:rPr lang="es-MX" sz="1800" dirty="0"/>
            <a:t>Establecer Funciones y Obligaciones </a:t>
          </a:r>
        </a:p>
      </dgm:t>
    </dgm:pt>
    <dgm:pt modelId="{63B91677-6343-4AD4-85C7-F548ACDA0F6E}" type="parTrans" cxnId="{B77ECC28-A20A-40FB-808F-2931CCFD2095}">
      <dgm:prSet/>
      <dgm:spPr/>
      <dgm:t>
        <a:bodyPr/>
        <a:lstStyle/>
        <a:p>
          <a:endParaRPr lang="es-MX"/>
        </a:p>
      </dgm:t>
    </dgm:pt>
    <dgm:pt modelId="{26154641-DCE3-40B7-8133-244DC72E99CB}" type="sibTrans" cxnId="{B77ECC28-A20A-40FB-808F-2931CCFD2095}">
      <dgm:prSet/>
      <dgm:spPr/>
      <dgm:t>
        <a:bodyPr/>
        <a:lstStyle/>
        <a:p>
          <a:endParaRPr lang="es-MX"/>
        </a:p>
      </dgm:t>
    </dgm:pt>
    <dgm:pt modelId="{BDAC343A-FC33-4638-BE48-37AF26CC6185}">
      <dgm:prSet phldrT="[Texto]" custT="1"/>
      <dgm:spPr/>
      <dgm:t>
        <a:bodyPr/>
        <a:lstStyle/>
        <a:p>
          <a:r>
            <a:rPr lang="es-MX" sz="1800" b="1" dirty="0"/>
            <a:t>Paso 4. </a:t>
          </a:r>
          <a:r>
            <a:rPr lang="es-MX" sz="1800" dirty="0"/>
            <a:t>Elaborar un Inventario de Datos Personales</a:t>
          </a:r>
        </a:p>
      </dgm:t>
    </dgm:pt>
    <dgm:pt modelId="{56E573C5-05DB-4318-920A-F2EFA534B11C}" type="parTrans" cxnId="{006B8B58-057B-4947-ADC8-EBE9A2369A9C}">
      <dgm:prSet/>
      <dgm:spPr/>
      <dgm:t>
        <a:bodyPr/>
        <a:lstStyle/>
        <a:p>
          <a:endParaRPr lang="es-MX"/>
        </a:p>
      </dgm:t>
    </dgm:pt>
    <dgm:pt modelId="{E2D8900B-8555-4AFE-8162-7193FADECE1F}" type="sibTrans" cxnId="{006B8B58-057B-4947-ADC8-EBE9A2369A9C}">
      <dgm:prSet/>
      <dgm:spPr/>
      <dgm:t>
        <a:bodyPr/>
        <a:lstStyle/>
        <a:p>
          <a:endParaRPr lang="es-MX"/>
        </a:p>
      </dgm:t>
    </dgm:pt>
    <dgm:pt modelId="{F0A2758A-CAA1-47A8-BCF7-898841A906C4}">
      <dgm:prSet phldrT="[Texto]" custT="1"/>
      <dgm:spPr/>
      <dgm:t>
        <a:bodyPr/>
        <a:lstStyle/>
        <a:p>
          <a:r>
            <a:rPr lang="es-MX" sz="1800" b="1" dirty="0"/>
            <a:t>Paso 5.</a:t>
          </a:r>
          <a:r>
            <a:rPr lang="es-MX" sz="1800" dirty="0"/>
            <a:t> Realizar un Análisis de Riesgo de Datos Personales</a:t>
          </a:r>
        </a:p>
      </dgm:t>
    </dgm:pt>
    <dgm:pt modelId="{F4D57712-7CB4-4E75-9F4C-A913FAC5EE25}" type="parTrans" cxnId="{12DC618B-9A68-4E86-9DB1-0251554C1AAC}">
      <dgm:prSet/>
      <dgm:spPr/>
      <dgm:t>
        <a:bodyPr/>
        <a:lstStyle/>
        <a:p>
          <a:endParaRPr lang="es-MX"/>
        </a:p>
      </dgm:t>
    </dgm:pt>
    <dgm:pt modelId="{94DFC44A-5A85-40B3-AAD8-AC73F3137697}" type="sibTrans" cxnId="{12DC618B-9A68-4E86-9DB1-0251554C1AAC}">
      <dgm:prSet/>
      <dgm:spPr/>
      <dgm:t>
        <a:bodyPr/>
        <a:lstStyle/>
        <a:p>
          <a:endParaRPr lang="es-MX"/>
        </a:p>
      </dgm:t>
    </dgm:pt>
    <dgm:pt modelId="{709C3714-B4B3-4EEE-8300-3F528860E2D6}">
      <dgm:prSet phldrT="[Texto]" custT="1"/>
      <dgm:spPr/>
      <dgm:t>
        <a:bodyPr/>
        <a:lstStyle/>
        <a:p>
          <a:r>
            <a:rPr lang="es-MX" sz="1800" b="1" dirty="0"/>
            <a:t>Paso 6. </a:t>
          </a:r>
          <a:r>
            <a:rPr lang="es-MX" sz="1800" dirty="0"/>
            <a:t>Identificación de las medidas de seguridad y Análisis de Brecha</a:t>
          </a:r>
        </a:p>
      </dgm:t>
    </dgm:pt>
    <dgm:pt modelId="{96271030-082E-49EC-B638-7BEC91A622D2}" type="parTrans" cxnId="{6F61E9CA-F600-493B-B25E-8612983E1FF4}">
      <dgm:prSet/>
      <dgm:spPr/>
      <dgm:t>
        <a:bodyPr/>
        <a:lstStyle/>
        <a:p>
          <a:endParaRPr lang="es-MX"/>
        </a:p>
      </dgm:t>
    </dgm:pt>
    <dgm:pt modelId="{AE914C45-248B-4553-871C-FD0F637E2CB0}" type="sibTrans" cxnId="{6F61E9CA-F600-493B-B25E-8612983E1FF4}">
      <dgm:prSet/>
      <dgm:spPr/>
      <dgm:t>
        <a:bodyPr/>
        <a:lstStyle/>
        <a:p>
          <a:endParaRPr lang="es-MX"/>
        </a:p>
      </dgm:t>
    </dgm:pt>
    <dgm:pt modelId="{4CEBBCB6-1718-4DFB-A162-19EA722CFAEE}" type="pres">
      <dgm:prSet presAssocID="{5C509253-2886-4860-AC60-A521786B378F}" presName="Name0" presStyleCnt="0">
        <dgm:presLayoutVars>
          <dgm:dir/>
          <dgm:animLvl val="lvl"/>
          <dgm:resizeHandles val="exact"/>
        </dgm:presLayoutVars>
      </dgm:prSet>
      <dgm:spPr/>
    </dgm:pt>
    <dgm:pt modelId="{520A2AFD-A095-4F67-AF2C-8F65F5BD6B73}" type="pres">
      <dgm:prSet presAssocID="{DBB20E7F-2245-4E5C-A2A8-28B142D96426}" presName="linNode" presStyleCnt="0"/>
      <dgm:spPr/>
    </dgm:pt>
    <dgm:pt modelId="{A408901D-3768-4B08-97E8-1A3C0F901E9D}" type="pres">
      <dgm:prSet presAssocID="{DBB20E7F-2245-4E5C-A2A8-28B142D96426}" presName="parentText" presStyleLbl="node1" presStyleIdx="0" presStyleCnt="4" custScaleY="32520">
        <dgm:presLayoutVars>
          <dgm:chMax val="1"/>
          <dgm:bulletEnabled val="1"/>
        </dgm:presLayoutVars>
      </dgm:prSet>
      <dgm:spPr/>
    </dgm:pt>
    <dgm:pt modelId="{CFCFAAB7-6451-4107-8906-D61F1628671E}" type="pres">
      <dgm:prSet presAssocID="{DBB20E7F-2245-4E5C-A2A8-28B142D96426}" presName="descendantText" presStyleLbl="alignAccFollowNode1" presStyleIdx="0" presStyleCnt="4" custScaleY="174939">
        <dgm:presLayoutVars>
          <dgm:bulletEnabled val="1"/>
        </dgm:presLayoutVars>
      </dgm:prSet>
      <dgm:spPr/>
    </dgm:pt>
    <dgm:pt modelId="{55C42B9B-F989-45C2-B147-352C2C64345A}" type="pres">
      <dgm:prSet presAssocID="{4DCDF7E1-78B1-48EE-9C77-9BF68FF06FEF}" presName="sp" presStyleCnt="0"/>
      <dgm:spPr/>
    </dgm:pt>
    <dgm:pt modelId="{B91A4203-7D6C-41FF-934E-B148BC1DAF19}" type="pres">
      <dgm:prSet presAssocID="{198B7FF3-83D1-4AED-8CF6-9367709FF37A}" presName="linNode" presStyleCnt="0"/>
      <dgm:spPr/>
    </dgm:pt>
    <dgm:pt modelId="{724B0EA4-FEEE-4A82-B513-02B1017A19D6}" type="pres">
      <dgm:prSet presAssocID="{198B7FF3-83D1-4AED-8CF6-9367709FF37A}" presName="parentText" presStyleLbl="node1" presStyleIdx="1" presStyleCnt="4" custScaleY="41099">
        <dgm:presLayoutVars>
          <dgm:chMax val="1"/>
          <dgm:bulletEnabled val="1"/>
        </dgm:presLayoutVars>
      </dgm:prSet>
      <dgm:spPr/>
    </dgm:pt>
    <dgm:pt modelId="{FE81157B-3B5C-4F37-BC74-C3716A902350}" type="pres">
      <dgm:prSet presAssocID="{198B7FF3-83D1-4AED-8CF6-9367709FF37A}" presName="descendantText" presStyleLbl="alignAccFollowNode1" presStyleIdx="1" presStyleCnt="4" custScaleY="43166">
        <dgm:presLayoutVars>
          <dgm:bulletEnabled val="1"/>
        </dgm:presLayoutVars>
      </dgm:prSet>
      <dgm:spPr/>
    </dgm:pt>
    <dgm:pt modelId="{3E894D91-6C97-4260-9DB3-EC6B4CBB9168}" type="pres">
      <dgm:prSet presAssocID="{D1027932-CC0F-4303-B398-2FE9CB4E17CE}" presName="sp" presStyleCnt="0"/>
      <dgm:spPr/>
    </dgm:pt>
    <dgm:pt modelId="{E2ADF5FC-1FFC-4CDB-9A95-2CB2A595F6D5}" type="pres">
      <dgm:prSet presAssocID="{B3E4E03F-84FC-4CBE-96A4-58BA30BF6A60}" presName="linNode" presStyleCnt="0"/>
      <dgm:spPr/>
    </dgm:pt>
    <dgm:pt modelId="{91FF40C1-191B-4878-B4A3-08D8C8B8DDE6}" type="pres">
      <dgm:prSet presAssocID="{B3E4E03F-84FC-4CBE-96A4-58BA30BF6A60}" presName="parentText" presStyleLbl="node1" presStyleIdx="2" presStyleCnt="4" custScaleY="40743">
        <dgm:presLayoutVars>
          <dgm:chMax val="1"/>
          <dgm:bulletEnabled val="1"/>
        </dgm:presLayoutVars>
      </dgm:prSet>
      <dgm:spPr/>
    </dgm:pt>
    <dgm:pt modelId="{10E474ED-5BF9-46E9-B2BA-8C8024C31319}" type="pres">
      <dgm:prSet presAssocID="{B3E4E03F-84FC-4CBE-96A4-58BA30BF6A60}" presName="descendantText" presStyleLbl="alignAccFollowNode1" presStyleIdx="2" presStyleCnt="4" custScaleY="43578">
        <dgm:presLayoutVars>
          <dgm:bulletEnabled val="1"/>
        </dgm:presLayoutVars>
      </dgm:prSet>
      <dgm:spPr/>
    </dgm:pt>
    <dgm:pt modelId="{7E370ACD-9985-4DD6-B0DB-ABBD8D7BA040}" type="pres">
      <dgm:prSet presAssocID="{14C68EC5-7ED4-494E-9847-BFD4AF20F954}" presName="sp" presStyleCnt="0"/>
      <dgm:spPr/>
    </dgm:pt>
    <dgm:pt modelId="{12DF978B-D249-4EEF-A11C-9A5719135F33}" type="pres">
      <dgm:prSet presAssocID="{55357BE1-D979-4F12-8516-DF1CB66B8871}" presName="linNode" presStyleCnt="0"/>
      <dgm:spPr/>
    </dgm:pt>
    <dgm:pt modelId="{6399BA17-4E71-478F-AEFC-6B2F3568B99D}" type="pres">
      <dgm:prSet presAssocID="{55357BE1-D979-4F12-8516-DF1CB66B8871}" presName="parentText" presStyleLbl="node1" presStyleIdx="3" presStyleCnt="4" custScaleY="35474">
        <dgm:presLayoutVars>
          <dgm:chMax val="1"/>
          <dgm:bulletEnabled val="1"/>
        </dgm:presLayoutVars>
      </dgm:prSet>
      <dgm:spPr/>
    </dgm:pt>
    <dgm:pt modelId="{53EE3578-C198-4D51-B38C-F029349EABAE}" type="pres">
      <dgm:prSet presAssocID="{55357BE1-D979-4F12-8516-DF1CB66B8871}" presName="descendantText" presStyleLbl="alignAccFollowNode1" presStyleIdx="3" presStyleCnt="4" custScaleY="37232">
        <dgm:presLayoutVars>
          <dgm:bulletEnabled val="1"/>
        </dgm:presLayoutVars>
      </dgm:prSet>
      <dgm:spPr/>
    </dgm:pt>
  </dgm:ptLst>
  <dgm:cxnLst>
    <dgm:cxn modelId="{614C4304-EC64-4FF6-8EB6-83C24D8B71FD}" type="presOf" srcId="{198B7FF3-83D1-4AED-8CF6-9367709FF37A}" destId="{724B0EA4-FEEE-4A82-B513-02B1017A19D6}" srcOrd="0" destOrd="0" presId="urn:microsoft.com/office/officeart/2005/8/layout/vList5"/>
    <dgm:cxn modelId="{27439805-F84A-44FF-8F0B-ACA224933601}" type="presOf" srcId="{EABA8444-2CE2-41E8-9A37-417E9B063560}" destId="{10E474ED-5BF9-46E9-B2BA-8C8024C31319}" srcOrd="0" destOrd="0" presId="urn:microsoft.com/office/officeart/2005/8/layout/vList5"/>
    <dgm:cxn modelId="{B77ECC28-A20A-40FB-808F-2931CCFD2095}" srcId="{DBB20E7F-2245-4E5C-A2A8-28B142D96426}" destId="{4E1FDA65-D619-4009-81E1-F1B44338728D}" srcOrd="2" destOrd="0" parTransId="{63B91677-6343-4AD4-85C7-F548ACDA0F6E}" sibTransId="{26154641-DCE3-40B7-8133-244DC72E99CB}"/>
    <dgm:cxn modelId="{9CA5F840-78ED-44CE-94F8-C09949FB5076}" type="presOf" srcId="{DBB20E7F-2245-4E5C-A2A8-28B142D96426}" destId="{A408901D-3768-4B08-97E8-1A3C0F901E9D}" srcOrd="0" destOrd="0" presId="urn:microsoft.com/office/officeart/2005/8/layout/vList5"/>
    <dgm:cxn modelId="{ED87A748-1827-4D13-9ABA-5BA69F6FDA9D}" type="presOf" srcId="{B3E4E03F-84FC-4CBE-96A4-58BA30BF6A60}" destId="{91FF40C1-191B-4878-B4A3-08D8C8B8DDE6}" srcOrd="0" destOrd="0" presId="urn:microsoft.com/office/officeart/2005/8/layout/vList5"/>
    <dgm:cxn modelId="{7D3B1273-F658-47F8-A8EA-B18C2A20525D}" type="presOf" srcId="{5C509253-2886-4860-AC60-A521786B378F}" destId="{4CEBBCB6-1718-4DFB-A162-19EA722CFAEE}" srcOrd="0" destOrd="0" presId="urn:microsoft.com/office/officeart/2005/8/layout/vList5"/>
    <dgm:cxn modelId="{638B0F76-A412-4559-A83C-823CC84E3B19}" type="presOf" srcId="{709C3714-B4B3-4EEE-8300-3F528860E2D6}" destId="{CFCFAAB7-6451-4107-8906-D61F1628671E}" srcOrd="0" destOrd="5" presId="urn:microsoft.com/office/officeart/2005/8/layout/vList5"/>
    <dgm:cxn modelId="{006B8B58-057B-4947-ADC8-EBE9A2369A9C}" srcId="{DBB20E7F-2245-4E5C-A2A8-28B142D96426}" destId="{BDAC343A-FC33-4638-BE48-37AF26CC6185}" srcOrd="3" destOrd="0" parTransId="{56E573C5-05DB-4318-920A-F2EFA534B11C}" sibTransId="{E2D8900B-8555-4AFE-8162-7193FADECE1F}"/>
    <dgm:cxn modelId="{C22F027D-BC49-43A1-A743-61543886B6E3}" srcId="{5C509253-2886-4860-AC60-A521786B378F}" destId="{B3E4E03F-84FC-4CBE-96A4-58BA30BF6A60}" srcOrd="2" destOrd="0" parTransId="{05043CC8-143C-48E2-BAE7-43E1FB689E9B}" sibTransId="{14C68EC5-7ED4-494E-9847-BFD4AF20F954}"/>
    <dgm:cxn modelId="{8A155F82-157B-4558-8942-51B0B7509B34}" type="presOf" srcId="{F0A2758A-CAA1-47A8-BCF7-898841A906C4}" destId="{CFCFAAB7-6451-4107-8906-D61F1628671E}" srcOrd="0" destOrd="4" presId="urn:microsoft.com/office/officeart/2005/8/layout/vList5"/>
    <dgm:cxn modelId="{12DC618B-9A68-4E86-9DB1-0251554C1AAC}" srcId="{DBB20E7F-2245-4E5C-A2A8-28B142D96426}" destId="{F0A2758A-CAA1-47A8-BCF7-898841A906C4}" srcOrd="4" destOrd="0" parTransId="{F4D57712-7CB4-4E75-9F4C-A913FAC5EE25}" sibTransId="{94DFC44A-5A85-40B3-AAD8-AC73F3137697}"/>
    <dgm:cxn modelId="{7F36CE95-079B-483A-AC26-77A312365CE5}" type="presOf" srcId="{B8670B2F-9CB4-46FE-B4BE-CC888825CDB3}" destId="{CFCFAAB7-6451-4107-8906-D61F1628671E}" srcOrd="0" destOrd="0" presId="urn:microsoft.com/office/officeart/2005/8/layout/vList5"/>
    <dgm:cxn modelId="{C6EB55A1-7C04-403B-AFA6-5589131A0BDA}" srcId="{DBB20E7F-2245-4E5C-A2A8-28B142D96426}" destId="{A118055B-DA92-4B2D-987B-D44FEE3F4DC8}" srcOrd="1" destOrd="0" parTransId="{3AAA96C2-11B9-4957-BD47-48E1B2F39EB1}" sibTransId="{AB6F66D3-5382-4DA3-8A90-4938981EFB9E}"/>
    <dgm:cxn modelId="{6E97BFA3-4547-4F53-B24A-8D11921EB2B7}" srcId="{55357BE1-D979-4F12-8516-DF1CB66B8871}" destId="{60AECDFD-C5D2-4AC7-AB7F-3E09D9F21425}" srcOrd="0" destOrd="0" parTransId="{0F3EFEC7-51C7-4CEA-A559-F0F7A9A5CF44}" sibTransId="{7B68321E-7D95-4C38-A0A2-03E5F85571B7}"/>
    <dgm:cxn modelId="{809486AA-43EE-4F44-884D-7F20C774B06C}" srcId="{5C509253-2886-4860-AC60-A521786B378F}" destId="{198B7FF3-83D1-4AED-8CF6-9367709FF37A}" srcOrd="1" destOrd="0" parTransId="{E8F2AE67-CA9A-45A2-8D91-60D1D9FE3935}" sibTransId="{D1027932-CC0F-4303-B398-2FE9CB4E17CE}"/>
    <dgm:cxn modelId="{6F61E9CA-F600-493B-B25E-8612983E1FF4}" srcId="{DBB20E7F-2245-4E5C-A2A8-28B142D96426}" destId="{709C3714-B4B3-4EEE-8300-3F528860E2D6}" srcOrd="5" destOrd="0" parTransId="{96271030-082E-49EC-B638-7BEC91A622D2}" sibTransId="{AE914C45-248B-4553-871C-FD0F637E2CB0}"/>
    <dgm:cxn modelId="{17A701CD-D7DA-4FDF-83A1-DA5560BE7057}" srcId="{5C509253-2886-4860-AC60-A521786B378F}" destId="{55357BE1-D979-4F12-8516-DF1CB66B8871}" srcOrd="3" destOrd="0" parTransId="{14416D0D-80DD-45FD-A503-1AA88CB52880}" sibTransId="{1F3A0BBF-9535-4C3A-B30B-7EB66CF223AC}"/>
    <dgm:cxn modelId="{CF36F5CE-BECA-4A16-BD9E-4E2C586133F5}" type="presOf" srcId="{A118055B-DA92-4B2D-987B-D44FEE3F4DC8}" destId="{CFCFAAB7-6451-4107-8906-D61F1628671E}" srcOrd="0" destOrd="1" presId="urn:microsoft.com/office/officeart/2005/8/layout/vList5"/>
    <dgm:cxn modelId="{C53D93CF-27ED-4AC8-BBC8-0DA8358D679A}" type="presOf" srcId="{BDAC343A-FC33-4638-BE48-37AF26CC6185}" destId="{CFCFAAB7-6451-4107-8906-D61F1628671E}" srcOrd="0" destOrd="3" presId="urn:microsoft.com/office/officeart/2005/8/layout/vList5"/>
    <dgm:cxn modelId="{EDE578EB-3840-442B-80C0-FC84EA3285F0}" type="presOf" srcId="{55357BE1-D979-4F12-8516-DF1CB66B8871}" destId="{6399BA17-4E71-478F-AEFC-6B2F3568B99D}" srcOrd="0" destOrd="0" presId="urn:microsoft.com/office/officeart/2005/8/layout/vList5"/>
    <dgm:cxn modelId="{46E58EEF-BDAE-4143-97CE-AF0ED608D207}" type="presOf" srcId="{4E1FDA65-D619-4009-81E1-F1B44338728D}" destId="{CFCFAAB7-6451-4107-8906-D61F1628671E}" srcOrd="0" destOrd="2" presId="urn:microsoft.com/office/officeart/2005/8/layout/vList5"/>
    <dgm:cxn modelId="{7DBFB3F1-472B-43A7-A95D-2AC45D32271F}" srcId="{198B7FF3-83D1-4AED-8CF6-9367709FF37A}" destId="{6C5875EB-6900-4A3D-8A60-0C0C8328080B}" srcOrd="0" destOrd="0" parTransId="{06FB5D03-5EB4-47F0-990F-E6170B76ED20}" sibTransId="{A7CC854A-4BF5-47D2-B03D-6F07B751B401}"/>
    <dgm:cxn modelId="{696019F3-E2B7-4152-9C0F-D73A4AD2C5B2}" type="presOf" srcId="{6C5875EB-6900-4A3D-8A60-0C0C8328080B}" destId="{FE81157B-3B5C-4F37-BC74-C3716A902350}" srcOrd="0" destOrd="0" presId="urn:microsoft.com/office/officeart/2005/8/layout/vList5"/>
    <dgm:cxn modelId="{658CFAF7-94DC-468E-8B70-6DFD144D9B07}" srcId="{5C509253-2886-4860-AC60-A521786B378F}" destId="{DBB20E7F-2245-4E5C-A2A8-28B142D96426}" srcOrd="0" destOrd="0" parTransId="{B9A4E064-44DF-428E-9E96-24FDB0F10A41}" sibTransId="{4DCDF7E1-78B1-48EE-9C77-9BF68FF06FEF}"/>
    <dgm:cxn modelId="{A3DA43F8-E137-4382-ABC4-5C68D483394E}" srcId="{B3E4E03F-84FC-4CBE-96A4-58BA30BF6A60}" destId="{EABA8444-2CE2-41E8-9A37-417E9B063560}" srcOrd="0" destOrd="0" parTransId="{BE9C6249-32DE-4227-9B06-73BD61E661F8}" sibTransId="{0B05D626-C533-487F-AD9D-D0B8E73CE8AE}"/>
    <dgm:cxn modelId="{87155AFC-20FC-41A9-ADDA-CAEA5D491FAC}" type="presOf" srcId="{60AECDFD-C5D2-4AC7-AB7F-3E09D9F21425}" destId="{53EE3578-C198-4D51-B38C-F029349EABAE}" srcOrd="0" destOrd="0" presId="urn:microsoft.com/office/officeart/2005/8/layout/vList5"/>
    <dgm:cxn modelId="{7161BEFD-AB04-42B2-A0D9-FCD5BF0D7C50}" srcId="{DBB20E7F-2245-4E5C-A2A8-28B142D96426}" destId="{B8670B2F-9CB4-46FE-B4BE-CC888825CDB3}" srcOrd="0" destOrd="0" parTransId="{693DA0CA-1293-4CAF-83F6-6F7E7461F371}" sibTransId="{E0324190-EEC9-45C6-9233-4170006FB8A8}"/>
    <dgm:cxn modelId="{D6C3B8AB-F4D3-4C5A-AF7F-6C044F905354}" type="presParOf" srcId="{4CEBBCB6-1718-4DFB-A162-19EA722CFAEE}" destId="{520A2AFD-A095-4F67-AF2C-8F65F5BD6B73}" srcOrd="0" destOrd="0" presId="urn:microsoft.com/office/officeart/2005/8/layout/vList5"/>
    <dgm:cxn modelId="{F1AF0298-4E9B-4AEB-BB10-8A4224DE5C53}" type="presParOf" srcId="{520A2AFD-A095-4F67-AF2C-8F65F5BD6B73}" destId="{A408901D-3768-4B08-97E8-1A3C0F901E9D}" srcOrd="0" destOrd="0" presId="urn:microsoft.com/office/officeart/2005/8/layout/vList5"/>
    <dgm:cxn modelId="{A710CB5F-754E-4105-A512-E66E89B0B187}" type="presParOf" srcId="{520A2AFD-A095-4F67-AF2C-8F65F5BD6B73}" destId="{CFCFAAB7-6451-4107-8906-D61F1628671E}" srcOrd="1" destOrd="0" presId="urn:microsoft.com/office/officeart/2005/8/layout/vList5"/>
    <dgm:cxn modelId="{77237719-FE5C-483E-B80C-E8EEEE11AF61}" type="presParOf" srcId="{4CEBBCB6-1718-4DFB-A162-19EA722CFAEE}" destId="{55C42B9B-F989-45C2-B147-352C2C64345A}" srcOrd="1" destOrd="0" presId="urn:microsoft.com/office/officeart/2005/8/layout/vList5"/>
    <dgm:cxn modelId="{ED2D4AE7-67DB-408A-A85D-B6F879FDFC12}" type="presParOf" srcId="{4CEBBCB6-1718-4DFB-A162-19EA722CFAEE}" destId="{B91A4203-7D6C-41FF-934E-B148BC1DAF19}" srcOrd="2" destOrd="0" presId="urn:microsoft.com/office/officeart/2005/8/layout/vList5"/>
    <dgm:cxn modelId="{62EE5ECA-55C0-41D8-AA85-94748F0744F4}" type="presParOf" srcId="{B91A4203-7D6C-41FF-934E-B148BC1DAF19}" destId="{724B0EA4-FEEE-4A82-B513-02B1017A19D6}" srcOrd="0" destOrd="0" presId="urn:microsoft.com/office/officeart/2005/8/layout/vList5"/>
    <dgm:cxn modelId="{6132757C-526B-450F-B7BF-2B3B774B78C4}" type="presParOf" srcId="{B91A4203-7D6C-41FF-934E-B148BC1DAF19}" destId="{FE81157B-3B5C-4F37-BC74-C3716A902350}" srcOrd="1" destOrd="0" presId="urn:microsoft.com/office/officeart/2005/8/layout/vList5"/>
    <dgm:cxn modelId="{CDC7D393-5715-4DD4-975C-5D2F77CBEFB5}" type="presParOf" srcId="{4CEBBCB6-1718-4DFB-A162-19EA722CFAEE}" destId="{3E894D91-6C97-4260-9DB3-EC6B4CBB9168}" srcOrd="3" destOrd="0" presId="urn:microsoft.com/office/officeart/2005/8/layout/vList5"/>
    <dgm:cxn modelId="{EE091D84-F3E4-4940-B515-AE2B66A63E80}" type="presParOf" srcId="{4CEBBCB6-1718-4DFB-A162-19EA722CFAEE}" destId="{E2ADF5FC-1FFC-4CDB-9A95-2CB2A595F6D5}" srcOrd="4" destOrd="0" presId="urn:microsoft.com/office/officeart/2005/8/layout/vList5"/>
    <dgm:cxn modelId="{F599FDAA-0532-4A13-A679-81AE5E0A7A1C}" type="presParOf" srcId="{E2ADF5FC-1FFC-4CDB-9A95-2CB2A595F6D5}" destId="{91FF40C1-191B-4878-B4A3-08D8C8B8DDE6}" srcOrd="0" destOrd="0" presId="urn:microsoft.com/office/officeart/2005/8/layout/vList5"/>
    <dgm:cxn modelId="{FE11A784-26FA-46CB-AE10-8EF89AA51528}" type="presParOf" srcId="{E2ADF5FC-1FFC-4CDB-9A95-2CB2A595F6D5}" destId="{10E474ED-5BF9-46E9-B2BA-8C8024C31319}" srcOrd="1" destOrd="0" presId="urn:microsoft.com/office/officeart/2005/8/layout/vList5"/>
    <dgm:cxn modelId="{2973DF89-E432-4D18-A5F1-7EFE09DDF4BA}" type="presParOf" srcId="{4CEBBCB6-1718-4DFB-A162-19EA722CFAEE}" destId="{7E370ACD-9985-4DD6-B0DB-ABBD8D7BA040}" srcOrd="5" destOrd="0" presId="urn:microsoft.com/office/officeart/2005/8/layout/vList5"/>
    <dgm:cxn modelId="{A36DC07B-CC31-492E-8E07-8E748A88AC35}" type="presParOf" srcId="{4CEBBCB6-1718-4DFB-A162-19EA722CFAEE}" destId="{12DF978B-D249-4EEF-A11C-9A5719135F33}" srcOrd="6" destOrd="0" presId="urn:microsoft.com/office/officeart/2005/8/layout/vList5"/>
    <dgm:cxn modelId="{03A86DCA-DA51-482E-BE61-61C01A48DC28}" type="presParOf" srcId="{12DF978B-D249-4EEF-A11C-9A5719135F33}" destId="{6399BA17-4E71-478F-AEFC-6B2F3568B99D}" srcOrd="0" destOrd="0" presId="urn:microsoft.com/office/officeart/2005/8/layout/vList5"/>
    <dgm:cxn modelId="{CE8D08FC-950C-40B3-B763-368D9FB9837D}" type="presParOf" srcId="{12DF978B-D249-4EEF-A11C-9A5719135F33}" destId="{53EE3578-C198-4D51-B38C-F029349EABA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509253-2886-4860-AC60-A521786B378F}" type="doc">
      <dgm:prSet loTypeId="urn:microsoft.com/office/officeart/2005/8/layout/vList5" loCatId="list" qsTypeId="urn:microsoft.com/office/officeart/2005/8/quickstyle/3d4" qsCatId="3D" csTypeId="urn:microsoft.com/office/officeart/2005/8/colors/colorful5" csCatId="colorful" phldr="1"/>
      <dgm:spPr/>
      <dgm:t>
        <a:bodyPr/>
        <a:lstStyle/>
        <a:p>
          <a:endParaRPr lang="es-MX"/>
        </a:p>
      </dgm:t>
    </dgm:pt>
    <dgm:pt modelId="{DBB20E7F-2245-4E5C-A2A8-28B142D96426}">
      <dgm:prSet phldrT="[Texto]"/>
      <dgm:spPr/>
      <dgm:t>
        <a:bodyPr/>
        <a:lstStyle/>
        <a:p>
          <a:r>
            <a:rPr lang="es-MX" dirty="0">
              <a:solidFill>
                <a:schemeClr val="tx1"/>
              </a:solidFill>
            </a:rPr>
            <a:t>Fase 1. Planear el SGSDP</a:t>
          </a:r>
        </a:p>
      </dgm:t>
    </dgm:pt>
    <dgm:pt modelId="{B9A4E064-44DF-428E-9E96-24FDB0F10A41}" type="parTrans" cxnId="{658CFAF7-94DC-468E-8B70-6DFD144D9B07}">
      <dgm:prSet/>
      <dgm:spPr/>
      <dgm:t>
        <a:bodyPr/>
        <a:lstStyle/>
        <a:p>
          <a:endParaRPr lang="es-MX"/>
        </a:p>
      </dgm:t>
    </dgm:pt>
    <dgm:pt modelId="{4DCDF7E1-78B1-48EE-9C77-9BF68FF06FEF}" type="sibTrans" cxnId="{658CFAF7-94DC-468E-8B70-6DFD144D9B07}">
      <dgm:prSet/>
      <dgm:spPr/>
      <dgm:t>
        <a:bodyPr/>
        <a:lstStyle/>
        <a:p>
          <a:endParaRPr lang="es-MX"/>
        </a:p>
      </dgm:t>
    </dgm:pt>
    <dgm:pt modelId="{B8670B2F-9CB4-46FE-B4BE-CC888825CDB3}">
      <dgm:prSet phldrT="[Texto]" custT="1"/>
      <dgm:spPr/>
      <dgm:t>
        <a:bodyPr/>
        <a:lstStyle/>
        <a:p>
          <a:r>
            <a:rPr lang="es-MX" sz="1800" b="1" dirty="0"/>
            <a:t>Paso 1.</a:t>
          </a:r>
          <a:r>
            <a:rPr lang="es-MX" sz="1800" dirty="0"/>
            <a:t> Establecer el Alcance y los Objetivos </a:t>
          </a:r>
        </a:p>
      </dgm:t>
    </dgm:pt>
    <dgm:pt modelId="{693DA0CA-1293-4CAF-83F6-6F7E7461F371}" type="parTrans" cxnId="{7161BEFD-AB04-42B2-A0D9-FCD5BF0D7C50}">
      <dgm:prSet/>
      <dgm:spPr/>
      <dgm:t>
        <a:bodyPr/>
        <a:lstStyle/>
        <a:p>
          <a:endParaRPr lang="es-MX"/>
        </a:p>
      </dgm:t>
    </dgm:pt>
    <dgm:pt modelId="{E0324190-EEC9-45C6-9233-4170006FB8A8}" type="sibTrans" cxnId="{7161BEFD-AB04-42B2-A0D9-FCD5BF0D7C50}">
      <dgm:prSet/>
      <dgm:spPr/>
      <dgm:t>
        <a:bodyPr/>
        <a:lstStyle/>
        <a:p>
          <a:endParaRPr lang="es-MX"/>
        </a:p>
      </dgm:t>
    </dgm:pt>
    <dgm:pt modelId="{A118055B-DA92-4B2D-987B-D44FEE3F4DC8}">
      <dgm:prSet phldrT="[Texto]" custT="1"/>
      <dgm:spPr/>
      <dgm:t>
        <a:bodyPr/>
        <a:lstStyle/>
        <a:p>
          <a:r>
            <a:rPr lang="es-MX" sz="1800" b="1" dirty="0"/>
            <a:t>Paso 2. </a:t>
          </a:r>
          <a:r>
            <a:rPr lang="es-MX" sz="1800" dirty="0"/>
            <a:t>Elaborar una Política de Gestión de Datos Personales</a:t>
          </a:r>
        </a:p>
      </dgm:t>
    </dgm:pt>
    <dgm:pt modelId="{3AAA96C2-11B9-4957-BD47-48E1B2F39EB1}" type="parTrans" cxnId="{C6EB55A1-7C04-403B-AFA6-5589131A0BDA}">
      <dgm:prSet/>
      <dgm:spPr/>
      <dgm:t>
        <a:bodyPr/>
        <a:lstStyle/>
        <a:p>
          <a:endParaRPr lang="es-MX"/>
        </a:p>
      </dgm:t>
    </dgm:pt>
    <dgm:pt modelId="{AB6F66D3-5382-4DA3-8A90-4938981EFB9E}" type="sibTrans" cxnId="{C6EB55A1-7C04-403B-AFA6-5589131A0BDA}">
      <dgm:prSet/>
      <dgm:spPr/>
      <dgm:t>
        <a:bodyPr/>
        <a:lstStyle/>
        <a:p>
          <a:endParaRPr lang="es-MX"/>
        </a:p>
      </dgm:t>
    </dgm:pt>
    <dgm:pt modelId="{198B7FF3-83D1-4AED-8CF6-9367709FF37A}">
      <dgm:prSet phldrT="[Texto]"/>
      <dgm:spPr/>
      <dgm:t>
        <a:bodyPr/>
        <a:lstStyle/>
        <a:p>
          <a:r>
            <a:rPr lang="es-MX" dirty="0">
              <a:solidFill>
                <a:schemeClr val="tx1"/>
              </a:solidFill>
            </a:rPr>
            <a:t>Fase 2. Implementar el SGSDP </a:t>
          </a:r>
        </a:p>
      </dgm:t>
    </dgm:pt>
    <dgm:pt modelId="{E8F2AE67-CA9A-45A2-8D91-60D1D9FE3935}" type="parTrans" cxnId="{809486AA-43EE-4F44-884D-7F20C774B06C}">
      <dgm:prSet/>
      <dgm:spPr/>
      <dgm:t>
        <a:bodyPr/>
        <a:lstStyle/>
        <a:p>
          <a:endParaRPr lang="es-MX"/>
        </a:p>
      </dgm:t>
    </dgm:pt>
    <dgm:pt modelId="{D1027932-CC0F-4303-B398-2FE9CB4E17CE}" type="sibTrans" cxnId="{809486AA-43EE-4F44-884D-7F20C774B06C}">
      <dgm:prSet/>
      <dgm:spPr/>
      <dgm:t>
        <a:bodyPr/>
        <a:lstStyle/>
        <a:p>
          <a:endParaRPr lang="es-MX"/>
        </a:p>
      </dgm:t>
    </dgm:pt>
    <dgm:pt modelId="{6C5875EB-6900-4A3D-8A60-0C0C8328080B}">
      <dgm:prSet phldrT="[Texto]" custT="1"/>
      <dgm:spPr/>
      <dgm:t>
        <a:bodyPr/>
        <a:lstStyle/>
        <a:p>
          <a:r>
            <a:rPr lang="es-MX" sz="1800" b="1" dirty="0"/>
            <a:t>Paso 7. </a:t>
          </a:r>
          <a:r>
            <a:rPr lang="es-MX" sz="1800" dirty="0"/>
            <a:t>Implementación de las Medidas de Seguridad Aplicables a los Datos Personales</a:t>
          </a:r>
        </a:p>
      </dgm:t>
    </dgm:pt>
    <dgm:pt modelId="{06FB5D03-5EB4-47F0-990F-E6170B76ED20}" type="parTrans" cxnId="{7DBFB3F1-472B-43A7-A95D-2AC45D32271F}">
      <dgm:prSet/>
      <dgm:spPr/>
      <dgm:t>
        <a:bodyPr/>
        <a:lstStyle/>
        <a:p>
          <a:endParaRPr lang="es-MX"/>
        </a:p>
      </dgm:t>
    </dgm:pt>
    <dgm:pt modelId="{A7CC854A-4BF5-47D2-B03D-6F07B751B401}" type="sibTrans" cxnId="{7DBFB3F1-472B-43A7-A95D-2AC45D32271F}">
      <dgm:prSet/>
      <dgm:spPr/>
      <dgm:t>
        <a:bodyPr/>
        <a:lstStyle/>
        <a:p>
          <a:endParaRPr lang="es-MX"/>
        </a:p>
      </dgm:t>
    </dgm:pt>
    <dgm:pt modelId="{55357BE1-D979-4F12-8516-DF1CB66B8871}">
      <dgm:prSet phldrT="[Texto]"/>
      <dgm:spPr/>
      <dgm:t>
        <a:bodyPr/>
        <a:lstStyle/>
        <a:p>
          <a:r>
            <a:rPr lang="es-MX" dirty="0">
              <a:solidFill>
                <a:schemeClr val="tx1"/>
              </a:solidFill>
            </a:rPr>
            <a:t>Fase 4. Mejorar el SGSDP</a:t>
          </a:r>
        </a:p>
      </dgm:t>
    </dgm:pt>
    <dgm:pt modelId="{14416D0D-80DD-45FD-A503-1AA88CB52880}" type="parTrans" cxnId="{17A701CD-D7DA-4FDF-83A1-DA5560BE7057}">
      <dgm:prSet/>
      <dgm:spPr/>
      <dgm:t>
        <a:bodyPr/>
        <a:lstStyle/>
        <a:p>
          <a:endParaRPr lang="es-MX"/>
        </a:p>
      </dgm:t>
    </dgm:pt>
    <dgm:pt modelId="{1F3A0BBF-9535-4C3A-B30B-7EB66CF223AC}" type="sibTrans" cxnId="{17A701CD-D7DA-4FDF-83A1-DA5560BE7057}">
      <dgm:prSet/>
      <dgm:spPr/>
      <dgm:t>
        <a:bodyPr/>
        <a:lstStyle/>
        <a:p>
          <a:endParaRPr lang="es-MX"/>
        </a:p>
      </dgm:t>
    </dgm:pt>
    <dgm:pt modelId="{60AECDFD-C5D2-4AC7-AB7F-3E09D9F21425}">
      <dgm:prSet phldrT="[Texto]" custT="1"/>
      <dgm:spPr/>
      <dgm:t>
        <a:bodyPr/>
        <a:lstStyle/>
        <a:p>
          <a:r>
            <a:rPr lang="es-MX" sz="1800" b="1" dirty="0"/>
            <a:t>Paso 9. </a:t>
          </a:r>
          <a:r>
            <a:rPr lang="es-MX" sz="1800" dirty="0"/>
            <a:t>Mejora Continua y Capacitación </a:t>
          </a:r>
        </a:p>
      </dgm:t>
    </dgm:pt>
    <dgm:pt modelId="{0F3EFEC7-51C7-4CEA-A559-F0F7A9A5CF44}" type="parTrans" cxnId="{6E97BFA3-4547-4F53-B24A-8D11921EB2B7}">
      <dgm:prSet/>
      <dgm:spPr/>
      <dgm:t>
        <a:bodyPr/>
        <a:lstStyle/>
        <a:p>
          <a:endParaRPr lang="es-MX"/>
        </a:p>
      </dgm:t>
    </dgm:pt>
    <dgm:pt modelId="{7B68321E-7D95-4C38-A0A2-03E5F85571B7}" type="sibTrans" cxnId="{6E97BFA3-4547-4F53-B24A-8D11921EB2B7}">
      <dgm:prSet/>
      <dgm:spPr/>
      <dgm:t>
        <a:bodyPr/>
        <a:lstStyle/>
        <a:p>
          <a:endParaRPr lang="es-MX"/>
        </a:p>
      </dgm:t>
    </dgm:pt>
    <dgm:pt modelId="{B3E4E03F-84FC-4CBE-96A4-58BA30BF6A60}">
      <dgm:prSet phldrT="[Texto]"/>
      <dgm:spPr/>
      <dgm:t>
        <a:bodyPr/>
        <a:lstStyle/>
        <a:p>
          <a:r>
            <a:rPr lang="es-MX" dirty="0">
              <a:solidFill>
                <a:schemeClr val="tx1"/>
              </a:solidFill>
            </a:rPr>
            <a:t>Fase 3. Monitorear y Revisar el SGSDP</a:t>
          </a:r>
        </a:p>
      </dgm:t>
    </dgm:pt>
    <dgm:pt modelId="{05043CC8-143C-48E2-BAE7-43E1FB689E9B}" type="parTrans" cxnId="{C22F027D-BC49-43A1-A743-61543886B6E3}">
      <dgm:prSet/>
      <dgm:spPr/>
      <dgm:t>
        <a:bodyPr/>
        <a:lstStyle/>
        <a:p>
          <a:endParaRPr lang="es-MX"/>
        </a:p>
      </dgm:t>
    </dgm:pt>
    <dgm:pt modelId="{14C68EC5-7ED4-494E-9847-BFD4AF20F954}" type="sibTrans" cxnId="{C22F027D-BC49-43A1-A743-61543886B6E3}">
      <dgm:prSet/>
      <dgm:spPr/>
      <dgm:t>
        <a:bodyPr/>
        <a:lstStyle/>
        <a:p>
          <a:endParaRPr lang="es-MX"/>
        </a:p>
      </dgm:t>
    </dgm:pt>
    <dgm:pt modelId="{EABA8444-2CE2-41E8-9A37-417E9B063560}">
      <dgm:prSet phldrT="[Texto]" custT="1"/>
      <dgm:spPr/>
      <dgm:t>
        <a:bodyPr/>
        <a:lstStyle/>
        <a:p>
          <a:r>
            <a:rPr lang="es-MX" sz="1800" b="1" dirty="0"/>
            <a:t>Paso 8. </a:t>
          </a:r>
          <a:r>
            <a:rPr lang="es-MX" sz="1800" dirty="0"/>
            <a:t>Revisiones y Auditoría </a:t>
          </a:r>
        </a:p>
      </dgm:t>
    </dgm:pt>
    <dgm:pt modelId="{BE9C6249-32DE-4227-9B06-73BD61E661F8}" type="parTrans" cxnId="{A3DA43F8-E137-4382-ABC4-5C68D483394E}">
      <dgm:prSet/>
      <dgm:spPr/>
      <dgm:t>
        <a:bodyPr/>
        <a:lstStyle/>
        <a:p>
          <a:endParaRPr lang="es-MX"/>
        </a:p>
      </dgm:t>
    </dgm:pt>
    <dgm:pt modelId="{0B05D626-C533-487F-AD9D-D0B8E73CE8AE}" type="sibTrans" cxnId="{A3DA43F8-E137-4382-ABC4-5C68D483394E}">
      <dgm:prSet/>
      <dgm:spPr/>
      <dgm:t>
        <a:bodyPr/>
        <a:lstStyle/>
        <a:p>
          <a:endParaRPr lang="es-MX"/>
        </a:p>
      </dgm:t>
    </dgm:pt>
    <dgm:pt modelId="{4E1FDA65-D619-4009-81E1-F1B44338728D}">
      <dgm:prSet phldrT="[Texto]" custT="1"/>
      <dgm:spPr/>
      <dgm:t>
        <a:bodyPr/>
        <a:lstStyle/>
        <a:p>
          <a:r>
            <a:rPr lang="es-MX" sz="1800" b="1" dirty="0"/>
            <a:t>Paso 3. </a:t>
          </a:r>
          <a:r>
            <a:rPr lang="es-MX" sz="1800" dirty="0"/>
            <a:t>Establecer Funciones y Obligaciones </a:t>
          </a:r>
        </a:p>
      </dgm:t>
    </dgm:pt>
    <dgm:pt modelId="{63B91677-6343-4AD4-85C7-F548ACDA0F6E}" type="parTrans" cxnId="{B77ECC28-A20A-40FB-808F-2931CCFD2095}">
      <dgm:prSet/>
      <dgm:spPr/>
      <dgm:t>
        <a:bodyPr/>
        <a:lstStyle/>
        <a:p>
          <a:endParaRPr lang="es-MX"/>
        </a:p>
      </dgm:t>
    </dgm:pt>
    <dgm:pt modelId="{26154641-DCE3-40B7-8133-244DC72E99CB}" type="sibTrans" cxnId="{B77ECC28-A20A-40FB-808F-2931CCFD2095}">
      <dgm:prSet/>
      <dgm:spPr/>
      <dgm:t>
        <a:bodyPr/>
        <a:lstStyle/>
        <a:p>
          <a:endParaRPr lang="es-MX"/>
        </a:p>
      </dgm:t>
    </dgm:pt>
    <dgm:pt modelId="{BDAC343A-FC33-4638-BE48-37AF26CC6185}">
      <dgm:prSet phldrT="[Texto]" custT="1"/>
      <dgm:spPr/>
      <dgm:t>
        <a:bodyPr/>
        <a:lstStyle/>
        <a:p>
          <a:r>
            <a:rPr lang="es-MX" sz="1800" b="1" dirty="0"/>
            <a:t>Paso 4. </a:t>
          </a:r>
          <a:r>
            <a:rPr lang="es-MX" sz="1800" dirty="0"/>
            <a:t>Elaborar un Inventario de Datos Personales</a:t>
          </a:r>
        </a:p>
      </dgm:t>
    </dgm:pt>
    <dgm:pt modelId="{56E573C5-05DB-4318-920A-F2EFA534B11C}" type="parTrans" cxnId="{006B8B58-057B-4947-ADC8-EBE9A2369A9C}">
      <dgm:prSet/>
      <dgm:spPr/>
      <dgm:t>
        <a:bodyPr/>
        <a:lstStyle/>
        <a:p>
          <a:endParaRPr lang="es-MX"/>
        </a:p>
      </dgm:t>
    </dgm:pt>
    <dgm:pt modelId="{E2D8900B-8555-4AFE-8162-7193FADECE1F}" type="sibTrans" cxnId="{006B8B58-057B-4947-ADC8-EBE9A2369A9C}">
      <dgm:prSet/>
      <dgm:spPr/>
      <dgm:t>
        <a:bodyPr/>
        <a:lstStyle/>
        <a:p>
          <a:endParaRPr lang="es-MX"/>
        </a:p>
      </dgm:t>
    </dgm:pt>
    <dgm:pt modelId="{F0A2758A-CAA1-47A8-BCF7-898841A906C4}">
      <dgm:prSet phldrT="[Texto]" custT="1"/>
      <dgm:spPr/>
      <dgm:t>
        <a:bodyPr/>
        <a:lstStyle/>
        <a:p>
          <a:r>
            <a:rPr lang="es-MX" sz="1800" b="1" dirty="0"/>
            <a:t>Paso 5.</a:t>
          </a:r>
          <a:r>
            <a:rPr lang="es-MX" sz="1800" dirty="0"/>
            <a:t> Realizar un Análisis de Riesgo de Datos Personales</a:t>
          </a:r>
        </a:p>
      </dgm:t>
    </dgm:pt>
    <dgm:pt modelId="{F4D57712-7CB4-4E75-9F4C-A913FAC5EE25}" type="parTrans" cxnId="{12DC618B-9A68-4E86-9DB1-0251554C1AAC}">
      <dgm:prSet/>
      <dgm:spPr/>
      <dgm:t>
        <a:bodyPr/>
        <a:lstStyle/>
        <a:p>
          <a:endParaRPr lang="es-MX"/>
        </a:p>
      </dgm:t>
    </dgm:pt>
    <dgm:pt modelId="{94DFC44A-5A85-40B3-AAD8-AC73F3137697}" type="sibTrans" cxnId="{12DC618B-9A68-4E86-9DB1-0251554C1AAC}">
      <dgm:prSet/>
      <dgm:spPr/>
      <dgm:t>
        <a:bodyPr/>
        <a:lstStyle/>
        <a:p>
          <a:endParaRPr lang="es-MX"/>
        </a:p>
      </dgm:t>
    </dgm:pt>
    <dgm:pt modelId="{709C3714-B4B3-4EEE-8300-3F528860E2D6}">
      <dgm:prSet phldrT="[Texto]" custT="1"/>
      <dgm:spPr/>
      <dgm:t>
        <a:bodyPr/>
        <a:lstStyle/>
        <a:p>
          <a:r>
            <a:rPr lang="es-MX" sz="1800" b="1" dirty="0"/>
            <a:t>Paso 6. </a:t>
          </a:r>
          <a:r>
            <a:rPr lang="es-MX" sz="1800" dirty="0"/>
            <a:t>Identificación de las medidas de seguridad y Análisis de Brecha</a:t>
          </a:r>
        </a:p>
      </dgm:t>
    </dgm:pt>
    <dgm:pt modelId="{96271030-082E-49EC-B638-7BEC91A622D2}" type="parTrans" cxnId="{6F61E9CA-F600-493B-B25E-8612983E1FF4}">
      <dgm:prSet/>
      <dgm:spPr/>
      <dgm:t>
        <a:bodyPr/>
        <a:lstStyle/>
        <a:p>
          <a:endParaRPr lang="es-MX"/>
        </a:p>
      </dgm:t>
    </dgm:pt>
    <dgm:pt modelId="{AE914C45-248B-4553-871C-FD0F637E2CB0}" type="sibTrans" cxnId="{6F61E9CA-F600-493B-B25E-8612983E1FF4}">
      <dgm:prSet/>
      <dgm:spPr/>
      <dgm:t>
        <a:bodyPr/>
        <a:lstStyle/>
        <a:p>
          <a:endParaRPr lang="es-MX"/>
        </a:p>
      </dgm:t>
    </dgm:pt>
    <dgm:pt modelId="{4CEBBCB6-1718-4DFB-A162-19EA722CFAEE}" type="pres">
      <dgm:prSet presAssocID="{5C509253-2886-4860-AC60-A521786B378F}" presName="Name0" presStyleCnt="0">
        <dgm:presLayoutVars>
          <dgm:dir/>
          <dgm:animLvl val="lvl"/>
          <dgm:resizeHandles val="exact"/>
        </dgm:presLayoutVars>
      </dgm:prSet>
      <dgm:spPr/>
    </dgm:pt>
    <dgm:pt modelId="{520A2AFD-A095-4F67-AF2C-8F65F5BD6B73}" type="pres">
      <dgm:prSet presAssocID="{DBB20E7F-2245-4E5C-A2A8-28B142D96426}" presName="linNode" presStyleCnt="0"/>
      <dgm:spPr/>
    </dgm:pt>
    <dgm:pt modelId="{A408901D-3768-4B08-97E8-1A3C0F901E9D}" type="pres">
      <dgm:prSet presAssocID="{DBB20E7F-2245-4E5C-A2A8-28B142D96426}" presName="parentText" presStyleLbl="node1" presStyleIdx="0" presStyleCnt="4" custScaleY="32520">
        <dgm:presLayoutVars>
          <dgm:chMax val="1"/>
          <dgm:bulletEnabled val="1"/>
        </dgm:presLayoutVars>
      </dgm:prSet>
      <dgm:spPr/>
    </dgm:pt>
    <dgm:pt modelId="{CFCFAAB7-6451-4107-8906-D61F1628671E}" type="pres">
      <dgm:prSet presAssocID="{DBB20E7F-2245-4E5C-A2A8-28B142D96426}" presName="descendantText" presStyleLbl="alignAccFollowNode1" presStyleIdx="0" presStyleCnt="4" custScaleY="174939">
        <dgm:presLayoutVars>
          <dgm:bulletEnabled val="1"/>
        </dgm:presLayoutVars>
      </dgm:prSet>
      <dgm:spPr/>
    </dgm:pt>
    <dgm:pt modelId="{55C42B9B-F989-45C2-B147-352C2C64345A}" type="pres">
      <dgm:prSet presAssocID="{4DCDF7E1-78B1-48EE-9C77-9BF68FF06FEF}" presName="sp" presStyleCnt="0"/>
      <dgm:spPr/>
    </dgm:pt>
    <dgm:pt modelId="{B91A4203-7D6C-41FF-934E-B148BC1DAF19}" type="pres">
      <dgm:prSet presAssocID="{198B7FF3-83D1-4AED-8CF6-9367709FF37A}" presName="linNode" presStyleCnt="0"/>
      <dgm:spPr/>
    </dgm:pt>
    <dgm:pt modelId="{724B0EA4-FEEE-4A82-B513-02B1017A19D6}" type="pres">
      <dgm:prSet presAssocID="{198B7FF3-83D1-4AED-8CF6-9367709FF37A}" presName="parentText" presStyleLbl="node1" presStyleIdx="1" presStyleCnt="4" custScaleY="41099">
        <dgm:presLayoutVars>
          <dgm:chMax val="1"/>
          <dgm:bulletEnabled val="1"/>
        </dgm:presLayoutVars>
      </dgm:prSet>
      <dgm:spPr/>
    </dgm:pt>
    <dgm:pt modelId="{FE81157B-3B5C-4F37-BC74-C3716A902350}" type="pres">
      <dgm:prSet presAssocID="{198B7FF3-83D1-4AED-8CF6-9367709FF37A}" presName="descendantText" presStyleLbl="alignAccFollowNode1" presStyleIdx="1" presStyleCnt="4" custScaleY="43166">
        <dgm:presLayoutVars>
          <dgm:bulletEnabled val="1"/>
        </dgm:presLayoutVars>
      </dgm:prSet>
      <dgm:spPr/>
    </dgm:pt>
    <dgm:pt modelId="{3E894D91-6C97-4260-9DB3-EC6B4CBB9168}" type="pres">
      <dgm:prSet presAssocID="{D1027932-CC0F-4303-B398-2FE9CB4E17CE}" presName="sp" presStyleCnt="0"/>
      <dgm:spPr/>
    </dgm:pt>
    <dgm:pt modelId="{E2ADF5FC-1FFC-4CDB-9A95-2CB2A595F6D5}" type="pres">
      <dgm:prSet presAssocID="{B3E4E03F-84FC-4CBE-96A4-58BA30BF6A60}" presName="linNode" presStyleCnt="0"/>
      <dgm:spPr/>
    </dgm:pt>
    <dgm:pt modelId="{91FF40C1-191B-4878-B4A3-08D8C8B8DDE6}" type="pres">
      <dgm:prSet presAssocID="{B3E4E03F-84FC-4CBE-96A4-58BA30BF6A60}" presName="parentText" presStyleLbl="node1" presStyleIdx="2" presStyleCnt="4" custScaleY="40743">
        <dgm:presLayoutVars>
          <dgm:chMax val="1"/>
          <dgm:bulletEnabled val="1"/>
        </dgm:presLayoutVars>
      </dgm:prSet>
      <dgm:spPr/>
    </dgm:pt>
    <dgm:pt modelId="{10E474ED-5BF9-46E9-B2BA-8C8024C31319}" type="pres">
      <dgm:prSet presAssocID="{B3E4E03F-84FC-4CBE-96A4-58BA30BF6A60}" presName="descendantText" presStyleLbl="alignAccFollowNode1" presStyleIdx="2" presStyleCnt="4" custScaleY="43578">
        <dgm:presLayoutVars>
          <dgm:bulletEnabled val="1"/>
        </dgm:presLayoutVars>
      </dgm:prSet>
      <dgm:spPr/>
    </dgm:pt>
    <dgm:pt modelId="{7E370ACD-9985-4DD6-B0DB-ABBD8D7BA040}" type="pres">
      <dgm:prSet presAssocID="{14C68EC5-7ED4-494E-9847-BFD4AF20F954}" presName="sp" presStyleCnt="0"/>
      <dgm:spPr/>
    </dgm:pt>
    <dgm:pt modelId="{12DF978B-D249-4EEF-A11C-9A5719135F33}" type="pres">
      <dgm:prSet presAssocID="{55357BE1-D979-4F12-8516-DF1CB66B8871}" presName="linNode" presStyleCnt="0"/>
      <dgm:spPr/>
    </dgm:pt>
    <dgm:pt modelId="{6399BA17-4E71-478F-AEFC-6B2F3568B99D}" type="pres">
      <dgm:prSet presAssocID="{55357BE1-D979-4F12-8516-DF1CB66B8871}" presName="parentText" presStyleLbl="node1" presStyleIdx="3" presStyleCnt="4" custScaleY="35474">
        <dgm:presLayoutVars>
          <dgm:chMax val="1"/>
          <dgm:bulletEnabled val="1"/>
        </dgm:presLayoutVars>
      </dgm:prSet>
      <dgm:spPr/>
    </dgm:pt>
    <dgm:pt modelId="{53EE3578-C198-4D51-B38C-F029349EABAE}" type="pres">
      <dgm:prSet presAssocID="{55357BE1-D979-4F12-8516-DF1CB66B8871}" presName="descendantText" presStyleLbl="alignAccFollowNode1" presStyleIdx="3" presStyleCnt="4" custScaleY="37232">
        <dgm:presLayoutVars>
          <dgm:bulletEnabled val="1"/>
        </dgm:presLayoutVars>
      </dgm:prSet>
      <dgm:spPr/>
    </dgm:pt>
  </dgm:ptLst>
  <dgm:cxnLst>
    <dgm:cxn modelId="{B8AB9705-1E23-4E74-AC30-4F1B473FCC79}" type="presOf" srcId="{B3E4E03F-84FC-4CBE-96A4-58BA30BF6A60}" destId="{91FF40C1-191B-4878-B4A3-08D8C8B8DDE6}" srcOrd="0" destOrd="0" presId="urn:microsoft.com/office/officeart/2005/8/layout/vList5"/>
    <dgm:cxn modelId="{B6E1780F-9A8E-4DFC-BD09-0B8C2974DFFD}" type="presOf" srcId="{BDAC343A-FC33-4638-BE48-37AF26CC6185}" destId="{CFCFAAB7-6451-4107-8906-D61F1628671E}" srcOrd="0" destOrd="3" presId="urn:microsoft.com/office/officeart/2005/8/layout/vList5"/>
    <dgm:cxn modelId="{B83EFF18-4261-432A-A86C-D4F3E672F89A}" type="presOf" srcId="{60AECDFD-C5D2-4AC7-AB7F-3E09D9F21425}" destId="{53EE3578-C198-4D51-B38C-F029349EABAE}" srcOrd="0" destOrd="0" presId="urn:microsoft.com/office/officeart/2005/8/layout/vList5"/>
    <dgm:cxn modelId="{B77ECC28-A20A-40FB-808F-2931CCFD2095}" srcId="{DBB20E7F-2245-4E5C-A2A8-28B142D96426}" destId="{4E1FDA65-D619-4009-81E1-F1B44338728D}" srcOrd="2" destOrd="0" parTransId="{63B91677-6343-4AD4-85C7-F548ACDA0F6E}" sibTransId="{26154641-DCE3-40B7-8133-244DC72E99CB}"/>
    <dgm:cxn modelId="{CEEFF530-9127-4C12-9AED-41327941E671}" type="presOf" srcId="{DBB20E7F-2245-4E5C-A2A8-28B142D96426}" destId="{A408901D-3768-4B08-97E8-1A3C0F901E9D}" srcOrd="0" destOrd="0" presId="urn:microsoft.com/office/officeart/2005/8/layout/vList5"/>
    <dgm:cxn modelId="{463C273A-5432-4F3E-A256-2EBA670C2709}" type="presOf" srcId="{55357BE1-D979-4F12-8516-DF1CB66B8871}" destId="{6399BA17-4E71-478F-AEFC-6B2F3568B99D}" srcOrd="0" destOrd="0" presId="urn:microsoft.com/office/officeart/2005/8/layout/vList5"/>
    <dgm:cxn modelId="{50487C5E-6CBF-4FA4-8EC4-C92818A19506}" type="presOf" srcId="{5C509253-2886-4860-AC60-A521786B378F}" destId="{4CEBBCB6-1718-4DFB-A162-19EA722CFAEE}" srcOrd="0" destOrd="0" presId="urn:microsoft.com/office/officeart/2005/8/layout/vList5"/>
    <dgm:cxn modelId="{BDCD9E5F-B107-4064-B8D7-2DEB28B0A284}" type="presOf" srcId="{EABA8444-2CE2-41E8-9A37-417E9B063560}" destId="{10E474ED-5BF9-46E9-B2BA-8C8024C31319}" srcOrd="0" destOrd="0" presId="urn:microsoft.com/office/officeart/2005/8/layout/vList5"/>
    <dgm:cxn modelId="{5C060F41-69A5-4EAE-A73A-C1EBB9402E9D}" type="presOf" srcId="{198B7FF3-83D1-4AED-8CF6-9367709FF37A}" destId="{724B0EA4-FEEE-4A82-B513-02B1017A19D6}" srcOrd="0" destOrd="0" presId="urn:microsoft.com/office/officeart/2005/8/layout/vList5"/>
    <dgm:cxn modelId="{2F1C6B46-40B3-43C5-8E00-87A117317383}" type="presOf" srcId="{B8670B2F-9CB4-46FE-B4BE-CC888825CDB3}" destId="{CFCFAAB7-6451-4107-8906-D61F1628671E}" srcOrd="0" destOrd="0" presId="urn:microsoft.com/office/officeart/2005/8/layout/vList5"/>
    <dgm:cxn modelId="{F4D6284B-1FF8-4D21-97AA-D2FABDE4D695}" type="presOf" srcId="{A118055B-DA92-4B2D-987B-D44FEE3F4DC8}" destId="{CFCFAAB7-6451-4107-8906-D61F1628671E}" srcOrd="0" destOrd="1" presId="urn:microsoft.com/office/officeart/2005/8/layout/vList5"/>
    <dgm:cxn modelId="{006B8B58-057B-4947-ADC8-EBE9A2369A9C}" srcId="{DBB20E7F-2245-4E5C-A2A8-28B142D96426}" destId="{BDAC343A-FC33-4638-BE48-37AF26CC6185}" srcOrd="3" destOrd="0" parTransId="{56E573C5-05DB-4318-920A-F2EFA534B11C}" sibTransId="{E2D8900B-8555-4AFE-8162-7193FADECE1F}"/>
    <dgm:cxn modelId="{C22F027D-BC49-43A1-A743-61543886B6E3}" srcId="{5C509253-2886-4860-AC60-A521786B378F}" destId="{B3E4E03F-84FC-4CBE-96A4-58BA30BF6A60}" srcOrd="2" destOrd="0" parTransId="{05043CC8-143C-48E2-BAE7-43E1FB689E9B}" sibTransId="{14C68EC5-7ED4-494E-9847-BFD4AF20F954}"/>
    <dgm:cxn modelId="{9BE1D988-A961-4CE6-8816-BCE54D3CD495}" type="presOf" srcId="{709C3714-B4B3-4EEE-8300-3F528860E2D6}" destId="{CFCFAAB7-6451-4107-8906-D61F1628671E}" srcOrd="0" destOrd="5" presId="urn:microsoft.com/office/officeart/2005/8/layout/vList5"/>
    <dgm:cxn modelId="{12DC618B-9A68-4E86-9DB1-0251554C1AAC}" srcId="{DBB20E7F-2245-4E5C-A2A8-28B142D96426}" destId="{F0A2758A-CAA1-47A8-BCF7-898841A906C4}" srcOrd="4" destOrd="0" parTransId="{F4D57712-7CB4-4E75-9F4C-A913FAC5EE25}" sibTransId="{94DFC44A-5A85-40B3-AAD8-AC73F3137697}"/>
    <dgm:cxn modelId="{C6EB55A1-7C04-403B-AFA6-5589131A0BDA}" srcId="{DBB20E7F-2245-4E5C-A2A8-28B142D96426}" destId="{A118055B-DA92-4B2D-987B-D44FEE3F4DC8}" srcOrd="1" destOrd="0" parTransId="{3AAA96C2-11B9-4957-BD47-48E1B2F39EB1}" sibTransId="{AB6F66D3-5382-4DA3-8A90-4938981EFB9E}"/>
    <dgm:cxn modelId="{6E97BFA3-4547-4F53-B24A-8D11921EB2B7}" srcId="{55357BE1-D979-4F12-8516-DF1CB66B8871}" destId="{60AECDFD-C5D2-4AC7-AB7F-3E09D9F21425}" srcOrd="0" destOrd="0" parTransId="{0F3EFEC7-51C7-4CEA-A559-F0F7A9A5CF44}" sibTransId="{7B68321E-7D95-4C38-A0A2-03E5F85571B7}"/>
    <dgm:cxn modelId="{809486AA-43EE-4F44-884D-7F20C774B06C}" srcId="{5C509253-2886-4860-AC60-A521786B378F}" destId="{198B7FF3-83D1-4AED-8CF6-9367709FF37A}" srcOrd="1" destOrd="0" parTransId="{E8F2AE67-CA9A-45A2-8D91-60D1D9FE3935}" sibTransId="{D1027932-CC0F-4303-B398-2FE9CB4E17CE}"/>
    <dgm:cxn modelId="{ADE1E9C8-5964-43A1-91CF-47E1A6C478A1}" type="presOf" srcId="{F0A2758A-CAA1-47A8-BCF7-898841A906C4}" destId="{CFCFAAB7-6451-4107-8906-D61F1628671E}" srcOrd="0" destOrd="4" presId="urn:microsoft.com/office/officeart/2005/8/layout/vList5"/>
    <dgm:cxn modelId="{6F61E9CA-F600-493B-B25E-8612983E1FF4}" srcId="{DBB20E7F-2245-4E5C-A2A8-28B142D96426}" destId="{709C3714-B4B3-4EEE-8300-3F528860E2D6}" srcOrd="5" destOrd="0" parTransId="{96271030-082E-49EC-B638-7BEC91A622D2}" sibTransId="{AE914C45-248B-4553-871C-FD0F637E2CB0}"/>
    <dgm:cxn modelId="{17A701CD-D7DA-4FDF-83A1-DA5560BE7057}" srcId="{5C509253-2886-4860-AC60-A521786B378F}" destId="{55357BE1-D979-4F12-8516-DF1CB66B8871}" srcOrd="3" destOrd="0" parTransId="{14416D0D-80DD-45FD-A503-1AA88CB52880}" sibTransId="{1F3A0BBF-9535-4C3A-B30B-7EB66CF223AC}"/>
    <dgm:cxn modelId="{870C82CD-A444-47BD-B3DF-023D7468BEB6}" type="presOf" srcId="{4E1FDA65-D619-4009-81E1-F1B44338728D}" destId="{CFCFAAB7-6451-4107-8906-D61F1628671E}" srcOrd="0" destOrd="2" presId="urn:microsoft.com/office/officeart/2005/8/layout/vList5"/>
    <dgm:cxn modelId="{CB86F0E1-B7BB-4461-9E5D-6F804072AA69}" type="presOf" srcId="{6C5875EB-6900-4A3D-8A60-0C0C8328080B}" destId="{FE81157B-3B5C-4F37-BC74-C3716A902350}" srcOrd="0" destOrd="0" presId="urn:microsoft.com/office/officeart/2005/8/layout/vList5"/>
    <dgm:cxn modelId="{7DBFB3F1-472B-43A7-A95D-2AC45D32271F}" srcId="{198B7FF3-83D1-4AED-8CF6-9367709FF37A}" destId="{6C5875EB-6900-4A3D-8A60-0C0C8328080B}" srcOrd="0" destOrd="0" parTransId="{06FB5D03-5EB4-47F0-990F-E6170B76ED20}" sibTransId="{A7CC854A-4BF5-47D2-B03D-6F07B751B401}"/>
    <dgm:cxn modelId="{658CFAF7-94DC-468E-8B70-6DFD144D9B07}" srcId="{5C509253-2886-4860-AC60-A521786B378F}" destId="{DBB20E7F-2245-4E5C-A2A8-28B142D96426}" srcOrd="0" destOrd="0" parTransId="{B9A4E064-44DF-428E-9E96-24FDB0F10A41}" sibTransId="{4DCDF7E1-78B1-48EE-9C77-9BF68FF06FEF}"/>
    <dgm:cxn modelId="{A3DA43F8-E137-4382-ABC4-5C68D483394E}" srcId="{B3E4E03F-84FC-4CBE-96A4-58BA30BF6A60}" destId="{EABA8444-2CE2-41E8-9A37-417E9B063560}" srcOrd="0" destOrd="0" parTransId="{BE9C6249-32DE-4227-9B06-73BD61E661F8}" sibTransId="{0B05D626-C533-487F-AD9D-D0B8E73CE8AE}"/>
    <dgm:cxn modelId="{7161BEFD-AB04-42B2-A0D9-FCD5BF0D7C50}" srcId="{DBB20E7F-2245-4E5C-A2A8-28B142D96426}" destId="{B8670B2F-9CB4-46FE-B4BE-CC888825CDB3}" srcOrd="0" destOrd="0" parTransId="{693DA0CA-1293-4CAF-83F6-6F7E7461F371}" sibTransId="{E0324190-EEC9-45C6-9233-4170006FB8A8}"/>
    <dgm:cxn modelId="{BF3E097B-8799-4F23-9FF4-4155E1BAAE43}" type="presParOf" srcId="{4CEBBCB6-1718-4DFB-A162-19EA722CFAEE}" destId="{520A2AFD-A095-4F67-AF2C-8F65F5BD6B73}" srcOrd="0" destOrd="0" presId="urn:microsoft.com/office/officeart/2005/8/layout/vList5"/>
    <dgm:cxn modelId="{1A419BBB-1C8C-430C-ACE6-4CD40B0D3DAA}" type="presParOf" srcId="{520A2AFD-A095-4F67-AF2C-8F65F5BD6B73}" destId="{A408901D-3768-4B08-97E8-1A3C0F901E9D}" srcOrd="0" destOrd="0" presId="urn:microsoft.com/office/officeart/2005/8/layout/vList5"/>
    <dgm:cxn modelId="{71918C42-EBC8-4802-9DCD-36A618F5B45E}" type="presParOf" srcId="{520A2AFD-A095-4F67-AF2C-8F65F5BD6B73}" destId="{CFCFAAB7-6451-4107-8906-D61F1628671E}" srcOrd="1" destOrd="0" presId="urn:microsoft.com/office/officeart/2005/8/layout/vList5"/>
    <dgm:cxn modelId="{736CAC78-B02A-49BF-B05F-727FE78D7348}" type="presParOf" srcId="{4CEBBCB6-1718-4DFB-A162-19EA722CFAEE}" destId="{55C42B9B-F989-45C2-B147-352C2C64345A}" srcOrd="1" destOrd="0" presId="urn:microsoft.com/office/officeart/2005/8/layout/vList5"/>
    <dgm:cxn modelId="{5238FB3F-F3F0-41B6-AE10-B8A23CBAED01}" type="presParOf" srcId="{4CEBBCB6-1718-4DFB-A162-19EA722CFAEE}" destId="{B91A4203-7D6C-41FF-934E-B148BC1DAF19}" srcOrd="2" destOrd="0" presId="urn:microsoft.com/office/officeart/2005/8/layout/vList5"/>
    <dgm:cxn modelId="{ED1653AB-3B22-427A-84B4-B8C8E411132D}" type="presParOf" srcId="{B91A4203-7D6C-41FF-934E-B148BC1DAF19}" destId="{724B0EA4-FEEE-4A82-B513-02B1017A19D6}" srcOrd="0" destOrd="0" presId="urn:microsoft.com/office/officeart/2005/8/layout/vList5"/>
    <dgm:cxn modelId="{8F4C2594-F1C3-47AE-8BA2-7C47BC0DDD2E}" type="presParOf" srcId="{B91A4203-7D6C-41FF-934E-B148BC1DAF19}" destId="{FE81157B-3B5C-4F37-BC74-C3716A902350}" srcOrd="1" destOrd="0" presId="urn:microsoft.com/office/officeart/2005/8/layout/vList5"/>
    <dgm:cxn modelId="{E32D46CB-B832-4788-BE69-567FD426CFED}" type="presParOf" srcId="{4CEBBCB6-1718-4DFB-A162-19EA722CFAEE}" destId="{3E894D91-6C97-4260-9DB3-EC6B4CBB9168}" srcOrd="3" destOrd="0" presId="urn:microsoft.com/office/officeart/2005/8/layout/vList5"/>
    <dgm:cxn modelId="{B0368E2B-3B66-4272-A402-47D9A1A460D1}" type="presParOf" srcId="{4CEBBCB6-1718-4DFB-A162-19EA722CFAEE}" destId="{E2ADF5FC-1FFC-4CDB-9A95-2CB2A595F6D5}" srcOrd="4" destOrd="0" presId="urn:microsoft.com/office/officeart/2005/8/layout/vList5"/>
    <dgm:cxn modelId="{F9678370-03FF-4883-83B2-2E1579F2C293}" type="presParOf" srcId="{E2ADF5FC-1FFC-4CDB-9A95-2CB2A595F6D5}" destId="{91FF40C1-191B-4878-B4A3-08D8C8B8DDE6}" srcOrd="0" destOrd="0" presId="urn:microsoft.com/office/officeart/2005/8/layout/vList5"/>
    <dgm:cxn modelId="{46314A1A-A99C-4F56-9774-54C7251D659D}" type="presParOf" srcId="{E2ADF5FC-1FFC-4CDB-9A95-2CB2A595F6D5}" destId="{10E474ED-5BF9-46E9-B2BA-8C8024C31319}" srcOrd="1" destOrd="0" presId="urn:microsoft.com/office/officeart/2005/8/layout/vList5"/>
    <dgm:cxn modelId="{0B9CFFD2-3742-4B77-AA3C-4D23601C76C0}" type="presParOf" srcId="{4CEBBCB6-1718-4DFB-A162-19EA722CFAEE}" destId="{7E370ACD-9985-4DD6-B0DB-ABBD8D7BA040}" srcOrd="5" destOrd="0" presId="urn:microsoft.com/office/officeart/2005/8/layout/vList5"/>
    <dgm:cxn modelId="{3F9199A2-BFCB-47BA-9604-FE6D10C7321C}" type="presParOf" srcId="{4CEBBCB6-1718-4DFB-A162-19EA722CFAEE}" destId="{12DF978B-D249-4EEF-A11C-9A5719135F33}" srcOrd="6" destOrd="0" presId="urn:microsoft.com/office/officeart/2005/8/layout/vList5"/>
    <dgm:cxn modelId="{070D1E30-CF25-4A6C-B596-0EE01E65B005}" type="presParOf" srcId="{12DF978B-D249-4EEF-A11C-9A5719135F33}" destId="{6399BA17-4E71-478F-AEFC-6B2F3568B99D}" srcOrd="0" destOrd="0" presId="urn:microsoft.com/office/officeart/2005/8/layout/vList5"/>
    <dgm:cxn modelId="{447CFD79-F117-4C67-91F6-3668DEC6C60C}" type="presParOf" srcId="{12DF978B-D249-4EEF-A11C-9A5719135F33}" destId="{53EE3578-C198-4D51-B38C-F029349EABA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490660-8BC6-4C17-9AD1-ABFA6D127BDC}"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MX"/>
        </a:p>
      </dgm:t>
    </dgm:pt>
    <dgm:pt modelId="{EE6855EE-1C49-4B8D-ABAE-50304131FA97}">
      <dgm:prSet phldrT="[Texto]" custT="1"/>
      <dgm:spPr>
        <a:solidFill>
          <a:srgbClr val="7030A0"/>
        </a:solidFill>
      </dgm:spPr>
      <dgm:t>
        <a:bodyPr/>
        <a:lstStyle/>
        <a:p>
          <a:r>
            <a:rPr lang="es-MX" sz="2800" dirty="0"/>
            <a:t>Factores contractuales</a:t>
          </a:r>
        </a:p>
      </dgm:t>
    </dgm:pt>
    <dgm:pt modelId="{791C33EE-0D37-43F8-9518-EEF589A5DB61}" type="parTrans" cxnId="{25D2011B-C76E-451F-98B3-6228A11EFA2F}">
      <dgm:prSet/>
      <dgm:spPr/>
      <dgm:t>
        <a:bodyPr/>
        <a:lstStyle/>
        <a:p>
          <a:endParaRPr lang="es-MX"/>
        </a:p>
      </dgm:t>
    </dgm:pt>
    <dgm:pt modelId="{6FE36127-D868-44B8-AC1B-7417799D7209}" type="sibTrans" cxnId="{25D2011B-C76E-451F-98B3-6228A11EFA2F}">
      <dgm:prSet/>
      <dgm:spPr/>
      <dgm:t>
        <a:bodyPr/>
        <a:lstStyle/>
        <a:p>
          <a:endParaRPr lang="es-MX"/>
        </a:p>
      </dgm:t>
    </dgm:pt>
    <dgm:pt modelId="{11BDAB39-9CC9-40F1-A9B3-52C70427F691}">
      <dgm:prSet phldrT="[Texto]" custT="1"/>
      <dgm:spPr>
        <a:solidFill>
          <a:srgbClr val="0F7969"/>
        </a:solidFill>
      </dgm:spPr>
      <dgm:t>
        <a:bodyPr/>
        <a:lstStyle/>
        <a:p>
          <a:r>
            <a:rPr lang="es-MX" sz="2800" dirty="0"/>
            <a:t>Factores legales y regulatorios</a:t>
          </a:r>
        </a:p>
      </dgm:t>
    </dgm:pt>
    <dgm:pt modelId="{78E1432E-9A40-4AD4-B6E5-480858203330}" type="parTrans" cxnId="{4A30C881-1CF0-4356-A214-FA185C75200E}">
      <dgm:prSet/>
      <dgm:spPr/>
      <dgm:t>
        <a:bodyPr/>
        <a:lstStyle/>
        <a:p>
          <a:endParaRPr lang="es-MX"/>
        </a:p>
      </dgm:t>
    </dgm:pt>
    <dgm:pt modelId="{B929E6D2-4EAA-448A-ACCE-6A1F84AA07F6}" type="sibTrans" cxnId="{4A30C881-1CF0-4356-A214-FA185C75200E}">
      <dgm:prSet/>
      <dgm:spPr/>
      <dgm:t>
        <a:bodyPr/>
        <a:lstStyle/>
        <a:p>
          <a:endParaRPr lang="es-MX"/>
        </a:p>
      </dgm:t>
    </dgm:pt>
    <dgm:pt modelId="{3AD56664-9167-466C-8006-B2D51987E98D}">
      <dgm:prSet phldrT="[Texto]" custT="1"/>
      <dgm:spPr>
        <a:solidFill>
          <a:srgbClr val="0F7969"/>
        </a:solidFill>
      </dgm:spPr>
      <dgm:t>
        <a:bodyPr/>
        <a:lstStyle/>
        <a:p>
          <a:r>
            <a:rPr lang="es-MX" sz="2800" dirty="0"/>
            <a:t>Factores del modelo de negocio</a:t>
          </a:r>
        </a:p>
      </dgm:t>
    </dgm:pt>
    <dgm:pt modelId="{FD8806B9-B5FC-466D-80EF-75D9D1855556}" type="parTrans" cxnId="{919D0478-91D0-41CF-AE17-BDD9649BBE86}">
      <dgm:prSet/>
      <dgm:spPr/>
      <dgm:t>
        <a:bodyPr/>
        <a:lstStyle/>
        <a:p>
          <a:endParaRPr lang="es-MX"/>
        </a:p>
      </dgm:t>
    </dgm:pt>
    <dgm:pt modelId="{72AA823C-88CC-4789-9DCB-2F6B2D696A68}" type="sibTrans" cxnId="{919D0478-91D0-41CF-AE17-BDD9649BBE86}">
      <dgm:prSet/>
      <dgm:spPr/>
      <dgm:t>
        <a:bodyPr/>
        <a:lstStyle/>
        <a:p>
          <a:endParaRPr lang="es-MX"/>
        </a:p>
      </dgm:t>
    </dgm:pt>
    <dgm:pt modelId="{E1DA8475-A597-4A0D-BA5B-1D7FE612F059}">
      <dgm:prSet phldrT="[Texto]" custT="1"/>
      <dgm:spPr>
        <a:solidFill>
          <a:srgbClr val="0F7969"/>
        </a:solidFill>
      </dgm:spPr>
      <dgm:t>
        <a:bodyPr/>
        <a:lstStyle/>
        <a:p>
          <a:r>
            <a:rPr lang="es-MX" sz="2800" dirty="0"/>
            <a:t>Factores Tecnológicos</a:t>
          </a:r>
        </a:p>
      </dgm:t>
    </dgm:pt>
    <dgm:pt modelId="{63BA1D3E-7F0B-4F13-B69D-12CEA659A693}" type="parTrans" cxnId="{0475BB07-4CDE-47FB-9AE8-DD9DEAE662EE}">
      <dgm:prSet/>
      <dgm:spPr/>
      <dgm:t>
        <a:bodyPr/>
        <a:lstStyle/>
        <a:p>
          <a:endParaRPr lang="es-MX"/>
        </a:p>
      </dgm:t>
    </dgm:pt>
    <dgm:pt modelId="{63C733CB-8408-4314-9BDF-2F65E25EEE09}" type="sibTrans" cxnId="{0475BB07-4CDE-47FB-9AE8-DD9DEAE662EE}">
      <dgm:prSet/>
      <dgm:spPr/>
      <dgm:t>
        <a:bodyPr/>
        <a:lstStyle/>
        <a:p>
          <a:endParaRPr lang="es-MX"/>
        </a:p>
      </dgm:t>
    </dgm:pt>
    <dgm:pt modelId="{87EEBB17-6099-4599-8DA3-EFE904B2BDE0}" type="pres">
      <dgm:prSet presAssocID="{F5490660-8BC6-4C17-9AD1-ABFA6D127BDC}" presName="Name0" presStyleCnt="0">
        <dgm:presLayoutVars>
          <dgm:chPref val="1"/>
          <dgm:dir/>
          <dgm:animOne val="branch"/>
          <dgm:animLvl val="lvl"/>
          <dgm:resizeHandles/>
        </dgm:presLayoutVars>
      </dgm:prSet>
      <dgm:spPr/>
    </dgm:pt>
    <dgm:pt modelId="{B1E4F312-9486-4D93-8549-63E5681E44AD}" type="pres">
      <dgm:prSet presAssocID="{EE6855EE-1C49-4B8D-ABAE-50304131FA97}" presName="vertOne" presStyleCnt="0"/>
      <dgm:spPr/>
    </dgm:pt>
    <dgm:pt modelId="{A0A4103D-311D-4213-A0FF-A4FD39B15D86}" type="pres">
      <dgm:prSet presAssocID="{EE6855EE-1C49-4B8D-ABAE-50304131FA97}" presName="txOne" presStyleLbl="node0" presStyleIdx="0" presStyleCnt="1">
        <dgm:presLayoutVars>
          <dgm:chPref val="3"/>
        </dgm:presLayoutVars>
      </dgm:prSet>
      <dgm:spPr/>
    </dgm:pt>
    <dgm:pt modelId="{5D3C9F0B-31A1-4FBB-A5F9-5569585B2129}" type="pres">
      <dgm:prSet presAssocID="{EE6855EE-1C49-4B8D-ABAE-50304131FA97}" presName="parTransOne" presStyleCnt="0"/>
      <dgm:spPr/>
    </dgm:pt>
    <dgm:pt modelId="{73EC2AF9-2BEA-44EC-8ECF-665CD0A49227}" type="pres">
      <dgm:prSet presAssocID="{EE6855EE-1C49-4B8D-ABAE-50304131FA97}" presName="horzOne" presStyleCnt="0"/>
      <dgm:spPr/>
    </dgm:pt>
    <dgm:pt modelId="{EB2298FE-D7B3-410F-A96E-D0A9D1A08929}" type="pres">
      <dgm:prSet presAssocID="{11BDAB39-9CC9-40F1-A9B3-52C70427F691}" presName="vertTwo" presStyleCnt="0"/>
      <dgm:spPr/>
    </dgm:pt>
    <dgm:pt modelId="{EF3A6CC4-C423-4258-AC54-19FCCF953E77}" type="pres">
      <dgm:prSet presAssocID="{11BDAB39-9CC9-40F1-A9B3-52C70427F691}" presName="txTwo" presStyleLbl="node2" presStyleIdx="0" presStyleCnt="1">
        <dgm:presLayoutVars>
          <dgm:chPref val="3"/>
        </dgm:presLayoutVars>
      </dgm:prSet>
      <dgm:spPr/>
    </dgm:pt>
    <dgm:pt modelId="{18A63058-D275-47D2-8FDD-9B0208728ED9}" type="pres">
      <dgm:prSet presAssocID="{11BDAB39-9CC9-40F1-A9B3-52C70427F691}" presName="parTransTwo" presStyleCnt="0"/>
      <dgm:spPr/>
    </dgm:pt>
    <dgm:pt modelId="{03DBE27D-C8DC-4633-B6F5-C0EC5EB06093}" type="pres">
      <dgm:prSet presAssocID="{11BDAB39-9CC9-40F1-A9B3-52C70427F691}" presName="horzTwo" presStyleCnt="0"/>
      <dgm:spPr/>
    </dgm:pt>
    <dgm:pt modelId="{045B527E-F1E9-4BDC-80E4-7AF02B1F820B}" type="pres">
      <dgm:prSet presAssocID="{3AD56664-9167-466C-8006-B2D51987E98D}" presName="vertThree" presStyleCnt="0"/>
      <dgm:spPr/>
    </dgm:pt>
    <dgm:pt modelId="{822961C9-A294-4264-9ED6-A53FD95D3629}" type="pres">
      <dgm:prSet presAssocID="{3AD56664-9167-466C-8006-B2D51987E98D}" presName="txThree" presStyleLbl="node3" presStyleIdx="0" presStyleCnt="1">
        <dgm:presLayoutVars>
          <dgm:chPref val="3"/>
        </dgm:presLayoutVars>
      </dgm:prSet>
      <dgm:spPr/>
    </dgm:pt>
    <dgm:pt modelId="{51A62619-5026-4EDE-AF9E-3DA04FD0413A}" type="pres">
      <dgm:prSet presAssocID="{3AD56664-9167-466C-8006-B2D51987E98D}" presName="parTransThree" presStyleCnt="0"/>
      <dgm:spPr/>
    </dgm:pt>
    <dgm:pt modelId="{C216127D-5B12-4CF6-BDE8-D07A7A4BB652}" type="pres">
      <dgm:prSet presAssocID="{3AD56664-9167-466C-8006-B2D51987E98D}" presName="horzThree" presStyleCnt="0"/>
      <dgm:spPr/>
    </dgm:pt>
    <dgm:pt modelId="{17C6CD63-BDA1-4FA7-AA07-153EC53D8FEA}" type="pres">
      <dgm:prSet presAssocID="{E1DA8475-A597-4A0D-BA5B-1D7FE612F059}" presName="vertFour" presStyleCnt="0">
        <dgm:presLayoutVars>
          <dgm:chPref val="3"/>
        </dgm:presLayoutVars>
      </dgm:prSet>
      <dgm:spPr/>
    </dgm:pt>
    <dgm:pt modelId="{6407C8FC-7D58-45AC-86A7-EF56A41D9811}" type="pres">
      <dgm:prSet presAssocID="{E1DA8475-A597-4A0D-BA5B-1D7FE612F059}" presName="txFour" presStyleLbl="node4" presStyleIdx="0" presStyleCnt="1" custLinFactNeighborX="-9059" custLinFactNeighborY="3375">
        <dgm:presLayoutVars>
          <dgm:chPref val="3"/>
        </dgm:presLayoutVars>
      </dgm:prSet>
      <dgm:spPr/>
    </dgm:pt>
    <dgm:pt modelId="{389F21EB-4734-4E8A-8A8F-CD0266509100}" type="pres">
      <dgm:prSet presAssocID="{E1DA8475-A597-4A0D-BA5B-1D7FE612F059}" presName="horzFour" presStyleCnt="0"/>
      <dgm:spPr/>
    </dgm:pt>
  </dgm:ptLst>
  <dgm:cxnLst>
    <dgm:cxn modelId="{0475BB07-4CDE-47FB-9AE8-DD9DEAE662EE}" srcId="{3AD56664-9167-466C-8006-B2D51987E98D}" destId="{E1DA8475-A597-4A0D-BA5B-1D7FE612F059}" srcOrd="0" destOrd="0" parTransId="{63BA1D3E-7F0B-4F13-B69D-12CEA659A693}" sibTransId="{63C733CB-8408-4314-9BDF-2F65E25EEE09}"/>
    <dgm:cxn modelId="{1C5F9817-2561-4FEA-868B-77929B0B6A33}" type="presOf" srcId="{E1DA8475-A597-4A0D-BA5B-1D7FE612F059}" destId="{6407C8FC-7D58-45AC-86A7-EF56A41D9811}" srcOrd="0" destOrd="0" presId="urn:microsoft.com/office/officeart/2005/8/layout/hierarchy4"/>
    <dgm:cxn modelId="{25D2011B-C76E-451F-98B3-6228A11EFA2F}" srcId="{F5490660-8BC6-4C17-9AD1-ABFA6D127BDC}" destId="{EE6855EE-1C49-4B8D-ABAE-50304131FA97}" srcOrd="0" destOrd="0" parTransId="{791C33EE-0D37-43F8-9518-EEF589A5DB61}" sibTransId="{6FE36127-D868-44B8-AC1B-7417799D7209}"/>
    <dgm:cxn modelId="{D816B83F-ED51-42C1-955D-88F594E8EE15}" type="presOf" srcId="{3AD56664-9167-466C-8006-B2D51987E98D}" destId="{822961C9-A294-4264-9ED6-A53FD95D3629}" srcOrd="0" destOrd="0" presId="urn:microsoft.com/office/officeart/2005/8/layout/hierarchy4"/>
    <dgm:cxn modelId="{3C10FF4A-3E66-44F2-B0A7-E7F92B1F8645}" type="presOf" srcId="{11BDAB39-9CC9-40F1-A9B3-52C70427F691}" destId="{EF3A6CC4-C423-4258-AC54-19FCCF953E77}" srcOrd="0" destOrd="0" presId="urn:microsoft.com/office/officeart/2005/8/layout/hierarchy4"/>
    <dgm:cxn modelId="{65991C55-02F3-4644-8FE7-29A7BC3C53D2}" type="presOf" srcId="{EE6855EE-1C49-4B8D-ABAE-50304131FA97}" destId="{A0A4103D-311D-4213-A0FF-A4FD39B15D86}" srcOrd="0" destOrd="0" presId="urn:microsoft.com/office/officeart/2005/8/layout/hierarchy4"/>
    <dgm:cxn modelId="{919D0478-91D0-41CF-AE17-BDD9649BBE86}" srcId="{11BDAB39-9CC9-40F1-A9B3-52C70427F691}" destId="{3AD56664-9167-466C-8006-B2D51987E98D}" srcOrd="0" destOrd="0" parTransId="{FD8806B9-B5FC-466D-80EF-75D9D1855556}" sibTransId="{72AA823C-88CC-4789-9DCB-2F6B2D696A68}"/>
    <dgm:cxn modelId="{4A30C881-1CF0-4356-A214-FA185C75200E}" srcId="{EE6855EE-1C49-4B8D-ABAE-50304131FA97}" destId="{11BDAB39-9CC9-40F1-A9B3-52C70427F691}" srcOrd="0" destOrd="0" parTransId="{78E1432E-9A40-4AD4-B6E5-480858203330}" sibTransId="{B929E6D2-4EAA-448A-ACCE-6A1F84AA07F6}"/>
    <dgm:cxn modelId="{5B2E17B1-1F7B-4D7E-AECE-3C65610BF929}" type="presOf" srcId="{F5490660-8BC6-4C17-9AD1-ABFA6D127BDC}" destId="{87EEBB17-6099-4599-8DA3-EFE904B2BDE0}" srcOrd="0" destOrd="0" presId="urn:microsoft.com/office/officeart/2005/8/layout/hierarchy4"/>
    <dgm:cxn modelId="{77AD05C7-2EA9-40E4-9619-77D7B2D4FA07}" type="presParOf" srcId="{87EEBB17-6099-4599-8DA3-EFE904B2BDE0}" destId="{B1E4F312-9486-4D93-8549-63E5681E44AD}" srcOrd="0" destOrd="0" presId="urn:microsoft.com/office/officeart/2005/8/layout/hierarchy4"/>
    <dgm:cxn modelId="{AAA81111-823F-40B6-A4E5-5DD0CB58DE2A}" type="presParOf" srcId="{B1E4F312-9486-4D93-8549-63E5681E44AD}" destId="{A0A4103D-311D-4213-A0FF-A4FD39B15D86}" srcOrd="0" destOrd="0" presId="urn:microsoft.com/office/officeart/2005/8/layout/hierarchy4"/>
    <dgm:cxn modelId="{0035FFA4-A66D-43A4-8D12-19D8D4765D57}" type="presParOf" srcId="{B1E4F312-9486-4D93-8549-63E5681E44AD}" destId="{5D3C9F0B-31A1-4FBB-A5F9-5569585B2129}" srcOrd="1" destOrd="0" presId="urn:microsoft.com/office/officeart/2005/8/layout/hierarchy4"/>
    <dgm:cxn modelId="{C9B5CA4F-45D7-4906-B392-A8F595ABC81A}" type="presParOf" srcId="{B1E4F312-9486-4D93-8549-63E5681E44AD}" destId="{73EC2AF9-2BEA-44EC-8ECF-665CD0A49227}" srcOrd="2" destOrd="0" presId="urn:microsoft.com/office/officeart/2005/8/layout/hierarchy4"/>
    <dgm:cxn modelId="{A1AD1A15-6657-49C0-A758-7C3D2084109E}" type="presParOf" srcId="{73EC2AF9-2BEA-44EC-8ECF-665CD0A49227}" destId="{EB2298FE-D7B3-410F-A96E-D0A9D1A08929}" srcOrd="0" destOrd="0" presId="urn:microsoft.com/office/officeart/2005/8/layout/hierarchy4"/>
    <dgm:cxn modelId="{6056A7EE-5BA8-4503-97E0-082BAE270B22}" type="presParOf" srcId="{EB2298FE-D7B3-410F-A96E-D0A9D1A08929}" destId="{EF3A6CC4-C423-4258-AC54-19FCCF953E77}" srcOrd="0" destOrd="0" presId="urn:microsoft.com/office/officeart/2005/8/layout/hierarchy4"/>
    <dgm:cxn modelId="{54AE4C7F-CE23-4693-8410-9478CB8EC002}" type="presParOf" srcId="{EB2298FE-D7B3-410F-A96E-D0A9D1A08929}" destId="{18A63058-D275-47D2-8FDD-9B0208728ED9}" srcOrd="1" destOrd="0" presId="urn:microsoft.com/office/officeart/2005/8/layout/hierarchy4"/>
    <dgm:cxn modelId="{81F67783-F322-4C43-9E33-ED0DAB9CA06E}" type="presParOf" srcId="{EB2298FE-D7B3-410F-A96E-D0A9D1A08929}" destId="{03DBE27D-C8DC-4633-B6F5-C0EC5EB06093}" srcOrd="2" destOrd="0" presId="urn:microsoft.com/office/officeart/2005/8/layout/hierarchy4"/>
    <dgm:cxn modelId="{550504D7-0A8D-4972-B546-4CD92C057914}" type="presParOf" srcId="{03DBE27D-C8DC-4633-B6F5-C0EC5EB06093}" destId="{045B527E-F1E9-4BDC-80E4-7AF02B1F820B}" srcOrd="0" destOrd="0" presId="urn:microsoft.com/office/officeart/2005/8/layout/hierarchy4"/>
    <dgm:cxn modelId="{707BBAB3-FE0C-4403-B778-9CE47017BCF1}" type="presParOf" srcId="{045B527E-F1E9-4BDC-80E4-7AF02B1F820B}" destId="{822961C9-A294-4264-9ED6-A53FD95D3629}" srcOrd="0" destOrd="0" presId="urn:microsoft.com/office/officeart/2005/8/layout/hierarchy4"/>
    <dgm:cxn modelId="{B99B1058-405C-492E-8B37-B7C72BE134FA}" type="presParOf" srcId="{045B527E-F1E9-4BDC-80E4-7AF02B1F820B}" destId="{51A62619-5026-4EDE-AF9E-3DA04FD0413A}" srcOrd="1" destOrd="0" presId="urn:microsoft.com/office/officeart/2005/8/layout/hierarchy4"/>
    <dgm:cxn modelId="{0441F091-714A-49DC-8143-8E5D5E80EDC3}" type="presParOf" srcId="{045B527E-F1E9-4BDC-80E4-7AF02B1F820B}" destId="{C216127D-5B12-4CF6-BDE8-D07A7A4BB652}" srcOrd="2" destOrd="0" presId="urn:microsoft.com/office/officeart/2005/8/layout/hierarchy4"/>
    <dgm:cxn modelId="{7FB27D9F-5F8B-4C2F-983C-F856D73731B4}" type="presParOf" srcId="{C216127D-5B12-4CF6-BDE8-D07A7A4BB652}" destId="{17C6CD63-BDA1-4FA7-AA07-153EC53D8FEA}" srcOrd="0" destOrd="0" presId="urn:microsoft.com/office/officeart/2005/8/layout/hierarchy4"/>
    <dgm:cxn modelId="{AD8152A0-85DA-45A3-AA64-7BA2FA2ED627}" type="presParOf" srcId="{17C6CD63-BDA1-4FA7-AA07-153EC53D8FEA}" destId="{6407C8FC-7D58-45AC-86A7-EF56A41D9811}" srcOrd="0" destOrd="0" presId="urn:microsoft.com/office/officeart/2005/8/layout/hierarchy4"/>
    <dgm:cxn modelId="{E5187131-7968-40E0-92DF-995D9D08FB99}" type="presParOf" srcId="{17C6CD63-BDA1-4FA7-AA07-153EC53D8FEA}" destId="{389F21EB-4734-4E8A-8A8F-CD0266509100}" srcOrd="1" destOrd="0" presId="urn:microsoft.com/office/officeart/2005/8/layout/hierarchy4"/>
  </dgm:cxnLst>
  <dgm:bg>
    <a:solidFill>
      <a:srgbClr val="0F7969"/>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ED9DD6-9AC6-4AAB-80F3-2970EBB3E7B2}" type="doc">
      <dgm:prSet loTypeId="urn:microsoft.com/office/officeart/2005/8/layout/radial6" loCatId="cycle" qsTypeId="urn:microsoft.com/office/officeart/2005/8/quickstyle/3d1" qsCatId="3D" csTypeId="urn:microsoft.com/office/officeart/2005/8/colors/colorful3" csCatId="colorful" phldr="1"/>
      <dgm:spPr/>
      <dgm:t>
        <a:bodyPr/>
        <a:lstStyle/>
        <a:p>
          <a:endParaRPr lang="es-ES"/>
        </a:p>
      </dgm:t>
    </dgm:pt>
    <dgm:pt modelId="{40EC4FE1-305F-4529-8421-7F3D083ABCA4}">
      <dgm:prSet phldrT="[Texto]" custT="1"/>
      <dgm:spPr>
        <a:solidFill>
          <a:schemeClr val="bg1">
            <a:lumMod val="50000"/>
          </a:schemeClr>
        </a:solidFill>
      </dgm:spPr>
      <dgm:t>
        <a:bodyPr/>
        <a:lstStyle/>
        <a:p>
          <a:r>
            <a:rPr lang="es-MX" sz="1200" b="1" dirty="0"/>
            <a:t>TRATAMIENTO</a:t>
          </a:r>
          <a:endParaRPr lang="es-ES" sz="1200" b="1" dirty="0"/>
        </a:p>
      </dgm:t>
    </dgm:pt>
    <dgm:pt modelId="{631C73BE-EA36-4944-BCF1-74823C480288}" type="parTrans" cxnId="{430A4758-0838-44FD-A2DE-DFE30B1CC624}">
      <dgm:prSet/>
      <dgm:spPr/>
      <dgm:t>
        <a:bodyPr/>
        <a:lstStyle/>
        <a:p>
          <a:endParaRPr lang="es-ES"/>
        </a:p>
      </dgm:t>
    </dgm:pt>
    <dgm:pt modelId="{CAA7C12C-E85A-4D13-A5A6-B94C05345843}" type="sibTrans" cxnId="{430A4758-0838-44FD-A2DE-DFE30B1CC624}">
      <dgm:prSet/>
      <dgm:spPr/>
      <dgm:t>
        <a:bodyPr/>
        <a:lstStyle/>
        <a:p>
          <a:endParaRPr lang="es-ES"/>
        </a:p>
      </dgm:t>
    </dgm:pt>
    <dgm:pt modelId="{8181E5B2-AAF6-49B4-B124-4384CC1B41D8}">
      <dgm:prSet phldrT="[Texto]" custT="1"/>
      <dgm:spPr/>
      <dgm:t>
        <a:bodyPr/>
        <a:lstStyle/>
        <a:p>
          <a:r>
            <a:rPr lang="es-MX" sz="1200" b="1" dirty="0"/>
            <a:t>Obtención</a:t>
          </a:r>
          <a:endParaRPr lang="es-ES" sz="1100" b="1" dirty="0"/>
        </a:p>
      </dgm:t>
    </dgm:pt>
    <dgm:pt modelId="{3F102D10-6EE6-4294-9B73-A28490B4ECE3}" type="parTrans" cxnId="{9B257D2F-08C5-4783-B158-8516A5D8BE52}">
      <dgm:prSet/>
      <dgm:spPr/>
      <dgm:t>
        <a:bodyPr/>
        <a:lstStyle/>
        <a:p>
          <a:endParaRPr lang="es-ES"/>
        </a:p>
      </dgm:t>
    </dgm:pt>
    <dgm:pt modelId="{36B52B8A-878A-40CF-84A5-5BF66FDD212A}" type="sibTrans" cxnId="{9B257D2F-08C5-4783-B158-8516A5D8BE52}">
      <dgm:prSet/>
      <dgm:spPr/>
      <dgm:t>
        <a:bodyPr/>
        <a:lstStyle/>
        <a:p>
          <a:endParaRPr lang="es-ES"/>
        </a:p>
      </dgm:t>
    </dgm:pt>
    <dgm:pt modelId="{C22AEC50-B275-421A-909F-6757DE793A5A}">
      <dgm:prSet phldrT="[Texto]" custT="1"/>
      <dgm:spPr/>
      <dgm:t>
        <a:bodyPr/>
        <a:lstStyle/>
        <a:p>
          <a:r>
            <a:rPr lang="es-MX" sz="1100" b="1" dirty="0"/>
            <a:t>Almacenamiento</a:t>
          </a:r>
          <a:endParaRPr lang="es-ES" sz="1100" b="1" dirty="0"/>
        </a:p>
      </dgm:t>
    </dgm:pt>
    <dgm:pt modelId="{ED8693CF-E541-4031-AD28-3A584EA88EC7}" type="parTrans" cxnId="{2CEE98AA-7C26-45B2-9CB6-8F3EC651551A}">
      <dgm:prSet/>
      <dgm:spPr/>
      <dgm:t>
        <a:bodyPr/>
        <a:lstStyle/>
        <a:p>
          <a:endParaRPr lang="es-ES"/>
        </a:p>
      </dgm:t>
    </dgm:pt>
    <dgm:pt modelId="{CE05F3BB-B18D-49EB-A312-2204CDA5B746}" type="sibTrans" cxnId="{2CEE98AA-7C26-45B2-9CB6-8F3EC651551A}">
      <dgm:prSet/>
      <dgm:spPr/>
      <dgm:t>
        <a:bodyPr/>
        <a:lstStyle/>
        <a:p>
          <a:endParaRPr lang="es-ES"/>
        </a:p>
      </dgm:t>
    </dgm:pt>
    <dgm:pt modelId="{1562B2F2-F1F6-4BC2-AF63-BCA0E0B8190B}">
      <dgm:prSet phldrT="[Texto]" custT="1"/>
      <dgm:spPr/>
      <dgm:t>
        <a:bodyPr/>
        <a:lstStyle/>
        <a:p>
          <a:r>
            <a:rPr lang="es-MX" sz="1100" b="1" dirty="0"/>
            <a:t>Uso</a:t>
          </a:r>
        </a:p>
        <a:p>
          <a:r>
            <a:rPr lang="es-MX" sz="1100" b="1" dirty="0"/>
            <a:t>Acceso</a:t>
          </a:r>
        </a:p>
        <a:p>
          <a:r>
            <a:rPr lang="es-MX" sz="1100" b="1" dirty="0"/>
            <a:t>Aprovechamiento</a:t>
          </a:r>
        </a:p>
        <a:p>
          <a:r>
            <a:rPr lang="es-MX" sz="1100" b="1" dirty="0"/>
            <a:t>Procesamiento</a:t>
          </a:r>
        </a:p>
        <a:p>
          <a:r>
            <a:rPr lang="es-MX" sz="1100" b="1" dirty="0"/>
            <a:t>Monitoreo</a:t>
          </a:r>
          <a:endParaRPr lang="es-ES" sz="1100" b="1" dirty="0"/>
        </a:p>
      </dgm:t>
    </dgm:pt>
    <dgm:pt modelId="{A26D248E-C32D-4295-8971-A1C10A46FD38}" type="parTrans" cxnId="{732E66C5-56A0-4188-8FC7-7B7936526BA2}">
      <dgm:prSet/>
      <dgm:spPr/>
      <dgm:t>
        <a:bodyPr/>
        <a:lstStyle/>
        <a:p>
          <a:endParaRPr lang="es-ES"/>
        </a:p>
      </dgm:t>
    </dgm:pt>
    <dgm:pt modelId="{89105BD9-F64B-4662-A151-5DCED769AB64}" type="sibTrans" cxnId="{732E66C5-56A0-4188-8FC7-7B7936526BA2}">
      <dgm:prSet/>
      <dgm:spPr/>
      <dgm:t>
        <a:bodyPr/>
        <a:lstStyle/>
        <a:p>
          <a:endParaRPr lang="es-ES"/>
        </a:p>
      </dgm:t>
    </dgm:pt>
    <dgm:pt modelId="{ECE251C8-B0A8-4B9B-A86D-117E5E7F5527}">
      <dgm:prSet phldrT="[Texto]" custT="1"/>
      <dgm:spPr/>
      <dgm:t>
        <a:bodyPr/>
        <a:lstStyle/>
        <a:p>
          <a:r>
            <a:rPr lang="es-MX" sz="1200" b="1" dirty="0"/>
            <a:t>Divulgación</a:t>
          </a:r>
          <a:endParaRPr lang="es-ES" sz="1200" b="1" dirty="0"/>
        </a:p>
      </dgm:t>
    </dgm:pt>
    <dgm:pt modelId="{61065BF6-1FF0-4072-BDAF-2ADA4A2B2FB2}" type="parTrans" cxnId="{9F85FB5F-1738-4A4F-84DE-DEEFBCD2A3C2}">
      <dgm:prSet/>
      <dgm:spPr/>
      <dgm:t>
        <a:bodyPr/>
        <a:lstStyle/>
        <a:p>
          <a:endParaRPr lang="es-ES"/>
        </a:p>
      </dgm:t>
    </dgm:pt>
    <dgm:pt modelId="{011935C6-5D7B-452C-923C-542517A780D1}" type="sibTrans" cxnId="{9F85FB5F-1738-4A4F-84DE-DEEFBCD2A3C2}">
      <dgm:prSet/>
      <dgm:spPr/>
      <dgm:t>
        <a:bodyPr/>
        <a:lstStyle/>
        <a:p>
          <a:endParaRPr lang="es-ES"/>
        </a:p>
      </dgm:t>
    </dgm:pt>
    <dgm:pt modelId="{BCF22790-F90E-4745-87E2-ABAF7B6895D6}">
      <dgm:prSet phldrT="[Texto]" custT="1"/>
      <dgm:spPr/>
      <dgm:t>
        <a:bodyPr/>
        <a:lstStyle/>
        <a:p>
          <a:r>
            <a:rPr lang="es-MX" sz="1200" b="1" dirty="0"/>
            <a:t>Bloqueo</a:t>
          </a:r>
          <a:endParaRPr lang="es-ES" sz="1200" b="1" dirty="0"/>
        </a:p>
      </dgm:t>
    </dgm:pt>
    <dgm:pt modelId="{8520FDC9-79BC-475F-95B3-690EFA00602D}" type="parTrans" cxnId="{125C93F2-E3C8-49B6-A3BB-65AE582A2FAB}">
      <dgm:prSet/>
      <dgm:spPr/>
      <dgm:t>
        <a:bodyPr/>
        <a:lstStyle/>
        <a:p>
          <a:endParaRPr lang="es-ES"/>
        </a:p>
      </dgm:t>
    </dgm:pt>
    <dgm:pt modelId="{BB3B796F-B2C9-4B69-821A-0E9954B363CC}" type="sibTrans" cxnId="{125C93F2-E3C8-49B6-A3BB-65AE582A2FAB}">
      <dgm:prSet/>
      <dgm:spPr/>
      <dgm:t>
        <a:bodyPr/>
        <a:lstStyle/>
        <a:p>
          <a:endParaRPr lang="es-ES"/>
        </a:p>
      </dgm:t>
    </dgm:pt>
    <dgm:pt modelId="{E756FB4E-CE27-4CA7-934B-4564FB3B4090}">
      <dgm:prSet phldrT="[Texto]" custT="1"/>
      <dgm:spPr/>
      <dgm:t>
        <a:bodyPr/>
        <a:lstStyle/>
        <a:p>
          <a:r>
            <a:rPr lang="es-MX" sz="1200" b="1" dirty="0"/>
            <a:t>Cancelación</a:t>
          </a:r>
        </a:p>
        <a:p>
          <a:r>
            <a:rPr lang="es-MX" sz="1200" b="1" dirty="0"/>
            <a:t>Supresión</a:t>
          </a:r>
          <a:endParaRPr lang="es-ES" sz="1000" b="1" dirty="0"/>
        </a:p>
      </dgm:t>
    </dgm:pt>
    <dgm:pt modelId="{A855A4AD-B47D-4292-984B-41C694B542CA}" type="parTrans" cxnId="{897F672F-D047-4B41-B87D-146E36F7D789}">
      <dgm:prSet/>
      <dgm:spPr/>
      <dgm:t>
        <a:bodyPr/>
        <a:lstStyle/>
        <a:p>
          <a:endParaRPr lang="es-ES"/>
        </a:p>
      </dgm:t>
    </dgm:pt>
    <dgm:pt modelId="{E87B5C6C-AF02-4459-8F7A-E8F7EDE84701}" type="sibTrans" cxnId="{897F672F-D047-4B41-B87D-146E36F7D789}">
      <dgm:prSet/>
      <dgm:spPr/>
      <dgm:t>
        <a:bodyPr/>
        <a:lstStyle/>
        <a:p>
          <a:endParaRPr lang="es-ES"/>
        </a:p>
      </dgm:t>
    </dgm:pt>
    <dgm:pt modelId="{3253B1D8-0322-42A8-A3FD-F0C5CA8F0CF6}" type="pres">
      <dgm:prSet presAssocID="{82ED9DD6-9AC6-4AAB-80F3-2970EBB3E7B2}" presName="Name0" presStyleCnt="0">
        <dgm:presLayoutVars>
          <dgm:chMax val="1"/>
          <dgm:dir/>
          <dgm:animLvl val="ctr"/>
          <dgm:resizeHandles val="exact"/>
        </dgm:presLayoutVars>
      </dgm:prSet>
      <dgm:spPr/>
    </dgm:pt>
    <dgm:pt modelId="{8672ABA7-A484-4E96-996D-DCAE177C030C}" type="pres">
      <dgm:prSet presAssocID="{40EC4FE1-305F-4529-8421-7F3D083ABCA4}" presName="centerShape" presStyleLbl="node0" presStyleIdx="0" presStyleCnt="1"/>
      <dgm:spPr/>
    </dgm:pt>
    <dgm:pt modelId="{3BAA84A1-78FA-4B80-950A-C7678A08F3C9}" type="pres">
      <dgm:prSet presAssocID="{8181E5B2-AAF6-49B4-B124-4384CC1B41D8}" presName="node" presStyleLbl="node1" presStyleIdx="0" presStyleCnt="6" custScaleX="139078" custScaleY="129570">
        <dgm:presLayoutVars>
          <dgm:bulletEnabled val="1"/>
        </dgm:presLayoutVars>
      </dgm:prSet>
      <dgm:spPr/>
    </dgm:pt>
    <dgm:pt modelId="{3DFA2704-58CB-41E7-A476-B0D11BCE3461}" type="pres">
      <dgm:prSet presAssocID="{8181E5B2-AAF6-49B4-B124-4384CC1B41D8}" presName="dummy" presStyleCnt="0"/>
      <dgm:spPr/>
    </dgm:pt>
    <dgm:pt modelId="{3BD16B09-595A-446E-9C43-CFE53FB3262E}" type="pres">
      <dgm:prSet presAssocID="{36B52B8A-878A-40CF-84A5-5BF66FDD212A}" presName="sibTrans" presStyleLbl="sibTrans2D1" presStyleIdx="0" presStyleCnt="6"/>
      <dgm:spPr/>
    </dgm:pt>
    <dgm:pt modelId="{337683A1-D0A1-496D-9AC2-77F41B80EA21}" type="pres">
      <dgm:prSet presAssocID="{C22AEC50-B275-421A-909F-6757DE793A5A}" presName="node" presStyleLbl="node1" presStyleIdx="1" presStyleCnt="6" custScaleX="155388" custScaleY="127369">
        <dgm:presLayoutVars>
          <dgm:bulletEnabled val="1"/>
        </dgm:presLayoutVars>
      </dgm:prSet>
      <dgm:spPr/>
    </dgm:pt>
    <dgm:pt modelId="{C7A730E6-18B5-42E0-B6F1-86269AB5AEEB}" type="pres">
      <dgm:prSet presAssocID="{C22AEC50-B275-421A-909F-6757DE793A5A}" presName="dummy" presStyleCnt="0"/>
      <dgm:spPr/>
    </dgm:pt>
    <dgm:pt modelId="{33E8D71D-EB75-4B99-8765-63C6B2FCBF06}" type="pres">
      <dgm:prSet presAssocID="{CE05F3BB-B18D-49EB-A312-2204CDA5B746}" presName="sibTrans" presStyleLbl="sibTrans2D1" presStyleIdx="1" presStyleCnt="6"/>
      <dgm:spPr/>
    </dgm:pt>
    <dgm:pt modelId="{6530AA96-08B2-4A71-8018-9B9D33CB4A63}" type="pres">
      <dgm:prSet presAssocID="{1562B2F2-F1F6-4BC2-AF63-BCA0E0B8190B}" presName="node" presStyleLbl="node1" presStyleIdx="2" presStyleCnt="6" custScaleX="141646" custScaleY="135232">
        <dgm:presLayoutVars>
          <dgm:bulletEnabled val="1"/>
        </dgm:presLayoutVars>
      </dgm:prSet>
      <dgm:spPr/>
    </dgm:pt>
    <dgm:pt modelId="{DA079107-A7CB-4F65-9773-E20FC8F3A7A0}" type="pres">
      <dgm:prSet presAssocID="{1562B2F2-F1F6-4BC2-AF63-BCA0E0B8190B}" presName="dummy" presStyleCnt="0"/>
      <dgm:spPr/>
    </dgm:pt>
    <dgm:pt modelId="{6CADA000-6608-42AC-BF16-CAB47ADADC51}" type="pres">
      <dgm:prSet presAssocID="{89105BD9-F64B-4662-A151-5DCED769AB64}" presName="sibTrans" presStyleLbl="sibTrans2D1" presStyleIdx="2" presStyleCnt="6"/>
      <dgm:spPr/>
    </dgm:pt>
    <dgm:pt modelId="{EE872B3B-A0FD-4C81-8724-762E048205A0}" type="pres">
      <dgm:prSet presAssocID="{ECE251C8-B0A8-4B9B-A86D-117E5E7F5527}" presName="node" presStyleLbl="node1" presStyleIdx="3" presStyleCnt="6" custScaleX="135713" custScaleY="121707">
        <dgm:presLayoutVars>
          <dgm:bulletEnabled val="1"/>
        </dgm:presLayoutVars>
      </dgm:prSet>
      <dgm:spPr/>
    </dgm:pt>
    <dgm:pt modelId="{9C594DB3-071F-4A89-84F1-58457DEE63BF}" type="pres">
      <dgm:prSet presAssocID="{ECE251C8-B0A8-4B9B-A86D-117E5E7F5527}" presName="dummy" presStyleCnt="0"/>
      <dgm:spPr/>
    </dgm:pt>
    <dgm:pt modelId="{9D3E9C24-A447-4253-A89D-1E0862859CEC}" type="pres">
      <dgm:prSet presAssocID="{011935C6-5D7B-452C-923C-542517A780D1}" presName="sibTrans" presStyleLbl="sibTrans2D1" presStyleIdx="3" presStyleCnt="6"/>
      <dgm:spPr/>
    </dgm:pt>
    <dgm:pt modelId="{8B483FCB-C365-448A-9513-E187E494FC37}" type="pres">
      <dgm:prSet presAssocID="{BCF22790-F90E-4745-87E2-ABAF7B6895D6}" presName="node" presStyleLbl="node1" presStyleIdx="4" presStyleCnt="6" custScaleX="139192" custScaleY="135232">
        <dgm:presLayoutVars>
          <dgm:bulletEnabled val="1"/>
        </dgm:presLayoutVars>
      </dgm:prSet>
      <dgm:spPr/>
    </dgm:pt>
    <dgm:pt modelId="{CCB1B8CD-E718-4E32-AC43-A04A063B5525}" type="pres">
      <dgm:prSet presAssocID="{BCF22790-F90E-4745-87E2-ABAF7B6895D6}" presName="dummy" presStyleCnt="0"/>
      <dgm:spPr/>
    </dgm:pt>
    <dgm:pt modelId="{BB9651F6-A2E4-4855-B5B0-3C75F721BBB5}" type="pres">
      <dgm:prSet presAssocID="{BB3B796F-B2C9-4B69-821A-0E9954B363CC}" presName="sibTrans" presStyleLbl="sibTrans2D1" presStyleIdx="4" presStyleCnt="6"/>
      <dgm:spPr/>
    </dgm:pt>
    <dgm:pt modelId="{5E19C24B-1C36-4176-A4EB-9B70A56B7A58}" type="pres">
      <dgm:prSet presAssocID="{E756FB4E-CE27-4CA7-934B-4564FB3B4090}" presName="node" presStyleLbl="node1" presStyleIdx="5" presStyleCnt="6" custScaleX="136282" custScaleY="126599">
        <dgm:presLayoutVars>
          <dgm:bulletEnabled val="1"/>
        </dgm:presLayoutVars>
      </dgm:prSet>
      <dgm:spPr/>
    </dgm:pt>
    <dgm:pt modelId="{AFC15156-63A1-4A55-BDD3-EB7CCC9F1A3B}" type="pres">
      <dgm:prSet presAssocID="{E756FB4E-CE27-4CA7-934B-4564FB3B4090}" presName="dummy" presStyleCnt="0"/>
      <dgm:spPr/>
    </dgm:pt>
    <dgm:pt modelId="{7AC2D194-D9AC-45DA-AA68-0C8205F3E962}" type="pres">
      <dgm:prSet presAssocID="{E87B5C6C-AF02-4459-8F7A-E8F7EDE84701}" presName="sibTrans" presStyleLbl="sibTrans2D1" presStyleIdx="5" presStyleCnt="6"/>
      <dgm:spPr/>
    </dgm:pt>
  </dgm:ptLst>
  <dgm:cxnLst>
    <dgm:cxn modelId="{2B3DEF05-FF3E-40CB-ADE8-C1395ED655ED}" type="presOf" srcId="{BB3B796F-B2C9-4B69-821A-0E9954B363CC}" destId="{BB9651F6-A2E4-4855-B5B0-3C75F721BBB5}" srcOrd="0" destOrd="0" presId="urn:microsoft.com/office/officeart/2005/8/layout/radial6"/>
    <dgm:cxn modelId="{39364F13-1152-44C4-AC34-2EE58344E1D9}" type="presOf" srcId="{8181E5B2-AAF6-49B4-B124-4384CC1B41D8}" destId="{3BAA84A1-78FA-4B80-950A-C7678A08F3C9}" srcOrd="0" destOrd="0" presId="urn:microsoft.com/office/officeart/2005/8/layout/radial6"/>
    <dgm:cxn modelId="{3E608E14-CAF0-4BEB-98E3-3E13BA0FA9FC}" type="presOf" srcId="{ECE251C8-B0A8-4B9B-A86D-117E5E7F5527}" destId="{EE872B3B-A0FD-4C81-8724-762E048205A0}" srcOrd="0" destOrd="0" presId="urn:microsoft.com/office/officeart/2005/8/layout/radial6"/>
    <dgm:cxn modelId="{F183752B-DB02-41CD-B328-B9DF3EA2895C}" type="presOf" srcId="{E87B5C6C-AF02-4459-8F7A-E8F7EDE84701}" destId="{7AC2D194-D9AC-45DA-AA68-0C8205F3E962}" srcOrd="0" destOrd="0" presId="urn:microsoft.com/office/officeart/2005/8/layout/radial6"/>
    <dgm:cxn modelId="{897F672F-D047-4B41-B87D-146E36F7D789}" srcId="{40EC4FE1-305F-4529-8421-7F3D083ABCA4}" destId="{E756FB4E-CE27-4CA7-934B-4564FB3B4090}" srcOrd="5" destOrd="0" parTransId="{A855A4AD-B47D-4292-984B-41C694B542CA}" sibTransId="{E87B5C6C-AF02-4459-8F7A-E8F7EDE84701}"/>
    <dgm:cxn modelId="{9B257D2F-08C5-4783-B158-8516A5D8BE52}" srcId="{40EC4FE1-305F-4529-8421-7F3D083ABCA4}" destId="{8181E5B2-AAF6-49B4-B124-4384CC1B41D8}" srcOrd="0" destOrd="0" parTransId="{3F102D10-6EE6-4294-9B73-A28490B4ECE3}" sibTransId="{36B52B8A-878A-40CF-84A5-5BF66FDD212A}"/>
    <dgm:cxn modelId="{40AC8134-7B75-4DBF-B12C-2EA904327464}" type="presOf" srcId="{89105BD9-F64B-4662-A151-5DCED769AB64}" destId="{6CADA000-6608-42AC-BF16-CAB47ADADC51}" srcOrd="0" destOrd="0" presId="urn:microsoft.com/office/officeart/2005/8/layout/radial6"/>
    <dgm:cxn modelId="{9F85FB5F-1738-4A4F-84DE-DEEFBCD2A3C2}" srcId="{40EC4FE1-305F-4529-8421-7F3D083ABCA4}" destId="{ECE251C8-B0A8-4B9B-A86D-117E5E7F5527}" srcOrd="3" destOrd="0" parTransId="{61065BF6-1FF0-4072-BDAF-2ADA4A2B2FB2}" sibTransId="{011935C6-5D7B-452C-923C-542517A780D1}"/>
    <dgm:cxn modelId="{0D24A061-2AFA-4F71-8687-6C2B7E7D7829}" type="presOf" srcId="{CE05F3BB-B18D-49EB-A312-2204CDA5B746}" destId="{33E8D71D-EB75-4B99-8765-63C6B2FCBF06}" srcOrd="0" destOrd="0" presId="urn:microsoft.com/office/officeart/2005/8/layout/radial6"/>
    <dgm:cxn modelId="{FE028944-BAE9-4797-8C7F-FF50EDB6E6FD}" type="presOf" srcId="{1562B2F2-F1F6-4BC2-AF63-BCA0E0B8190B}" destId="{6530AA96-08B2-4A71-8018-9B9D33CB4A63}" srcOrd="0" destOrd="0" presId="urn:microsoft.com/office/officeart/2005/8/layout/radial6"/>
    <dgm:cxn modelId="{5F4B686F-FE13-4801-8D40-9A1F93320BD5}" type="presOf" srcId="{82ED9DD6-9AC6-4AAB-80F3-2970EBB3E7B2}" destId="{3253B1D8-0322-42A8-A3FD-F0C5CA8F0CF6}" srcOrd="0" destOrd="0" presId="urn:microsoft.com/office/officeart/2005/8/layout/radial6"/>
    <dgm:cxn modelId="{956EA24F-68FC-43CE-A3B7-4C8E3EFF3448}" type="presOf" srcId="{BCF22790-F90E-4745-87E2-ABAF7B6895D6}" destId="{8B483FCB-C365-448A-9513-E187E494FC37}" srcOrd="0" destOrd="0" presId="urn:microsoft.com/office/officeart/2005/8/layout/radial6"/>
    <dgm:cxn modelId="{FE2BAA51-EBB0-47F5-9A36-3933A6C80DE9}" type="presOf" srcId="{011935C6-5D7B-452C-923C-542517A780D1}" destId="{9D3E9C24-A447-4253-A89D-1E0862859CEC}" srcOrd="0" destOrd="0" presId="urn:microsoft.com/office/officeart/2005/8/layout/radial6"/>
    <dgm:cxn modelId="{430A4758-0838-44FD-A2DE-DFE30B1CC624}" srcId="{82ED9DD6-9AC6-4AAB-80F3-2970EBB3E7B2}" destId="{40EC4FE1-305F-4529-8421-7F3D083ABCA4}" srcOrd="0" destOrd="0" parTransId="{631C73BE-EA36-4944-BCF1-74823C480288}" sibTransId="{CAA7C12C-E85A-4D13-A5A6-B94C05345843}"/>
    <dgm:cxn modelId="{2CEE98AA-7C26-45B2-9CB6-8F3EC651551A}" srcId="{40EC4FE1-305F-4529-8421-7F3D083ABCA4}" destId="{C22AEC50-B275-421A-909F-6757DE793A5A}" srcOrd="1" destOrd="0" parTransId="{ED8693CF-E541-4031-AD28-3A584EA88EC7}" sibTransId="{CE05F3BB-B18D-49EB-A312-2204CDA5B746}"/>
    <dgm:cxn modelId="{35CCACC1-3981-4A01-BF8D-AC668ACA0542}" type="presOf" srcId="{40EC4FE1-305F-4529-8421-7F3D083ABCA4}" destId="{8672ABA7-A484-4E96-996D-DCAE177C030C}" srcOrd="0" destOrd="0" presId="urn:microsoft.com/office/officeart/2005/8/layout/radial6"/>
    <dgm:cxn modelId="{732E66C5-56A0-4188-8FC7-7B7936526BA2}" srcId="{40EC4FE1-305F-4529-8421-7F3D083ABCA4}" destId="{1562B2F2-F1F6-4BC2-AF63-BCA0E0B8190B}" srcOrd="2" destOrd="0" parTransId="{A26D248E-C32D-4295-8971-A1C10A46FD38}" sibTransId="{89105BD9-F64B-4662-A151-5DCED769AB64}"/>
    <dgm:cxn modelId="{26E948EF-2A57-4F83-8473-F459F2936DA6}" type="presOf" srcId="{36B52B8A-878A-40CF-84A5-5BF66FDD212A}" destId="{3BD16B09-595A-446E-9C43-CFE53FB3262E}" srcOrd="0" destOrd="0" presId="urn:microsoft.com/office/officeart/2005/8/layout/radial6"/>
    <dgm:cxn modelId="{21BF97EF-FCBA-47BA-96B5-3A07D8216E6C}" type="presOf" srcId="{C22AEC50-B275-421A-909F-6757DE793A5A}" destId="{337683A1-D0A1-496D-9AC2-77F41B80EA21}" srcOrd="0" destOrd="0" presId="urn:microsoft.com/office/officeart/2005/8/layout/radial6"/>
    <dgm:cxn modelId="{033EF7F0-8BE4-45A9-9731-8A2BFAB5A6C2}" type="presOf" srcId="{E756FB4E-CE27-4CA7-934B-4564FB3B4090}" destId="{5E19C24B-1C36-4176-A4EB-9B70A56B7A58}" srcOrd="0" destOrd="0" presId="urn:microsoft.com/office/officeart/2005/8/layout/radial6"/>
    <dgm:cxn modelId="{125C93F2-E3C8-49B6-A3BB-65AE582A2FAB}" srcId="{40EC4FE1-305F-4529-8421-7F3D083ABCA4}" destId="{BCF22790-F90E-4745-87E2-ABAF7B6895D6}" srcOrd="4" destOrd="0" parTransId="{8520FDC9-79BC-475F-95B3-690EFA00602D}" sibTransId="{BB3B796F-B2C9-4B69-821A-0E9954B363CC}"/>
    <dgm:cxn modelId="{FD795DDE-38F1-4534-B223-3C831DC2C1FE}" type="presParOf" srcId="{3253B1D8-0322-42A8-A3FD-F0C5CA8F0CF6}" destId="{8672ABA7-A484-4E96-996D-DCAE177C030C}" srcOrd="0" destOrd="0" presId="urn:microsoft.com/office/officeart/2005/8/layout/radial6"/>
    <dgm:cxn modelId="{A74AA79E-6F18-4209-82A0-E2571414D7BE}" type="presParOf" srcId="{3253B1D8-0322-42A8-A3FD-F0C5CA8F0CF6}" destId="{3BAA84A1-78FA-4B80-950A-C7678A08F3C9}" srcOrd="1" destOrd="0" presId="urn:microsoft.com/office/officeart/2005/8/layout/radial6"/>
    <dgm:cxn modelId="{D1157FDD-EECA-4F63-A49D-54154B89A07B}" type="presParOf" srcId="{3253B1D8-0322-42A8-A3FD-F0C5CA8F0CF6}" destId="{3DFA2704-58CB-41E7-A476-B0D11BCE3461}" srcOrd="2" destOrd="0" presId="urn:microsoft.com/office/officeart/2005/8/layout/radial6"/>
    <dgm:cxn modelId="{A7BEF332-76E3-41BF-9EC8-60F2AD89E909}" type="presParOf" srcId="{3253B1D8-0322-42A8-A3FD-F0C5CA8F0CF6}" destId="{3BD16B09-595A-446E-9C43-CFE53FB3262E}" srcOrd="3" destOrd="0" presId="urn:microsoft.com/office/officeart/2005/8/layout/radial6"/>
    <dgm:cxn modelId="{788ACAF4-435F-4C0D-B45C-13FEC3D778B7}" type="presParOf" srcId="{3253B1D8-0322-42A8-A3FD-F0C5CA8F0CF6}" destId="{337683A1-D0A1-496D-9AC2-77F41B80EA21}" srcOrd="4" destOrd="0" presId="urn:microsoft.com/office/officeart/2005/8/layout/radial6"/>
    <dgm:cxn modelId="{B0B3A845-349F-4198-B56D-3E81A26578A1}" type="presParOf" srcId="{3253B1D8-0322-42A8-A3FD-F0C5CA8F0CF6}" destId="{C7A730E6-18B5-42E0-B6F1-86269AB5AEEB}" srcOrd="5" destOrd="0" presId="urn:microsoft.com/office/officeart/2005/8/layout/radial6"/>
    <dgm:cxn modelId="{C98ADF26-097E-4DEF-8A88-BDC858AE25A9}" type="presParOf" srcId="{3253B1D8-0322-42A8-A3FD-F0C5CA8F0CF6}" destId="{33E8D71D-EB75-4B99-8765-63C6B2FCBF06}" srcOrd="6" destOrd="0" presId="urn:microsoft.com/office/officeart/2005/8/layout/radial6"/>
    <dgm:cxn modelId="{521B7125-52A4-4E2C-A090-D1C912869918}" type="presParOf" srcId="{3253B1D8-0322-42A8-A3FD-F0C5CA8F0CF6}" destId="{6530AA96-08B2-4A71-8018-9B9D33CB4A63}" srcOrd="7" destOrd="0" presId="urn:microsoft.com/office/officeart/2005/8/layout/radial6"/>
    <dgm:cxn modelId="{DE73CA6F-39D8-469A-82F6-F22ED1980788}" type="presParOf" srcId="{3253B1D8-0322-42A8-A3FD-F0C5CA8F0CF6}" destId="{DA079107-A7CB-4F65-9773-E20FC8F3A7A0}" srcOrd="8" destOrd="0" presId="urn:microsoft.com/office/officeart/2005/8/layout/radial6"/>
    <dgm:cxn modelId="{18DAF2DF-0E61-4D83-81BD-A73C8C722264}" type="presParOf" srcId="{3253B1D8-0322-42A8-A3FD-F0C5CA8F0CF6}" destId="{6CADA000-6608-42AC-BF16-CAB47ADADC51}" srcOrd="9" destOrd="0" presId="urn:microsoft.com/office/officeart/2005/8/layout/radial6"/>
    <dgm:cxn modelId="{1CB6102A-DE2A-4E1F-A8A8-0EAF7E48F46F}" type="presParOf" srcId="{3253B1D8-0322-42A8-A3FD-F0C5CA8F0CF6}" destId="{EE872B3B-A0FD-4C81-8724-762E048205A0}" srcOrd="10" destOrd="0" presId="urn:microsoft.com/office/officeart/2005/8/layout/radial6"/>
    <dgm:cxn modelId="{1AA71589-329B-4987-8C5D-A6A9F00A4A69}" type="presParOf" srcId="{3253B1D8-0322-42A8-A3FD-F0C5CA8F0CF6}" destId="{9C594DB3-071F-4A89-84F1-58457DEE63BF}" srcOrd="11" destOrd="0" presId="urn:microsoft.com/office/officeart/2005/8/layout/radial6"/>
    <dgm:cxn modelId="{01E75C83-3FA8-4E74-8BB2-A8E6EC3F99EE}" type="presParOf" srcId="{3253B1D8-0322-42A8-A3FD-F0C5CA8F0CF6}" destId="{9D3E9C24-A447-4253-A89D-1E0862859CEC}" srcOrd="12" destOrd="0" presId="urn:microsoft.com/office/officeart/2005/8/layout/radial6"/>
    <dgm:cxn modelId="{BCF6FDF5-9EB7-48DB-A755-4361B417B794}" type="presParOf" srcId="{3253B1D8-0322-42A8-A3FD-F0C5CA8F0CF6}" destId="{8B483FCB-C365-448A-9513-E187E494FC37}" srcOrd="13" destOrd="0" presId="urn:microsoft.com/office/officeart/2005/8/layout/radial6"/>
    <dgm:cxn modelId="{C4699AC9-12A4-410F-B516-36E6B81FC4F8}" type="presParOf" srcId="{3253B1D8-0322-42A8-A3FD-F0C5CA8F0CF6}" destId="{CCB1B8CD-E718-4E32-AC43-A04A063B5525}" srcOrd="14" destOrd="0" presId="urn:microsoft.com/office/officeart/2005/8/layout/radial6"/>
    <dgm:cxn modelId="{54DF8969-D549-4317-A72C-01D6119ED1D9}" type="presParOf" srcId="{3253B1D8-0322-42A8-A3FD-F0C5CA8F0CF6}" destId="{BB9651F6-A2E4-4855-B5B0-3C75F721BBB5}" srcOrd="15" destOrd="0" presId="urn:microsoft.com/office/officeart/2005/8/layout/radial6"/>
    <dgm:cxn modelId="{D7D83BF1-88EC-4F04-A65D-8758A90FBBE9}" type="presParOf" srcId="{3253B1D8-0322-42A8-A3FD-F0C5CA8F0CF6}" destId="{5E19C24B-1C36-4176-A4EB-9B70A56B7A58}" srcOrd="16" destOrd="0" presId="urn:microsoft.com/office/officeart/2005/8/layout/radial6"/>
    <dgm:cxn modelId="{0B8B4CE6-11D3-498C-AC1E-6669FD75DB42}" type="presParOf" srcId="{3253B1D8-0322-42A8-A3FD-F0C5CA8F0CF6}" destId="{AFC15156-63A1-4A55-BDD3-EB7CCC9F1A3B}" srcOrd="17" destOrd="0" presId="urn:microsoft.com/office/officeart/2005/8/layout/radial6"/>
    <dgm:cxn modelId="{FD6EC8A6-6421-4C2D-A0D4-E79D1144871E}" type="presParOf" srcId="{3253B1D8-0322-42A8-A3FD-F0C5CA8F0CF6}" destId="{7AC2D194-D9AC-45DA-AA68-0C8205F3E96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F561CA-1DC5-4FE2-A1E9-5F92DD5B582E}"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s-MX"/>
        </a:p>
      </dgm:t>
    </dgm:pt>
    <dgm:pt modelId="{761BEC92-A398-4DE4-BBCA-AF2851752619}">
      <dgm:prSet phldrT="[Texto]">
        <dgm:style>
          <a:lnRef idx="2">
            <a:schemeClr val="accent6">
              <a:shade val="50000"/>
            </a:schemeClr>
          </a:lnRef>
          <a:fillRef idx="1">
            <a:schemeClr val="accent6"/>
          </a:fillRef>
          <a:effectRef idx="0">
            <a:schemeClr val="accent6"/>
          </a:effectRef>
          <a:fontRef idx="minor">
            <a:schemeClr val="lt1"/>
          </a:fontRef>
        </dgm:style>
      </dgm:prSet>
      <dgm:spPr>
        <a:solidFill>
          <a:schemeClr val="accent4">
            <a:lumMod val="75000"/>
          </a:schemeClr>
        </a:solidFill>
        <a:ln>
          <a:noFill/>
        </a:ln>
      </dgm:spPr>
      <dgm:t>
        <a:bodyPr/>
        <a:lstStyle/>
        <a:p>
          <a:r>
            <a:rPr lang="es-MX" dirty="0"/>
            <a:t>Factores para determinar las medidas de seguridad</a:t>
          </a:r>
        </a:p>
      </dgm:t>
    </dgm:pt>
    <dgm:pt modelId="{838691F8-585E-449F-A1DD-78771E9412AA}" type="parTrans" cxnId="{B8928DA7-C555-4645-8450-990CFFE95870}">
      <dgm:prSet/>
      <dgm:spPr/>
      <dgm:t>
        <a:bodyPr/>
        <a:lstStyle/>
        <a:p>
          <a:endParaRPr lang="es-MX"/>
        </a:p>
      </dgm:t>
    </dgm:pt>
    <dgm:pt modelId="{0CC02962-585D-41B3-8F06-74247C00E5E0}" type="sibTrans" cxnId="{B8928DA7-C555-4645-8450-990CFFE95870}">
      <dgm:prSet/>
      <dgm:spPr/>
      <dgm:t>
        <a:bodyPr/>
        <a:lstStyle/>
        <a:p>
          <a:endParaRPr lang="es-MX"/>
        </a:p>
      </dgm:t>
    </dgm:pt>
    <dgm:pt modelId="{AD26E6EF-3E12-4F1D-A911-0E6805728A58}">
      <dgm:prSet phldrT="[Texto]"/>
      <dgm:spPr>
        <a:solidFill>
          <a:schemeClr val="bg1">
            <a:lumMod val="85000"/>
          </a:schemeClr>
        </a:solidFill>
      </dgm:spPr>
      <dgm:t>
        <a:bodyPr/>
        <a:lstStyle/>
        <a:p>
          <a:r>
            <a:rPr lang="es-MX" b="1" dirty="0">
              <a:solidFill>
                <a:schemeClr val="bg1">
                  <a:lumMod val="50000"/>
                </a:schemeClr>
              </a:solidFill>
            </a:rPr>
            <a:t>Nos ayudan a definir…</a:t>
          </a:r>
        </a:p>
      </dgm:t>
    </dgm:pt>
    <dgm:pt modelId="{AB73153E-E9DF-42B1-9E5A-34B8D7C96239}" type="parTrans" cxnId="{C72088C7-69C9-4E83-8CAB-B4A19B11BC8B}">
      <dgm:prSet/>
      <dgm:spPr/>
      <dgm:t>
        <a:bodyPr/>
        <a:lstStyle/>
        <a:p>
          <a:endParaRPr lang="es-MX"/>
        </a:p>
      </dgm:t>
    </dgm:pt>
    <dgm:pt modelId="{7CA815D9-E3A1-47F3-9045-7A6BAF63DEA4}" type="sibTrans" cxnId="{C72088C7-69C9-4E83-8CAB-B4A19B11BC8B}">
      <dgm:prSet/>
      <dgm:spPr/>
      <dgm:t>
        <a:bodyPr/>
        <a:lstStyle/>
        <a:p>
          <a:endParaRPr lang="es-MX"/>
        </a:p>
      </dgm:t>
    </dgm:pt>
    <dgm:pt modelId="{0A495265-676E-4FA4-BEB8-6EBE7444D76C}">
      <dgm:prSet phldrT="[Texto]"/>
      <dgm:spPr>
        <a:solidFill>
          <a:srgbClr val="0F7969"/>
        </a:solidFill>
      </dgm:spPr>
      <dgm:t>
        <a:bodyPr/>
        <a:lstStyle/>
        <a:p>
          <a:r>
            <a:rPr lang="es-MX" b="1" dirty="0"/>
            <a:t>Criterios</a:t>
          </a:r>
          <a:r>
            <a:rPr lang="es-MX" b="1" baseline="0" dirty="0"/>
            <a:t> de Evaluación del Riesgo</a:t>
          </a:r>
          <a:endParaRPr lang="es-MX" b="1" dirty="0"/>
        </a:p>
      </dgm:t>
    </dgm:pt>
    <dgm:pt modelId="{EA9AA811-897B-47F9-9787-35E34693D0F6}" type="parTrans" cxnId="{E8D4FFE9-D5F0-4D09-8714-D472965E8FF8}">
      <dgm:prSet/>
      <dgm:spPr/>
      <dgm:t>
        <a:bodyPr/>
        <a:lstStyle/>
        <a:p>
          <a:endParaRPr lang="es-MX"/>
        </a:p>
      </dgm:t>
    </dgm:pt>
    <dgm:pt modelId="{651ED56E-34FD-4BB8-B776-FDB2A9CB508A}" type="sibTrans" cxnId="{E8D4FFE9-D5F0-4D09-8714-D472965E8FF8}">
      <dgm:prSet/>
      <dgm:spPr/>
      <dgm:t>
        <a:bodyPr/>
        <a:lstStyle/>
        <a:p>
          <a:endParaRPr lang="es-MX"/>
        </a:p>
      </dgm:t>
    </dgm:pt>
    <dgm:pt modelId="{32D624DA-C1B4-4D61-A288-474F680D6842}" type="pres">
      <dgm:prSet presAssocID="{17F561CA-1DC5-4FE2-A1E9-5F92DD5B582E}" presName="Name0" presStyleCnt="0">
        <dgm:presLayoutVars>
          <dgm:dir/>
          <dgm:animLvl val="lvl"/>
          <dgm:resizeHandles val="exact"/>
        </dgm:presLayoutVars>
      </dgm:prSet>
      <dgm:spPr/>
    </dgm:pt>
    <dgm:pt modelId="{76F4A69C-618B-4CCE-9BC4-7E43E1D81AA4}" type="pres">
      <dgm:prSet presAssocID="{761BEC92-A398-4DE4-BBCA-AF2851752619}" presName="parTxOnly" presStyleLbl="node1" presStyleIdx="0" presStyleCnt="3">
        <dgm:presLayoutVars>
          <dgm:chMax val="0"/>
          <dgm:chPref val="0"/>
          <dgm:bulletEnabled val="1"/>
        </dgm:presLayoutVars>
      </dgm:prSet>
      <dgm:spPr/>
    </dgm:pt>
    <dgm:pt modelId="{15FBCDB0-DE37-42C9-AB45-38DAF02C5DC1}" type="pres">
      <dgm:prSet presAssocID="{0CC02962-585D-41B3-8F06-74247C00E5E0}" presName="parTxOnlySpace" presStyleCnt="0"/>
      <dgm:spPr/>
    </dgm:pt>
    <dgm:pt modelId="{4ABA8E2A-FFC3-4949-A239-79E311C22A02}" type="pres">
      <dgm:prSet presAssocID="{AD26E6EF-3E12-4F1D-A911-0E6805728A58}" presName="parTxOnly" presStyleLbl="node1" presStyleIdx="1" presStyleCnt="3">
        <dgm:presLayoutVars>
          <dgm:chMax val="0"/>
          <dgm:chPref val="0"/>
          <dgm:bulletEnabled val="1"/>
        </dgm:presLayoutVars>
      </dgm:prSet>
      <dgm:spPr/>
    </dgm:pt>
    <dgm:pt modelId="{77736747-5B90-4EC7-AA9C-8932FD0C5B0E}" type="pres">
      <dgm:prSet presAssocID="{7CA815D9-E3A1-47F3-9045-7A6BAF63DEA4}" presName="parTxOnlySpace" presStyleCnt="0"/>
      <dgm:spPr/>
    </dgm:pt>
    <dgm:pt modelId="{0DBFD6F3-C060-4982-8250-EA1310C47A34}" type="pres">
      <dgm:prSet presAssocID="{0A495265-676E-4FA4-BEB8-6EBE7444D76C}" presName="parTxOnly" presStyleLbl="node1" presStyleIdx="2" presStyleCnt="3">
        <dgm:presLayoutVars>
          <dgm:chMax val="0"/>
          <dgm:chPref val="0"/>
          <dgm:bulletEnabled val="1"/>
        </dgm:presLayoutVars>
      </dgm:prSet>
      <dgm:spPr/>
    </dgm:pt>
  </dgm:ptLst>
  <dgm:cxnLst>
    <dgm:cxn modelId="{5D1E6A53-2804-4E1C-A2F0-666DB3CD6619}" type="presOf" srcId="{761BEC92-A398-4DE4-BBCA-AF2851752619}" destId="{76F4A69C-618B-4CCE-9BC4-7E43E1D81AA4}" srcOrd="0" destOrd="0" presId="urn:microsoft.com/office/officeart/2005/8/layout/chevron1"/>
    <dgm:cxn modelId="{2D82755A-9576-4CF3-9B17-68C85531DECD}" type="presOf" srcId="{17F561CA-1DC5-4FE2-A1E9-5F92DD5B582E}" destId="{32D624DA-C1B4-4D61-A288-474F680D6842}" srcOrd="0" destOrd="0" presId="urn:microsoft.com/office/officeart/2005/8/layout/chevron1"/>
    <dgm:cxn modelId="{7046659B-5D95-4063-9711-B3A399A45401}" type="presOf" srcId="{0A495265-676E-4FA4-BEB8-6EBE7444D76C}" destId="{0DBFD6F3-C060-4982-8250-EA1310C47A34}" srcOrd="0" destOrd="0" presId="urn:microsoft.com/office/officeart/2005/8/layout/chevron1"/>
    <dgm:cxn modelId="{B8928DA7-C555-4645-8450-990CFFE95870}" srcId="{17F561CA-1DC5-4FE2-A1E9-5F92DD5B582E}" destId="{761BEC92-A398-4DE4-BBCA-AF2851752619}" srcOrd="0" destOrd="0" parTransId="{838691F8-585E-449F-A1DD-78771E9412AA}" sibTransId="{0CC02962-585D-41B3-8F06-74247C00E5E0}"/>
    <dgm:cxn modelId="{908A97B1-61C0-41CB-BD2E-0164C3076B81}" type="presOf" srcId="{AD26E6EF-3E12-4F1D-A911-0E6805728A58}" destId="{4ABA8E2A-FFC3-4949-A239-79E311C22A02}" srcOrd="0" destOrd="0" presId="urn:microsoft.com/office/officeart/2005/8/layout/chevron1"/>
    <dgm:cxn modelId="{C72088C7-69C9-4E83-8CAB-B4A19B11BC8B}" srcId="{17F561CA-1DC5-4FE2-A1E9-5F92DD5B582E}" destId="{AD26E6EF-3E12-4F1D-A911-0E6805728A58}" srcOrd="1" destOrd="0" parTransId="{AB73153E-E9DF-42B1-9E5A-34B8D7C96239}" sibTransId="{7CA815D9-E3A1-47F3-9045-7A6BAF63DEA4}"/>
    <dgm:cxn modelId="{E8D4FFE9-D5F0-4D09-8714-D472965E8FF8}" srcId="{17F561CA-1DC5-4FE2-A1E9-5F92DD5B582E}" destId="{0A495265-676E-4FA4-BEB8-6EBE7444D76C}" srcOrd="2" destOrd="0" parTransId="{EA9AA811-897B-47F9-9787-35E34693D0F6}" sibTransId="{651ED56E-34FD-4BB8-B776-FDB2A9CB508A}"/>
    <dgm:cxn modelId="{A52A70CB-7417-4570-9ED7-8DA244EC27D3}" type="presParOf" srcId="{32D624DA-C1B4-4D61-A288-474F680D6842}" destId="{76F4A69C-618B-4CCE-9BC4-7E43E1D81AA4}" srcOrd="0" destOrd="0" presId="urn:microsoft.com/office/officeart/2005/8/layout/chevron1"/>
    <dgm:cxn modelId="{55F80D0F-8852-4D36-8671-33D925554ECA}" type="presParOf" srcId="{32D624DA-C1B4-4D61-A288-474F680D6842}" destId="{15FBCDB0-DE37-42C9-AB45-38DAF02C5DC1}" srcOrd="1" destOrd="0" presId="urn:microsoft.com/office/officeart/2005/8/layout/chevron1"/>
    <dgm:cxn modelId="{7EFF973F-003B-448D-B6CB-EF0FB3783470}" type="presParOf" srcId="{32D624DA-C1B4-4D61-A288-474F680D6842}" destId="{4ABA8E2A-FFC3-4949-A239-79E311C22A02}" srcOrd="2" destOrd="0" presId="urn:microsoft.com/office/officeart/2005/8/layout/chevron1"/>
    <dgm:cxn modelId="{286644F1-F75A-48EE-BA85-11EE6ED7157D}" type="presParOf" srcId="{32D624DA-C1B4-4D61-A288-474F680D6842}" destId="{77736747-5B90-4EC7-AA9C-8932FD0C5B0E}" srcOrd="3" destOrd="0" presId="urn:microsoft.com/office/officeart/2005/8/layout/chevron1"/>
    <dgm:cxn modelId="{3A244255-2A03-4332-82F1-F9B711617DBA}" type="presParOf" srcId="{32D624DA-C1B4-4D61-A288-474F680D6842}" destId="{0DBFD6F3-C060-4982-8250-EA1310C47A34}"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490660-8BC6-4C17-9AD1-ABFA6D127BDC}"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es-MX"/>
        </a:p>
      </dgm:t>
    </dgm:pt>
    <dgm:pt modelId="{EE6855EE-1C49-4B8D-ABAE-50304131FA97}">
      <dgm:prSet phldrT="[Texto]" custT="1">
        <dgm:style>
          <a:lnRef idx="2">
            <a:schemeClr val="accent6">
              <a:shade val="50000"/>
            </a:schemeClr>
          </a:lnRef>
          <a:fillRef idx="1">
            <a:schemeClr val="accent6"/>
          </a:fillRef>
          <a:effectRef idx="0">
            <a:schemeClr val="accent6"/>
          </a:effectRef>
          <a:fontRef idx="minor">
            <a:schemeClr val="lt1"/>
          </a:fontRef>
        </dgm:style>
      </dgm:prSet>
      <dgm:spPr>
        <a:solidFill>
          <a:srgbClr val="0F7969"/>
        </a:solidFill>
        <a:ln>
          <a:noFill/>
        </a:ln>
      </dgm:spPr>
      <dgm:t>
        <a:bodyPr/>
        <a:lstStyle/>
        <a:p>
          <a:r>
            <a:rPr lang="es-MX" sz="2800" dirty="0"/>
            <a:t>CRITERIOS DE EVALUACIÓN</a:t>
          </a:r>
        </a:p>
      </dgm:t>
    </dgm:pt>
    <dgm:pt modelId="{791C33EE-0D37-43F8-9518-EEF589A5DB61}" type="parTrans" cxnId="{25D2011B-C76E-451F-98B3-6228A11EFA2F}">
      <dgm:prSet/>
      <dgm:spPr/>
      <dgm:t>
        <a:bodyPr/>
        <a:lstStyle/>
        <a:p>
          <a:endParaRPr lang="es-MX"/>
        </a:p>
      </dgm:t>
    </dgm:pt>
    <dgm:pt modelId="{6FE36127-D868-44B8-AC1B-7417799D7209}" type="sibTrans" cxnId="{25D2011B-C76E-451F-98B3-6228A11EFA2F}">
      <dgm:prSet/>
      <dgm:spPr/>
      <dgm:t>
        <a:bodyPr/>
        <a:lstStyle/>
        <a:p>
          <a:endParaRPr lang="es-MX"/>
        </a:p>
      </dgm:t>
    </dgm:pt>
    <dgm:pt modelId="{11BDAB39-9CC9-40F1-A9B3-52C70427F691}">
      <dgm:prSet phldrT="[Texto]" custT="1"/>
      <dgm:spPr>
        <a:solidFill>
          <a:schemeClr val="bg1">
            <a:lumMod val="50000"/>
          </a:schemeClr>
        </a:solidFill>
      </dgm:spPr>
      <dgm:t>
        <a:bodyPr/>
        <a:lstStyle/>
        <a:p>
          <a:r>
            <a:rPr lang="es-MX" sz="2800" dirty="0"/>
            <a:t>Impacto</a:t>
          </a:r>
        </a:p>
      </dgm:t>
    </dgm:pt>
    <dgm:pt modelId="{78E1432E-9A40-4AD4-B6E5-480858203330}" type="parTrans" cxnId="{4A30C881-1CF0-4356-A214-FA185C75200E}">
      <dgm:prSet/>
      <dgm:spPr/>
      <dgm:t>
        <a:bodyPr/>
        <a:lstStyle/>
        <a:p>
          <a:endParaRPr lang="es-MX"/>
        </a:p>
      </dgm:t>
    </dgm:pt>
    <dgm:pt modelId="{B929E6D2-4EAA-448A-ACCE-6A1F84AA07F6}" type="sibTrans" cxnId="{4A30C881-1CF0-4356-A214-FA185C75200E}">
      <dgm:prSet/>
      <dgm:spPr/>
      <dgm:t>
        <a:bodyPr/>
        <a:lstStyle/>
        <a:p>
          <a:endParaRPr lang="es-MX"/>
        </a:p>
      </dgm:t>
    </dgm:pt>
    <dgm:pt modelId="{B4CA806A-5D6C-4F2E-9F13-80A93C4554CD}">
      <dgm:prSet phldrT="[Texto]" custT="1"/>
      <dgm:spPr>
        <a:solidFill>
          <a:schemeClr val="bg1">
            <a:lumMod val="50000"/>
          </a:schemeClr>
        </a:solidFill>
      </dgm:spPr>
      <dgm:t>
        <a:bodyPr/>
        <a:lstStyle/>
        <a:p>
          <a:r>
            <a:rPr lang="es-MX" sz="2800" dirty="0"/>
            <a:t>Aceptación</a:t>
          </a:r>
        </a:p>
      </dgm:t>
    </dgm:pt>
    <dgm:pt modelId="{5F95A75D-DF31-42D2-A4FB-AFEC5B4B6259}" type="parTrans" cxnId="{028D3846-BC04-4A10-A317-3826CB134DEB}">
      <dgm:prSet/>
      <dgm:spPr/>
      <dgm:t>
        <a:bodyPr/>
        <a:lstStyle/>
        <a:p>
          <a:endParaRPr lang="es-MX"/>
        </a:p>
      </dgm:t>
    </dgm:pt>
    <dgm:pt modelId="{DFEBCB05-BDB0-4B11-830A-4814B55D85EC}" type="sibTrans" cxnId="{028D3846-BC04-4A10-A317-3826CB134DEB}">
      <dgm:prSet/>
      <dgm:spPr/>
      <dgm:t>
        <a:bodyPr/>
        <a:lstStyle/>
        <a:p>
          <a:endParaRPr lang="es-MX"/>
        </a:p>
      </dgm:t>
    </dgm:pt>
    <dgm:pt modelId="{5EA704CD-091B-43AF-9F89-AFC282336820}">
      <dgm:prSet phldrT="[Texto]" custT="1"/>
      <dgm:spPr>
        <a:solidFill>
          <a:schemeClr val="bg1">
            <a:lumMod val="75000"/>
          </a:schemeClr>
        </a:solidFill>
      </dgm:spPr>
      <dgm:t>
        <a:bodyPr/>
        <a:lstStyle/>
        <a:p>
          <a:r>
            <a:rPr lang="es-MX" sz="2800" dirty="0"/>
            <a:t>Daño a los titulares</a:t>
          </a:r>
        </a:p>
      </dgm:t>
    </dgm:pt>
    <dgm:pt modelId="{20E5403B-F520-4AE6-9D61-FA16B41EC46C}" type="parTrans" cxnId="{2B0A648B-BBE2-45E0-A717-990E70F7642C}">
      <dgm:prSet/>
      <dgm:spPr/>
      <dgm:t>
        <a:bodyPr/>
        <a:lstStyle/>
        <a:p>
          <a:endParaRPr lang="es-MX"/>
        </a:p>
      </dgm:t>
    </dgm:pt>
    <dgm:pt modelId="{A52B9708-EFD2-451B-9D46-04024263EED8}" type="sibTrans" cxnId="{2B0A648B-BBE2-45E0-A717-990E70F7642C}">
      <dgm:prSet/>
      <dgm:spPr/>
      <dgm:t>
        <a:bodyPr/>
        <a:lstStyle/>
        <a:p>
          <a:endParaRPr lang="es-MX"/>
        </a:p>
      </dgm:t>
    </dgm:pt>
    <dgm:pt modelId="{D157C462-CA26-4C0C-ADF7-52415B1C013D}">
      <dgm:prSet phldrT="[Texto]" custT="1"/>
      <dgm:spPr>
        <a:solidFill>
          <a:prstClr val="white">
            <a:lumMod val="75000"/>
          </a:prstClr>
        </a:solidFill>
        <a:ln w="25400" cap="flat" cmpd="sng" algn="ctr">
          <a:solidFill>
            <a:prstClr val="white">
              <a:hueOff val="0"/>
              <a:satOff val="0"/>
              <a:lumOff val="0"/>
              <a:alphaOff val="0"/>
            </a:prstClr>
          </a:solidFill>
          <a:prstDash val="solid"/>
        </a:ln>
        <a:effectLst/>
      </dgm:spPr>
      <dgm:t>
        <a:bodyPr spcFirstLastPara="0" vert="horz" wrap="square" lIns="106680" tIns="106680" rIns="106680" bIns="106680" numCol="1" spcCol="1270" anchor="ctr" anchorCtr="0"/>
        <a:lstStyle/>
        <a:p>
          <a:pPr marL="0" lvl="0" indent="0" algn="ctr" defTabSz="1244600">
            <a:lnSpc>
              <a:spcPct val="90000"/>
            </a:lnSpc>
            <a:spcBef>
              <a:spcPct val="0"/>
            </a:spcBef>
            <a:spcAft>
              <a:spcPct val="35000"/>
            </a:spcAft>
            <a:buNone/>
          </a:pPr>
          <a:r>
            <a:rPr lang="es-MX" sz="2800" kern="1200" dirty="0">
              <a:solidFill>
                <a:prstClr val="white"/>
              </a:solidFill>
              <a:latin typeface="Calibri"/>
              <a:ea typeface="+mn-ea"/>
              <a:cs typeface="+mn-cs"/>
            </a:rPr>
            <a:t>Daño a la organización</a:t>
          </a:r>
        </a:p>
      </dgm:t>
    </dgm:pt>
    <dgm:pt modelId="{9C48D828-66BD-4B5A-9C75-8F0DE7B3D3B2}" type="parTrans" cxnId="{6812E98F-E6C5-4432-953C-2926442BC4DD}">
      <dgm:prSet/>
      <dgm:spPr/>
      <dgm:t>
        <a:bodyPr/>
        <a:lstStyle/>
        <a:p>
          <a:endParaRPr lang="es-MX"/>
        </a:p>
      </dgm:t>
    </dgm:pt>
    <dgm:pt modelId="{CD67CE9B-52E1-4347-97F0-14DA8B73F391}" type="sibTrans" cxnId="{6812E98F-E6C5-4432-953C-2926442BC4DD}">
      <dgm:prSet/>
      <dgm:spPr/>
      <dgm:t>
        <a:bodyPr/>
        <a:lstStyle/>
        <a:p>
          <a:endParaRPr lang="es-MX"/>
        </a:p>
      </dgm:t>
    </dgm:pt>
    <dgm:pt modelId="{16C217D2-2BF2-430B-AB52-4C37EA64E333}">
      <dgm:prSet phldrT="[Texto]" custT="1"/>
      <dgm:spPr>
        <a:solidFill>
          <a:srgbClr val="7030A0"/>
        </a:solidFill>
      </dgm:spPr>
      <dgm:t>
        <a:bodyPr/>
        <a:lstStyle/>
        <a:p>
          <a:r>
            <a:rPr lang="es-MX" sz="2800" dirty="0"/>
            <a:t>Tolerancia máxima</a:t>
          </a:r>
        </a:p>
      </dgm:t>
    </dgm:pt>
    <dgm:pt modelId="{9A6CB3CF-60E5-4EB5-94FA-52B9C7B840CE}" type="parTrans" cxnId="{E084B988-1760-434F-AF22-29B11527DE80}">
      <dgm:prSet/>
      <dgm:spPr/>
      <dgm:t>
        <a:bodyPr/>
        <a:lstStyle/>
        <a:p>
          <a:endParaRPr lang="es-MX"/>
        </a:p>
      </dgm:t>
    </dgm:pt>
    <dgm:pt modelId="{73D6EAB4-3C7A-454D-9D3A-1022304F9F94}" type="sibTrans" cxnId="{E084B988-1760-434F-AF22-29B11527DE80}">
      <dgm:prSet/>
      <dgm:spPr/>
      <dgm:t>
        <a:bodyPr/>
        <a:lstStyle/>
        <a:p>
          <a:endParaRPr lang="es-MX"/>
        </a:p>
      </dgm:t>
    </dgm:pt>
    <dgm:pt modelId="{87EEBB17-6099-4599-8DA3-EFE904B2BDE0}" type="pres">
      <dgm:prSet presAssocID="{F5490660-8BC6-4C17-9AD1-ABFA6D127BDC}" presName="Name0" presStyleCnt="0">
        <dgm:presLayoutVars>
          <dgm:chPref val="1"/>
          <dgm:dir/>
          <dgm:animOne val="branch"/>
          <dgm:animLvl val="lvl"/>
          <dgm:resizeHandles/>
        </dgm:presLayoutVars>
      </dgm:prSet>
      <dgm:spPr/>
    </dgm:pt>
    <dgm:pt modelId="{B1E4F312-9486-4D93-8549-63E5681E44AD}" type="pres">
      <dgm:prSet presAssocID="{EE6855EE-1C49-4B8D-ABAE-50304131FA97}" presName="vertOne" presStyleCnt="0"/>
      <dgm:spPr/>
    </dgm:pt>
    <dgm:pt modelId="{A0A4103D-311D-4213-A0FF-A4FD39B15D86}" type="pres">
      <dgm:prSet presAssocID="{EE6855EE-1C49-4B8D-ABAE-50304131FA97}" presName="txOne" presStyleLbl="node0" presStyleIdx="0" presStyleCnt="1">
        <dgm:presLayoutVars>
          <dgm:chPref val="3"/>
        </dgm:presLayoutVars>
      </dgm:prSet>
      <dgm:spPr/>
    </dgm:pt>
    <dgm:pt modelId="{5D3C9F0B-31A1-4FBB-A5F9-5569585B2129}" type="pres">
      <dgm:prSet presAssocID="{EE6855EE-1C49-4B8D-ABAE-50304131FA97}" presName="parTransOne" presStyleCnt="0"/>
      <dgm:spPr/>
    </dgm:pt>
    <dgm:pt modelId="{73EC2AF9-2BEA-44EC-8ECF-665CD0A49227}" type="pres">
      <dgm:prSet presAssocID="{EE6855EE-1C49-4B8D-ABAE-50304131FA97}" presName="horzOne" presStyleCnt="0"/>
      <dgm:spPr/>
    </dgm:pt>
    <dgm:pt modelId="{7B23C6C1-EEEE-45DF-8DB5-7C46E9076EDD}" type="pres">
      <dgm:prSet presAssocID="{16C217D2-2BF2-430B-AB52-4C37EA64E333}" presName="vertTwo" presStyleCnt="0"/>
      <dgm:spPr/>
    </dgm:pt>
    <dgm:pt modelId="{54E3E411-3D32-4803-8B5D-076721343F67}" type="pres">
      <dgm:prSet presAssocID="{16C217D2-2BF2-430B-AB52-4C37EA64E333}" presName="txTwo" presStyleLbl="node2" presStyleIdx="0" presStyleCnt="1">
        <dgm:presLayoutVars>
          <dgm:chPref val="3"/>
        </dgm:presLayoutVars>
      </dgm:prSet>
      <dgm:spPr/>
    </dgm:pt>
    <dgm:pt modelId="{EAB37CB8-FF88-4802-B321-E89D132EE2BF}" type="pres">
      <dgm:prSet presAssocID="{16C217D2-2BF2-430B-AB52-4C37EA64E333}" presName="parTransTwo" presStyleCnt="0"/>
      <dgm:spPr/>
    </dgm:pt>
    <dgm:pt modelId="{BA00E2CF-0F32-4733-9614-7739EB7D5381}" type="pres">
      <dgm:prSet presAssocID="{16C217D2-2BF2-430B-AB52-4C37EA64E333}" presName="horzTwo" presStyleCnt="0"/>
      <dgm:spPr/>
    </dgm:pt>
    <dgm:pt modelId="{5CEB1574-5253-4313-AEB0-D23CFF168CD3}" type="pres">
      <dgm:prSet presAssocID="{11BDAB39-9CC9-40F1-A9B3-52C70427F691}" presName="vertThree" presStyleCnt="0"/>
      <dgm:spPr/>
    </dgm:pt>
    <dgm:pt modelId="{93406D1D-D1BF-476B-9AC9-3677288EBC23}" type="pres">
      <dgm:prSet presAssocID="{11BDAB39-9CC9-40F1-A9B3-52C70427F691}" presName="txThree" presStyleLbl="node3" presStyleIdx="0" presStyleCnt="2">
        <dgm:presLayoutVars>
          <dgm:chPref val="3"/>
        </dgm:presLayoutVars>
      </dgm:prSet>
      <dgm:spPr/>
    </dgm:pt>
    <dgm:pt modelId="{8B6A6B41-13D1-4803-8C1B-3957CBF47AB2}" type="pres">
      <dgm:prSet presAssocID="{11BDAB39-9CC9-40F1-A9B3-52C70427F691}" presName="parTransThree" presStyleCnt="0"/>
      <dgm:spPr/>
    </dgm:pt>
    <dgm:pt modelId="{30F479EF-8C4B-4831-BB01-A0269A666695}" type="pres">
      <dgm:prSet presAssocID="{11BDAB39-9CC9-40F1-A9B3-52C70427F691}" presName="horzThree" presStyleCnt="0"/>
      <dgm:spPr/>
    </dgm:pt>
    <dgm:pt modelId="{E1A5D466-B2B1-4EEF-9D31-D2652809523E}" type="pres">
      <dgm:prSet presAssocID="{5EA704CD-091B-43AF-9F89-AFC282336820}" presName="vertFour" presStyleCnt="0">
        <dgm:presLayoutVars>
          <dgm:chPref val="3"/>
        </dgm:presLayoutVars>
      </dgm:prSet>
      <dgm:spPr/>
    </dgm:pt>
    <dgm:pt modelId="{0C0E1DD5-CCC7-45A2-AC5B-0935B9A4BF8E}" type="pres">
      <dgm:prSet presAssocID="{5EA704CD-091B-43AF-9F89-AFC282336820}" presName="txFour" presStyleLbl="node4" presStyleIdx="0" presStyleCnt="2">
        <dgm:presLayoutVars>
          <dgm:chPref val="3"/>
        </dgm:presLayoutVars>
      </dgm:prSet>
      <dgm:spPr/>
    </dgm:pt>
    <dgm:pt modelId="{E3D7DB12-D7AE-4CE6-B578-4ACB9B429745}" type="pres">
      <dgm:prSet presAssocID="{5EA704CD-091B-43AF-9F89-AFC282336820}" presName="horzFour" presStyleCnt="0"/>
      <dgm:spPr/>
    </dgm:pt>
    <dgm:pt modelId="{57E719D3-A189-44F9-8505-05E290812F83}" type="pres">
      <dgm:prSet presAssocID="{B929E6D2-4EAA-448A-ACCE-6A1F84AA07F6}" presName="sibSpaceThree" presStyleCnt="0"/>
      <dgm:spPr/>
    </dgm:pt>
    <dgm:pt modelId="{10EAE062-4E86-46E3-AD9E-2E2CCE514469}" type="pres">
      <dgm:prSet presAssocID="{B4CA806A-5D6C-4F2E-9F13-80A93C4554CD}" presName="vertThree" presStyleCnt="0"/>
      <dgm:spPr/>
    </dgm:pt>
    <dgm:pt modelId="{28ECC8AD-FD0A-47E8-8F54-D16F87BE2929}" type="pres">
      <dgm:prSet presAssocID="{B4CA806A-5D6C-4F2E-9F13-80A93C4554CD}" presName="txThree" presStyleLbl="node3" presStyleIdx="1" presStyleCnt="2">
        <dgm:presLayoutVars>
          <dgm:chPref val="3"/>
        </dgm:presLayoutVars>
      </dgm:prSet>
      <dgm:spPr/>
    </dgm:pt>
    <dgm:pt modelId="{BA45BDC2-7A36-4597-9CE5-E2E9D85B3018}" type="pres">
      <dgm:prSet presAssocID="{B4CA806A-5D6C-4F2E-9F13-80A93C4554CD}" presName="parTransThree" presStyleCnt="0"/>
      <dgm:spPr/>
    </dgm:pt>
    <dgm:pt modelId="{007D4564-E918-461E-B6F8-A5C02C302042}" type="pres">
      <dgm:prSet presAssocID="{B4CA806A-5D6C-4F2E-9F13-80A93C4554CD}" presName="horzThree" presStyleCnt="0"/>
      <dgm:spPr/>
    </dgm:pt>
    <dgm:pt modelId="{5E523415-CE0D-4064-A6A8-BDF3F74C1680}" type="pres">
      <dgm:prSet presAssocID="{D157C462-CA26-4C0C-ADF7-52415B1C013D}" presName="vertFour" presStyleCnt="0">
        <dgm:presLayoutVars>
          <dgm:chPref val="3"/>
        </dgm:presLayoutVars>
      </dgm:prSet>
      <dgm:spPr/>
    </dgm:pt>
    <dgm:pt modelId="{89E60D71-6763-46E6-8728-6816A987505C}" type="pres">
      <dgm:prSet presAssocID="{D157C462-CA26-4C0C-ADF7-52415B1C013D}" presName="txFour" presStyleLbl="node4" presStyleIdx="1" presStyleCnt="2">
        <dgm:presLayoutVars>
          <dgm:chPref val="3"/>
        </dgm:presLayoutVars>
      </dgm:prSet>
      <dgm:spPr>
        <a:xfrm>
          <a:off x="3976894" y="2991258"/>
          <a:ext cx="3813098" cy="896162"/>
        </a:xfrm>
        <a:prstGeom prst="roundRect">
          <a:avLst>
            <a:gd name="adj" fmla="val 10000"/>
          </a:avLst>
        </a:prstGeom>
      </dgm:spPr>
    </dgm:pt>
    <dgm:pt modelId="{94DA4383-B386-40E1-AD65-FEC5B4F31B4B}" type="pres">
      <dgm:prSet presAssocID="{D157C462-CA26-4C0C-ADF7-52415B1C013D}" presName="horzFour" presStyleCnt="0"/>
      <dgm:spPr/>
    </dgm:pt>
  </dgm:ptLst>
  <dgm:cxnLst>
    <dgm:cxn modelId="{0D01A001-1377-487B-BA20-FAA5485DAE5E}" type="presOf" srcId="{F5490660-8BC6-4C17-9AD1-ABFA6D127BDC}" destId="{87EEBB17-6099-4599-8DA3-EFE904B2BDE0}" srcOrd="0" destOrd="0" presId="urn:microsoft.com/office/officeart/2005/8/layout/hierarchy4"/>
    <dgm:cxn modelId="{25D2011B-C76E-451F-98B3-6228A11EFA2F}" srcId="{F5490660-8BC6-4C17-9AD1-ABFA6D127BDC}" destId="{EE6855EE-1C49-4B8D-ABAE-50304131FA97}" srcOrd="0" destOrd="0" parTransId="{791C33EE-0D37-43F8-9518-EEF589A5DB61}" sibTransId="{6FE36127-D868-44B8-AC1B-7417799D7209}"/>
    <dgm:cxn modelId="{70BB351B-A7DD-4DE6-8CCB-5C66B3678BA1}" type="presOf" srcId="{11BDAB39-9CC9-40F1-A9B3-52C70427F691}" destId="{93406D1D-D1BF-476B-9AC9-3677288EBC23}" srcOrd="0" destOrd="0" presId="urn:microsoft.com/office/officeart/2005/8/layout/hierarchy4"/>
    <dgm:cxn modelId="{04F37430-97F5-4F14-A34C-415D8AD9EA57}" type="presOf" srcId="{5EA704CD-091B-43AF-9F89-AFC282336820}" destId="{0C0E1DD5-CCC7-45A2-AC5B-0935B9A4BF8E}" srcOrd="0" destOrd="0" presId="urn:microsoft.com/office/officeart/2005/8/layout/hierarchy4"/>
    <dgm:cxn modelId="{028D3846-BC04-4A10-A317-3826CB134DEB}" srcId="{16C217D2-2BF2-430B-AB52-4C37EA64E333}" destId="{B4CA806A-5D6C-4F2E-9F13-80A93C4554CD}" srcOrd="1" destOrd="0" parTransId="{5F95A75D-DF31-42D2-A4FB-AFEC5B4B6259}" sibTransId="{DFEBCB05-BDB0-4B11-830A-4814B55D85EC}"/>
    <dgm:cxn modelId="{D6999450-B5CF-4BF4-ADDA-EE769FBC4962}" type="presOf" srcId="{16C217D2-2BF2-430B-AB52-4C37EA64E333}" destId="{54E3E411-3D32-4803-8B5D-076721343F67}" srcOrd="0" destOrd="0" presId="urn:microsoft.com/office/officeart/2005/8/layout/hierarchy4"/>
    <dgm:cxn modelId="{4A30C881-1CF0-4356-A214-FA185C75200E}" srcId="{16C217D2-2BF2-430B-AB52-4C37EA64E333}" destId="{11BDAB39-9CC9-40F1-A9B3-52C70427F691}" srcOrd="0" destOrd="0" parTransId="{78E1432E-9A40-4AD4-B6E5-480858203330}" sibTransId="{B929E6D2-4EAA-448A-ACCE-6A1F84AA07F6}"/>
    <dgm:cxn modelId="{2C29A083-78DA-4EDC-A3DE-636D868D6E16}" type="presOf" srcId="{EE6855EE-1C49-4B8D-ABAE-50304131FA97}" destId="{A0A4103D-311D-4213-A0FF-A4FD39B15D86}" srcOrd="0" destOrd="0" presId="urn:microsoft.com/office/officeart/2005/8/layout/hierarchy4"/>
    <dgm:cxn modelId="{E084B988-1760-434F-AF22-29B11527DE80}" srcId="{EE6855EE-1C49-4B8D-ABAE-50304131FA97}" destId="{16C217D2-2BF2-430B-AB52-4C37EA64E333}" srcOrd="0" destOrd="0" parTransId="{9A6CB3CF-60E5-4EB5-94FA-52B9C7B840CE}" sibTransId="{73D6EAB4-3C7A-454D-9D3A-1022304F9F94}"/>
    <dgm:cxn modelId="{2B0A648B-BBE2-45E0-A717-990E70F7642C}" srcId="{11BDAB39-9CC9-40F1-A9B3-52C70427F691}" destId="{5EA704CD-091B-43AF-9F89-AFC282336820}" srcOrd="0" destOrd="0" parTransId="{20E5403B-F520-4AE6-9D61-FA16B41EC46C}" sibTransId="{A52B9708-EFD2-451B-9D46-04024263EED8}"/>
    <dgm:cxn modelId="{6812E98F-E6C5-4432-953C-2926442BC4DD}" srcId="{B4CA806A-5D6C-4F2E-9F13-80A93C4554CD}" destId="{D157C462-CA26-4C0C-ADF7-52415B1C013D}" srcOrd="0" destOrd="0" parTransId="{9C48D828-66BD-4B5A-9C75-8F0DE7B3D3B2}" sibTransId="{CD67CE9B-52E1-4347-97F0-14DA8B73F391}"/>
    <dgm:cxn modelId="{26E8AB9F-940F-4D36-9918-75B0FD2B76D5}" type="presOf" srcId="{D157C462-CA26-4C0C-ADF7-52415B1C013D}" destId="{89E60D71-6763-46E6-8728-6816A987505C}" srcOrd="0" destOrd="0" presId="urn:microsoft.com/office/officeart/2005/8/layout/hierarchy4"/>
    <dgm:cxn modelId="{90BB30DF-2393-43F7-B015-9110EA4930EF}" type="presOf" srcId="{B4CA806A-5D6C-4F2E-9F13-80A93C4554CD}" destId="{28ECC8AD-FD0A-47E8-8F54-D16F87BE2929}" srcOrd="0" destOrd="0" presId="urn:microsoft.com/office/officeart/2005/8/layout/hierarchy4"/>
    <dgm:cxn modelId="{B627C733-BD18-47F4-9091-D9D3BA1F5246}" type="presParOf" srcId="{87EEBB17-6099-4599-8DA3-EFE904B2BDE0}" destId="{B1E4F312-9486-4D93-8549-63E5681E44AD}" srcOrd="0" destOrd="0" presId="urn:microsoft.com/office/officeart/2005/8/layout/hierarchy4"/>
    <dgm:cxn modelId="{F5DE3CF7-1BB4-42AE-B83B-A2844A36EE38}" type="presParOf" srcId="{B1E4F312-9486-4D93-8549-63E5681E44AD}" destId="{A0A4103D-311D-4213-A0FF-A4FD39B15D86}" srcOrd="0" destOrd="0" presId="urn:microsoft.com/office/officeart/2005/8/layout/hierarchy4"/>
    <dgm:cxn modelId="{4A307ED9-B32B-42FC-814C-8169DF0E5F6F}" type="presParOf" srcId="{B1E4F312-9486-4D93-8549-63E5681E44AD}" destId="{5D3C9F0B-31A1-4FBB-A5F9-5569585B2129}" srcOrd="1" destOrd="0" presId="urn:microsoft.com/office/officeart/2005/8/layout/hierarchy4"/>
    <dgm:cxn modelId="{26C631E0-3F8D-4940-93CC-8DA0A6E92226}" type="presParOf" srcId="{B1E4F312-9486-4D93-8549-63E5681E44AD}" destId="{73EC2AF9-2BEA-44EC-8ECF-665CD0A49227}" srcOrd="2" destOrd="0" presId="urn:microsoft.com/office/officeart/2005/8/layout/hierarchy4"/>
    <dgm:cxn modelId="{9F111CA2-E295-4DEE-BCB0-14775CB97894}" type="presParOf" srcId="{73EC2AF9-2BEA-44EC-8ECF-665CD0A49227}" destId="{7B23C6C1-EEEE-45DF-8DB5-7C46E9076EDD}" srcOrd="0" destOrd="0" presId="urn:microsoft.com/office/officeart/2005/8/layout/hierarchy4"/>
    <dgm:cxn modelId="{86CB3536-EA87-492D-A47E-FF15DC8E0E06}" type="presParOf" srcId="{7B23C6C1-EEEE-45DF-8DB5-7C46E9076EDD}" destId="{54E3E411-3D32-4803-8B5D-076721343F67}" srcOrd="0" destOrd="0" presId="urn:microsoft.com/office/officeart/2005/8/layout/hierarchy4"/>
    <dgm:cxn modelId="{DEFABD85-7635-4623-B148-6881B9BF3D9C}" type="presParOf" srcId="{7B23C6C1-EEEE-45DF-8DB5-7C46E9076EDD}" destId="{EAB37CB8-FF88-4802-B321-E89D132EE2BF}" srcOrd="1" destOrd="0" presId="urn:microsoft.com/office/officeart/2005/8/layout/hierarchy4"/>
    <dgm:cxn modelId="{B34479DE-75EF-46D2-A3EB-DC619C00AB3F}" type="presParOf" srcId="{7B23C6C1-EEEE-45DF-8DB5-7C46E9076EDD}" destId="{BA00E2CF-0F32-4733-9614-7739EB7D5381}" srcOrd="2" destOrd="0" presId="urn:microsoft.com/office/officeart/2005/8/layout/hierarchy4"/>
    <dgm:cxn modelId="{90601AA1-950E-40EC-96CF-65B0C9075A0E}" type="presParOf" srcId="{BA00E2CF-0F32-4733-9614-7739EB7D5381}" destId="{5CEB1574-5253-4313-AEB0-D23CFF168CD3}" srcOrd="0" destOrd="0" presId="urn:microsoft.com/office/officeart/2005/8/layout/hierarchy4"/>
    <dgm:cxn modelId="{7AA97416-353B-49ED-88B9-EBF9F620B6AF}" type="presParOf" srcId="{5CEB1574-5253-4313-AEB0-D23CFF168CD3}" destId="{93406D1D-D1BF-476B-9AC9-3677288EBC23}" srcOrd="0" destOrd="0" presId="urn:microsoft.com/office/officeart/2005/8/layout/hierarchy4"/>
    <dgm:cxn modelId="{D3B8993C-3A60-4C6F-9824-FF4FB4D18DAB}" type="presParOf" srcId="{5CEB1574-5253-4313-AEB0-D23CFF168CD3}" destId="{8B6A6B41-13D1-4803-8C1B-3957CBF47AB2}" srcOrd="1" destOrd="0" presId="urn:microsoft.com/office/officeart/2005/8/layout/hierarchy4"/>
    <dgm:cxn modelId="{25790B2A-C66F-4B8D-9994-3DA5119EEC24}" type="presParOf" srcId="{5CEB1574-5253-4313-AEB0-D23CFF168CD3}" destId="{30F479EF-8C4B-4831-BB01-A0269A666695}" srcOrd="2" destOrd="0" presId="urn:microsoft.com/office/officeart/2005/8/layout/hierarchy4"/>
    <dgm:cxn modelId="{EFEC389D-C960-4129-9EB7-B7F6717DD9B9}" type="presParOf" srcId="{30F479EF-8C4B-4831-BB01-A0269A666695}" destId="{E1A5D466-B2B1-4EEF-9D31-D2652809523E}" srcOrd="0" destOrd="0" presId="urn:microsoft.com/office/officeart/2005/8/layout/hierarchy4"/>
    <dgm:cxn modelId="{6AAA23D3-B7A3-4FEB-9107-134546F30B43}" type="presParOf" srcId="{E1A5D466-B2B1-4EEF-9D31-D2652809523E}" destId="{0C0E1DD5-CCC7-45A2-AC5B-0935B9A4BF8E}" srcOrd="0" destOrd="0" presId="urn:microsoft.com/office/officeart/2005/8/layout/hierarchy4"/>
    <dgm:cxn modelId="{E880C0B3-4930-4A8A-A5D0-4E7B37B3ED94}" type="presParOf" srcId="{E1A5D466-B2B1-4EEF-9D31-D2652809523E}" destId="{E3D7DB12-D7AE-4CE6-B578-4ACB9B429745}" srcOrd="1" destOrd="0" presId="urn:microsoft.com/office/officeart/2005/8/layout/hierarchy4"/>
    <dgm:cxn modelId="{10DBEA55-18E9-4044-9520-9C1E202541B7}" type="presParOf" srcId="{BA00E2CF-0F32-4733-9614-7739EB7D5381}" destId="{57E719D3-A189-44F9-8505-05E290812F83}" srcOrd="1" destOrd="0" presId="urn:microsoft.com/office/officeart/2005/8/layout/hierarchy4"/>
    <dgm:cxn modelId="{0C72932D-CFCE-429E-96BF-2EBB1714191C}" type="presParOf" srcId="{BA00E2CF-0F32-4733-9614-7739EB7D5381}" destId="{10EAE062-4E86-46E3-AD9E-2E2CCE514469}" srcOrd="2" destOrd="0" presId="urn:microsoft.com/office/officeart/2005/8/layout/hierarchy4"/>
    <dgm:cxn modelId="{9AE79538-3386-4FA5-BC5B-25D9A58D5A7E}" type="presParOf" srcId="{10EAE062-4E86-46E3-AD9E-2E2CCE514469}" destId="{28ECC8AD-FD0A-47E8-8F54-D16F87BE2929}" srcOrd="0" destOrd="0" presId="urn:microsoft.com/office/officeart/2005/8/layout/hierarchy4"/>
    <dgm:cxn modelId="{65F9F2C7-E6D7-4895-8784-7222439F421B}" type="presParOf" srcId="{10EAE062-4E86-46E3-AD9E-2E2CCE514469}" destId="{BA45BDC2-7A36-4597-9CE5-E2E9D85B3018}" srcOrd="1" destOrd="0" presId="urn:microsoft.com/office/officeart/2005/8/layout/hierarchy4"/>
    <dgm:cxn modelId="{ABA06BB9-8307-442A-9330-0DE2138AEAEF}" type="presParOf" srcId="{10EAE062-4E86-46E3-AD9E-2E2CCE514469}" destId="{007D4564-E918-461E-B6F8-A5C02C302042}" srcOrd="2" destOrd="0" presId="urn:microsoft.com/office/officeart/2005/8/layout/hierarchy4"/>
    <dgm:cxn modelId="{9ABCFD72-C2E9-4B1F-ADAD-8560C0962C5A}" type="presParOf" srcId="{007D4564-E918-461E-B6F8-A5C02C302042}" destId="{5E523415-CE0D-4064-A6A8-BDF3F74C1680}" srcOrd="0" destOrd="0" presId="urn:microsoft.com/office/officeart/2005/8/layout/hierarchy4"/>
    <dgm:cxn modelId="{DF8A22FA-FBFA-4328-800C-DBBA00A06F38}" type="presParOf" srcId="{5E523415-CE0D-4064-A6A8-BDF3F74C1680}" destId="{89E60D71-6763-46E6-8728-6816A987505C}" srcOrd="0" destOrd="0" presId="urn:microsoft.com/office/officeart/2005/8/layout/hierarchy4"/>
    <dgm:cxn modelId="{F2A37807-ECC9-4D46-8C66-636FD77F3E7A}" type="presParOf" srcId="{5E523415-CE0D-4064-A6A8-BDF3F74C1680}" destId="{94DA4383-B386-40E1-AD65-FEC5B4F31B4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490660-8BC6-4C17-9AD1-ABFA6D127BDC}" type="doc">
      <dgm:prSet loTypeId="urn:microsoft.com/office/officeart/2005/8/layout/arrow2" loCatId="process" qsTypeId="urn:microsoft.com/office/officeart/2005/8/quickstyle/simple4" qsCatId="simple" csTypeId="urn:microsoft.com/office/officeart/2005/8/colors/colorful3" csCatId="colorful" phldr="1"/>
      <dgm:spPr/>
      <dgm:t>
        <a:bodyPr/>
        <a:lstStyle/>
        <a:p>
          <a:endParaRPr lang="es-MX"/>
        </a:p>
      </dgm:t>
    </dgm:pt>
    <dgm:pt modelId="{16C217D2-2BF2-430B-AB52-4C37EA64E333}">
      <dgm:prSet phldrT="[Texto]" custT="1"/>
      <dgm:spPr/>
      <dgm:t>
        <a:bodyPr/>
        <a:lstStyle/>
        <a:p>
          <a:r>
            <a:rPr lang="es-MX" sz="2400" b="1" dirty="0"/>
            <a:t>1. </a:t>
          </a:r>
          <a:r>
            <a:rPr lang="es-MX" sz="1800" dirty="0"/>
            <a:t>Identificar Activos</a:t>
          </a:r>
        </a:p>
      </dgm:t>
    </dgm:pt>
    <dgm:pt modelId="{9A6CB3CF-60E5-4EB5-94FA-52B9C7B840CE}" type="parTrans" cxnId="{E084B988-1760-434F-AF22-29B11527DE80}">
      <dgm:prSet/>
      <dgm:spPr/>
      <dgm:t>
        <a:bodyPr/>
        <a:lstStyle/>
        <a:p>
          <a:endParaRPr lang="es-MX"/>
        </a:p>
      </dgm:t>
    </dgm:pt>
    <dgm:pt modelId="{73D6EAB4-3C7A-454D-9D3A-1022304F9F94}" type="sibTrans" cxnId="{E084B988-1760-434F-AF22-29B11527DE80}">
      <dgm:prSet/>
      <dgm:spPr/>
      <dgm:t>
        <a:bodyPr/>
        <a:lstStyle/>
        <a:p>
          <a:endParaRPr lang="es-MX"/>
        </a:p>
      </dgm:t>
    </dgm:pt>
    <dgm:pt modelId="{1F5F0ECC-7F87-40A2-B473-3A394AD7B908}">
      <dgm:prSet phldrT="[Texto]" custT="1"/>
      <dgm:spPr/>
      <dgm:t>
        <a:bodyPr/>
        <a:lstStyle/>
        <a:p>
          <a:r>
            <a:rPr lang="es-MX" sz="2400" b="1" dirty="0"/>
            <a:t>2. </a:t>
          </a:r>
          <a:r>
            <a:rPr lang="es-MX" sz="1800" dirty="0"/>
            <a:t>Identificar Amenazas</a:t>
          </a:r>
        </a:p>
      </dgm:t>
    </dgm:pt>
    <dgm:pt modelId="{87FE05DC-E21C-4908-97E9-9DE09A24D381}" type="parTrans" cxnId="{764FD1E7-2894-4485-A69F-B9D0EE65F6A8}">
      <dgm:prSet/>
      <dgm:spPr/>
      <dgm:t>
        <a:bodyPr/>
        <a:lstStyle/>
        <a:p>
          <a:endParaRPr lang="es-ES"/>
        </a:p>
      </dgm:t>
    </dgm:pt>
    <dgm:pt modelId="{C8F95206-46AC-499D-B45D-6902B371C26B}" type="sibTrans" cxnId="{764FD1E7-2894-4485-A69F-B9D0EE65F6A8}">
      <dgm:prSet/>
      <dgm:spPr/>
      <dgm:t>
        <a:bodyPr/>
        <a:lstStyle/>
        <a:p>
          <a:endParaRPr lang="es-ES"/>
        </a:p>
      </dgm:t>
    </dgm:pt>
    <dgm:pt modelId="{3C3DDBF3-15E4-4109-98EF-4DD79A301750}">
      <dgm:prSet phldrT="[Texto]" custT="1"/>
      <dgm:spPr/>
      <dgm:t>
        <a:bodyPr/>
        <a:lstStyle/>
        <a:p>
          <a:r>
            <a:rPr lang="es-MX" sz="2400" b="1" i="0" dirty="0"/>
            <a:t>3. </a:t>
          </a:r>
          <a:r>
            <a:rPr lang="es-MX" sz="1800" dirty="0"/>
            <a:t>Identificar Vulnerabilidades</a:t>
          </a:r>
        </a:p>
      </dgm:t>
    </dgm:pt>
    <dgm:pt modelId="{D5379CDF-6932-419D-914A-39B3E2A27D85}" type="parTrans" cxnId="{96333419-0442-4BC2-AE2B-83826BF282C6}">
      <dgm:prSet/>
      <dgm:spPr/>
      <dgm:t>
        <a:bodyPr/>
        <a:lstStyle/>
        <a:p>
          <a:endParaRPr lang="es-ES"/>
        </a:p>
      </dgm:t>
    </dgm:pt>
    <dgm:pt modelId="{63005B80-66D5-4200-B505-F4F25E76E20B}" type="sibTrans" cxnId="{96333419-0442-4BC2-AE2B-83826BF282C6}">
      <dgm:prSet/>
      <dgm:spPr/>
      <dgm:t>
        <a:bodyPr/>
        <a:lstStyle/>
        <a:p>
          <a:endParaRPr lang="es-ES"/>
        </a:p>
      </dgm:t>
    </dgm:pt>
    <dgm:pt modelId="{457B4E0C-3E07-4A16-93A5-AAB3C628EDBC}">
      <dgm:prSet phldrT="[Texto]" custT="1"/>
      <dgm:spPr/>
      <dgm:t>
        <a:bodyPr/>
        <a:lstStyle/>
        <a:p>
          <a:r>
            <a:rPr lang="es-MX" sz="2400" b="1" dirty="0"/>
            <a:t>4. </a:t>
          </a:r>
          <a:r>
            <a:rPr lang="es-MX" sz="1800" dirty="0"/>
            <a:t>Identificar Escenarios de Vulneración</a:t>
          </a:r>
        </a:p>
      </dgm:t>
    </dgm:pt>
    <dgm:pt modelId="{0BA6B45A-83AC-49B3-9DC3-979F05A13DF8}" type="parTrans" cxnId="{07554919-CD3C-4BFC-A610-6D6B7FCEA7DB}">
      <dgm:prSet/>
      <dgm:spPr/>
      <dgm:t>
        <a:bodyPr/>
        <a:lstStyle/>
        <a:p>
          <a:endParaRPr lang="es-ES"/>
        </a:p>
      </dgm:t>
    </dgm:pt>
    <dgm:pt modelId="{0A5555DB-FFA5-4EF5-B928-F1452E66CC4A}" type="sibTrans" cxnId="{07554919-CD3C-4BFC-A610-6D6B7FCEA7DB}">
      <dgm:prSet/>
      <dgm:spPr/>
      <dgm:t>
        <a:bodyPr/>
        <a:lstStyle/>
        <a:p>
          <a:endParaRPr lang="es-ES"/>
        </a:p>
      </dgm:t>
    </dgm:pt>
    <dgm:pt modelId="{93E2DB18-8CC1-4802-A496-CF1DF8FD8BBA}" type="pres">
      <dgm:prSet presAssocID="{F5490660-8BC6-4C17-9AD1-ABFA6D127BDC}" presName="arrowDiagram" presStyleCnt="0">
        <dgm:presLayoutVars>
          <dgm:chMax val="5"/>
          <dgm:dir/>
          <dgm:resizeHandles val="exact"/>
        </dgm:presLayoutVars>
      </dgm:prSet>
      <dgm:spPr/>
    </dgm:pt>
    <dgm:pt modelId="{2BFEE6B5-8345-4BB1-BA50-C4AACB217A32}" type="pres">
      <dgm:prSet presAssocID="{F5490660-8BC6-4C17-9AD1-ABFA6D127BDC}" presName="arrow" presStyleLbl="bgShp" presStyleIdx="0" presStyleCnt="1"/>
      <dgm:spPr/>
    </dgm:pt>
    <dgm:pt modelId="{B161F55B-D1AA-486E-BC44-6BE8D65B6217}" type="pres">
      <dgm:prSet presAssocID="{F5490660-8BC6-4C17-9AD1-ABFA6D127BDC}" presName="arrowDiagram4" presStyleCnt="0"/>
      <dgm:spPr/>
    </dgm:pt>
    <dgm:pt modelId="{20F54A34-5CFB-4596-933F-D255ECEF605C}" type="pres">
      <dgm:prSet presAssocID="{16C217D2-2BF2-430B-AB52-4C37EA64E333}" presName="bullet4a" presStyleLbl="node1" presStyleIdx="0" presStyleCnt="4"/>
      <dgm:spPr/>
    </dgm:pt>
    <dgm:pt modelId="{DEB03A89-AE90-4C43-A434-4ED3B181AD4D}" type="pres">
      <dgm:prSet presAssocID="{16C217D2-2BF2-430B-AB52-4C37EA64E333}" presName="textBox4a" presStyleLbl="revTx" presStyleIdx="0" presStyleCnt="4" custLinFactNeighborX="13696" custLinFactNeighborY="498">
        <dgm:presLayoutVars>
          <dgm:bulletEnabled val="1"/>
        </dgm:presLayoutVars>
      </dgm:prSet>
      <dgm:spPr/>
    </dgm:pt>
    <dgm:pt modelId="{1E36738D-B9DB-40F6-8C0B-A3889C1F0457}" type="pres">
      <dgm:prSet presAssocID="{1F5F0ECC-7F87-40A2-B473-3A394AD7B908}" presName="bullet4b" presStyleLbl="node1" presStyleIdx="1" presStyleCnt="4"/>
      <dgm:spPr/>
    </dgm:pt>
    <dgm:pt modelId="{56551E77-FBF8-4B84-8A32-69E08DA058FF}" type="pres">
      <dgm:prSet presAssocID="{1F5F0ECC-7F87-40A2-B473-3A394AD7B908}" presName="textBox4b" presStyleLbl="revTx" presStyleIdx="1" presStyleCnt="4" custLinFactNeighborX="18357" custLinFactNeighborY="2109">
        <dgm:presLayoutVars>
          <dgm:bulletEnabled val="1"/>
        </dgm:presLayoutVars>
      </dgm:prSet>
      <dgm:spPr/>
    </dgm:pt>
    <dgm:pt modelId="{8F4C34F4-040D-4201-9D9C-DB51155A9639}" type="pres">
      <dgm:prSet presAssocID="{3C3DDBF3-15E4-4109-98EF-4DD79A301750}" presName="bullet4c" presStyleLbl="node1" presStyleIdx="2" presStyleCnt="4"/>
      <dgm:spPr/>
    </dgm:pt>
    <dgm:pt modelId="{A70C857B-F3C8-431C-B84B-03CBEE3A14B4}" type="pres">
      <dgm:prSet presAssocID="{3C3DDBF3-15E4-4109-98EF-4DD79A301750}" presName="textBox4c" presStyleLbl="revTx" presStyleIdx="2" presStyleCnt="4" custScaleX="146463" custLinFactNeighborX="30088" custLinFactNeighborY="8143">
        <dgm:presLayoutVars>
          <dgm:bulletEnabled val="1"/>
        </dgm:presLayoutVars>
      </dgm:prSet>
      <dgm:spPr/>
    </dgm:pt>
    <dgm:pt modelId="{7C60CA6D-0EA2-4765-96E7-E30651F9A4CA}" type="pres">
      <dgm:prSet presAssocID="{457B4E0C-3E07-4A16-93A5-AAB3C628EDBC}" presName="bullet4d" presStyleLbl="node1" presStyleIdx="3" presStyleCnt="4"/>
      <dgm:spPr/>
    </dgm:pt>
    <dgm:pt modelId="{B4AD58F7-345B-45E9-8313-7EE9446A1509}" type="pres">
      <dgm:prSet presAssocID="{457B4E0C-3E07-4A16-93A5-AAB3C628EDBC}" presName="textBox4d" presStyleLbl="revTx" presStyleIdx="3" presStyleCnt="4" custLinFactNeighborX="24755" custLinFactNeighborY="1949">
        <dgm:presLayoutVars>
          <dgm:bulletEnabled val="1"/>
        </dgm:presLayoutVars>
      </dgm:prSet>
      <dgm:spPr/>
    </dgm:pt>
  </dgm:ptLst>
  <dgm:cxnLst>
    <dgm:cxn modelId="{96333419-0442-4BC2-AE2B-83826BF282C6}" srcId="{F5490660-8BC6-4C17-9AD1-ABFA6D127BDC}" destId="{3C3DDBF3-15E4-4109-98EF-4DD79A301750}" srcOrd="2" destOrd="0" parTransId="{D5379CDF-6932-419D-914A-39B3E2A27D85}" sibTransId="{63005B80-66D5-4200-B505-F4F25E76E20B}"/>
    <dgm:cxn modelId="{07554919-CD3C-4BFC-A610-6D6B7FCEA7DB}" srcId="{F5490660-8BC6-4C17-9AD1-ABFA6D127BDC}" destId="{457B4E0C-3E07-4A16-93A5-AAB3C628EDBC}" srcOrd="3" destOrd="0" parTransId="{0BA6B45A-83AC-49B3-9DC3-979F05A13DF8}" sibTransId="{0A5555DB-FFA5-4EF5-B928-F1452E66CC4A}"/>
    <dgm:cxn modelId="{3E4CDF22-DC36-417F-9D2B-EB9873C8979C}" type="presOf" srcId="{457B4E0C-3E07-4A16-93A5-AAB3C628EDBC}" destId="{B4AD58F7-345B-45E9-8313-7EE9446A1509}" srcOrd="0" destOrd="0" presId="urn:microsoft.com/office/officeart/2005/8/layout/arrow2"/>
    <dgm:cxn modelId="{048A4226-B6F6-476B-AE14-D020EA9ADB23}" type="presOf" srcId="{16C217D2-2BF2-430B-AB52-4C37EA64E333}" destId="{DEB03A89-AE90-4C43-A434-4ED3B181AD4D}" srcOrd="0" destOrd="0" presId="urn:microsoft.com/office/officeart/2005/8/layout/arrow2"/>
    <dgm:cxn modelId="{D380953D-D9BD-44DA-9E56-20D9D92FBA7E}" type="presOf" srcId="{3C3DDBF3-15E4-4109-98EF-4DD79A301750}" destId="{A70C857B-F3C8-431C-B84B-03CBEE3A14B4}" srcOrd="0" destOrd="0" presId="urn:microsoft.com/office/officeart/2005/8/layout/arrow2"/>
    <dgm:cxn modelId="{E084B988-1760-434F-AF22-29B11527DE80}" srcId="{F5490660-8BC6-4C17-9AD1-ABFA6D127BDC}" destId="{16C217D2-2BF2-430B-AB52-4C37EA64E333}" srcOrd="0" destOrd="0" parTransId="{9A6CB3CF-60E5-4EB5-94FA-52B9C7B840CE}" sibTransId="{73D6EAB4-3C7A-454D-9D3A-1022304F9F94}"/>
    <dgm:cxn modelId="{A24D7993-6995-46E6-BF68-E72AD30D49C7}" type="presOf" srcId="{F5490660-8BC6-4C17-9AD1-ABFA6D127BDC}" destId="{93E2DB18-8CC1-4802-A496-CF1DF8FD8BBA}" srcOrd="0" destOrd="0" presId="urn:microsoft.com/office/officeart/2005/8/layout/arrow2"/>
    <dgm:cxn modelId="{764FD1E7-2894-4485-A69F-B9D0EE65F6A8}" srcId="{F5490660-8BC6-4C17-9AD1-ABFA6D127BDC}" destId="{1F5F0ECC-7F87-40A2-B473-3A394AD7B908}" srcOrd="1" destOrd="0" parTransId="{87FE05DC-E21C-4908-97E9-9DE09A24D381}" sibTransId="{C8F95206-46AC-499D-B45D-6902B371C26B}"/>
    <dgm:cxn modelId="{30225DFB-852B-4B3D-9193-88B686FD7A7F}" type="presOf" srcId="{1F5F0ECC-7F87-40A2-B473-3A394AD7B908}" destId="{56551E77-FBF8-4B84-8A32-69E08DA058FF}" srcOrd="0" destOrd="0" presId="urn:microsoft.com/office/officeart/2005/8/layout/arrow2"/>
    <dgm:cxn modelId="{4438D81F-1C12-430B-9466-787337D4886F}" type="presParOf" srcId="{93E2DB18-8CC1-4802-A496-CF1DF8FD8BBA}" destId="{2BFEE6B5-8345-4BB1-BA50-C4AACB217A32}" srcOrd="0" destOrd="0" presId="urn:microsoft.com/office/officeart/2005/8/layout/arrow2"/>
    <dgm:cxn modelId="{DC872D33-C7F2-45BD-B7B6-96590782B131}" type="presParOf" srcId="{93E2DB18-8CC1-4802-A496-CF1DF8FD8BBA}" destId="{B161F55B-D1AA-486E-BC44-6BE8D65B6217}" srcOrd="1" destOrd="0" presId="urn:microsoft.com/office/officeart/2005/8/layout/arrow2"/>
    <dgm:cxn modelId="{2E7E5B71-3644-4BB2-9977-B78A02B30FF2}" type="presParOf" srcId="{B161F55B-D1AA-486E-BC44-6BE8D65B6217}" destId="{20F54A34-5CFB-4596-933F-D255ECEF605C}" srcOrd="0" destOrd="0" presId="urn:microsoft.com/office/officeart/2005/8/layout/arrow2"/>
    <dgm:cxn modelId="{A2428338-18E8-4219-8877-81C7B2286E76}" type="presParOf" srcId="{B161F55B-D1AA-486E-BC44-6BE8D65B6217}" destId="{DEB03A89-AE90-4C43-A434-4ED3B181AD4D}" srcOrd="1" destOrd="0" presId="urn:microsoft.com/office/officeart/2005/8/layout/arrow2"/>
    <dgm:cxn modelId="{929AD4D2-4EDE-400F-B82E-D96C93897BD9}" type="presParOf" srcId="{B161F55B-D1AA-486E-BC44-6BE8D65B6217}" destId="{1E36738D-B9DB-40F6-8C0B-A3889C1F0457}" srcOrd="2" destOrd="0" presId="urn:microsoft.com/office/officeart/2005/8/layout/arrow2"/>
    <dgm:cxn modelId="{418F9D24-5511-4209-BB8B-8E46805D05E8}" type="presParOf" srcId="{B161F55B-D1AA-486E-BC44-6BE8D65B6217}" destId="{56551E77-FBF8-4B84-8A32-69E08DA058FF}" srcOrd="3" destOrd="0" presId="urn:microsoft.com/office/officeart/2005/8/layout/arrow2"/>
    <dgm:cxn modelId="{6739E417-1864-4375-9559-97E8AFC0BC59}" type="presParOf" srcId="{B161F55B-D1AA-486E-BC44-6BE8D65B6217}" destId="{8F4C34F4-040D-4201-9D9C-DB51155A9639}" srcOrd="4" destOrd="0" presId="urn:microsoft.com/office/officeart/2005/8/layout/arrow2"/>
    <dgm:cxn modelId="{9415FCDC-4924-4630-9FA5-8B01B5F8878A}" type="presParOf" srcId="{B161F55B-D1AA-486E-BC44-6BE8D65B6217}" destId="{A70C857B-F3C8-431C-B84B-03CBEE3A14B4}" srcOrd="5" destOrd="0" presId="urn:microsoft.com/office/officeart/2005/8/layout/arrow2"/>
    <dgm:cxn modelId="{32A4B67F-FC79-476C-8E89-4787027954E0}" type="presParOf" srcId="{B161F55B-D1AA-486E-BC44-6BE8D65B6217}" destId="{7C60CA6D-0EA2-4765-96E7-E30651F9A4CA}" srcOrd="6" destOrd="0" presId="urn:microsoft.com/office/officeart/2005/8/layout/arrow2"/>
    <dgm:cxn modelId="{12BFEEAF-5FF0-476F-891F-9B57206F2383}" type="presParOf" srcId="{B161F55B-D1AA-486E-BC44-6BE8D65B6217}" destId="{B4AD58F7-345B-45E9-8313-7EE9446A1509}"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490660-8BC6-4C17-9AD1-ABFA6D127BDC}"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MX"/>
        </a:p>
      </dgm:t>
    </dgm:pt>
    <dgm:pt modelId="{EE6855EE-1C49-4B8D-ABAE-50304131FA97}">
      <dgm:prSet phldrT="[Texto]" custT="1"/>
      <dgm:spPr>
        <a:solidFill>
          <a:srgbClr val="0F7969"/>
        </a:solidFill>
      </dgm:spPr>
      <dgm:t>
        <a:bodyPr/>
        <a:lstStyle/>
        <a:p>
          <a:r>
            <a:rPr lang="es-MX" sz="2400" b="1" dirty="0"/>
            <a:t>Activos de Información</a:t>
          </a:r>
        </a:p>
      </dgm:t>
    </dgm:pt>
    <dgm:pt modelId="{791C33EE-0D37-43F8-9518-EEF589A5DB61}" type="parTrans" cxnId="{25D2011B-C76E-451F-98B3-6228A11EFA2F}">
      <dgm:prSet/>
      <dgm:spPr/>
      <dgm:t>
        <a:bodyPr/>
        <a:lstStyle/>
        <a:p>
          <a:endParaRPr lang="es-MX" sz="1100"/>
        </a:p>
      </dgm:t>
    </dgm:pt>
    <dgm:pt modelId="{6FE36127-D868-44B8-AC1B-7417799D7209}" type="sibTrans" cxnId="{25D2011B-C76E-451F-98B3-6228A11EFA2F}">
      <dgm:prSet/>
      <dgm:spPr/>
      <dgm:t>
        <a:bodyPr/>
        <a:lstStyle/>
        <a:p>
          <a:endParaRPr lang="es-MX" sz="1100"/>
        </a:p>
      </dgm:t>
    </dgm:pt>
    <dgm:pt modelId="{5D42BD43-B26D-42A8-AD72-7654420869B9}">
      <dgm:prSet phldrT="[Texto]" custT="1"/>
      <dgm:spPr>
        <a:solidFill>
          <a:srgbClr val="7030A0"/>
        </a:solidFill>
      </dgm:spPr>
      <dgm:t>
        <a:bodyPr/>
        <a:lstStyle/>
        <a:p>
          <a:r>
            <a:rPr lang="es-MX" sz="2400" b="1" dirty="0"/>
            <a:t>Activos de Apoyo</a:t>
          </a:r>
        </a:p>
      </dgm:t>
    </dgm:pt>
    <dgm:pt modelId="{04F8C869-BA82-43A3-A86B-6CD8BC724917}" type="parTrans" cxnId="{E8889CBC-0FCD-4816-82C2-6FDC6A9E3243}">
      <dgm:prSet/>
      <dgm:spPr/>
      <dgm:t>
        <a:bodyPr/>
        <a:lstStyle/>
        <a:p>
          <a:endParaRPr lang="es-MX" sz="1100"/>
        </a:p>
      </dgm:t>
    </dgm:pt>
    <dgm:pt modelId="{9324A0BB-BA7D-41A5-B4CB-9C15C4679AC8}" type="sibTrans" cxnId="{E8889CBC-0FCD-4816-82C2-6FDC6A9E3243}">
      <dgm:prSet/>
      <dgm:spPr/>
      <dgm:t>
        <a:bodyPr/>
        <a:lstStyle/>
        <a:p>
          <a:endParaRPr lang="es-MX" sz="1100"/>
        </a:p>
      </dgm:t>
    </dgm:pt>
    <dgm:pt modelId="{87EEBB17-6099-4599-8DA3-EFE904B2BDE0}" type="pres">
      <dgm:prSet presAssocID="{F5490660-8BC6-4C17-9AD1-ABFA6D127BDC}" presName="Name0" presStyleCnt="0">
        <dgm:presLayoutVars>
          <dgm:chPref val="1"/>
          <dgm:dir/>
          <dgm:animOne val="branch"/>
          <dgm:animLvl val="lvl"/>
          <dgm:resizeHandles/>
        </dgm:presLayoutVars>
      </dgm:prSet>
      <dgm:spPr/>
    </dgm:pt>
    <dgm:pt modelId="{B1E4F312-9486-4D93-8549-63E5681E44AD}" type="pres">
      <dgm:prSet presAssocID="{EE6855EE-1C49-4B8D-ABAE-50304131FA97}" presName="vertOne" presStyleCnt="0"/>
      <dgm:spPr/>
    </dgm:pt>
    <dgm:pt modelId="{A0A4103D-311D-4213-A0FF-A4FD39B15D86}" type="pres">
      <dgm:prSet presAssocID="{EE6855EE-1C49-4B8D-ABAE-50304131FA97}" presName="txOne" presStyleLbl="node0" presStyleIdx="0" presStyleCnt="2">
        <dgm:presLayoutVars>
          <dgm:chPref val="3"/>
        </dgm:presLayoutVars>
      </dgm:prSet>
      <dgm:spPr/>
    </dgm:pt>
    <dgm:pt modelId="{73EC2AF9-2BEA-44EC-8ECF-665CD0A49227}" type="pres">
      <dgm:prSet presAssocID="{EE6855EE-1C49-4B8D-ABAE-50304131FA97}" presName="horzOne" presStyleCnt="0"/>
      <dgm:spPr/>
    </dgm:pt>
    <dgm:pt modelId="{2C3460C7-C33C-4B21-854C-2D0707F4B381}" type="pres">
      <dgm:prSet presAssocID="{6FE36127-D868-44B8-AC1B-7417799D7209}" presName="sibSpaceOne" presStyleCnt="0"/>
      <dgm:spPr/>
    </dgm:pt>
    <dgm:pt modelId="{348DFD4E-8143-4F3E-B7F7-7917DE0796A7}" type="pres">
      <dgm:prSet presAssocID="{5D42BD43-B26D-42A8-AD72-7654420869B9}" presName="vertOne" presStyleCnt="0"/>
      <dgm:spPr/>
    </dgm:pt>
    <dgm:pt modelId="{1A52190E-2666-4AFB-AC89-5922996EB774}" type="pres">
      <dgm:prSet presAssocID="{5D42BD43-B26D-42A8-AD72-7654420869B9}" presName="txOne" presStyleLbl="node0" presStyleIdx="1" presStyleCnt="2" custLinFactNeighborX="-365">
        <dgm:presLayoutVars>
          <dgm:chPref val="3"/>
        </dgm:presLayoutVars>
      </dgm:prSet>
      <dgm:spPr/>
    </dgm:pt>
    <dgm:pt modelId="{B432922A-11F8-4853-81C9-10301480E85B}" type="pres">
      <dgm:prSet presAssocID="{5D42BD43-B26D-42A8-AD72-7654420869B9}" presName="horzOne" presStyleCnt="0"/>
      <dgm:spPr/>
    </dgm:pt>
  </dgm:ptLst>
  <dgm:cxnLst>
    <dgm:cxn modelId="{25D2011B-C76E-451F-98B3-6228A11EFA2F}" srcId="{F5490660-8BC6-4C17-9AD1-ABFA6D127BDC}" destId="{EE6855EE-1C49-4B8D-ABAE-50304131FA97}" srcOrd="0" destOrd="0" parTransId="{791C33EE-0D37-43F8-9518-EEF589A5DB61}" sibTransId="{6FE36127-D868-44B8-AC1B-7417799D7209}"/>
    <dgm:cxn modelId="{0A7A8921-A399-49D6-A041-8575E8B9779D}" type="presOf" srcId="{F5490660-8BC6-4C17-9AD1-ABFA6D127BDC}" destId="{87EEBB17-6099-4599-8DA3-EFE904B2BDE0}" srcOrd="0" destOrd="0" presId="urn:microsoft.com/office/officeart/2005/8/layout/hierarchy4"/>
    <dgm:cxn modelId="{C81ACBB8-0670-4A21-8D5F-FAF37BB93F22}" type="presOf" srcId="{EE6855EE-1C49-4B8D-ABAE-50304131FA97}" destId="{A0A4103D-311D-4213-A0FF-A4FD39B15D86}" srcOrd="0" destOrd="0" presId="urn:microsoft.com/office/officeart/2005/8/layout/hierarchy4"/>
    <dgm:cxn modelId="{E8889CBC-0FCD-4816-82C2-6FDC6A9E3243}" srcId="{F5490660-8BC6-4C17-9AD1-ABFA6D127BDC}" destId="{5D42BD43-B26D-42A8-AD72-7654420869B9}" srcOrd="1" destOrd="0" parTransId="{04F8C869-BA82-43A3-A86B-6CD8BC724917}" sibTransId="{9324A0BB-BA7D-41A5-B4CB-9C15C4679AC8}"/>
    <dgm:cxn modelId="{2DFC5CD6-6EB6-4EF4-8DA2-A9F2045A5417}" type="presOf" srcId="{5D42BD43-B26D-42A8-AD72-7654420869B9}" destId="{1A52190E-2666-4AFB-AC89-5922996EB774}" srcOrd="0" destOrd="0" presId="urn:microsoft.com/office/officeart/2005/8/layout/hierarchy4"/>
    <dgm:cxn modelId="{00ECC8F8-DC9A-4E8F-8916-98A17A82A417}" type="presParOf" srcId="{87EEBB17-6099-4599-8DA3-EFE904B2BDE0}" destId="{B1E4F312-9486-4D93-8549-63E5681E44AD}" srcOrd="0" destOrd="0" presId="urn:microsoft.com/office/officeart/2005/8/layout/hierarchy4"/>
    <dgm:cxn modelId="{1E12EC4D-45C8-4AFA-A977-45FEC0E86DAF}" type="presParOf" srcId="{B1E4F312-9486-4D93-8549-63E5681E44AD}" destId="{A0A4103D-311D-4213-A0FF-A4FD39B15D86}" srcOrd="0" destOrd="0" presId="urn:microsoft.com/office/officeart/2005/8/layout/hierarchy4"/>
    <dgm:cxn modelId="{2E2AC54E-1150-4EA3-BF7E-74E0D4845F16}" type="presParOf" srcId="{B1E4F312-9486-4D93-8549-63E5681E44AD}" destId="{73EC2AF9-2BEA-44EC-8ECF-665CD0A49227}" srcOrd="1" destOrd="0" presId="urn:microsoft.com/office/officeart/2005/8/layout/hierarchy4"/>
    <dgm:cxn modelId="{4BCD342C-B258-4431-B6E2-E3F8DCE6431A}" type="presParOf" srcId="{87EEBB17-6099-4599-8DA3-EFE904B2BDE0}" destId="{2C3460C7-C33C-4B21-854C-2D0707F4B381}" srcOrd="1" destOrd="0" presId="urn:microsoft.com/office/officeart/2005/8/layout/hierarchy4"/>
    <dgm:cxn modelId="{EF850FCE-2B71-4AA4-A7CB-320A5CC0CC8E}" type="presParOf" srcId="{87EEBB17-6099-4599-8DA3-EFE904B2BDE0}" destId="{348DFD4E-8143-4F3E-B7F7-7917DE0796A7}" srcOrd="2" destOrd="0" presId="urn:microsoft.com/office/officeart/2005/8/layout/hierarchy4"/>
    <dgm:cxn modelId="{C2BA9E8F-2158-4AF5-B111-941FC03B7CD9}" type="presParOf" srcId="{348DFD4E-8143-4F3E-B7F7-7917DE0796A7}" destId="{1A52190E-2666-4AFB-AC89-5922996EB774}" srcOrd="0" destOrd="0" presId="urn:microsoft.com/office/officeart/2005/8/layout/hierarchy4"/>
    <dgm:cxn modelId="{98C941C9-81AF-4D23-B86E-D31E6F438991}" type="presParOf" srcId="{348DFD4E-8143-4F3E-B7F7-7917DE0796A7}" destId="{B432922A-11F8-4853-81C9-10301480E8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C67619-0B1B-476D-8B2C-D3551BF61A27}" type="doc">
      <dgm:prSet loTypeId="urn:microsoft.com/office/officeart/2005/8/layout/hierarchy4" loCatId="list" qsTypeId="urn:microsoft.com/office/officeart/2005/8/quickstyle/simple1" qsCatId="simple" csTypeId="urn:microsoft.com/office/officeart/2005/8/colors/colorful5" csCatId="colorful" phldr="1"/>
      <dgm:spPr/>
      <dgm:t>
        <a:bodyPr/>
        <a:lstStyle/>
        <a:p>
          <a:endParaRPr lang="es-MX"/>
        </a:p>
      </dgm:t>
    </dgm:pt>
    <dgm:pt modelId="{ABA22770-5ED3-4F14-A243-8FF63EA99913}">
      <dgm:prSet phldrT="[Texto]">
        <dgm:style>
          <a:lnRef idx="3">
            <a:schemeClr val="lt1"/>
          </a:lnRef>
          <a:fillRef idx="1">
            <a:schemeClr val="accent4"/>
          </a:fillRef>
          <a:effectRef idx="1">
            <a:schemeClr val="accent4"/>
          </a:effectRef>
          <a:fontRef idx="minor">
            <a:schemeClr val="lt1"/>
          </a:fontRef>
        </dgm:style>
      </dgm:prSet>
      <dgm:spPr>
        <a:solidFill>
          <a:srgbClr val="7030A0"/>
        </a:solidFill>
      </dgm:spPr>
      <dgm:t>
        <a:bodyPr/>
        <a:lstStyle/>
        <a:p>
          <a:r>
            <a:rPr lang="es-MX" dirty="0"/>
            <a:t>Cumplimiento Cotidiano de Medidas de Seguridad</a:t>
          </a:r>
        </a:p>
      </dgm:t>
    </dgm:pt>
    <dgm:pt modelId="{27E405EF-AF98-4791-9EB8-F1DD8BCFD5EE}" type="parTrans" cxnId="{B3753640-3D88-4F5F-8B77-044301DC0299}">
      <dgm:prSet/>
      <dgm:spPr/>
      <dgm:t>
        <a:bodyPr/>
        <a:lstStyle/>
        <a:p>
          <a:endParaRPr lang="es-MX"/>
        </a:p>
      </dgm:t>
    </dgm:pt>
    <dgm:pt modelId="{24A69CF0-41FB-4E2D-BAAF-CEB4EEF4C928}" type="sibTrans" cxnId="{B3753640-3D88-4F5F-8B77-044301DC0299}">
      <dgm:prSet/>
      <dgm:spPr/>
      <dgm:t>
        <a:bodyPr/>
        <a:lstStyle/>
        <a:p>
          <a:endParaRPr lang="es-MX"/>
        </a:p>
      </dgm:t>
    </dgm:pt>
    <dgm:pt modelId="{486DFBE2-74D7-49A8-A059-B68D8E3C1C49}">
      <dgm:prSet phldrT="[Texto]">
        <dgm:style>
          <a:lnRef idx="2">
            <a:schemeClr val="accent4">
              <a:shade val="50000"/>
            </a:schemeClr>
          </a:lnRef>
          <a:fillRef idx="1">
            <a:schemeClr val="accent4"/>
          </a:fillRef>
          <a:effectRef idx="0">
            <a:schemeClr val="accent4"/>
          </a:effectRef>
          <a:fontRef idx="minor">
            <a:schemeClr val="lt1"/>
          </a:fontRef>
        </dgm:style>
      </dgm:prSet>
      <dgm:spPr>
        <a:solidFill>
          <a:srgbClr val="0F7969"/>
        </a:solidFill>
      </dgm:spPr>
      <dgm:t>
        <a:bodyPr/>
        <a:lstStyle/>
        <a:p>
          <a:r>
            <a:rPr lang="es-MX" dirty="0"/>
            <a:t>Plan de Trabajo para la Implementación de las Medidas de Seguridad Faltantes</a:t>
          </a:r>
        </a:p>
      </dgm:t>
    </dgm:pt>
    <dgm:pt modelId="{F63352E8-F0BF-4453-AFF8-CB105443F83E}" type="parTrans" cxnId="{BDDE2AA0-4395-4517-ADFD-43967CBDBE11}">
      <dgm:prSet/>
      <dgm:spPr/>
      <dgm:t>
        <a:bodyPr/>
        <a:lstStyle/>
        <a:p>
          <a:endParaRPr lang="es-MX"/>
        </a:p>
      </dgm:t>
    </dgm:pt>
    <dgm:pt modelId="{0713F903-8D34-4224-8B4C-BE4363E6C7F1}" type="sibTrans" cxnId="{BDDE2AA0-4395-4517-ADFD-43967CBDBE11}">
      <dgm:prSet/>
      <dgm:spPr/>
      <dgm:t>
        <a:bodyPr/>
        <a:lstStyle/>
        <a:p>
          <a:endParaRPr lang="es-MX"/>
        </a:p>
      </dgm:t>
    </dgm:pt>
    <dgm:pt modelId="{2ED24C07-2197-4F31-98A5-F4AF185E5460}" type="pres">
      <dgm:prSet presAssocID="{2BC67619-0B1B-476D-8B2C-D3551BF61A27}" presName="Name0" presStyleCnt="0">
        <dgm:presLayoutVars>
          <dgm:chPref val="1"/>
          <dgm:dir/>
          <dgm:animOne val="branch"/>
          <dgm:animLvl val="lvl"/>
          <dgm:resizeHandles/>
        </dgm:presLayoutVars>
      </dgm:prSet>
      <dgm:spPr/>
    </dgm:pt>
    <dgm:pt modelId="{F3CEFE29-B923-4E75-BCDE-916778A51DA6}" type="pres">
      <dgm:prSet presAssocID="{ABA22770-5ED3-4F14-A243-8FF63EA99913}" presName="vertOne" presStyleCnt="0"/>
      <dgm:spPr/>
    </dgm:pt>
    <dgm:pt modelId="{455A9480-B166-4301-A2D4-357AC011A4A8}" type="pres">
      <dgm:prSet presAssocID="{ABA22770-5ED3-4F14-A243-8FF63EA99913}" presName="txOne" presStyleLbl="node0" presStyleIdx="0" presStyleCnt="1" custLinFactNeighborX="289" custLinFactNeighborY="38382">
        <dgm:presLayoutVars>
          <dgm:chPref val="3"/>
        </dgm:presLayoutVars>
      </dgm:prSet>
      <dgm:spPr/>
    </dgm:pt>
    <dgm:pt modelId="{98FBBEFB-A15F-47B7-8530-5D7524837DF3}" type="pres">
      <dgm:prSet presAssocID="{ABA22770-5ED3-4F14-A243-8FF63EA99913}" presName="parTransOne" presStyleCnt="0"/>
      <dgm:spPr/>
    </dgm:pt>
    <dgm:pt modelId="{09DADACE-ADDA-487C-8FEA-EB8B0D85F7EA}" type="pres">
      <dgm:prSet presAssocID="{ABA22770-5ED3-4F14-A243-8FF63EA99913}" presName="horzOne" presStyleCnt="0"/>
      <dgm:spPr/>
    </dgm:pt>
    <dgm:pt modelId="{E7133242-5B6F-4C63-A030-3DE360B206FA}" type="pres">
      <dgm:prSet presAssocID="{486DFBE2-74D7-49A8-A059-B68D8E3C1C49}" presName="vertTwo" presStyleCnt="0"/>
      <dgm:spPr/>
    </dgm:pt>
    <dgm:pt modelId="{9A1BECC8-08E0-4D43-B7B3-434B6888D98A}" type="pres">
      <dgm:prSet presAssocID="{486DFBE2-74D7-49A8-A059-B68D8E3C1C49}" presName="txTwo" presStyleLbl="node2" presStyleIdx="0" presStyleCnt="1">
        <dgm:presLayoutVars>
          <dgm:chPref val="3"/>
        </dgm:presLayoutVars>
      </dgm:prSet>
      <dgm:spPr/>
    </dgm:pt>
    <dgm:pt modelId="{BCC9993B-30D4-4260-A085-BE786FFD40D2}" type="pres">
      <dgm:prSet presAssocID="{486DFBE2-74D7-49A8-A059-B68D8E3C1C49}" presName="horzTwo" presStyleCnt="0"/>
      <dgm:spPr/>
    </dgm:pt>
  </dgm:ptLst>
  <dgm:cxnLst>
    <dgm:cxn modelId="{B3753640-3D88-4F5F-8B77-044301DC0299}" srcId="{2BC67619-0B1B-476D-8B2C-D3551BF61A27}" destId="{ABA22770-5ED3-4F14-A243-8FF63EA99913}" srcOrd="0" destOrd="0" parTransId="{27E405EF-AF98-4791-9EB8-F1DD8BCFD5EE}" sibTransId="{24A69CF0-41FB-4E2D-BAAF-CEB4EEF4C928}"/>
    <dgm:cxn modelId="{40410741-A35D-4284-B327-3234949FC26E}" type="presOf" srcId="{ABA22770-5ED3-4F14-A243-8FF63EA99913}" destId="{455A9480-B166-4301-A2D4-357AC011A4A8}" srcOrd="0" destOrd="0" presId="urn:microsoft.com/office/officeart/2005/8/layout/hierarchy4"/>
    <dgm:cxn modelId="{2FE82B64-F483-494B-B169-0993A6214602}" type="presOf" srcId="{2BC67619-0B1B-476D-8B2C-D3551BF61A27}" destId="{2ED24C07-2197-4F31-98A5-F4AF185E5460}" srcOrd="0" destOrd="0" presId="urn:microsoft.com/office/officeart/2005/8/layout/hierarchy4"/>
    <dgm:cxn modelId="{BDDE2AA0-4395-4517-ADFD-43967CBDBE11}" srcId="{ABA22770-5ED3-4F14-A243-8FF63EA99913}" destId="{486DFBE2-74D7-49A8-A059-B68D8E3C1C49}" srcOrd="0" destOrd="0" parTransId="{F63352E8-F0BF-4453-AFF8-CB105443F83E}" sibTransId="{0713F903-8D34-4224-8B4C-BE4363E6C7F1}"/>
    <dgm:cxn modelId="{D96F78F0-FD5C-4809-AFCE-48833DC82DFB}" type="presOf" srcId="{486DFBE2-74D7-49A8-A059-B68D8E3C1C49}" destId="{9A1BECC8-08E0-4D43-B7B3-434B6888D98A}" srcOrd="0" destOrd="0" presId="urn:microsoft.com/office/officeart/2005/8/layout/hierarchy4"/>
    <dgm:cxn modelId="{588E143D-4E4D-44E0-89DB-D1DBA637A340}" type="presParOf" srcId="{2ED24C07-2197-4F31-98A5-F4AF185E5460}" destId="{F3CEFE29-B923-4E75-BCDE-916778A51DA6}" srcOrd="0" destOrd="0" presId="urn:microsoft.com/office/officeart/2005/8/layout/hierarchy4"/>
    <dgm:cxn modelId="{B68C9805-42A5-4AF8-9497-91B3B16FEC5A}" type="presParOf" srcId="{F3CEFE29-B923-4E75-BCDE-916778A51DA6}" destId="{455A9480-B166-4301-A2D4-357AC011A4A8}" srcOrd="0" destOrd="0" presId="urn:microsoft.com/office/officeart/2005/8/layout/hierarchy4"/>
    <dgm:cxn modelId="{35AE6D3B-083F-4BCB-B8AA-AC6529412057}" type="presParOf" srcId="{F3CEFE29-B923-4E75-BCDE-916778A51DA6}" destId="{98FBBEFB-A15F-47B7-8530-5D7524837DF3}" srcOrd="1" destOrd="0" presId="urn:microsoft.com/office/officeart/2005/8/layout/hierarchy4"/>
    <dgm:cxn modelId="{A735135B-9CDD-4C63-B999-DE9E89DD0BBA}" type="presParOf" srcId="{F3CEFE29-B923-4E75-BCDE-916778A51DA6}" destId="{09DADACE-ADDA-487C-8FEA-EB8B0D85F7EA}" srcOrd="2" destOrd="0" presId="urn:microsoft.com/office/officeart/2005/8/layout/hierarchy4"/>
    <dgm:cxn modelId="{34040FAD-B881-4790-8B14-61B2E8C543B9}" type="presParOf" srcId="{09DADACE-ADDA-487C-8FEA-EB8B0D85F7EA}" destId="{E7133242-5B6F-4C63-A030-3DE360B206FA}" srcOrd="0" destOrd="0" presId="urn:microsoft.com/office/officeart/2005/8/layout/hierarchy4"/>
    <dgm:cxn modelId="{345B1CA5-8516-4F30-825C-15FD16E4C409}" type="presParOf" srcId="{E7133242-5B6F-4C63-A030-3DE360B206FA}" destId="{9A1BECC8-08E0-4D43-B7B3-434B6888D98A}" srcOrd="0" destOrd="0" presId="urn:microsoft.com/office/officeart/2005/8/layout/hierarchy4"/>
    <dgm:cxn modelId="{92DE3ABB-7286-49D4-89AF-610E506BA4EC}" type="presParOf" srcId="{E7133242-5B6F-4C63-A030-3DE360B206FA}" destId="{BCC9993B-30D4-4260-A085-BE786FFD40D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225D5-4A44-4882-9B85-AAF3FA628491}">
      <dsp:nvSpPr>
        <dsp:cNvPr id="0" name=""/>
        <dsp:cNvSpPr/>
      </dsp:nvSpPr>
      <dsp:spPr>
        <a:xfrm>
          <a:off x="2375935" y="238720"/>
          <a:ext cx="4519044" cy="1569404"/>
        </a:xfrm>
        <a:prstGeom prst="ellipse">
          <a:avLst/>
        </a:prstGeom>
        <a:solidFill>
          <a:srgbClr val="0F7969">
            <a:alpha val="40000"/>
          </a:srgbClr>
        </a:solidFill>
        <a:ln>
          <a:noFill/>
        </a:ln>
        <a:effectLst/>
      </dsp:spPr>
      <dsp:style>
        <a:lnRef idx="0">
          <a:scrgbClr r="0" g="0" b="0"/>
        </a:lnRef>
        <a:fillRef idx="1">
          <a:scrgbClr r="0" g="0" b="0"/>
        </a:fillRef>
        <a:effectRef idx="0">
          <a:scrgbClr r="0" g="0" b="0"/>
        </a:effectRef>
        <a:fontRef idx="minor"/>
      </dsp:style>
    </dsp:sp>
    <dsp:sp modelId="{B5691B45-5153-446F-B417-A37F9D9E4529}">
      <dsp:nvSpPr>
        <dsp:cNvPr id="0" name=""/>
        <dsp:cNvSpPr/>
      </dsp:nvSpPr>
      <dsp:spPr>
        <a:xfrm>
          <a:off x="4259585" y="4070642"/>
          <a:ext cx="875783" cy="560501"/>
        </a:xfrm>
        <a:prstGeom prst="downArrow">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75E08D-EDCB-4113-BA50-F286BBE15F11}">
      <dsp:nvSpPr>
        <dsp:cNvPr id="0" name=""/>
        <dsp:cNvSpPr/>
      </dsp:nvSpPr>
      <dsp:spPr>
        <a:xfrm>
          <a:off x="395533" y="4536500"/>
          <a:ext cx="8481384" cy="105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s-MX" sz="3400" kern="1200" dirty="0"/>
            <a:t>Preservar la </a:t>
          </a:r>
          <a:r>
            <a:rPr lang="es-MX" sz="3400" b="1" kern="1200" dirty="0">
              <a:solidFill>
                <a:srgbClr val="0F7969"/>
              </a:solidFill>
            </a:rPr>
            <a:t>confidencialidad, integridad </a:t>
          </a:r>
          <a:r>
            <a:rPr lang="es-MX" sz="3400" kern="1200" dirty="0">
              <a:solidFill>
                <a:prstClr val="black">
                  <a:hueOff val="0"/>
                  <a:satOff val="0"/>
                  <a:lumOff val="0"/>
                  <a:alphaOff val="0"/>
                </a:prstClr>
              </a:solidFill>
              <a:latin typeface="Calibri"/>
              <a:ea typeface="+mn-ea"/>
              <a:cs typeface="+mn-cs"/>
            </a:rPr>
            <a:t>y </a:t>
          </a:r>
          <a:r>
            <a:rPr lang="es-MX" sz="3400" b="1" kern="1200" dirty="0">
              <a:solidFill>
                <a:srgbClr val="0F7969"/>
              </a:solidFill>
            </a:rPr>
            <a:t>disponibilidad </a:t>
          </a:r>
          <a:r>
            <a:rPr lang="es-MX" sz="3400" kern="1200" dirty="0">
              <a:solidFill>
                <a:prstClr val="black">
                  <a:hueOff val="0"/>
                  <a:satOff val="0"/>
                  <a:lumOff val="0"/>
                  <a:alphaOff val="0"/>
                </a:prstClr>
              </a:solidFill>
              <a:latin typeface="Calibri"/>
              <a:ea typeface="+mn-ea"/>
              <a:cs typeface="+mn-cs"/>
            </a:rPr>
            <a:t>de los </a:t>
          </a:r>
          <a:r>
            <a:rPr lang="es-MX" sz="3400" b="1" kern="1200" dirty="0">
              <a:solidFill>
                <a:srgbClr val="0F7969"/>
              </a:solidFill>
            </a:rPr>
            <a:t>activos</a:t>
          </a:r>
          <a:endParaRPr lang="es-ES" sz="3400" b="1" kern="1200" dirty="0">
            <a:solidFill>
              <a:srgbClr val="0F7969"/>
            </a:solidFill>
          </a:endParaRPr>
        </a:p>
      </dsp:txBody>
      <dsp:txXfrm>
        <a:off x="395533" y="4536500"/>
        <a:ext cx="8481384" cy="1050940"/>
      </dsp:txXfrm>
    </dsp:sp>
    <dsp:sp modelId="{F9B64099-234A-47F5-BFD1-92B99998EFF9}">
      <dsp:nvSpPr>
        <dsp:cNvPr id="0" name=""/>
        <dsp:cNvSpPr/>
      </dsp:nvSpPr>
      <dsp:spPr>
        <a:xfrm>
          <a:off x="4067944" y="1872214"/>
          <a:ext cx="1722433" cy="1643739"/>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b="1" kern="1200" dirty="0"/>
            <a:t>Que los activos se puedan utilizar por los autorizados, cuando se requiere</a:t>
          </a:r>
          <a:endParaRPr lang="es-ES" sz="1400" b="1" kern="1200" dirty="0"/>
        </a:p>
      </dsp:txBody>
      <dsp:txXfrm>
        <a:off x="4320188" y="2112934"/>
        <a:ext cx="1217945" cy="1162299"/>
      </dsp:txXfrm>
    </dsp:sp>
    <dsp:sp modelId="{AEE64C01-B24A-4472-9637-0E9D4C49C2C6}">
      <dsp:nvSpPr>
        <dsp:cNvPr id="0" name=""/>
        <dsp:cNvSpPr/>
      </dsp:nvSpPr>
      <dsp:spPr>
        <a:xfrm>
          <a:off x="2843805" y="648072"/>
          <a:ext cx="1708971" cy="1758391"/>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b="1" kern="1200" dirty="0"/>
            <a:t>Evitar modificaciones no autorizadas o accidentales </a:t>
          </a:r>
          <a:endParaRPr lang="es-ES" sz="1400" b="1" kern="1200" dirty="0"/>
        </a:p>
      </dsp:txBody>
      <dsp:txXfrm>
        <a:off x="3094078" y="905582"/>
        <a:ext cx="1208425" cy="1243371"/>
      </dsp:txXfrm>
    </dsp:sp>
    <dsp:sp modelId="{ECE1FE5D-2A7A-4773-995B-822368D61442}">
      <dsp:nvSpPr>
        <dsp:cNvPr id="0" name=""/>
        <dsp:cNvSpPr/>
      </dsp:nvSpPr>
      <dsp:spPr>
        <a:xfrm>
          <a:off x="4320495" y="269217"/>
          <a:ext cx="1763672" cy="1747009"/>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b="1" kern="1200" dirty="0"/>
            <a:t>Evitar acceso o divulgación  no autorizados</a:t>
          </a:r>
          <a:endParaRPr lang="es-ES" sz="1400" b="1" kern="1200" dirty="0"/>
        </a:p>
      </dsp:txBody>
      <dsp:txXfrm>
        <a:off x="4578779" y="525061"/>
        <a:ext cx="1247104" cy="1235321"/>
      </dsp:txXfrm>
    </dsp:sp>
    <dsp:sp modelId="{83D378EB-5CE9-4CB4-8A69-EB1B48ED422C}">
      <dsp:nvSpPr>
        <dsp:cNvPr id="0" name=""/>
        <dsp:cNvSpPr/>
      </dsp:nvSpPr>
      <dsp:spPr>
        <a:xfrm>
          <a:off x="2195731" y="44094"/>
          <a:ext cx="4904389" cy="3923511"/>
        </a:xfrm>
        <a:prstGeom prst="funnel">
          <a:avLst/>
        </a:prstGeom>
        <a:solidFill>
          <a:schemeClr val="lt1">
            <a:alpha val="40000"/>
            <a:hueOff val="0"/>
            <a:satOff val="0"/>
            <a:lumOff val="0"/>
            <a:alphaOff val="0"/>
          </a:schemeClr>
        </a:solidFill>
        <a:ln w="9525" cap="flat" cmpd="sng" algn="ctr">
          <a:solidFill>
            <a:srgbClr val="0F7969"/>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3799E-0E5A-47C5-B5B7-F572C5D25EDA}">
      <dsp:nvSpPr>
        <dsp:cNvPr id="0" name=""/>
        <dsp:cNvSpPr/>
      </dsp:nvSpPr>
      <dsp:spPr>
        <a:xfrm>
          <a:off x="629983" y="0"/>
          <a:ext cx="7139816" cy="3456384"/>
        </a:xfrm>
        <a:prstGeom prst="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13D5A4-2198-4920-BF20-3237E7E5E685}">
      <dsp:nvSpPr>
        <dsp:cNvPr id="0" name=""/>
        <dsp:cNvSpPr/>
      </dsp:nvSpPr>
      <dsp:spPr>
        <a:xfrm>
          <a:off x="4203" y="1036915"/>
          <a:ext cx="2022018" cy="1382553"/>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MX" sz="1700" kern="1200" dirty="0"/>
            <a:t>Cumplir con la política día a día</a:t>
          </a:r>
        </a:p>
      </dsp:txBody>
      <dsp:txXfrm>
        <a:off x="71694" y="1104406"/>
        <a:ext cx="1887036" cy="1247571"/>
      </dsp:txXfrm>
    </dsp:sp>
    <dsp:sp modelId="{8F02FE1D-DC42-4E65-939F-6B5F32DCF387}">
      <dsp:nvSpPr>
        <dsp:cNvPr id="0" name=""/>
        <dsp:cNvSpPr/>
      </dsp:nvSpPr>
      <dsp:spPr>
        <a:xfrm>
          <a:off x="2127323" y="1036915"/>
          <a:ext cx="2022018" cy="1382553"/>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MX" sz="1700" kern="1200" dirty="0"/>
            <a:t>Aprobación de procedimientos donde se traten DP</a:t>
          </a:r>
        </a:p>
      </dsp:txBody>
      <dsp:txXfrm>
        <a:off x="2194814" y="1104406"/>
        <a:ext cx="1887036" cy="1247571"/>
      </dsp:txXfrm>
    </dsp:sp>
    <dsp:sp modelId="{00ACDA99-34DC-4BFD-ACE9-8E38CC6B4395}">
      <dsp:nvSpPr>
        <dsp:cNvPr id="0" name=""/>
        <dsp:cNvSpPr/>
      </dsp:nvSpPr>
      <dsp:spPr>
        <a:xfrm>
          <a:off x="4250442" y="1036915"/>
          <a:ext cx="2022018" cy="1382553"/>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MX" sz="1700" kern="1200" dirty="0"/>
            <a:t>Actualizaciones normativas respecto al tratamiento de DP</a:t>
          </a:r>
        </a:p>
      </dsp:txBody>
      <dsp:txXfrm>
        <a:off x="4317933" y="1104406"/>
        <a:ext cx="1887036" cy="1247571"/>
      </dsp:txXfrm>
    </dsp:sp>
    <dsp:sp modelId="{61502A26-E3F6-4E8E-83BB-D981658036FA}">
      <dsp:nvSpPr>
        <dsp:cNvPr id="0" name=""/>
        <dsp:cNvSpPr/>
      </dsp:nvSpPr>
      <dsp:spPr>
        <a:xfrm>
          <a:off x="6373561" y="1036915"/>
          <a:ext cx="2022018" cy="1382553"/>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MX" sz="1700" kern="1200" dirty="0"/>
            <a:t>Revisar que el SGSDP refleje los cambios relevantes en la organización</a:t>
          </a:r>
        </a:p>
      </dsp:txBody>
      <dsp:txXfrm>
        <a:off x="6441052" y="1104406"/>
        <a:ext cx="1887036" cy="12475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C6C2D-F3F9-4DAB-BE74-E0E99A079A68}">
      <dsp:nvSpPr>
        <dsp:cNvPr id="0" name=""/>
        <dsp:cNvSpPr/>
      </dsp:nvSpPr>
      <dsp:spPr>
        <a:xfrm>
          <a:off x="3094" y="432989"/>
          <a:ext cx="1860500" cy="60480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MX" sz="2100" kern="1200" dirty="0"/>
            <a:t>Reducir</a:t>
          </a:r>
        </a:p>
      </dsp:txBody>
      <dsp:txXfrm>
        <a:off x="3094" y="432989"/>
        <a:ext cx="1860500" cy="604800"/>
      </dsp:txXfrm>
    </dsp:sp>
    <dsp:sp modelId="{CF05895E-5452-43E7-9E2B-A23A1060DBC3}">
      <dsp:nvSpPr>
        <dsp:cNvPr id="0" name=""/>
        <dsp:cNvSpPr/>
      </dsp:nvSpPr>
      <dsp:spPr>
        <a:xfrm>
          <a:off x="3094" y="1037789"/>
          <a:ext cx="1860500" cy="3055185"/>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MX" sz="2100" kern="1200" dirty="0"/>
            <a:t>Comprar antivirus </a:t>
          </a:r>
        </a:p>
        <a:p>
          <a:pPr marL="228600" lvl="1" indent="-228600" algn="l" defTabSz="933450">
            <a:lnSpc>
              <a:spcPct val="90000"/>
            </a:lnSpc>
            <a:spcBef>
              <a:spcPct val="0"/>
            </a:spcBef>
            <a:spcAft>
              <a:spcPct val="15000"/>
            </a:spcAft>
            <a:buChar char="•"/>
          </a:pPr>
          <a:r>
            <a:rPr lang="es-MX" sz="2100" kern="1200" dirty="0"/>
            <a:t>Comprar un regulador de voltaje</a:t>
          </a:r>
        </a:p>
        <a:p>
          <a:pPr marL="228600" lvl="1" indent="-228600" algn="l" defTabSz="933450">
            <a:lnSpc>
              <a:spcPct val="90000"/>
            </a:lnSpc>
            <a:spcBef>
              <a:spcPct val="0"/>
            </a:spcBef>
            <a:spcAft>
              <a:spcPct val="15000"/>
            </a:spcAft>
            <a:buChar char="•"/>
          </a:pPr>
          <a:r>
            <a:rPr lang="es-MX" sz="2100" kern="1200" dirty="0"/>
            <a:t>Política de respaldos de la información</a:t>
          </a:r>
        </a:p>
      </dsp:txBody>
      <dsp:txXfrm>
        <a:off x="3094" y="1037789"/>
        <a:ext cx="1860500" cy="3055185"/>
      </dsp:txXfrm>
    </dsp:sp>
    <dsp:sp modelId="{3AF47F89-19E3-4271-B9FE-B9A67C8ACC9E}">
      <dsp:nvSpPr>
        <dsp:cNvPr id="0" name=""/>
        <dsp:cNvSpPr/>
      </dsp:nvSpPr>
      <dsp:spPr>
        <a:xfrm>
          <a:off x="2124064" y="432989"/>
          <a:ext cx="1860500" cy="604800"/>
        </a:xfrm>
        <a:prstGeom prst="rect">
          <a:avLst/>
        </a:prstGeom>
        <a:gradFill rotWithShape="0">
          <a:gsLst>
            <a:gs pos="0">
              <a:schemeClr val="accent4">
                <a:hueOff val="-1488257"/>
                <a:satOff val="8966"/>
                <a:lumOff val="719"/>
                <a:alphaOff val="0"/>
                <a:tint val="50000"/>
                <a:satMod val="300000"/>
              </a:schemeClr>
            </a:gs>
            <a:gs pos="35000">
              <a:schemeClr val="accent4">
                <a:hueOff val="-1488257"/>
                <a:satOff val="8966"/>
                <a:lumOff val="719"/>
                <a:alphaOff val="0"/>
                <a:tint val="37000"/>
                <a:satMod val="300000"/>
              </a:schemeClr>
            </a:gs>
            <a:gs pos="100000">
              <a:schemeClr val="accent4">
                <a:hueOff val="-1488257"/>
                <a:satOff val="8966"/>
                <a:lumOff val="719"/>
                <a:alphaOff val="0"/>
                <a:tint val="15000"/>
                <a:satMod val="350000"/>
              </a:schemeClr>
            </a:gs>
          </a:gsLst>
          <a:lin ang="16200000" scaled="1"/>
        </a:gradFill>
        <a:ln w="9525" cap="flat" cmpd="sng" algn="ctr">
          <a:solidFill>
            <a:schemeClr val="accent4">
              <a:hueOff val="-1488257"/>
              <a:satOff val="8966"/>
              <a:lumOff val="719"/>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MX" sz="2100" kern="1200" dirty="0"/>
            <a:t>Retener</a:t>
          </a:r>
        </a:p>
      </dsp:txBody>
      <dsp:txXfrm>
        <a:off x="2124064" y="432989"/>
        <a:ext cx="1860500" cy="604800"/>
      </dsp:txXfrm>
    </dsp:sp>
    <dsp:sp modelId="{3763B91F-623C-41AA-8CEF-9BE67AEB5174}">
      <dsp:nvSpPr>
        <dsp:cNvPr id="0" name=""/>
        <dsp:cNvSpPr/>
      </dsp:nvSpPr>
      <dsp:spPr>
        <a:xfrm>
          <a:off x="2123990" y="1043563"/>
          <a:ext cx="1860500" cy="3055185"/>
        </a:xfrm>
        <a:prstGeom prst="rect">
          <a:avLst/>
        </a:prstGeom>
        <a:solidFill>
          <a:schemeClr val="accent4">
            <a:tint val="40000"/>
            <a:alpha val="90000"/>
            <a:hueOff val="-1315237"/>
            <a:satOff val="7386"/>
            <a:lumOff val="469"/>
            <a:alphaOff val="0"/>
          </a:schemeClr>
        </a:solidFill>
        <a:ln w="9525" cap="flat" cmpd="sng" algn="ctr">
          <a:solidFill>
            <a:schemeClr val="accent4">
              <a:tint val="40000"/>
              <a:alpha val="90000"/>
              <a:hueOff val="-1315237"/>
              <a:satOff val="7386"/>
              <a:lumOff val="46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MX" sz="2100" kern="1200" dirty="0"/>
            <a:t>Robo de las bases de datos por un servidor público descontento</a:t>
          </a:r>
        </a:p>
      </dsp:txBody>
      <dsp:txXfrm>
        <a:off x="2123990" y="1043563"/>
        <a:ext cx="1860500" cy="3055185"/>
      </dsp:txXfrm>
    </dsp:sp>
    <dsp:sp modelId="{914DE0D4-F909-481C-9B32-F17890C11CEB}">
      <dsp:nvSpPr>
        <dsp:cNvPr id="0" name=""/>
        <dsp:cNvSpPr/>
      </dsp:nvSpPr>
      <dsp:spPr>
        <a:xfrm>
          <a:off x="4245035" y="432989"/>
          <a:ext cx="1860500" cy="604800"/>
        </a:xfrm>
        <a:prstGeom prst="rect">
          <a:avLst/>
        </a:prstGeom>
        <a:gradFill rotWithShape="0">
          <a:gsLst>
            <a:gs pos="0">
              <a:schemeClr val="accent4">
                <a:hueOff val="-2976513"/>
                <a:satOff val="17933"/>
                <a:lumOff val="1437"/>
                <a:alphaOff val="0"/>
                <a:tint val="50000"/>
                <a:satMod val="300000"/>
              </a:schemeClr>
            </a:gs>
            <a:gs pos="35000">
              <a:schemeClr val="accent4">
                <a:hueOff val="-2976513"/>
                <a:satOff val="17933"/>
                <a:lumOff val="1437"/>
                <a:alphaOff val="0"/>
                <a:tint val="37000"/>
                <a:satMod val="300000"/>
              </a:schemeClr>
            </a:gs>
            <a:gs pos="100000">
              <a:schemeClr val="accent4">
                <a:hueOff val="-2976513"/>
                <a:satOff val="17933"/>
                <a:lumOff val="1437"/>
                <a:alphaOff val="0"/>
                <a:tint val="15000"/>
                <a:satMod val="350000"/>
              </a:schemeClr>
            </a:gs>
          </a:gsLst>
          <a:lin ang="16200000" scaled="1"/>
        </a:gradFill>
        <a:ln w="9525" cap="flat" cmpd="sng" algn="ctr">
          <a:solidFill>
            <a:schemeClr val="accent4">
              <a:hueOff val="-2976513"/>
              <a:satOff val="17933"/>
              <a:lumOff val="1437"/>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MX" sz="2100" kern="1200" dirty="0"/>
            <a:t>Evitar</a:t>
          </a:r>
        </a:p>
      </dsp:txBody>
      <dsp:txXfrm>
        <a:off x="4245035" y="432989"/>
        <a:ext cx="1860500" cy="604800"/>
      </dsp:txXfrm>
    </dsp:sp>
    <dsp:sp modelId="{9D9A030F-82D4-4CB9-A672-1A71586F4595}">
      <dsp:nvSpPr>
        <dsp:cNvPr id="0" name=""/>
        <dsp:cNvSpPr/>
      </dsp:nvSpPr>
      <dsp:spPr>
        <a:xfrm>
          <a:off x="4245035" y="1037789"/>
          <a:ext cx="1860500" cy="3055185"/>
        </a:xfrm>
        <a:prstGeom prst="rect">
          <a:avLst/>
        </a:prstGeom>
        <a:solidFill>
          <a:schemeClr val="accent4">
            <a:tint val="40000"/>
            <a:alpha val="90000"/>
            <a:hueOff val="-2630473"/>
            <a:satOff val="14771"/>
            <a:lumOff val="939"/>
            <a:alphaOff val="0"/>
          </a:schemeClr>
        </a:solidFill>
        <a:ln w="9525" cap="flat" cmpd="sng" algn="ctr">
          <a:solidFill>
            <a:schemeClr val="accent4">
              <a:tint val="40000"/>
              <a:alpha val="90000"/>
              <a:hueOff val="-2630473"/>
              <a:satOff val="14771"/>
              <a:lumOff val="9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MX" sz="2100" kern="1200" dirty="0"/>
            <a:t>Mover los archiveros lejos del baño</a:t>
          </a:r>
        </a:p>
      </dsp:txBody>
      <dsp:txXfrm>
        <a:off x="4245035" y="1037789"/>
        <a:ext cx="1860500" cy="3055185"/>
      </dsp:txXfrm>
    </dsp:sp>
    <dsp:sp modelId="{4E7954C6-885E-414D-ACB3-E0A3D4297037}">
      <dsp:nvSpPr>
        <dsp:cNvPr id="0" name=""/>
        <dsp:cNvSpPr/>
      </dsp:nvSpPr>
      <dsp:spPr>
        <a:xfrm>
          <a:off x="6366005" y="432989"/>
          <a:ext cx="1860500" cy="604800"/>
        </a:xfrm>
        <a:prstGeom prst="rect">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MX" sz="2100" kern="1200" dirty="0"/>
            <a:t>Compartir</a:t>
          </a:r>
        </a:p>
      </dsp:txBody>
      <dsp:txXfrm>
        <a:off x="6366005" y="432989"/>
        <a:ext cx="1860500" cy="604800"/>
      </dsp:txXfrm>
    </dsp:sp>
    <dsp:sp modelId="{339EF226-5A6B-4CCA-8B34-34F60D78D173}">
      <dsp:nvSpPr>
        <dsp:cNvPr id="0" name=""/>
        <dsp:cNvSpPr/>
      </dsp:nvSpPr>
      <dsp:spPr>
        <a:xfrm>
          <a:off x="6366005" y="1037789"/>
          <a:ext cx="1860500" cy="3055185"/>
        </a:xfrm>
        <a:prstGeom prst="rect">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MX" sz="2100" kern="1200" dirty="0"/>
            <a:t>Ninguno</a:t>
          </a:r>
        </a:p>
      </dsp:txBody>
      <dsp:txXfrm>
        <a:off x="6366005" y="1037789"/>
        <a:ext cx="1860500" cy="30551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41E2D-F218-439B-9C9D-76E0FD19D976}">
      <dsp:nvSpPr>
        <dsp:cNvPr id="0" name=""/>
        <dsp:cNvSpPr/>
      </dsp:nvSpPr>
      <dsp:spPr>
        <a:xfrm>
          <a:off x="182220" y="101"/>
          <a:ext cx="2270864" cy="136251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MX" sz="4800" kern="1200" dirty="0"/>
            <a:t>Robo </a:t>
          </a:r>
        </a:p>
      </dsp:txBody>
      <dsp:txXfrm>
        <a:off x="182220" y="101"/>
        <a:ext cx="2270864" cy="1362518"/>
      </dsp:txXfrm>
    </dsp:sp>
    <dsp:sp modelId="{AA5A2C55-8481-4A02-9617-FB4FF921496D}">
      <dsp:nvSpPr>
        <dsp:cNvPr id="0" name=""/>
        <dsp:cNvSpPr/>
      </dsp:nvSpPr>
      <dsp:spPr>
        <a:xfrm>
          <a:off x="2680171" y="101"/>
          <a:ext cx="2270864" cy="1362518"/>
        </a:xfrm>
        <a:prstGeom prst="rect">
          <a:avLst/>
        </a:prstGeom>
        <a:solidFill>
          <a:srgbClr val="0F796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MX" sz="4800" kern="1200" dirty="0"/>
            <a:t>Pérdida</a:t>
          </a:r>
        </a:p>
      </dsp:txBody>
      <dsp:txXfrm>
        <a:off x="2680171" y="101"/>
        <a:ext cx="2270864" cy="1362518"/>
      </dsp:txXfrm>
    </dsp:sp>
    <dsp:sp modelId="{46D8A8AA-1DF2-4181-95E1-D6A1F1544D9B}">
      <dsp:nvSpPr>
        <dsp:cNvPr id="0" name=""/>
        <dsp:cNvSpPr/>
      </dsp:nvSpPr>
      <dsp:spPr>
        <a:xfrm>
          <a:off x="182220" y="1589707"/>
          <a:ext cx="2270864" cy="1362518"/>
        </a:xfrm>
        <a:prstGeom prst="rect">
          <a:avLst/>
        </a:prstGeom>
        <a:solidFill>
          <a:prstClr val="white">
            <a:lumMod val="50000"/>
          </a:prst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MX" sz="4800" kern="1200" dirty="0">
              <a:solidFill>
                <a:prstClr val="white"/>
              </a:solidFill>
              <a:latin typeface="Calibri"/>
              <a:ea typeface="+mn-ea"/>
              <a:cs typeface="+mn-cs"/>
            </a:rPr>
            <a:t>Acceso</a:t>
          </a:r>
        </a:p>
      </dsp:txBody>
      <dsp:txXfrm>
        <a:off x="182220" y="1589707"/>
        <a:ext cx="2270864" cy="1362518"/>
      </dsp:txXfrm>
    </dsp:sp>
    <dsp:sp modelId="{D9DD4973-4570-49CF-8110-CCB7A6739880}">
      <dsp:nvSpPr>
        <dsp:cNvPr id="0" name=""/>
        <dsp:cNvSpPr/>
      </dsp:nvSpPr>
      <dsp:spPr>
        <a:xfrm>
          <a:off x="2680171" y="1589707"/>
          <a:ext cx="2270864" cy="1362518"/>
        </a:xfrm>
        <a:prstGeom prst="rect">
          <a:avLst/>
        </a:prstGeom>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MX" sz="4800" kern="1200" dirty="0"/>
            <a:t>Daño</a:t>
          </a:r>
        </a:p>
      </dsp:txBody>
      <dsp:txXfrm>
        <a:off x="2680171" y="1589707"/>
        <a:ext cx="2270864" cy="13625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6EAEE-3DCB-4576-B131-849A185904D3}">
      <dsp:nvSpPr>
        <dsp:cNvPr id="0" name=""/>
        <dsp:cNvSpPr/>
      </dsp:nvSpPr>
      <dsp:spPr>
        <a:xfrm>
          <a:off x="-4460079" y="-683997"/>
          <a:ext cx="5313328" cy="5313328"/>
        </a:xfrm>
        <a:prstGeom prst="blockArc">
          <a:avLst>
            <a:gd name="adj1" fmla="val 18900000"/>
            <a:gd name="adj2" fmla="val 2700000"/>
            <a:gd name="adj3" fmla="val 407"/>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D762E0-1E04-42DD-A2AE-8BED71B9206D}">
      <dsp:nvSpPr>
        <dsp:cNvPr id="0" name=""/>
        <dsp:cNvSpPr/>
      </dsp:nvSpPr>
      <dsp:spPr>
        <a:xfrm>
          <a:off x="548745" y="394533"/>
          <a:ext cx="5374606" cy="78906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26322" tIns="66040" rIns="66040" bIns="66040" numCol="1" spcCol="1270" anchor="ctr" anchorCtr="0">
          <a:noAutofit/>
        </a:bodyPr>
        <a:lstStyle/>
        <a:p>
          <a:pPr marL="0" lvl="0" indent="0" algn="l" defTabSz="1155700">
            <a:lnSpc>
              <a:spcPct val="90000"/>
            </a:lnSpc>
            <a:spcBef>
              <a:spcPct val="0"/>
            </a:spcBef>
            <a:spcAft>
              <a:spcPct val="35000"/>
            </a:spcAft>
            <a:buNone/>
          </a:pPr>
          <a:r>
            <a:rPr lang="es-MX" sz="2600" kern="1200" dirty="0"/>
            <a:t>1) Identificación de la vulneración</a:t>
          </a:r>
        </a:p>
      </dsp:txBody>
      <dsp:txXfrm>
        <a:off x="548745" y="394533"/>
        <a:ext cx="5374606" cy="789066"/>
      </dsp:txXfrm>
    </dsp:sp>
    <dsp:sp modelId="{02C171E4-7216-4C25-931F-6B4E1170C12B}">
      <dsp:nvSpPr>
        <dsp:cNvPr id="0" name=""/>
        <dsp:cNvSpPr/>
      </dsp:nvSpPr>
      <dsp:spPr>
        <a:xfrm>
          <a:off x="55578" y="295900"/>
          <a:ext cx="986333" cy="986333"/>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DE8C4FC-4426-4621-84DD-4C22544B4CF5}">
      <dsp:nvSpPr>
        <dsp:cNvPr id="0" name=""/>
        <dsp:cNvSpPr/>
      </dsp:nvSpPr>
      <dsp:spPr>
        <a:xfrm>
          <a:off x="835571" y="1578133"/>
          <a:ext cx="5087780" cy="789066"/>
        </a:xfrm>
        <a:prstGeom prst="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26322" tIns="66040" rIns="66040" bIns="66040" numCol="1" spcCol="1270" anchor="ctr" anchorCtr="0">
          <a:noAutofit/>
        </a:bodyPr>
        <a:lstStyle/>
        <a:p>
          <a:pPr marL="0" lvl="0" indent="0" algn="l" defTabSz="1155700">
            <a:lnSpc>
              <a:spcPct val="90000"/>
            </a:lnSpc>
            <a:spcBef>
              <a:spcPct val="0"/>
            </a:spcBef>
            <a:spcAft>
              <a:spcPct val="35000"/>
            </a:spcAft>
            <a:buNone/>
          </a:pPr>
          <a:r>
            <a:rPr lang="es-MX" sz="2600" kern="1200" dirty="0"/>
            <a:t>2) Notificación de la vulneración</a:t>
          </a:r>
        </a:p>
      </dsp:txBody>
      <dsp:txXfrm>
        <a:off x="835571" y="1578133"/>
        <a:ext cx="5087780" cy="789066"/>
      </dsp:txXfrm>
    </dsp:sp>
    <dsp:sp modelId="{82B77C57-1A64-4A25-9E68-96DC28E9CC6D}">
      <dsp:nvSpPr>
        <dsp:cNvPr id="0" name=""/>
        <dsp:cNvSpPr/>
      </dsp:nvSpPr>
      <dsp:spPr>
        <a:xfrm>
          <a:off x="342404" y="1479500"/>
          <a:ext cx="986333" cy="986333"/>
        </a:xfrm>
        <a:prstGeom prst="ellipse">
          <a:avLst/>
        </a:prstGeom>
        <a:solidFill>
          <a:schemeClr val="lt1">
            <a:hueOff val="0"/>
            <a:satOff val="0"/>
            <a:lumOff val="0"/>
            <a:alphaOff val="0"/>
          </a:schemeClr>
        </a:soli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F367540-D7D7-427E-8E13-97EB3E108F06}">
      <dsp:nvSpPr>
        <dsp:cNvPr id="0" name=""/>
        <dsp:cNvSpPr/>
      </dsp:nvSpPr>
      <dsp:spPr>
        <a:xfrm>
          <a:off x="548745" y="2761733"/>
          <a:ext cx="5374606" cy="789066"/>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26322" tIns="66040" rIns="66040" bIns="66040" numCol="1" spcCol="1270" anchor="ctr" anchorCtr="0">
          <a:noAutofit/>
        </a:bodyPr>
        <a:lstStyle/>
        <a:p>
          <a:pPr marL="0" lvl="0" indent="0" algn="l" defTabSz="1155700">
            <a:lnSpc>
              <a:spcPct val="90000"/>
            </a:lnSpc>
            <a:spcBef>
              <a:spcPct val="0"/>
            </a:spcBef>
            <a:spcAft>
              <a:spcPct val="35000"/>
            </a:spcAft>
            <a:buNone/>
          </a:pPr>
          <a:r>
            <a:rPr lang="es-MX" sz="2600" kern="1200" dirty="0"/>
            <a:t>3) Remediación del incidente</a:t>
          </a:r>
        </a:p>
      </dsp:txBody>
      <dsp:txXfrm>
        <a:off x="548745" y="2761733"/>
        <a:ext cx="5374606" cy="789066"/>
      </dsp:txXfrm>
    </dsp:sp>
    <dsp:sp modelId="{5F7D778B-E1E6-4A4C-BA41-D22F177C95E8}">
      <dsp:nvSpPr>
        <dsp:cNvPr id="0" name=""/>
        <dsp:cNvSpPr/>
      </dsp:nvSpPr>
      <dsp:spPr>
        <a:xfrm>
          <a:off x="55578" y="2663100"/>
          <a:ext cx="986333" cy="986333"/>
        </a:xfrm>
        <a:prstGeom prst="ellipse">
          <a:avLst/>
        </a:prstGeom>
        <a:solidFill>
          <a:schemeClr val="lt1">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D62DB-1E7D-4275-8AB5-B14152985F95}">
      <dsp:nvSpPr>
        <dsp:cNvPr id="0" name=""/>
        <dsp:cNvSpPr/>
      </dsp:nvSpPr>
      <dsp:spPr>
        <a:xfrm>
          <a:off x="1166529" y="0"/>
          <a:ext cx="4608512" cy="4608512"/>
        </a:xfrm>
        <a:prstGeom prst="triangl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9D43A43-FC5E-4590-89F8-BAB7CAF22472}">
      <dsp:nvSpPr>
        <dsp:cNvPr id="0" name=""/>
        <dsp:cNvSpPr/>
      </dsp:nvSpPr>
      <dsp:spPr>
        <a:xfrm>
          <a:off x="3470785" y="463326"/>
          <a:ext cx="2995532" cy="1090921"/>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b="1" kern="1200" dirty="0">
              <a:solidFill>
                <a:srgbClr val="7030A0"/>
              </a:solidFill>
            </a:rPr>
            <a:t>Concienciación</a:t>
          </a:r>
        </a:p>
      </dsp:txBody>
      <dsp:txXfrm>
        <a:off x="3524039" y="516580"/>
        <a:ext cx="2889024" cy="984413"/>
      </dsp:txXfrm>
    </dsp:sp>
    <dsp:sp modelId="{64744E2D-77A4-4781-806A-95653AC92480}">
      <dsp:nvSpPr>
        <dsp:cNvPr id="0" name=""/>
        <dsp:cNvSpPr/>
      </dsp:nvSpPr>
      <dsp:spPr>
        <a:xfrm>
          <a:off x="3470785" y="1690612"/>
          <a:ext cx="2995532" cy="1090921"/>
        </a:xfrm>
        <a:prstGeom prst="roundRect">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b="1" kern="1200" dirty="0">
              <a:solidFill>
                <a:srgbClr val="0070C0"/>
              </a:solidFill>
            </a:rPr>
            <a:t>Entrenamiento</a:t>
          </a:r>
        </a:p>
      </dsp:txBody>
      <dsp:txXfrm>
        <a:off x="3524039" y="1743866"/>
        <a:ext cx="2889024" cy="984413"/>
      </dsp:txXfrm>
    </dsp:sp>
    <dsp:sp modelId="{9CC7B420-40E2-4476-92A5-929CE823AFFD}">
      <dsp:nvSpPr>
        <dsp:cNvPr id="0" name=""/>
        <dsp:cNvSpPr/>
      </dsp:nvSpPr>
      <dsp:spPr>
        <a:xfrm>
          <a:off x="3470785" y="2917899"/>
          <a:ext cx="2995532" cy="1090921"/>
        </a:xfrm>
        <a:prstGeom prst="roundRect">
          <a:avLst/>
        </a:prstGeom>
        <a:solidFill>
          <a:schemeClr val="lt1">
            <a:alpha val="90000"/>
            <a:hueOff val="0"/>
            <a:satOff val="0"/>
            <a:lumOff val="0"/>
            <a:alphaOff val="0"/>
          </a:schemeClr>
        </a:solidFill>
        <a:ln w="9525" cap="flat" cmpd="sng" algn="ctr">
          <a:solidFill>
            <a:srgbClr val="0F7969"/>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b="1" kern="1200" dirty="0">
              <a:solidFill>
                <a:srgbClr val="0F7969"/>
              </a:solidFill>
            </a:rPr>
            <a:t>Educación</a:t>
          </a:r>
        </a:p>
      </dsp:txBody>
      <dsp:txXfrm>
        <a:off x="3524039" y="2971153"/>
        <a:ext cx="2889024" cy="98441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FAAB7-6451-4107-8906-D61F1628671E}">
      <dsp:nvSpPr>
        <dsp:cNvPr id="0" name=""/>
        <dsp:cNvSpPr/>
      </dsp:nvSpPr>
      <dsp:spPr>
        <a:xfrm rot="5400000">
          <a:off x="4782186" y="-1534691"/>
          <a:ext cx="2701270" cy="5772067"/>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1.</a:t>
          </a:r>
          <a:r>
            <a:rPr lang="es-MX" sz="1800" kern="1200" dirty="0"/>
            <a:t> Establecer el Alcance y los Objetivos </a:t>
          </a:r>
        </a:p>
        <a:p>
          <a:pPr marL="171450" lvl="1" indent="-171450" algn="l" defTabSz="800100">
            <a:lnSpc>
              <a:spcPct val="90000"/>
            </a:lnSpc>
            <a:spcBef>
              <a:spcPct val="0"/>
            </a:spcBef>
            <a:spcAft>
              <a:spcPct val="15000"/>
            </a:spcAft>
            <a:buChar char="•"/>
          </a:pPr>
          <a:r>
            <a:rPr lang="es-MX" sz="1800" b="1" kern="1200" dirty="0"/>
            <a:t>Paso 2. </a:t>
          </a:r>
          <a:r>
            <a:rPr lang="es-MX" sz="1800" kern="1200" dirty="0"/>
            <a:t>Elaborar una Política de Gestión de Datos Personales</a:t>
          </a:r>
        </a:p>
        <a:p>
          <a:pPr marL="171450" lvl="1" indent="-171450" algn="l" defTabSz="800100">
            <a:lnSpc>
              <a:spcPct val="90000"/>
            </a:lnSpc>
            <a:spcBef>
              <a:spcPct val="0"/>
            </a:spcBef>
            <a:spcAft>
              <a:spcPct val="15000"/>
            </a:spcAft>
            <a:buChar char="•"/>
          </a:pPr>
          <a:r>
            <a:rPr lang="es-MX" sz="1800" b="1" kern="1200" dirty="0"/>
            <a:t>Paso 3. </a:t>
          </a:r>
          <a:r>
            <a:rPr lang="es-MX" sz="1800" kern="1200" dirty="0"/>
            <a:t>Establecer Funciones y Obligaciones </a:t>
          </a:r>
        </a:p>
        <a:p>
          <a:pPr marL="171450" lvl="1" indent="-171450" algn="l" defTabSz="800100">
            <a:lnSpc>
              <a:spcPct val="90000"/>
            </a:lnSpc>
            <a:spcBef>
              <a:spcPct val="0"/>
            </a:spcBef>
            <a:spcAft>
              <a:spcPct val="15000"/>
            </a:spcAft>
            <a:buChar char="•"/>
          </a:pPr>
          <a:r>
            <a:rPr lang="es-MX" sz="1800" b="1" kern="1200" dirty="0"/>
            <a:t>Paso 4. </a:t>
          </a:r>
          <a:r>
            <a:rPr lang="es-MX" sz="1800" kern="1200" dirty="0"/>
            <a:t>Elaborar un Inventario de Datos Personales</a:t>
          </a:r>
        </a:p>
        <a:p>
          <a:pPr marL="171450" lvl="1" indent="-171450" algn="l" defTabSz="800100">
            <a:lnSpc>
              <a:spcPct val="90000"/>
            </a:lnSpc>
            <a:spcBef>
              <a:spcPct val="0"/>
            </a:spcBef>
            <a:spcAft>
              <a:spcPct val="15000"/>
            </a:spcAft>
            <a:buChar char="•"/>
          </a:pPr>
          <a:r>
            <a:rPr lang="es-MX" sz="1800" b="1" kern="1200" dirty="0"/>
            <a:t>Paso 5.</a:t>
          </a:r>
          <a:r>
            <a:rPr lang="es-MX" sz="1800" kern="1200" dirty="0"/>
            <a:t> Realizar un Análisis de Riesgo de Datos Personales</a:t>
          </a:r>
        </a:p>
        <a:p>
          <a:pPr marL="171450" lvl="1" indent="-171450" algn="l" defTabSz="800100">
            <a:lnSpc>
              <a:spcPct val="90000"/>
            </a:lnSpc>
            <a:spcBef>
              <a:spcPct val="0"/>
            </a:spcBef>
            <a:spcAft>
              <a:spcPct val="15000"/>
            </a:spcAft>
            <a:buChar char="•"/>
          </a:pPr>
          <a:r>
            <a:rPr lang="es-MX" sz="1800" b="1" kern="1200" dirty="0"/>
            <a:t>Paso 6. </a:t>
          </a:r>
          <a:r>
            <a:rPr lang="es-MX" sz="1800" kern="1200" dirty="0"/>
            <a:t>Identificación de las medidas de seguridad y Análisis de Brecha</a:t>
          </a:r>
        </a:p>
      </dsp:txBody>
      <dsp:txXfrm rot="-5400000">
        <a:off x="3246788" y="132572"/>
        <a:ext cx="5640202" cy="2437540"/>
      </dsp:txXfrm>
    </dsp:sp>
    <dsp:sp modelId="{A408901D-3768-4B08-97E8-1A3C0F901E9D}">
      <dsp:nvSpPr>
        <dsp:cNvPr id="0" name=""/>
        <dsp:cNvSpPr/>
      </dsp:nvSpPr>
      <dsp:spPr>
        <a:xfrm>
          <a:off x="0" y="1037499"/>
          <a:ext cx="3246787" cy="627685"/>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1. Planear el SGSDP</a:t>
          </a:r>
        </a:p>
      </dsp:txBody>
      <dsp:txXfrm>
        <a:off x="30641" y="1068140"/>
        <a:ext cx="3185505" cy="566403"/>
      </dsp:txXfrm>
    </dsp:sp>
    <dsp:sp modelId="{FE81157B-3B5C-4F37-BC74-C3716A902350}">
      <dsp:nvSpPr>
        <dsp:cNvPr id="0" name=""/>
        <dsp:cNvSpPr/>
      </dsp:nvSpPr>
      <dsp:spPr>
        <a:xfrm rot="5400000">
          <a:off x="5811549" y="303442"/>
          <a:ext cx="666535" cy="5783357"/>
        </a:xfrm>
        <a:prstGeom prst="round2Same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7. </a:t>
          </a:r>
          <a:r>
            <a:rPr lang="es-MX" sz="1800" kern="1200" dirty="0"/>
            <a:t>Implementación de las Medidas de Seguridad Aplicables a los Datos Personales</a:t>
          </a:r>
        </a:p>
      </dsp:txBody>
      <dsp:txXfrm rot="-5400000">
        <a:off x="3253138" y="2894391"/>
        <a:ext cx="5750819" cy="601459"/>
      </dsp:txXfrm>
    </dsp:sp>
    <dsp:sp modelId="{724B0EA4-FEEE-4A82-B513-02B1017A19D6}">
      <dsp:nvSpPr>
        <dsp:cNvPr id="0" name=""/>
        <dsp:cNvSpPr/>
      </dsp:nvSpPr>
      <dsp:spPr>
        <a:xfrm>
          <a:off x="0" y="2798485"/>
          <a:ext cx="3253138" cy="793273"/>
        </a:xfrm>
        <a:prstGeom prst="roundRect">
          <a:avLst/>
        </a:prstGeom>
        <a:solidFill>
          <a:schemeClr val="accent5">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2. Implementar el SGSDP </a:t>
          </a:r>
        </a:p>
      </dsp:txBody>
      <dsp:txXfrm>
        <a:off x="38724" y="2837209"/>
        <a:ext cx="3175690" cy="715825"/>
      </dsp:txXfrm>
    </dsp:sp>
    <dsp:sp modelId="{10E474ED-5BF9-46E9-B2BA-8C8024C31319}">
      <dsp:nvSpPr>
        <dsp:cNvPr id="0" name=""/>
        <dsp:cNvSpPr/>
      </dsp:nvSpPr>
      <dsp:spPr>
        <a:xfrm rot="5400000">
          <a:off x="5808368" y="1189788"/>
          <a:ext cx="672897" cy="5783357"/>
        </a:xfrm>
        <a:prstGeom prst="round2Same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8. </a:t>
          </a:r>
          <a:r>
            <a:rPr lang="es-MX" sz="1800" kern="1200" dirty="0"/>
            <a:t>Revisiones y Auditoría </a:t>
          </a:r>
        </a:p>
      </dsp:txBody>
      <dsp:txXfrm rot="-5400000">
        <a:off x="3253138" y="3777866"/>
        <a:ext cx="5750509" cy="607201"/>
      </dsp:txXfrm>
    </dsp:sp>
    <dsp:sp modelId="{91FF40C1-191B-4878-B4A3-08D8C8B8DDE6}">
      <dsp:nvSpPr>
        <dsp:cNvPr id="0" name=""/>
        <dsp:cNvSpPr/>
      </dsp:nvSpPr>
      <dsp:spPr>
        <a:xfrm>
          <a:off x="0" y="3688265"/>
          <a:ext cx="3253138" cy="786401"/>
        </a:xfrm>
        <a:prstGeom prst="roundRect">
          <a:avLst/>
        </a:prstGeom>
        <a:solidFill>
          <a:schemeClr val="accent5">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3. Monitorear y Revisar el SGSDP</a:t>
          </a:r>
        </a:p>
      </dsp:txBody>
      <dsp:txXfrm>
        <a:off x="38389" y="3726654"/>
        <a:ext cx="3176360" cy="709623"/>
      </dsp:txXfrm>
    </dsp:sp>
    <dsp:sp modelId="{53EE3578-C198-4D51-B38C-F029349EABAE}">
      <dsp:nvSpPr>
        <dsp:cNvPr id="0" name=""/>
        <dsp:cNvSpPr/>
      </dsp:nvSpPr>
      <dsp:spPr>
        <a:xfrm rot="5400000">
          <a:off x="5857363" y="2021847"/>
          <a:ext cx="574907" cy="5783357"/>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9. </a:t>
          </a:r>
          <a:r>
            <a:rPr lang="es-MX" sz="1800" kern="1200" dirty="0"/>
            <a:t>Mejora Continua y Capacitación </a:t>
          </a:r>
        </a:p>
      </dsp:txBody>
      <dsp:txXfrm rot="-5400000">
        <a:off x="3253139" y="4654137"/>
        <a:ext cx="5755292" cy="518777"/>
      </dsp:txXfrm>
    </dsp:sp>
    <dsp:sp modelId="{6399BA17-4E71-478F-AEFC-6B2F3568B99D}">
      <dsp:nvSpPr>
        <dsp:cNvPr id="0" name=""/>
        <dsp:cNvSpPr/>
      </dsp:nvSpPr>
      <dsp:spPr>
        <a:xfrm>
          <a:off x="0" y="4571175"/>
          <a:ext cx="3253138" cy="684702"/>
        </a:xfrm>
        <a:prstGeom prst="roundRect">
          <a:avLst/>
        </a:prstGeom>
        <a:solidFill>
          <a:schemeClr val="accent5">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4. Mejorar el SGSDP</a:t>
          </a:r>
        </a:p>
      </dsp:txBody>
      <dsp:txXfrm>
        <a:off x="33424" y="4604599"/>
        <a:ext cx="3186290" cy="617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FAAB7-6451-4107-8906-D61F1628671E}">
      <dsp:nvSpPr>
        <dsp:cNvPr id="0" name=""/>
        <dsp:cNvSpPr/>
      </dsp:nvSpPr>
      <dsp:spPr>
        <a:xfrm rot="5400000">
          <a:off x="4782186" y="-1534691"/>
          <a:ext cx="2701270" cy="5772067"/>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1.</a:t>
          </a:r>
          <a:r>
            <a:rPr lang="es-MX" sz="1800" kern="1200" dirty="0"/>
            <a:t> Establecer el Alcance y los Objetivos </a:t>
          </a:r>
        </a:p>
        <a:p>
          <a:pPr marL="171450" lvl="1" indent="-171450" algn="l" defTabSz="800100">
            <a:lnSpc>
              <a:spcPct val="90000"/>
            </a:lnSpc>
            <a:spcBef>
              <a:spcPct val="0"/>
            </a:spcBef>
            <a:spcAft>
              <a:spcPct val="15000"/>
            </a:spcAft>
            <a:buChar char="•"/>
          </a:pPr>
          <a:r>
            <a:rPr lang="es-MX" sz="1800" b="1" kern="1200" dirty="0"/>
            <a:t>Paso 2. </a:t>
          </a:r>
          <a:r>
            <a:rPr lang="es-MX" sz="1800" kern="1200" dirty="0"/>
            <a:t>Elaborar una Política de Gestión de Datos Personales</a:t>
          </a:r>
        </a:p>
        <a:p>
          <a:pPr marL="171450" lvl="1" indent="-171450" algn="l" defTabSz="800100">
            <a:lnSpc>
              <a:spcPct val="90000"/>
            </a:lnSpc>
            <a:spcBef>
              <a:spcPct val="0"/>
            </a:spcBef>
            <a:spcAft>
              <a:spcPct val="15000"/>
            </a:spcAft>
            <a:buChar char="•"/>
          </a:pPr>
          <a:r>
            <a:rPr lang="es-MX" sz="1800" b="1" kern="1200" dirty="0"/>
            <a:t>Paso 3. </a:t>
          </a:r>
          <a:r>
            <a:rPr lang="es-MX" sz="1800" kern="1200" dirty="0"/>
            <a:t>Establecer Funciones y Obligaciones </a:t>
          </a:r>
        </a:p>
        <a:p>
          <a:pPr marL="171450" lvl="1" indent="-171450" algn="l" defTabSz="800100">
            <a:lnSpc>
              <a:spcPct val="90000"/>
            </a:lnSpc>
            <a:spcBef>
              <a:spcPct val="0"/>
            </a:spcBef>
            <a:spcAft>
              <a:spcPct val="15000"/>
            </a:spcAft>
            <a:buChar char="•"/>
          </a:pPr>
          <a:r>
            <a:rPr lang="es-MX" sz="1800" b="1" kern="1200" dirty="0"/>
            <a:t>Paso 4. </a:t>
          </a:r>
          <a:r>
            <a:rPr lang="es-MX" sz="1800" kern="1200" dirty="0"/>
            <a:t>Elaborar un Inventario de Datos Personales</a:t>
          </a:r>
        </a:p>
        <a:p>
          <a:pPr marL="171450" lvl="1" indent="-171450" algn="l" defTabSz="800100">
            <a:lnSpc>
              <a:spcPct val="90000"/>
            </a:lnSpc>
            <a:spcBef>
              <a:spcPct val="0"/>
            </a:spcBef>
            <a:spcAft>
              <a:spcPct val="15000"/>
            </a:spcAft>
            <a:buChar char="•"/>
          </a:pPr>
          <a:r>
            <a:rPr lang="es-MX" sz="1800" b="1" kern="1200" dirty="0"/>
            <a:t>Paso 5.</a:t>
          </a:r>
          <a:r>
            <a:rPr lang="es-MX" sz="1800" kern="1200" dirty="0"/>
            <a:t> Realizar un Análisis de Riesgo de Datos Personales</a:t>
          </a:r>
        </a:p>
        <a:p>
          <a:pPr marL="171450" lvl="1" indent="-171450" algn="l" defTabSz="800100">
            <a:lnSpc>
              <a:spcPct val="90000"/>
            </a:lnSpc>
            <a:spcBef>
              <a:spcPct val="0"/>
            </a:spcBef>
            <a:spcAft>
              <a:spcPct val="15000"/>
            </a:spcAft>
            <a:buChar char="•"/>
          </a:pPr>
          <a:r>
            <a:rPr lang="es-MX" sz="1800" b="1" kern="1200" dirty="0"/>
            <a:t>Paso 6. </a:t>
          </a:r>
          <a:r>
            <a:rPr lang="es-MX" sz="1800" kern="1200" dirty="0"/>
            <a:t>Identificación de las medidas de seguridad y Análisis de Brecha</a:t>
          </a:r>
        </a:p>
      </dsp:txBody>
      <dsp:txXfrm rot="-5400000">
        <a:off x="3246788" y="132572"/>
        <a:ext cx="5640202" cy="2437540"/>
      </dsp:txXfrm>
    </dsp:sp>
    <dsp:sp modelId="{A408901D-3768-4B08-97E8-1A3C0F901E9D}">
      <dsp:nvSpPr>
        <dsp:cNvPr id="0" name=""/>
        <dsp:cNvSpPr/>
      </dsp:nvSpPr>
      <dsp:spPr>
        <a:xfrm>
          <a:off x="0" y="1037499"/>
          <a:ext cx="3246787" cy="627685"/>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1. Planear el SGSDP</a:t>
          </a:r>
        </a:p>
      </dsp:txBody>
      <dsp:txXfrm>
        <a:off x="30641" y="1068140"/>
        <a:ext cx="3185505" cy="566403"/>
      </dsp:txXfrm>
    </dsp:sp>
    <dsp:sp modelId="{FE81157B-3B5C-4F37-BC74-C3716A902350}">
      <dsp:nvSpPr>
        <dsp:cNvPr id="0" name=""/>
        <dsp:cNvSpPr/>
      </dsp:nvSpPr>
      <dsp:spPr>
        <a:xfrm rot="5400000">
          <a:off x="5811549" y="303442"/>
          <a:ext cx="666535" cy="5783357"/>
        </a:xfrm>
        <a:prstGeom prst="round2Same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7. </a:t>
          </a:r>
          <a:r>
            <a:rPr lang="es-MX" sz="1800" kern="1200" dirty="0"/>
            <a:t>Implementación de las Medidas de Seguridad Aplicables a los Datos Personales</a:t>
          </a:r>
        </a:p>
      </dsp:txBody>
      <dsp:txXfrm rot="-5400000">
        <a:off x="3253138" y="2894391"/>
        <a:ext cx="5750819" cy="601459"/>
      </dsp:txXfrm>
    </dsp:sp>
    <dsp:sp modelId="{724B0EA4-FEEE-4A82-B513-02B1017A19D6}">
      <dsp:nvSpPr>
        <dsp:cNvPr id="0" name=""/>
        <dsp:cNvSpPr/>
      </dsp:nvSpPr>
      <dsp:spPr>
        <a:xfrm>
          <a:off x="0" y="2798485"/>
          <a:ext cx="3253138" cy="793273"/>
        </a:xfrm>
        <a:prstGeom prst="roundRect">
          <a:avLst/>
        </a:prstGeom>
        <a:solidFill>
          <a:schemeClr val="accent5">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2. Implementar el SGSDP </a:t>
          </a:r>
        </a:p>
      </dsp:txBody>
      <dsp:txXfrm>
        <a:off x="38724" y="2837209"/>
        <a:ext cx="3175690" cy="715825"/>
      </dsp:txXfrm>
    </dsp:sp>
    <dsp:sp modelId="{10E474ED-5BF9-46E9-B2BA-8C8024C31319}">
      <dsp:nvSpPr>
        <dsp:cNvPr id="0" name=""/>
        <dsp:cNvSpPr/>
      </dsp:nvSpPr>
      <dsp:spPr>
        <a:xfrm rot="5400000">
          <a:off x="5808368" y="1189788"/>
          <a:ext cx="672897" cy="5783357"/>
        </a:xfrm>
        <a:prstGeom prst="round2Same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8. </a:t>
          </a:r>
          <a:r>
            <a:rPr lang="es-MX" sz="1800" kern="1200" dirty="0"/>
            <a:t>Revisiones y Auditoría </a:t>
          </a:r>
        </a:p>
      </dsp:txBody>
      <dsp:txXfrm rot="-5400000">
        <a:off x="3253138" y="3777866"/>
        <a:ext cx="5750509" cy="607201"/>
      </dsp:txXfrm>
    </dsp:sp>
    <dsp:sp modelId="{91FF40C1-191B-4878-B4A3-08D8C8B8DDE6}">
      <dsp:nvSpPr>
        <dsp:cNvPr id="0" name=""/>
        <dsp:cNvSpPr/>
      </dsp:nvSpPr>
      <dsp:spPr>
        <a:xfrm>
          <a:off x="0" y="3688265"/>
          <a:ext cx="3253138" cy="786401"/>
        </a:xfrm>
        <a:prstGeom prst="roundRect">
          <a:avLst/>
        </a:prstGeom>
        <a:solidFill>
          <a:schemeClr val="accent5">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3. Monitorear y Revisar el SGSDP</a:t>
          </a:r>
        </a:p>
      </dsp:txBody>
      <dsp:txXfrm>
        <a:off x="38389" y="3726654"/>
        <a:ext cx="3176360" cy="709623"/>
      </dsp:txXfrm>
    </dsp:sp>
    <dsp:sp modelId="{53EE3578-C198-4D51-B38C-F029349EABAE}">
      <dsp:nvSpPr>
        <dsp:cNvPr id="0" name=""/>
        <dsp:cNvSpPr/>
      </dsp:nvSpPr>
      <dsp:spPr>
        <a:xfrm rot="5400000">
          <a:off x="5857363" y="2021847"/>
          <a:ext cx="574907" cy="5783357"/>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9. </a:t>
          </a:r>
          <a:r>
            <a:rPr lang="es-MX" sz="1800" kern="1200" dirty="0"/>
            <a:t>Mejora Continua y Capacitación </a:t>
          </a:r>
        </a:p>
      </dsp:txBody>
      <dsp:txXfrm rot="-5400000">
        <a:off x="3253139" y="4654137"/>
        <a:ext cx="5755292" cy="518777"/>
      </dsp:txXfrm>
    </dsp:sp>
    <dsp:sp modelId="{6399BA17-4E71-478F-AEFC-6B2F3568B99D}">
      <dsp:nvSpPr>
        <dsp:cNvPr id="0" name=""/>
        <dsp:cNvSpPr/>
      </dsp:nvSpPr>
      <dsp:spPr>
        <a:xfrm>
          <a:off x="0" y="4571175"/>
          <a:ext cx="3253138" cy="684702"/>
        </a:xfrm>
        <a:prstGeom prst="roundRect">
          <a:avLst/>
        </a:prstGeom>
        <a:solidFill>
          <a:schemeClr val="accent5">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4. Mejorar el SGSDP</a:t>
          </a:r>
        </a:p>
      </dsp:txBody>
      <dsp:txXfrm>
        <a:off x="33424" y="4604599"/>
        <a:ext cx="3186290" cy="6178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4103D-311D-4213-A0FF-A4FD39B15D86}">
      <dsp:nvSpPr>
        <dsp:cNvPr id="0" name=""/>
        <dsp:cNvSpPr/>
      </dsp:nvSpPr>
      <dsp:spPr>
        <a:xfrm>
          <a:off x="2191" y="1619"/>
          <a:ext cx="4483777" cy="768721"/>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Factores contractuales</a:t>
          </a:r>
        </a:p>
      </dsp:txBody>
      <dsp:txXfrm>
        <a:off x="24706" y="24134"/>
        <a:ext cx="4438747" cy="723691"/>
      </dsp:txXfrm>
    </dsp:sp>
    <dsp:sp modelId="{EF3A6CC4-C423-4258-AC54-19FCCF953E77}">
      <dsp:nvSpPr>
        <dsp:cNvPr id="0" name=""/>
        <dsp:cNvSpPr/>
      </dsp:nvSpPr>
      <dsp:spPr>
        <a:xfrm>
          <a:off x="2191" y="829678"/>
          <a:ext cx="4483777" cy="768721"/>
        </a:xfrm>
        <a:prstGeom prst="roundRect">
          <a:avLst>
            <a:gd name="adj" fmla="val 10000"/>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Factores legales y regulatorios</a:t>
          </a:r>
        </a:p>
      </dsp:txBody>
      <dsp:txXfrm>
        <a:off x="24706" y="852193"/>
        <a:ext cx="4438747" cy="723691"/>
      </dsp:txXfrm>
    </dsp:sp>
    <dsp:sp modelId="{822961C9-A294-4264-9ED6-A53FD95D3629}">
      <dsp:nvSpPr>
        <dsp:cNvPr id="0" name=""/>
        <dsp:cNvSpPr/>
      </dsp:nvSpPr>
      <dsp:spPr>
        <a:xfrm>
          <a:off x="2191" y="1657736"/>
          <a:ext cx="4483777" cy="768721"/>
        </a:xfrm>
        <a:prstGeom prst="roundRect">
          <a:avLst>
            <a:gd name="adj" fmla="val 10000"/>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Factores del modelo de negocio</a:t>
          </a:r>
        </a:p>
      </dsp:txBody>
      <dsp:txXfrm>
        <a:off x="24706" y="1680251"/>
        <a:ext cx="4438747" cy="723691"/>
      </dsp:txXfrm>
    </dsp:sp>
    <dsp:sp modelId="{6407C8FC-7D58-45AC-86A7-EF56A41D9811}">
      <dsp:nvSpPr>
        <dsp:cNvPr id="0" name=""/>
        <dsp:cNvSpPr/>
      </dsp:nvSpPr>
      <dsp:spPr>
        <a:xfrm>
          <a:off x="0" y="2487414"/>
          <a:ext cx="4483777" cy="768721"/>
        </a:xfrm>
        <a:prstGeom prst="roundRect">
          <a:avLst>
            <a:gd name="adj" fmla="val 10000"/>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Factores Tecnológicos</a:t>
          </a:r>
        </a:p>
      </dsp:txBody>
      <dsp:txXfrm>
        <a:off x="22515" y="2509929"/>
        <a:ext cx="4438747" cy="7236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2D194-D9AC-45DA-AA68-0C8205F3E962}">
      <dsp:nvSpPr>
        <dsp:cNvPr id="0" name=""/>
        <dsp:cNvSpPr/>
      </dsp:nvSpPr>
      <dsp:spPr>
        <a:xfrm>
          <a:off x="1750638" y="517269"/>
          <a:ext cx="3397081" cy="3397081"/>
        </a:xfrm>
        <a:prstGeom prst="blockArc">
          <a:avLst>
            <a:gd name="adj1" fmla="val 12600000"/>
            <a:gd name="adj2" fmla="val 16200000"/>
            <a:gd name="adj3" fmla="val 4524"/>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B9651F6-A2E4-4855-B5B0-3C75F721BBB5}">
      <dsp:nvSpPr>
        <dsp:cNvPr id="0" name=""/>
        <dsp:cNvSpPr/>
      </dsp:nvSpPr>
      <dsp:spPr>
        <a:xfrm>
          <a:off x="1750638" y="517269"/>
          <a:ext cx="3397081" cy="3397081"/>
        </a:xfrm>
        <a:prstGeom prst="blockArc">
          <a:avLst>
            <a:gd name="adj1" fmla="val 9000000"/>
            <a:gd name="adj2" fmla="val 12600000"/>
            <a:gd name="adj3" fmla="val 4524"/>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D3E9C24-A447-4253-A89D-1E0862859CEC}">
      <dsp:nvSpPr>
        <dsp:cNvPr id="0" name=""/>
        <dsp:cNvSpPr/>
      </dsp:nvSpPr>
      <dsp:spPr>
        <a:xfrm>
          <a:off x="1750638" y="517269"/>
          <a:ext cx="3397081" cy="3397081"/>
        </a:xfrm>
        <a:prstGeom prst="blockArc">
          <a:avLst>
            <a:gd name="adj1" fmla="val 5400000"/>
            <a:gd name="adj2" fmla="val 9000000"/>
            <a:gd name="adj3" fmla="val 4524"/>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CADA000-6608-42AC-BF16-CAB47ADADC51}">
      <dsp:nvSpPr>
        <dsp:cNvPr id="0" name=""/>
        <dsp:cNvSpPr/>
      </dsp:nvSpPr>
      <dsp:spPr>
        <a:xfrm>
          <a:off x="1750638" y="517269"/>
          <a:ext cx="3397081" cy="3397081"/>
        </a:xfrm>
        <a:prstGeom prst="blockArc">
          <a:avLst>
            <a:gd name="adj1" fmla="val 1800000"/>
            <a:gd name="adj2" fmla="val 5400000"/>
            <a:gd name="adj3" fmla="val 4524"/>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3E8D71D-EB75-4B99-8765-63C6B2FCBF06}">
      <dsp:nvSpPr>
        <dsp:cNvPr id="0" name=""/>
        <dsp:cNvSpPr/>
      </dsp:nvSpPr>
      <dsp:spPr>
        <a:xfrm>
          <a:off x="1750638" y="517269"/>
          <a:ext cx="3397081" cy="3397081"/>
        </a:xfrm>
        <a:prstGeom prst="blockArc">
          <a:avLst>
            <a:gd name="adj1" fmla="val 19800000"/>
            <a:gd name="adj2" fmla="val 1800000"/>
            <a:gd name="adj3" fmla="val 4524"/>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BD16B09-595A-446E-9C43-CFE53FB3262E}">
      <dsp:nvSpPr>
        <dsp:cNvPr id="0" name=""/>
        <dsp:cNvSpPr/>
      </dsp:nvSpPr>
      <dsp:spPr>
        <a:xfrm>
          <a:off x="1750638" y="517269"/>
          <a:ext cx="3397081" cy="3397081"/>
        </a:xfrm>
        <a:prstGeom prst="blockArc">
          <a:avLst>
            <a:gd name="adj1" fmla="val 16200000"/>
            <a:gd name="adj2" fmla="val 19800000"/>
            <a:gd name="adj3" fmla="val 4524"/>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672ABA7-A484-4E96-996D-DCAE177C030C}">
      <dsp:nvSpPr>
        <dsp:cNvPr id="0" name=""/>
        <dsp:cNvSpPr/>
      </dsp:nvSpPr>
      <dsp:spPr>
        <a:xfrm>
          <a:off x="2686924" y="1453555"/>
          <a:ext cx="1524509" cy="1524509"/>
        </a:xfrm>
        <a:prstGeom prst="ellipse">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t>TRATAMIENTO</a:t>
          </a:r>
          <a:endParaRPr lang="es-ES" sz="1200" b="1" kern="1200" dirty="0"/>
        </a:p>
      </dsp:txBody>
      <dsp:txXfrm>
        <a:off x="2910183" y="1676814"/>
        <a:ext cx="1077991" cy="1077991"/>
      </dsp:txXfrm>
    </dsp:sp>
    <dsp:sp modelId="{3BAA84A1-78FA-4B80-950A-C7678A08F3C9}">
      <dsp:nvSpPr>
        <dsp:cNvPr id="0" name=""/>
        <dsp:cNvSpPr/>
      </dsp:nvSpPr>
      <dsp:spPr>
        <a:xfrm>
          <a:off x="2707088" y="-135670"/>
          <a:ext cx="1484179" cy="1382714"/>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t>Obtención</a:t>
          </a:r>
          <a:endParaRPr lang="es-ES" sz="1100" b="1" kern="1200" dirty="0"/>
        </a:p>
      </dsp:txBody>
      <dsp:txXfrm>
        <a:off x="2924441" y="66824"/>
        <a:ext cx="1049473" cy="977726"/>
      </dsp:txXfrm>
    </dsp:sp>
    <dsp:sp modelId="{337683A1-D0A1-496D-9AC2-77F41B80EA21}">
      <dsp:nvSpPr>
        <dsp:cNvPr id="0" name=""/>
        <dsp:cNvSpPr/>
      </dsp:nvSpPr>
      <dsp:spPr>
        <a:xfrm>
          <a:off x="4057771" y="706135"/>
          <a:ext cx="1658233" cy="1359226"/>
        </a:xfrm>
        <a:prstGeom prst="ellipse">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b="1" kern="1200" dirty="0"/>
            <a:t>Almacenamiento</a:t>
          </a:r>
          <a:endParaRPr lang="es-ES" sz="1100" b="1" kern="1200" dirty="0"/>
        </a:p>
      </dsp:txBody>
      <dsp:txXfrm>
        <a:off x="4300614" y="905189"/>
        <a:ext cx="1172547" cy="961118"/>
      </dsp:txXfrm>
    </dsp:sp>
    <dsp:sp modelId="{6530AA96-08B2-4A71-8018-9B9D33CB4A63}">
      <dsp:nvSpPr>
        <dsp:cNvPr id="0" name=""/>
        <dsp:cNvSpPr/>
      </dsp:nvSpPr>
      <dsp:spPr>
        <a:xfrm>
          <a:off x="4131095" y="2324303"/>
          <a:ext cx="1511584" cy="1443137"/>
        </a:xfrm>
        <a:prstGeom prst="ellipse">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b="1" kern="1200" dirty="0"/>
            <a:t>Uso</a:t>
          </a:r>
        </a:p>
        <a:p>
          <a:pPr marL="0" lvl="0" indent="0" algn="ctr" defTabSz="488950">
            <a:lnSpc>
              <a:spcPct val="90000"/>
            </a:lnSpc>
            <a:spcBef>
              <a:spcPct val="0"/>
            </a:spcBef>
            <a:spcAft>
              <a:spcPct val="35000"/>
            </a:spcAft>
            <a:buNone/>
          </a:pPr>
          <a:r>
            <a:rPr lang="es-MX" sz="1100" b="1" kern="1200" dirty="0"/>
            <a:t>Acceso</a:t>
          </a:r>
        </a:p>
        <a:p>
          <a:pPr marL="0" lvl="0" indent="0" algn="ctr" defTabSz="488950">
            <a:lnSpc>
              <a:spcPct val="90000"/>
            </a:lnSpc>
            <a:spcBef>
              <a:spcPct val="0"/>
            </a:spcBef>
            <a:spcAft>
              <a:spcPct val="35000"/>
            </a:spcAft>
            <a:buNone/>
          </a:pPr>
          <a:r>
            <a:rPr lang="es-MX" sz="1100" b="1" kern="1200" dirty="0"/>
            <a:t>Aprovechamiento</a:t>
          </a:r>
        </a:p>
        <a:p>
          <a:pPr marL="0" lvl="0" indent="0" algn="ctr" defTabSz="488950">
            <a:lnSpc>
              <a:spcPct val="90000"/>
            </a:lnSpc>
            <a:spcBef>
              <a:spcPct val="0"/>
            </a:spcBef>
            <a:spcAft>
              <a:spcPct val="35000"/>
            </a:spcAft>
            <a:buNone/>
          </a:pPr>
          <a:r>
            <a:rPr lang="es-MX" sz="1100" b="1" kern="1200" dirty="0"/>
            <a:t>Procesamiento</a:t>
          </a:r>
        </a:p>
        <a:p>
          <a:pPr marL="0" lvl="0" indent="0" algn="ctr" defTabSz="488950">
            <a:lnSpc>
              <a:spcPct val="90000"/>
            </a:lnSpc>
            <a:spcBef>
              <a:spcPct val="0"/>
            </a:spcBef>
            <a:spcAft>
              <a:spcPct val="35000"/>
            </a:spcAft>
            <a:buNone/>
          </a:pPr>
          <a:r>
            <a:rPr lang="es-MX" sz="1100" b="1" kern="1200" dirty="0"/>
            <a:t>Monitoreo</a:t>
          </a:r>
          <a:endParaRPr lang="es-ES" sz="1100" b="1" kern="1200" dirty="0"/>
        </a:p>
      </dsp:txBody>
      <dsp:txXfrm>
        <a:off x="4352461" y="2535646"/>
        <a:ext cx="1068852" cy="1020451"/>
      </dsp:txXfrm>
    </dsp:sp>
    <dsp:sp modelId="{EE872B3B-A0FD-4C81-8724-762E048205A0}">
      <dsp:nvSpPr>
        <dsp:cNvPr id="0" name=""/>
        <dsp:cNvSpPr/>
      </dsp:nvSpPr>
      <dsp:spPr>
        <a:xfrm>
          <a:off x="2725043" y="3226531"/>
          <a:ext cx="1448270" cy="1298804"/>
        </a:xfrm>
        <a:prstGeom prst="ellipse">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t>Divulgación</a:t>
          </a:r>
          <a:endParaRPr lang="es-ES" sz="1200" b="1" kern="1200" dirty="0"/>
        </a:p>
      </dsp:txBody>
      <dsp:txXfrm>
        <a:off x="2937137" y="3416736"/>
        <a:ext cx="1024082" cy="918394"/>
      </dsp:txXfrm>
    </dsp:sp>
    <dsp:sp modelId="{8B483FCB-C365-448A-9513-E187E494FC37}">
      <dsp:nvSpPr>
        <dsp:cNvPr id="0" name=""/>
        <dsp:cNvSpPr/>
      </dsp:nvSpPr>
      <dsp:spPr>
        <a:xfrm>
          <a:off x="1268771" y="2324303"/>
          <a:ext cx="1485396" cy="1443137"/>
        </a:xfrm>
        <a:prstGeom prst="ellipse">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t>Bloqueo</a:t>
          </a:r>
          <a:endParaRPr lang="es-ES" sz="1200" b="1" kern="1200" dirty="0"/>
        </a:p>
      </dsp:txBody>
      <dsp:txXfrm>
        <a:off x="1486302" y="2535646"/>
        <a:ext cx="1050334" cy="1020451"/>
      </dsp:txXfrm>
    </dsp:sp>
    <dsp:sp modelId="{5E19C24B-1C36-4176-A4EB-9B70A56B7A58}">
      <dsp:nvSpPr>
        <dsp:cNvPr id="0" name=""/>
        <dsp:cNvSpPr/>
      </dsp:nvSpPr>
      <dsp:spPr>
        <a:xfrm>
          <a:off x="1284299" y="710243"/>
          <a:ext cx="1454342" cy="1351009"/>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t>Cancelación</a:t>
          </a:r>
        </a:p>
        <a:p>
          <a:pPr marL="0" lvl="0" indent="0" algn="ctr" defTabSz="533400">
            <a:lnSpc>
              <a:spcPct val="90000"/>
            </a:lnSpc>
            <a:spcBef>
              <a:spcPct val="0"/>
            </a:spcBef>
            <a:spcAft>
              <a:spcPct val="35000"/>
            </a:spcAft>
            <a:buNone/>
          </a:pPr>
          <a:r>
            <a:rPr lang="es-MX" sz="1200" b="1" kern="1200" dirty="0"/>
            <a:t>Supresión</a:t>
          </a:r>
          <a:endParaRPr lang="es-ES" sz="1000" b="1" kern="1200" dirty="0"/>
        </a:p>
      </dsp:txBody>
      <dsp:txXfrm>
        <a:off x="1497282" y="908094"/>
        <a:ext cx="1028376" cy="9553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4A69C-618B-4CCE-9BC4-7E43E1D81AA4}">
      <dsp:nvSpPr>
        <dsp:cNvPr id="0" name=""/>
        <dsp:cNvSpPr/>
      </dsp:nvSpPr>
      <dsp:spPr>
        <a:xfrm>
          <a:off x="2411" y="545073"/>
          <a:ext cx="2937420" cy="1174968"/>
        </a:xfrm>
        <a:prstGeom prst="chevron">
          <a:avLst/>
        </a:prstGeom>
        <a:solidFill>
          <a:schemeClr val="accent4">
            <a:lumMod val="75000"/>
          </a:schemeClr>
        </a:solidFill>
        <a:ln w="25400" cap="flat" cmpd="sng" algn="ctr">
          <a:no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MX" sz="2000" kern="1200" dirty="0"/>
            <a:t>Factores para determinar las medidas de seguridad</a:t>
          </a:r>
        </a:p>
      </dsp:txBody>
      <dsp:txXfrm>
        <a:off x="589895" y="545073"/>
        <a:ext cx="1762452" cy="1174968"/>
      </dsp:txXfrm>
    </dsp:sp>
    <dsp:sp modelId="{4ABA8E2A-FFC3-4949-A239-79E311C22A02}">
      <dsp:nvSpPr>
        <dsp:cNvPr id="0" name=""/>
        <dsp:cNvSpPr/>
      </dsp:nvSpPr>
      <dsp:spPr>
        <a:xfrm>
          <a:off x="2646089" y="545073"/>
          <a:ext cx="2937420" cy="1174968"/>
        </a:xfrm>
        <a:prstGeom prst="chevron">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bg1">
                  <a:lumMod val="50000"/>
                </a:schemeClr>
              </a:solidFill>
            </a:rPr>
            <a:t>Nos ayudan a definir…</a:t>
          </a:r>
        </a:p>
      </dsp:txBody>
      <dsp:txXfrm>
        <a:off x="3233573" y="545073"/>
        <a:ext cx="1762452" cy="1174968"/>
      </dsp:txXfrm>
    </dsp:sp>
    <dsp:sp modelId="{0DBFD6F3-C060-4982-8250-EA1310C47A34}">
      <dsp:nvSpPr>
        <dsp:cNvPr id="0" name=""/>
        <dsp:cNvSpPr/>
      </dsp:nvSpPr>
      <dsp:spPr>
        <a:xfrm>
          <a:off x="5289768" y="545073"/>
          <a:ext cx="2937420" cy="1174968"/>
        </a:xfrm>
        <a:prstGeom prst="chevron">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MX" sz="2000" b="1" kern="1200" dirty="0"/>
            <a:t>Criterios</a:t>
          </a:r>
          <a:r>
            <a:rPr lang="es-MX" sz="2000" b="1" kern="1200" baseline="0" dirty="0"/>
            <a:t> de Evaluación del Riesgo</a:t>
          </a:r>
          <a:endParaRPr lang="es-MX" sz="2000" b="1" kern="1200" dirty="0"/>
        </a:p>
      </dsp:txBody>
      <dsp:txXfrm>
        <a:off x="5877252" y="545073"/>
        <a:ext cx="1762452" cy="11749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4103D-311D-4213-A0FF-A4FD39B15D86}">
      <dsp:nvSpPr>
        <dsp:cNvPr id="0" name=""/>
        <dsp:cNvSpPr/>
      </dsp:nvSpPr>
      <dsp:spPr>
        <a:xfrm>
          <a:off x="3645" y="1011"/>
          <a:ext cx="7786346" cy="896162"/>
        </a:xfrm>
        <a:prstGeom prst="roundRect">
          <a:avLst>
            <a:gd name="adj" fmla="val 10000"/>
          </a:avLst>
        </a:prstGeom>
        <a:solidFill>
          <a:srgbClr val="0F7969"/>
        </a:solidFill>
        <a:ln w="25400" cap="flat" cmpd="sng" algn="ctr">
          <a:no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CRITERIOS DE EVALUACIÓN</a:t>
          </a:r>
        </a:p>
      </dsp:txBody>
      <dsp:txXfrm>
        <a:off x="29893" y="27259"/>
        <a:ext cx="7733850" cy="843666"/>
      </dsp:txXfrm>
    </dsp:sp>
    <dsp:sp modelId="{54E3E411-3D32-4803-8B5D-076721343F67}">
      <dsp:nvSpPr>
        <dsp:cNvPr id="0" name=""/>
        <dsp:cNvSpPr/>
      </dsp:nvSpPr>
      <dsp:spPr>
        <a:xfrm>
          <a:off x="3645" y="997760"/>
          <a:ext cx="7786346" cy="896162"/>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Tolerancia máxima</a:t>
          </a:r>
        </a:p>
      </dsp:txBody>
      <dsp:txXfrm>
        <a:off x="29893" y="1024008"/>
        <a:ext cx="7733850" cy="843666"/>
      </dsp:txXfrm>
    </dsp:sp>
    <dsp:sp modelId="{93406D1D-D1BF-476B-9AC9-3677288EBC23}">
      <dsp:nvSpPr>
        <dsp:cNvPr id="0" name=""/>
        <dsp:cNvSpPr/>
      </dsp:nvSpPr>
      <dsp:spPr>
        <a:xfrm>
          <a:off x="3645" y="1994509"/>
          <a:ext cx="3813098" cy="896162"/>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Impacto</a:t>
          </a:r>
        </a:p>
      </dsp:txBody>
      <dsp:txXfrm>
        <a:off x="29893" y="2020757"/>
        <a:ext cx="3760602" cy="843666"/>
      </dsp:txXfrm>
    </dsp:sp>
    <dsp:sp modelId="{0C0E1DD5-CCC7-45A2-AC5B-0935B9A4BF8E}">
      <dsp:nvSpPr>
        <dsp:cNvPr id="0" name=""/>
        <dsp:cNvSpPr/>
      </dsp:nvSpPr>
      <dsp:spPr>
        <a:xfrm>
          <a:off x="3645" y="2991258"/>
          <a:ext cx="3813098" cy="896162"/>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Daño a los titulares</a:t>
          </a:r>
        </a:p>
      </dsp:txBody>
      <dsp:txXfrm>
        <a:off x="29893" y="3017506"/>
        <a:ext cx="3760602" cy="843666"/>
      </dsp:txXfrm>
    </dsp:sp>
    <dsp:sp modelId="{28ECC8AD-FD0A-47E8-8F54-D16F87BE2929}">
      <dsp:nvSpPr>
        <dsp:cNvPr id="0" name=""/>
        <dsp:cNvSpPr/>
      </dsp:nvSpPr>
      <dsp:spPr>
        <a:xfrm>
          <a:off x="3976894" y="1994509"/>
          <a:ext cx="3813098" cy="896162"/>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Aceptación</a:t>
          </a:r>
        </a:p>
      </dsp:txBody>
      <dsp:txXfrm>
        <a:off x="4003142" y="2020757"/>
        <a:ext cx="3760602" cy="843666"/>
      </dsp:txXfrm>
    </dsp:sp>
    <dsp:sp modelId="{89E60D71-6763-46E6-8728-6816A987505C}">
      <dsp:nvSpPr>
        <dsp:cNvPr id="0" name=""/>
        <dsp:cNvSpPr/>
      </dsp:nvSpPr>
      <dsp:spPr>
        <a:xfrm>
          <a:off x="3976894" y="2991258"/>
          <a:ext cx="3813098" cy="896162"/>
        </a:xfrm>
        <a:prstGeom prst="roundRect">
          <a:avLst>
            <a:gd name="adj" fmla="val 10000"/>
          </a:avLst>
        </a:prstGeom>
        <a:solidFill>
          <a:prstClr val="white">
            <a:lumMod val="75000"/>
          </a:prst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solidFill>
                <a:prstClr val="white"/>
              </a:solidFill>
              <a:latin typeface="Calibri"/>
              <a:ea typeface="+mn-ea"/>
              <a:cs typeface="+mn-cs"/>
            </a:rPr>
            <a:t>Daño a la organización</a:t>
          </a:r>
        </a:p>
      </dsp:txBody>
      <dsp:txXfrm>
        <a:off x="4003142" y="3017506"/>
        <a:ext cx="3760602" cy="8436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EE6B5-8345-4BB1-BA50-C4AACB217A32}">
      <dsp:nvSpPr>
        <dsp:cNvPr id="0" name=""/>
        <dsp:cNvSpPr/>
      </dsp:nvSpPr>
      <dsp:spPr>
        <a:xfrm>
          <a:off x="1210140" y="0"/>
          <a:ext cx="7660838" cy="4788024"/>
        </a:xfrm>
        <a:prstGeom prst="swooshArrow">
          <a:avLst>
            <a:gd name="adj1" fmla="val 25000"/>
            <a:gd name="adj2" fmla="val 25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0F54A34-5CFB-4596-933F-D255ECEF605C}">
      <dsp:nvSpPr>
        <dsp:cNvPr id="0" name=""/>
        <dsp:cNvSpPr/>
      </dsp:nvSpPr>
      <dsp:spPr>
        <a:xfrm>
          <a:off x="1964733" y="3560374"/>
          <a:ext cx="176199" cy="17619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EB03A89-AE90-4C43-A434-4ED3B181AD4D}">
      <dsp:nvSpPr>
        <dsp:cNvPr id="0" name=""/>
        <dsp:cNvSpPr/>
      </dsp:nvSpPr>
      <dsp:spPr>
        <a:xfrm>
          <a:off x="2232251" y="3648474"/>
          <a:ext cx="1310003" cy="113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64" tIns="0" rIns="0" bIns="0" numCol="1" spcCol="1270" anchor="t" anchorCtr="0">
          <a:noAutofit/>
        </a:bodyPr>
        <a:lstStyle/>
        <a:p>
          <a:pPr marL="0" lvl="0" indent="0" algn="l" defTabSz="1066800">
            <a:lnSpc>
              <a:spcPct val="90000"/>
            </a:lnSpc>
            <a:spcBef>
              <a:spcPct val="0"/>
            </a:spcBef>
            <a:spcAft>
              <a:spcPct val="35000"/>
            </a:spcAft>
            <a:buNone/>
          </a:pPr>
          <a:r>
            <a:rPr lang="es-MX" sz="2400" b="1" kern="1200" dirty="0"/>
            <a:t>1. </a:t>
          </a:r>
          <a:r>
            <a:rPr lang="es-MX" sz="1800" kern="1200" dirty="0"/>
            <a:t>Identificar Activos</a:t>
          </a:r>
        </a:p>
      </dsp:txBody>
      <dsp:txXfrm>
        <a:off x="2232251" y="3648474"/>
        <a:ext cx="1310003" cy="1139549"/>
      </dsp:txXfrm>
    </dsp:sp>
    <dsp:sp modelId="{1E36738D-B9DB-40F6-8C0B-A3889C1F0457}">
      <dsp:nvSpPr>
        <dsp:cNvPr id="0" name=""/>
        <dsp:cNvSpPr/>
      </dsp:nvSpPr>
      <dsp:spPr>
        <a:xfrm>
          <a:off x="3209619" y="2446680"/>
          <a:ext cx="306433" cy="306433"/>
        </a:xfrm>
        <a:prstGeom prst="ellipse">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551E77-FBF8-4B84-8A32-69E08DA058FF}">
      <dsp:nvSpPr>
        <dsp:cNvPr id="0" name=""/>
        <dsp:cNvSpPr/>
      </dsp:nvSpPr>
      <dsp:spPr>
        <a:xfrm>
          <a:off x="3658159" y="2599897"/>
          <a:ext cx="1608776" cy="2188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373" tIns="0" rIns="0" bIns="0" numCol="1" spcCol="1270" anchor="t" anchorCtr="0">
          <a:noAutofit/>
        </a:bodyPr>
        <a:lstStyle/>
        <a:p>
          <a:pPr marL="0" lvl="0" indent="0" algn="l" defTabSz="1066800">
            <a:lnSpc>
              <a:spcPct val="90000"/>
            </a:lnSpc>
            <a:spcBef>
              <a:spcPct val="0"/>
            </a:spcBef>
            <a:spcAft>
              <a:spcPct val="35000"/>
            </a:spcAft>
            <a:buNone/>
          </a:pPr>
          <a:r>
            <a:rPr lang="es-MX" sz="2400" b="1" kern="1200" dirty="0"/>
            <a:t>2. </a:t>
          </a:r>
          <a:r>
            <a:rPr lang="es-MX" sz="1800" kern="1200" dirty="0"/>
            <a:t>Identificar Amenazas</a:t>
          </a:r>
        </a:p>
      </dsp:txBody>
      <dsp:txXfrm>
        <a:off x="3658159" y="2599897"/>
        <a:ext cx="1608776" cy="2188126"/>
      </dsp:txXfrm>
    </dsp:sp>
    <dsp:sp modelId="{8F4C34F4-040D-4201-9D9C-DB51155A9639}">
      <dsp:nvSpPr>
        <dsp:cNvPr id="0" name=""/>
        <dsp:cNvSpPr/>
      </dsp:nvSpPr>
      <dsp:spPr>
        <a:xfrm>
          <a:off x="4799243" y="1626012"/>
          <a:ext cx="406024" cy="406024"/>
        </a:xfrm>
        <a:prstGeom prst="ellipse">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70C857B-F3C8-431C-B84B-03CBEE3A14B4}">
      <dsp:nvSpPr>
        <dsp:cNvPr id="0" name=""/>
        <dsp:cNvSpPr/>
      </dsp:nvSpPr>
      <dsp:spPr>
        <a:xfrm>
          <a:off x="5112561" y="1829025"/>
          <a:ext cx="2356261" cy="2958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144" tIns="0" rIns="0" bIns="0" numCol="1" spcCol="1270" anchor="t" anchorCtr="0">
          <a:noAutofit/>
        </a:bodyPr>
        <a:lstStyle/>
        <a:p>
          <a:pPr marL="0" lvl="0" indent="0" algn="l" defTabSz="1066800">
            <a:lnSpc>
              <a:spcPct val="90000"/>
            </a:lnSpc>
            <a:spcBef>
              <a:spcPct val="0"/>
            </a:spcBef>
            <a:spcAft>
              <a:spcPct val="35000"/>
            </a:spcAft>
            <a:buNone/>
          </a:pPr>
          <a:r>
            <a:rPr lang="es-MX" sz="2400" b="1" i="0" kern="1200" dirty="0"/>
            <a:t>3. </a:t>
          </a:r>
          <a:r>
            <a:rPr lang="es-MX" sz="1800" kern="1200" dirty="0"/>
            <a:t>Identificar Vulnerabilidades</a:t>
          </a:r>
        </a:p>
      </dsp:txBody>
      <dsp:txXfrm>
        <a:off x="5112561" y="1829025"/>
        <a:ext cx="2356261" cy="2958998"/>
      </dsp:txXfrm>
    </dsp:sp>
    <dsp:sp modelId="{7C60CA6D-0EA2-4765-96E7-E30651F9A4CA}">
      <dsp:nvSpPr>
        <dsp:cNvPr id="0" name=""/>
        <dsp:cNvSpPr/>
      </dsp:nvSpPr>
      <dsp:spPr>
        <a:xfrm>
          <a:off x="6530593" y="1083051"/>
          <a:ext cx="543919" cy="543919"/>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AD58F7-345B-45E9-8313-7EE9446A1509}">
      <dsp:nvSpPr>
        <dsp:cNvPr id="0" name=""/>
        <dsp:cNvSpPr/>
      </dsp:nvSpPr>
      <dsp:spPr>
        <a:xfrm>
          <a:off x="7200805" y="1355010"/>
          <a:ext cx="1608776" cy="343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212" tIns="0" rIns="0" bIns="0" numCol="1" spcCol="1270" anchor="t" anchorCtr="0">
          <a:noAutofit/>
        </a:bodyPr>
        <a:lstStyle/>
        <a:p>
          <a:pPr marL="0" lvl="0" indent="0" algn="l" defTabSz="1066800">
            <a:lnSpc>
              <a:spcPct val="90000"/>
            </a:lnSpc>
            <a:spcBef>
              <a:spcPct val="0"/>
            </a:spcBef>
            <a:spcAft>
              <a:spcPct val="35000"/>
            </a:spcAft>
            <a:buNone/>
          </a:pPr>
          <a:r>
            <a:rPr lang="es-MX" sz="2400" b="1" kern="1200" dirty="0"/>
            <a:t>4. </a:t>
          </a:r>
          <a:r>
            <a:rPr lang="es-MX" sz="1800" kern="1200" dirty="0"/>
            <a:t>Identificar Escenarios de Vulneración</a:t>
          </a:r>
        </a:p>
      </dsp:txBody>
      <dsp:txXfrm>
        <a:off x="7200805" y="1355010"/>
        <a:ext cx="1608776" cy="34330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4103D-311D-4213-A0FF-A4FD39B15D86}">
      <dsp:nvSpPr>
        <dsp:cNvPr id="0" name=""/>
        <dsp:cNvSpPr/>
      </dsp:nvSpPr>
      <dsp:spPr>
        <a:xfrm>
          <a:off x="2401" y="0"/>
          <a:ext cx="3219545" cy="1008112"/>
        </a:xfrm>
        <a:prstGeom prst="roundRect">
          <a:avLst>
            <a:gd name="adj" fmla="val 10000"/>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t>Activos de Información</a:t>
          </a:r>
        </a:p>
      </dsp:txBody>
      <dsp:txXfrm>
        <a:off x="31928" y="29527"/>
        <a:ext cx="3160491" cy="949058"/>
      </dsp:txXfrm>
    </dsp:sp>
    <dsp:sp modelId="{1A52190E-2666-4AFB-AC89-5922996EB774}">
      <dsp:nvSpPr>
        <dsp:cNvPr id="0" name=""/>
        <dsp:cNvSpPr/>
      </dsp:nvSpPr>
      <dsp:spPr>
        <a:xfrm>
          <a:off x="3751078" y="0"/>
          <a:ext cx="3219545" cy="1008112"/>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t>Activos de Apoyo</a:t>
          </a:r>
        </a:p>
      </dsp:txBody>
      <dsp:txXfrm>
        <a:off x="3780605" y="29527"/>
        <a:ext cx="3160491" cy="9490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A9480-B166-4301-A2D4-357AC011A4A8}">
      <dsp:nvSpPr>
        <dsp:cNvPr id="0" name=""/>
        <dsp:cNvSpPr/>
      </dsp:nvSpPr>
      <dsp:spPr>
        <a:xfrm>
          <a:off x="6539" y="67833"/>
          <a:ext cx="6690204" cy="1097699"/>
        </a:xfrm>
        <a:prstGeom prst="roundRect">
          <a:avLst>
            <a:gd name="adj" fmla="val 10000"/>
          </a:avLst>
        </a:prstGeom>
        <a:solidFill>
          <a:srgbClr val="7030A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MX" sz="2900" kern="1200" dirty="0"/>
            <a:t>Cumplimiento Cotidiano de Medidas de Seguridad</a:t>
          </a:r>
        </a:p>
      </dsp:txBody>
      <dsp:txXfrm>
        <a:off x="38690" y="99984"/>
        <a:ext cx="6625902" cy="1033397"/>
      </dsp:txXfrm>
    </dsp:sp>
    <dsp:sp modelId="{9A1BECC8-08E0-4D43-B7B3-434B6888D98A}">
      <dsp:nvSpPr>
        <dsp:cNvPr id="0" name=""/>
        <dsp:cNvSpPr/>
      </dsp:nvSpPr>
      <dsp:spPr>
        <a:xfrm>
          <a:off x="3269" y="1272497"/>
          <a:ext cx="6690204" cy="1097699"/>
        </a:xfrm>
        <a:prstGeom prst="roundRect">
          <a:avLst>
            <a:gd name="adj" fmla="val 10000"/>
          </a:avLst>
        </a:prstGeom>
        <a:solidFill>
          <a:srgbClr val="0F7969"/>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MX" sz="2900" kern="1200" dirty="0"/>
            <a:t>Plan de Trabajo para la Implementación de las Medidas de Seguridad Faltantes</a:t>
          </a:r>
        </a:p>
      </dsp:txBody>
      <dsp:txXfrm>
        <a:off x="35420" y="1304648"/>
        <a:ext cx="6625902" cy="1033397"/>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670C06-1D01-4785-B016-9AE4C5637673}" type="datetimeFigureOut">
              <a:rPr lang="es-ES" smtClean="0"/>
              <a:t>21/02/2019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2091D7-CB3C-4529-ADAF-62D3D20FC9E4}" type="slidenum">
              <a:rPr lang="es-ES" smtClean="0"/>
              <a:t>‹Nº›</a:t>
            </a:fld>
            <a:endParaRPr lang="es-ES"/>
          </a:p>
        </p:txBody>
      </p:sp>
    </p:spTree>
    <p:extLst>
      <p:ext uri="{BB962C8B-B14F-4D97-AF65-F5344CB8AC3E}">
        <p14:creationId xmlns:p14="http://schemas.microsoft.com/office/powerpoint/2010/main" val="1459798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1</a:t>
            </a:fld>
            <a:endParaRPr lang="es-ES_tradnl" dirty="0"/>
          </a:p>
        </p:txBody>
      </p:sp>
    </p:spTree>
    <p:extLst>
      <p:ext uri="{BB962C8B-B14F-4D97-AF65-F5344CB8AC3E}">
        <p14:creationId xmlns:p14="http://schemas.microsoft.com/office/powerpoint/2010/main" val="1172040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aseline="0" dirty="0"/>
              <a:t>Comité de transparencia</a:t>
            </a:r>
          </a:p>
          <a:p>
            <a:endParaRPr lang="es-MX" baseline="0"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11</a:t>
            </a:fld>
            <a:endParaRPr lang="es-ES_tradnl" dirty="0"/>
          </a:p>
        </p:txBody>
      </p:sp>
    </p:spTree>
    <p:extLst>
      <p:ext uri="{BB962C8B-B14F-4D97-AF65-F5344CB8AC3E}">
        <p14:creationId xmlns:p14="http://schemas.microsoft.com/office/powerpoint/2010/main" val="691018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Por ejemplo:</a:t>
            </a:r>
          </a:p>
          <a:p>
            <a:endParaRPr lang="es-MX" b="1" dirty="0">
              <a:latin typeface="Times" pitchFamily="18" charset="0"/>
            </a:endParaRPr>
          </a:p>
          <a:p>
            <a:r>
              <a:rPr lang="es-MX" dirty="0">
                <a:latin typeface="Times" pitchFamily="18" charset="0"/>
              </a:rPr>
              <a:t>Los responsables del departamento de datos, administradores de sistemas o responsables de un proceso o de un proyecto en específico, entre otros. </a:t>
            </a:r>
            <a:endParaRPr lang="es-MX" baseline="0"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12</a:t>
            </a:fld>
            <a:endParaRPr lang="es-ES_tradnl" dirty="0"/>
          </a:p>
        </p:txBody>
      </p:sp>
    </p:spTree>
    <p:extLst>
      <p:ext uri="{BB962C8B-B14F-4D97-AF65-F5344CB8AC3E}">
        <p14:creationId xmlns:p14="http://schemas.microsoft.com/office/powerpoint/2010/main" val="494603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13</a:t>
            </a:fld>
            <a:endParaRPr lang="es-ES_tradnl" dirty="0"/>
          </a:p>
        </p:txBody>
      </p:sp>
    </p:spTree>
    <p:extLst>
      <p:ext uri="{BB962C8B-B14F-4D97-AF65-F5344CB8AC3E}">
        <p14:creationId xmlns:p14="http://schemas.microsoft.com/office/powerpoint/2010/main" val="3854668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MX" dirty="0"/>
          </a:p>
          <a:p>
            <a:pPr algn="just"/>
            <a:r>
              <a:rPr lang="es-MX" dirty="0"/>
              <a:t>Por ejemplo: </a:t>
            </a:r>
            <a:r>
              <a:rPr lang="es-MX" dirty="0">
                <a:latin typeface="Times" pitchFamily="18" charset="0"/>
              </a:rPr>
              <a:t> Un paciente de un hospital, tiene indicada como dosis diaria un medicamento de 10 mg. Pero sucede que accidentalmente o (intencionalmente) se modifica el registro electrónico del tratamiento (computadora) y la dosis diaria queda establecida en 100 mg.</a:t>
            </a:r>
          </a:p>
          <a:p>
            <a:pPr algn="just"/>
            <a:endParaRPr lang="es-MX" dirty="0">
              <a:latin typeface="Times" pitchFamily="18" charset="0"/>
            </a:endParaRPr>
          </a:p>
          <a:p>
            <a:pPr algn="just"/>
            <a:r>
              <a:rPr lang="es-MX" dirty="0"/>
              <a:t>¿Qué creen que le sucede al paciente?</a:t>
            </a:r>
          </a:p>
          <a:p>
            <a:pPr algn="just"/>
            <a:endParaRPr lang="es-MX" dirty="0"/>
          </a:p>
          <a:p>
            <a:pPr algn="just"/>
            <a:r>
              <a:rPr lang="es-MX" dirty="0"/>
              <a:t>¿Allí perdimos sólo integridad?</a:t>
            </a:r>
          </a:p>
          <a:p>
            <a:r>
              <a:rPr lang="es-MX" sz="900" dirty="0"/>
              <a:t> </a:t>
            </a: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14</a:t>
            </a:fld>
            <a:endParaRPr lang="es-ES_tradnl" dirty="0"/>
          </a:p>
        </p:txBody>
      </p:sp>
    </p:spTree>
    <p:extLst>
      <p:ext uri="{BB962C8B-B14F-4D97-AF65-F5344CB8AC3E}">
        <p14:creationId xmlns:p14="http://schemas.microsoft.com/office/powerpoint/2010/main" val="1170752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Contraria</a:t>
            </a:r>
            <a:r>
              <a:rPr lang="es-MX" baseline="0" dirty="0"/>
              <a:t> a disponibilidad: Disponibilidad: Accesible y utilizable por personas autorizadas, Confidencialidad: NO</a:t>
            </a:r>
            <a:endParaRPr lang="es-MX" dirty="0"/>
          </a:p>
          <a:p>
            <a:endParaRPr lang="es-MX" dirty="0"/>
          </a:p>
          <a:p>
            <a:r>
              <a:rPr lang="es-MX" dirty="0"/>
              <a:t>Entenderán</a:t>
            </a:r>
            <a:r>
              <a:rPr lang="es-MX" baseline="0" dirty="0"/>
              <a:t> que esta propiedad es FUNDAMENTAL para el derecho a la privacidad.</a:t>
            </a:r>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15</a:t>
            </a:fld>
            <a:endParaRPr lang="es-ES_tradnl" dirty="0"/>
          </a:p>
        </p:txBody>
      </p:sp>
    </p:spTree>
    <p:extLst>
      <p:ext uri="{BB962C8B-B14F-4D97-AF65-F5344CB8AC3E}">
        <p14:creationId xmlns:p14="http://schemas.microsoft.com/office/powerpoint/2010/main" val="906324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¿Saben cuándo tenemos falta de disponibilidad?</a:t>
            </a:r>
          </a:p>
          <a:p>
            <a:endParaRPr lang="es-MX" dirty="0"/>
          </a:p>
          <a:p>
            <a:r>
              <a:rPr lang="es-MX" dirty="0"/>
              <a:t>Cuando queremos hacer una llamada el 24 de dic.</a:t>
            </a:r>
            <a:r>
              <a:rPr lang="es-MX" baseline="0" dirty="0"/>
              <a:t> y en lugar de timbrar, sólo hace </a:t>
            </a:r>
            <a:r>
              <a:rPr lang="es-MX" baseline="0" dirty="0" err="1"/>
              <a:t>beep</a:t>
            </a:r>
            <a:r>
              <a:rPr lang="es-MX" baseline="0" dirty="0"/>
              <a:t> </a:t>
            </a:r>
            <a:r>
              <a:rPr lang="es-MX" baseline="0" dirty="0" err="1"/>
              <a:t>beep</a:t>
            </a:r>
            <a:r>
              <a:rPr lang="es-MX" baseline="0" dirty="0"/>
              <a:t>, eso significa que la red no está disponible.</a:t>
            </a:r>
            <a:endParaRPr lang="es-MX" dirty="0"/>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16</a:t>
            </a:fld>
            <a:endParaRPr lang="es-ES_tradnl" dirty="0"/>
          </a:p>
        </p:txBody>
      </p:sp>
    </p:spTree>
    <p:extLst>
      <p:ext uri="{BB962C8B-B14F-4D97-AF65-F5344CB8AC3E}">
        <p14:creationId xmlns:p14="http://schemas.microsoft.com/office/powerpoint/2010/main" val="1923725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17</a:t>
            </a:fld>
            <a:endParaRPr lang="es-ES"/>
          </a:p>
        </p:txBody>
      </p:sp>
    </p:spTree>
    <p:extLst>
      <p:ext uri="{BB962C8B-B14F-4D97-AF65-F5344CB8AC3E}">
        <p14:creationId xmlns:p14="http://schemas.microsoft.com/office/powerpoint/2010/main" val="3767072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Definiciones</a:t>
            </a:r>
            <a:r>
              <a:rPr lang="es-MX" baseline="0" dirty="0"/>
              <a:t> importantes para el SGSDP</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18</a:t>
            </a:fld>
            <a:endParaRPr lang="es-ES_tradnl" dirty="0"/>
          </a:p>
        </p:txBody>
      </p:sp>
    </p:spTree>
    <p:extLst>
      <p:ext uri="{BB962C8B-B14F-4D97-AF65-F5344CB8AC3E}">
        <p14:creationId xmlns:p14="http://schemas.microsoft.com/office/powerpoint/2010/main" val="8347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baseline="0" dirty="0">
                <a:solidFill>
                  <a:schemeClr val="tx1"/>
                </a:solidFill>
                <a:latin typeface="+mn-lt"/>
                <a:ea typeface="+mn-ea"/>
                <a:cs typeface="+mn-cs"/>
              </a:rPr>
              <a:t>Artículo 33. </a:t>
            </a:r>
            <a:r>
              <a:rPr lang="es-MX" sz="1200" b="0" i="0" u="none" strike="noStrike" kern="1200" baseline="0" dirty="0">
                <a:solidFill>
                  <a:schemeClr val="tx1"/>
                </a:solidFill>
                <a:latin typeface="+mn-lt"/>
                <a:ea typeface="+mn-ea"/>
                <a:cs typeface="+mn-cs"/>
              </a:rPr>
              <a:t>Para establecer y mantener las medidas de seguridad para la protección de los datos personales, el responsable deberá realizar, al menos, las siguientes actividades interrelacionadas: </a:t>
            </a:r>
          </a:p>
          <a:p>
            <a:r>
              <a:rPr lang="es-MX" sz="1200" b="1" i="0" u="none" strike="noStrike" kern="1200" baseline="0" dirty="0">
                <a:solidFill>
                  <a:schemeClr val="tx1"/>
                </a:solidFill>
                <a:latin typeface="+mn-lt"/>
                <a:ea typeface="+mn-ea"/>
                <a:cs typeface="+mn-cs"/>
              </a:rPr>
              <a:t>I. </a:t>
            </a:r>
            <a:r>
              <a:rPr lang="es-MX" sz="1200" b="0" i="0" u="none" strike="noStrike" kern="1200" baseline="0" dirty="0">
                <a:solidFill>
                  <a:schemeClr val="tx1"/>
                </a:solidFill>
                <a:latin typeface="+mn-lt"/>
                <a:ea typeface="+mn-ea"/>
                <a:cs typeface="+mn-cs"/>
              </a:rPr>
              <a:t>Crear políticas internas para la gestión y tratamiento de los datos personales, que tomen en cuenta el contexto en el que ocurren los tratamientos y el ciclo de vida de los datos personales, es decir, su obtención, uso y posterior supresión; </a:t>
            </a:r>
          </a:p>
          <a:p>
            <a:r>
              <a:rPr lang="es-MX" sz="1200" b="1" i="0" u="none" strike="noStrike" kern="1200" baseline="0" dirty="0">
                <a:solidFill>
                  <a:schemeClr val="tx1"/>
                </a:solidFill>
                <a:latin typeface="+mn-lt"/>
                <a:ea typeface="+mn-ea"/>
                <a:cs typeface="+mn-cs"/>
              </a:rPr>
              <a:t>II. </a:t>
            </a:r>
            <a:r>
              <a:rPr lang="es-MX" sz="1200" b="0" i="0" u="none" strike="noStrike" kern="1200" baseline="0" dirty="0">
                <a:solidFill>
                  <a:schemeClr val="tx1"/>
                </a:solidFill>
                <a:latin typeface="+mn-lt"/>
                <a:ea typeface="+mn-ea"/>
                <a:cs typeface="+mn-cs"/>
              </a:rPr>
              <a:t>Definir las funciones y obligaciones del personal involucrado en el tratamiento de datos personales; </a:t>
            </a:r>
          </a:p>
          <a:p>
            <a:r>
              <a:rPr lang="es-MX" sz="1200" b="1" i="0" u="none" strike="noStrike" kern="1200" baseline="0" dirty="0">
                <a:solidFill>
                  <a:schemeClr val="tx1"/>
                </a:solidFill>
                <a:latin typeface="+mn-lt"/>
                <a:ea typeface="+mn-ea"/>
                <a:cs typeface="+mn-cs"/>
              </a:rPr>
              <a:t>III. </a:t>
            </a:r>
            <a:r>
              <a:rPr lang="es-MX" sz="1200" b="0" i="0" u="none" strike="noStrike" kern="1200" baseline="0" dirty="0">
                <a:solidFill>
                  <a:schemeClr val="tx1"/>
                </a:solidFill>
                <a:latin typeface="+mn-lt"/>
                <a:ea typeface="+mn-ea"/>
                <a:cs typeface="+mn-cs"/>
              </a:rPr>
              <a:t>Elaborar un inventario de datos personales y de los sistemas de tratamiento; </a:t>
            </a:r>
          </a:p>
          <a:p>
            <a:r>
              <a:rPr lang="es-MX" sz="1200" b="1" i="0" u="none" strike="noStrike" kern="1200" baseline="0" dirty="0">
                <a:solidFill>
                  <a:schemeClr val="tx1"/>
                </a:solidFill>
                <a:latin typeface="+mn-lt"/>
                <a:ea typeface="+mn-ea"/>
                <a:cs typeface="+mn-cs"/>
              </a:rPr>
              <a:t>IV. </a:t>
            </a:r>
            <a:r>
              <a:rPr lang="es-MX" sz="1200" b="0" i="0" u="none" strike="noStrike" kern="1200" baseline="0" dirty="0">
                <a:solidFill>
                  <a:schemeClr val="tx1"/>
                </a:solidFill>
                <a:latin typeface="+mn-lt"/>
                <a:ea typeface="+mn-ea"/>
                <a:cs typeface="+mn-cs"/>
              </a:rPr>
              <a:t>Realizar un análisis de riesgo de los datos personales, considerando las amenazas y vulnerabilidades existentes para los datos personales y los recursos involucrados en su tratamiento, como pueden ser, de manera enunciativa más no limitativa, hardware, software, personal del responsable, entre otros; </a:t>
            </a:r>
          </a:p>
          <a:p>
            <a:r>
              <a:rPr lang="es-MX" sz="1200" b="1" i="0" u="none" strike="noStrike" kern="1200" baseline="0" dirty="0">
                <a:solidFill>
                  <a:schemeClr val="tx1"/>
                </a:solidFill>
                <a:latin typeface="+mn-lt"/>
                <a:ea typeface="+mn-ea"/>
                <a:cs typeface="+mn-cs"/>
              </a:rPr>
              <a:t>V. </a:t>
            </a:r>
            <a:r>
              <a:rPr lang="es-MX" sz="1200" b="0" i="0" u="none" strike="noStrike" kern="1200" baseline="0" dirty="0">
                <a:solidFill>
                  <a:schemeClr val="tx1"/>
                </a:solidFill>
                <a:latin typeface="+mn-lt"/>
                <a:ea typeface="+mn-ea"/>
                <a:cs typeface="+mn-cs"/>
              </a:rPr>
              <a:t>Realizar un análisis de brecha, comparando las medidas de seguridad existentes contra las faltantes en la organización del responsable; </a:t>
            </a:r>
          </a:p>
          <a:p>
            <a:r>
              <a:rPr lang="es-MX" sz="1200" b="1" i="0" u="none" strike="noStrike" kern="1200" baseline="0" dirty="0">
                <a:solidFill>
                  <a:schemeClr val="tx1"/>
                </a:solidFill>
                <a:latin typeface="+mn-lt"/>
                <a:ea typeface="+mn-ea"/>
                <a:cs typeface="+mn-cs"/>
              </a:rPr>
              <a:t>VI. </a:t>
            </a:r>
            <a:r>
              <a:rPr lang="es-MX" sz="1200" b="0" i="0" u="none" strike="noStrike" kern="1200" baseline="0" dirty="0">
                <a:solidFill>
                  <a:schemeClr val="tx1"/>
                </a:solidFill>
                <a:latin typeface="+mn-lt"/>
                <a:ea typeface="+mn-ea"/>
                <a:cs typeface="+mn-cs"/>
              </a:rPr>
              <a:t>Elaborar un plan de trabajo para la implementación de las medidas de seguridad faltantes, así como las medidas para el cumplimiento cotidiano de las políticas de gestión y tratamiento de los datos personales; </a:t>
            </a:r>
          </a:p>
          <a:p>
            <a:r>
              <a:rPr lang="es-MX" sz="1200" b="1" i="0" u="none" strike="noStrike" kern="1200" baseline="0" dirty="0">
                <a:solidFill>
                  <a:schemeClr val="tx1"/>
                </a:solidFill>
                <a:latin typeface="+mn-lt"/>
                <a:ea typeface="+mn-ea"/>
                <a:cs typeface="+mn-cs"/>
              </a:rPr>
              <a:t>VII. </a:t>
            </a:r>
            <a:r>
              <a:rPr lang="es-MX" sz="1200" b="0" i="0" u="none" strike="noStrike" kern="1200" baseline="0" dirty="0">
                <a:solidFill>
                  <a:schemeClr val="tx1"/>
                </a:solidFill>
                <a:latin typeface="+mn-lt"/>
                <a:ea typeface="+mn-ea"/>
                <a:cs typeface="+mn-cs"/>
              </a:rPr>
              <a:t>Monitorear y revisar de manera periódica las medidas de seguridad implementadas, así como las amenazas y vulneraciones a las que están sujetos los datos personales, y </a:t>
            </a:r>
          </a:p>
          <a:p>
            <a:r>
              <a:rPr lang="es-MX" sz="1200" b="1" i="0" u="none" strike="noStrike" kern="1200" baseline="0" dirty="0">
                <a:solidFill>
                  <a:schemeClr val="tx1"/>
                </a:solidFill>
                <a:latin typeface="+mn-lt"/>
                <a:ea typeface="+mn-ea"/>
                <a:cs typeface="+mn-cs"/>
              </a:rPr>
              <a:t>VIII. </a:t>
            </a:r>
            <a:r>
              <a:rPr lang="es-MX" sz="1200" b="0" i="0" u="none" strike="noStrike" kern="1200" baseline="0" dirty="0">
                <a:solidFill>
                  <a:schemeClr val="tx1"/>
                </a:solidFill>
                <a:latin typeface="+mn-lt"/>
                <a:ea typeface="+mn-ea"/>
                <a:cs typeface="+mn-cs"/>
              </a:rPr>
              <a:t>Diseñar y aplicar diferentes niveles de capacitación del personal bajo su mando, dependiendo de sus roles y responsabilidades respecto del tratamiento de los datos personales. </a:t>
            </a:r>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19</a:t>
            </a:fld>
            <a:endParaRPr lang="es-ES"/>
          </a:p>
        </p:txBody>
      </p:sp>
    </p:spTree>
    <p:extLst>
      <p:ext uri="{BB962C8B-B14F-4D97-AF65-F5344CB8AC3E}">
        <p14:creationId xmlns:p14="http://schemas.microsoft.com/office/powerpoint/2010/main" val="1913148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baseline="0" dirty="0">
                <a:solidFill>
                  <a:schemeClr val="tx1"/>
                </a:solidFill>
                <a:latin typeface="+mn-lt"/>
                <a:ea typeface="+mn-ea"/>
                <a:cs typeface="+mn-cs"/>
              </a:rPr>
              <a:t>Artículo 34. </a:t>
            </a:r>
            <a:r>
              <a:rPr lang="es-MX" sz="1200" b="0" i="0" u="none" strike="noStrike" kern="1200" baseline="0" dirty="0">
                <a:solidFill>
                  <a:schemeClr val="tx1"/>
                </a:solidFill>
                <a:latin typeface="+mn-lt"/>
                <a:ea typeface="+mn-ea"/>
                <a:cs typeface="+mn-cs"/>
              </a:rPr>
              <a:t>Las acciones relacionadas con las medidas de seguridad para el tratamiento de los datos personales deberán estar documentadas y contenidas en un sistema de gestión. </a:t>
            </a:r>
          </a:p>
          <a:p>
            <a:r>
              <a:rPr lang="es-MX" sz="1200" b="0" i="0" u="none" strike="noStrike" kern="1200" baseline="0" dirty="0">
                <a:solidFill>
                  <a:schemeClr val="tx1"/>
                </a:solidFill>
                <a:latin typeface="+mn-lt"/>
                <a:ea typeface="+mn-ea"/>
                <a:cs typeface="+mn-cs"/>
              </a:rPr>
              <a:t>Se entenderá por sistema de gestión al conjunto de elementos y actividades interrelacionadas para establecer, implementar, operar, monitorear, revisar, mantener y mejorar el tratamiento y seguridad de los datos personales, de conformidad con lo previsto en la presente Ley y las demás disposiciones que le resulten aplicables en la materia. </a:t>
            </a:r>
          </a:p>
          <a:p>
            <a:endParaRPr lang="es-MX" sz="1200" b="0" i="0" u="none" strike="noStrike" kern="1200" baseline="0" dirty="0">
              <a:solidFill>
                <a:schemeClr val="tx1"/>
              </a:solidFill>
              <a:latin typeface="+mn-lt"/>
              <a:ea typeface="+mn-ea"/>
              <a:cs typeface="+mn-cs"/>
            </a:endParaRPr>
          </a:p>
          <a:p>
            <a:endParaRPr lang="es-MX"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kern="1200" baseline="0" dirty="0">
                <a:solidFill>
                  <a:schemeClr val="tx1"/>
                </a:solidFill>
                <a:latin typeface="+mn-lt"/>
                <a:ea typeface="+mn-ea"/>
                <a:cs typeface="+mn-cs"/>
              </a:rPr>
              <a:t>Sistema de gestión: </a:t>
            </a:r>
            <a:r>
              <a:rPr lang="es-MX" sz="1200" dirty="0">
                <a:solidFill>
                  <a:schemeClr val="bg1"/>
                </a:solidFill>
              </a:rPr>
              <a:t>conjunto de elementos y actividades interrelacionadas para establecer, implementar, operar, monitorear, revisar, mantener y mejorar el tratamiento y seguridad de los datos personales, de conformidad con lo previsto en la presente Ley y las demás disposiciones que le resulten aplicables en la materia. </a:t>
            </a: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20</a:t>
            </a:fld>
            <a:endParaRPr lang="es-ES"/>
          </a:p>
        </p:txBody>
      </p:sp>
    </p:spTree>
    <p:extLst>
      <p:ext uri="{BB962C8B-B14F-4D97-AF65-F5344CB8AC3E}">
        <p14:creationId xmlns:p14="http://schemas.microsoft.com/office/powerpoint/2010/main" val="19256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Somos</a:t>
            </a:r>
            <a:r>
              <a:rPr lang="es-MX" baseline="0" dirty="0"/>
              <a:t> la cara amable</a:t>
            </a:r>
          </a:p>
          <a:p>
            <a:r>
              <a:rPr lang="es-MX" baseline="0" dirty="0"/>
              <a:t>En particular dentro de autorregulación hay un equipo encargado del tema de seguridad</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2</a:t>
            </a:fld>
            <a:endParaRPr lang="es-ES_tradnl" dirty="0"/>
          </a:p>
        </p:txBody>
      </p:sp>
    </p:spTree>
    <p:extLst>
      <p:ext uri="{BB962C8B-B14F-4D97-AF65-F5344CB8AC3E}">
        <p14:creationId xmlns:p14="http://schemas.microsoft.com/office/powerpoint/2010/main" val="1611356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Art 2. </a:t>
            </a:r>
          </a:p>
          <a:p>
            <a:r>
              <a:rPr lang="es-MX" b="1" dirty="0"/>
              <a:t>Fracción XIV. Documento de seguridad: </a:t>
            </a:r>
            <a:r>
              <a:rPr lang="es-MX" dirty="0"/>
              <a:t>Instrumento que describe y da cuenta de manera general sobre las medidas de seguridad técnicas, físicas y administrativas adoptadas por el responsable para garantizar la confidencialidad, integridad y disponibilidad de los datos personales que posee; </a:t>
            </a:r>
            <a:endParaRPr lang="es-MX" b="1" dirty="0"/>
          </a:p>
          <a:p>
            <a:endParaRPr lang="es-MX" b="1" dirty="0"/>
          </a:p>
          <a:p>
            <a:r>
              <a:rPr lang="es-MX" b="1" dirty="0"/>
              <a:t>Artículo 35. </a:t>
            </a:r>
            <a:r>
              <a:rPr lang="es-MX" dirty="0"/>
              <a:t>De manera particular, el responsable deberá elaborar un documento de seguridad que contenga, al menos, lo siguiente: </a:t>
            </a:r>
          </a:p>
          <a:p>
            <a:r>
              <a:rPr lang="es-MX" b="1" dirty="0"/>
              <a:t>I. </a:t>
            </a:r>
            <a:r>
              <a:rPr lang="es-MX" dirty="0"/>
              <a:t>El inventario de datos personales y de los sistemas de tratamiento; </a:t>
            </a:r>
          </a:p>
          <a:p>
            <a:r>
              <a:rPr lang="es-MX" b="1" dirty="0"/>
              <a:t>II. </a:t>
            </a:r>
            <a:r>
              <a:rPr lang="es-MX" dirty="0"/>
              <a:t>Las funciones y obligaciones de las personas que traten datos personales; </a:t>
            </a:r>
          </a:p>
          <a:p>
            <a:r>
              <a:rPr lang="es-MX" b="1" dirty="0"/>
              <a:t>II. </a:t>
            </a:r>
            <a:r>
              <a:rPr lang="es-MX" dirty="0"/>
              <a:t>El análisis de riesgos; </a:t>
            </a:r>
          </a:p>
          <a:p>
            <a:r>
              <a:rPr lang="es-MX" b="1" dirty="0"/>
              <a:t>IV. </a:t>
            </a:r>
            <a:r>
              <a:rPr lang="es-MX" dirty="0"/>
              <a:t>El análisis de brecha; </a:t>
            </a:r>
          </a:p>
          <a:p>
            <a:r>
              <a:rPr lang="es-MX" b="1" dirty="0"/>
              <a:t>V. </a:t>
            </a:r>
            <a:r>
              <a:rPr lang="es-MX" dirty="0"/>
              <a:t>El plan de trabajo; </a:t>
            </a:r>
          </a:p>
          <a:p>
            <a:r>
              <a:rPr lang="es-MX" b="1" dirty="0"/>
              <a:t>VI. </a:t>
            </a:r>
            <a:r>
              <a:rPr lang="es-MX" dirty="0"/>
              <a:t>Los mecanismos de monitoreo y revisión de las medidas de seguridad, y </a:t>
            </a:r>
          </a:p>
          <a:p>
            <a:r>
              <a:rPr lang="es-MX" b="1" dirty="0"/>
              <a:t>VII. </a:t>
            </a:r>
            <a:r>
              <a:rPr lang="es-MX" dirty="0"/>
              <a:t>El programa general de capacitación. </a:t>
            </a:r>
          </a:p>
        </p:txBody>
      </p:sp>
      <p:sp>
        <p:nvSpPr>
          <p:cNvPr id="4" name="Marcador de número de diapositiva 3"/>
          <p:cNvSpPr>
            <a:spLocks noGrp="1"/>
          </p:cNvSpPr>
          <p:nvPr>
            <p:ph type="sldNum" sz="quarter" idx="10"/>
          </p:nvPr>
        </p:nvSpPr>
        <p:spPr/>
        <p:txBody>
          <a:bodyPr/>
          <a:lstStyle/>
          <a:p>
            <a:fld id="{BD2091D7-CB3C-4529-ADAF-62D3D20FC9E4}" type="slidenum">
              <a:rPr lang="es-ES" smtClean="0"/>
              <a:t>21</a:t>
            </a:fld>
            <a:endParaRPr lang="es-ES"/>
          </a:p>
        </p:txBody>
      </p:sp>
    </p:spTree>
    <p:extLst>
      <p:ext uri="{BB962C8B-B14F-4D97-AF65-F5344CB8AC3E}">
        <p14:creationId xmlns:p14="http://schemas.microsoft.com/office/powerpoint/2010/main" val="3020235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MX" dirty="0">
                <a:latin typeface="Times" pitchFamily="18" charset="0"/>
              </a:rPr>
              <a:t>Sistema de Gestión de Seguridad de Datos Personales (SGSDP). </a:t>
            </a:r>
          </a:p>
          <a:p>
            <a:pPr defTabSz="904433" eaLnBrk="0" fontAlgn="base" hangingPunct="0">
              <a:spcBef>
                <a:spcPct val="30000"/>
              </a:spcBef>
              <a:spcAft>
                <a:spcPct val="0"/>
              </a:spcAft>
              <a:defRPr/>
            </a:pPr>
            <a:endParaRPr lang="es-MX" dirty="0">
              <a:latin typeface="Times" pitchFamily="18" charset="0"/>
            </a:endParaRPr>
          </a:p>
          <a:p>
            <a:pPr defTabSz="904433" eaLnBrk="0" fontAlgn="base" hangingPunct="0">
              <a:spcBef>
                <a:spcPct val="30000"/>
              </a:spcBef>
              <a:spcAft>
                <a:spcPct val="0"/>
              </a:spcAft>
              <a:defRPr/>
            </a:pPr>
            <a:r>
              <a:rPr lang="es-MX" dirty="0">
                <a:latin typeface="Times" pitchFamily="18" charset="0"/>
              </a:rPr>
              <a:t>Se compone de un ciclo de 4 fases (PVCA) que se traducen en: Planear, Implementar, Monitorear/Revisar y Mejorar</a:t>
            </a:r>
          </a:p>
          <a:p>
            <a:pPr defTabSz="904433" eaLnBrk="0" fontAlgn="base" hangingPunct="0">
              <a:spcBef>
                <a:spcPct val="30000"/>
              </a:spcBef>
              <a:spcAft>
                <a:spcPct val="0"/>
              </a:spcAft>
              <a:defRPr/>
            </a:pPr>
            <a:endParaRPr lang="es-MX" dirty="0">
              <a:latin typeface="Times" pitchFamily="18" charset="0"/>
            </a:endParaRPr>
          </a:p>
          <a:p>
            <a:pPr defTabSz="904433" eaLnBrk="0" fontAlgn="base" hangingPunct="0">
              <a:spcBef>
                <a:spcPct val="30000"/>
              </a:spcBef>
              <a:spcAft>
                <a:spcPct val="0"/>
              </a:spcAft>
              <a:defRPr/>
            </a:pPr>
            <a:r>
              <a:rPr lang="es-MX" dirty="0">
                <a:latin typeface="Times" pitchFamily="18" charset="0"/>
              </a:rPr>
              <a:t>¿Qué…..?</a:t>
            </a:r>
          </a:p>
          <a:p>
            <a:pPr defTabSz="904433" eaLnBrk="0" fontAlgn="base" hangingPunct="0">
              <a:spcBef>
                <a:spcPct val="30000"/>
              </a:spcBef>
              <a:spcAft>
                <a:spcPct val="0"/>
              </a:spcAft>
              <a:defRPr/>
            </a:pPr>
            <a:endParaRPr lang="es-MX" dirty="0">
              <a:latin typeface="Times" pitchFamily="18" charset="0"/>
            </a:endParaRPr>
          </a:p>
          <a:p>
            <a:pPr defTabSz="904433" eaLnBrk="0" fontAlgn="base" hangingPunct="0">
              <a:spcBef>
                <a:spcPct val="30000"/>
              </a:spcBef>
              <a:spcAft>
                <a:spcPct val="0"/>
              </a:spcAft>
              <a:defRPr/>
            </a:pPr>
            <a:r>
              <a:rPr lang="es-MX" dirty="0">
                <a:latin typeface="Times" pitchFamily="18" charset="0"/>
              </a:rPr>
              <a:t>… El tratamiento y seguridad de los datos personales, en función del riesgo de los activos y de los principios: de licitud, consentimiento, información, calidad, finalidad, lealtad, proporcionalidad y responsabilidad previstos en la Ley y su Reglamento. </a:t>
            </a:r>
          </a:p>
          <a:p>
            <a:endParaRPr lang="es-MX" dirty="0"/>
          </a:p>
          <a:p>
            <a:r>
              <a:rPr lang="es-MX" dirty="0"/>
              <a:t>CONTIENEN</a:t>
            </a:r>
            <a:r>
              <a:rPr lang="es-MX" baseline="0" dirty="0"/>
              <a:t> 9 PASOS, Explicar Paso1-6, Paso 7: Se implementan las políticas y operan  procesos y procedimientos del SGSDP con indicadores de medición.</a:t>
            </a:r>
          </a:p>
          <a:p>
            <a:endParaRPr lang="es-MX" baseline="0" dirty="0"/>
          </a:p>
          <a:p>
            <a:r>
              <a:rPr lang="es-MX" baseline="0" dirty="0"/>
              <a:t>Paso 8: Evaluar y medir el cumplimiento de los procesos y procedimientos para informar de los resultados a la Alta Dirección.</a:t>
            </a:r>
          </a:p>
          <a:p>
            <a:endParaRPr lang="es-MX" baseline="0" dirty="0"/>
          </a:p>
          <a:p>
            <a:r>
              <a:rPr lang="es-MX" baseline="0" dirty="0"/>
              <a:t>Paso 9: Adoptamos medidas correctivas y preventivas  previamente aprobadas por la Alta Dirección y la capacitación continua.</a:t>
            </a:r>
          </a:p>
          <a:p>
            <a:endParaRPr lang="es-MX" baseline="0" dirty="0"/>
          </a:p>
          <a:p>
            <a:endParaRPr lang="es-MX" baseline="0" dirty="0"/>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22</a:t>
            </a:fld>
            <a:endParaRPr lang="es-ES_tradnl" dirty="0"/>
          </a:p>
        </p:txBody>
      </p:sp>
    </p:spTree>
    <p:extLst>
      <p:ext uri="{BB962C8B-B14F-4D97-AF65-F5344CB8AC3E}">
        <p14:creationId xmlns:p14="http://schemas.microsoft.com/office/powerpoint/2010/main" val="3435143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Bueno</a:t>
            </a:r>
            <a:r>
              <a:rPr lang="es-MX" baseline="0" dirty="0"/>
              <a:t> vamos a trabajar junto con el Instituto Mexicano de Audición en la implementación de su SGSDP.</a:t>
            </a:r>
          </a:p>
          <a:p>
            <a:endParaRPr lang="es-MX" baseline="0" dirty="0"/>
          </a:p>
          <a:p>
            <a:r>
              <a:rPr lang="es-MX" baseline="0" dirty="0"/>
              <a:t>(HACER EQUIPOS)</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23</a:t>
            </a:fld>
            <a:endParaRPr lang="es-ES_tradnl" dirty="0"/>
          </a:p>
        </p:txBody>
      </p:sp>
    </p:spTree>
    <p:extLst>
      <p:ext uri="{BB962C8B-B14F-4D97-AF65-F5344CB8AC3E}">
        <p14:creationId xmlns:p14="http://schemas.microsoft.com/office/powerpoint/2010/main" val="1993854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Definiciones</a:t>
            </a:r>
            <a:r>
              <a:rPr lang="es-MX" baseline="0" dirty="0"/>
              <a:t> importantes para el SGSDP</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24</a:t>
            </a:fld>
            <a:endParaRPr lang="es-ES_tradnl" dirty="0"/>
          </a:p>
        </p:txBody>
      </p:sp>
    </p:spTree>
    <p:extLst>
      <p:ext uri="{BB962C8B-B14F-4D97-AF65-F5344CB8AC3E}">
        <p14:creationId xmlns:p14="http://schemas.microsoft.com/office/powerpoint/2010/main" val="4266270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Arrancamos</a:t>
            </a:r>
            <a:r>
              <a:rPr lang="es-MX" baseline="0" dirty="0"/>
              <a:t> con la Fase 1: </a:t>
            </a:r>
            <a:r>
              <a:rPr lang="es-MX" b="1" dirty="0"/>
              <a:t>Planeación</a:t>
            </a:r>
            <a:r>
              <a:rPr lang="es-MX" dirty="0"/>
              <a:t> del SGSDP</a:t>
            </a:r>
          </a:p>
          <a:p>
            <a:pPr marL="169581" indent="-169581">
              <a:buFont typeface="Arial" pitchFamily="34" charset="0"/>
              <a:buChar char="•"/>
            </a:pPr>
            <a:endParaRPr lang="es-MX" dirty="0"/>
          </a:p>
          <a:p>
            <a:pPr marL="169581" indent="-169581">
              <a:buFont typeface="Arial" pitchFamily="34" charset="0"/>
              <a:buChar char="•"/>
            </a:pPr>
            <a:r>
              <a:rPr lang="es-MX" dirty="0"/>
              <a:t>Requerimos</a:t>
            </a:r>
            <a:r>
              <a:rPr lang="es-MX" baseline="0" dirty="0"/>
              <a:t> establecer los objetivos y procesos </a:t>
            </a:r>
            <a:r>
              <a:rPr lang="es-MX" dirty="0"/>
              <a:t>necesarios para llegar a la </a:t>
            </a:r>
            <a:r>
              <a:rPr lang="es-MX" b="1" dirty="0"/>
              <a:t>meta:</a:t>
            </a:r>
          </a:p>
          <a:p>
            <a:endParaRPr lang="es-MX" dirty="0"/>
          </a:p>
          <a:p>
            <a:r>
              <a:rPr lang="es-MX" b="1" dirty="0"/>
              <a:t>             La seguridad de los datos personales</a:t>
            </a:r>
          </a:p>
          <a:p>
            <a:endParaRPr lang="es-MX" dirty="0"/>
          </a:p>
          <a:p>
            <a:r>
              <a:rPr lang="es-MX" dirty="0"/>
              <a:t>La primera acción es: </a:t>
            </a:r>
          </a:p>
          <a:p>
            <a:endParaRPr lang="es-MX" dirty="0"/>
          </a:p>
          <a:p>
            <a:pPr lvl="0"/>
            <a:r>
              <a:rPr lang="es-MX" dirty="0"/>
              <a:t>Establecer el </a:t>
            </a:r>
            <a:r>
              <a:rPr lang="es-MX" b="1" dirty="0"/>
              <a:t>alcance y los objetivos</a:t>
            </a:r>
            <a:r>
              <a:rPr lang="es-MX" dirty="0"/>
              <a:t> de la gestión de los datos personales;</a:t>
            </a: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25</a:t>
            </a:fld>
            <a:endParaRPr lang="es-ES"/>
          </a:p>
        </p:txBody>
      </p:sp>
    </p:spTree>
    <p:extLst>
      <p:ext uri="{BB962C8B-B14F-4D97-AF65-F5344CB8AC3E}">
        <p14:creationId xmlns:p14="http://schemas.microsoft.com/office/powerpoint/2010/main" val="1831582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MX" dirty="0"/>
              <a:t>Alcance: Hasta donde  queremos llega?</a:t>
            </a:r>
          </a:p>
          <a:p>
            <a:pPr algn="just"/>
            <a:r>
              <a:rPr lang="es-MX" dirty="0"/>
              <a:t>Objetivo: Que es lo que se quiere lograr?</a:t>
            </a:r>
          </a:p>
          <a:p>
            <a:pPr algn="just"/>
            <a:endParaRPr lang="es-MX" dirty="0"/>
          </a:p>
          <a:p>
            <a:pPr algn="just"/>
            <a:r>
              <a:rPr lang="es-MX" dirty="0"/>
              <a:t>En</a:t>
            </a:r>
            <a:r>
              <a:rPr lang="es-MX" baseline="0" dirty="0"/>
              <a:t> este caso:</a:t>
            </a:r>
          </a:p>
          <a:p>
            <a:pPr algn="just"/>
            <a:endParaRPr lang="es-MX" baseline="0" dirty="0"/>
          </a:p>
          <a:p>
            <a:pPr algn="just"/>
            <a:r>
              <a:rPr lang="es-MX" baseline="0" dirty="0"/>
              <a:t>Alcance: Hasta dónde queremos que abarque n</a:t>
            </a:r>
            <a:r>
              <a:rPr lang="es-MX" dirty="0"/>
              <a:t>uestro sistema de gestión, la cantidad de procesos en los que se tratan datos personales pueden ser 1 o 2 </a:t>
            </a:r>
            <a:r>
              <a:rPr lang="es-MX" dirty="0" err="1"/>
              <a:t>deptos</a:t>
            </a:r>
            <a:r>
              <a:rPr lang="es-MX" dirty="0"/>
              <a:t> o bien toda el Instituto.</a:t>
            </a:r>
          </a:p>
          <a:p>
            <a:pPr algn="just"/>
            <a:endParaRPr lang="es-MX" dirty="0"/>
          </a:p>
          <a:p>
            <a:pPr algn="just"/>
            <a:r>
              <a:rPr lang="es-MX" dirty="0"/>
              <a:t>Objetivo:</a:t>
            </a:r>
            <a:r>
              <a:rPr lang="es-MX" baseline="0" dirty="0"/>
              <a:t> De los procesos o áreas que abarcan el sistema de gestión, qué quiero lograr?</a:t>
            </a:r>
          </a:p>
          <a:p>
            <a:pPr algn="just"/>
            <a:endParaRPr lang="es-MX" baseline="0" dirty="0"/>
          </a:p>
          <a:p>
            <a:pPr algn="just"/>
            <a:r>
              <a:rPr lang="es-MX" dirty="0"/>
              <a:t>*Mantener seguros o protegidos los datos personales</a:t>
            </a:r>
          </a:p>
          <a:p>
            <a:pPr algn="just"/>
            <a:r>
              <a:rPr lang="es-MX" dirty="0"/>
              <a:t>*Tener un tratamiento legítimo de los datos personales</a:t>
            </a:r>
          </a:p>
          <a:p>
            <a:pPr algn="just"/>
            <a:endParaRPr lang="es-MX" dirty="0"/>
          </a:p>
        </p:txBody>
      </p:sp>
      <p:sp>
        <p:nvSpPr>
          <p:cNvPr id="4" name="3 Marcador de número de diapositiva"/>
          <p:cNvSpPr>
            <a:spLocks noGrp="1"/>
          </p:cNvSpPr>
          <p:nvPr>
            <p:ph type="sldNum" sz="quarter" idx="10"/>
          </p:nvPr>
        </p:nvSpPr>
        <p:spPr/>
        <p:txBody>
          <a:bodyPr/>
          <a:lstStyle/>
          <a:p>
            <a:pPr>
              <a:defRPr/>
            </a:pPr>
            <a:fld id="{FB54025E-C170-4FF6-91CA-BA683B876C04}" type="slidenum">
              <a:rPr lang="es-ES" smtClean="0"/>
              <a:pPr>
                <a:defRPr/>
              </a:pPr>
              <a:t>26</a:t>
            </a:fld>
            <a:endParaRPr lang="es-ES"/>
          </a:p>
        </p:txBody>
      </p:sp>
    </p:spTree>
    <p:extLst>
      <p:ext uri="{BB962C8B-B14F-4D97-AF65-F5344CB8AC3E}">
        <p14:creationId xmlns:p14="http://schemas.microsoft.com/office/powerpoint/2010/main" val="206352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MX" b="1" dirty="0"/>
              <a:t>Tomar en cuenta los factores u obligaciones  que involucran el tratamiento  relacionado con el flujo de los datos personales en el contexto general de la organización:</a:t>
            </a:r>
          </a:p>
          <a:p>
            <a:pPr algn="just"/>
            <a:endParaRPr lang="es-MX" dirty="0"/>
          </a:p>
          <a:p>
            <a:pPr algn="just" defTabSz="904433" eaLnBrk="0" fontAlgn="base" hangingPunct="0">
              <a:spcBef>
                <a:spcPct val="30000"/>
              </a:spcBef>
              <a:spcAft>
                <a:spcPct val="0"/>
              </a:spcAft>
              <a:defRPr/>
            </a:pPr>
            <a:r>
              <a:rPr lang="es-MX" b="1" dirty="0">
                <a:latin typeface="Times" pitchFamily="18" charset="0"/>
              </a:rPr>
              <a:t>Factores contractuales:</a:t>
            </a:r>
            <a:r>
              <a:rPr lang="es-MX" dirty="0">
                <a:latin typeface="Times" pitchFamily="18" charset="0"/>
              </a:rPr>
              <a:t> los acuerdos existentes entre los diferentes actores del tratamiento de datos personales (relaciones con encargados, subcontrataciones).</a:t>
            </a:r>
          </a:p>
          <a:p>
            <a:pPr algn="just" defTabSz="904433" eaLnBrk="0" fontAlgn="base" hangingPunct="0">
              <a:spcBef>
                <a:spcPct val="30000"/>
              </a:spcBef>
              <a:spcAft>
                <a:spcPct val="0"/>
              </a:spcAft>
              <a:defRPr/>
            </a:pPr>
            <a:endParaRPr lang="es-MX" dirty="0">
              <a:latin typeface="Times" pitchFamily="18" charset="0"/>
            </a:endParaRPr>
          </a:p>
          <a:p>
            <a:pPr algn="just" defTabSz="904433" eaLnBrk="0" fontAlgn="base" hangingPunct="0">
              <a:spcBef>
                <a:spcPct val="30000"/>
              </a:spcBef>
              <a:spcAft>
                <a:spcPct val="0"/>
              </a:spcAft>
              <a:defRPr/>
            </a:pPr>
            <a:r>
              <a:rPr lang="es-MX" b="1" dirty="0">
                <a:latin typeface="Times" pitchFamily="18" charset="0"/>
              </a:rPr>
              <a:t>Factores legales y regulatorios:</a:t>
            </a:r>
            <a:r>
              <a:rPr lang="es-MX" dirty="0">
                <a:latin typeface="Times" pitchFamily="18" charset="0"/>
              </a:rPr>
              <a:t> leyes nacionales y locales o acuerdos internacionales, así como en la regulación secundaria. Por ejemplo la LFPDPPP y su Reglamento, leyes de protección al consumidor, leyes laborales, entre otras.</a:t>
            </a:r>
          </a:p>
          <a:p>
            <a:pPr algn="just" defTabSz="904433" eaLnBrk="0" fontAlgn="base" hangingPunct="0">
              <a:spcBef>
                <a:spcPct val="30000"/>
              </a:spcBef>
              <a:spcAft>
                <a:spcPct val="0"/>
              </a:spcAft>
              <a:defRPr/>
            </a:pPr>
            <a:endParaRPr lang="es-MX" dirty="0">
              <a:latin typeface="Times" pitchFamily="18" charset="0"/>
            </a:endParaRPr>
          </a:p>
          <a:p>
            <a:pPr algn="just" defTabSz="904433" eaLnBrk="0" fontAlgn="base" hangingPunct="0">
              <a:spcBef>
                <a:spcPct val="30000"/>
              </a:spcBef>
              <a:spcAft>
                <a:spcPct val="0"/>
              </a:spcAft>
              <a:defRPr/>
            </a:pPr>
            <a:r>
              <a:rPr lang="es-MX" b="1" dirty="0">
                <a:latin typeface="Times" pitchFamily="18" charset="0"/>
              </a:rPr>
              <a:t>Factores del Modelo de Negocio:</a:t>
            </a:r>
            <a:r>
              <a:rPr lang="es-MX" dirty="0">
                <a:latin typeface="Times" pitchFamily="18" charset="0"/>
              </a:rPr>
              <a:t> Se basan en las características específicas del modelo de negocio, por lo que varían de una organización a otra. Por ejemplo, guías, códigos de conducta o mejores prácticas de un sector específico. </a:t>
            </a:r>
          </a:p>
          <a:p>
            <a:pPr algn="just" defTabSz="904433" eaLnBrk="0" fontAlgn="base" hangingPunct="0">
              <a:spcBef>
                <a:spcPct val="30000"/>
              </a:spcBef>
              <a:spcAft>
                <a:spcPct val="0"/>
              </a:spcAft>
              <a:defRPr/>
            </a:pPr>
            <a:endParaRPr lang="es-MX" dirty="0">
              <a:latin typeface="Times" pitchFamily="18" charset="0"/>
            </a:endParaRPr>
          </a:p>
          <a:p>
            <a:pPr algn="just" defTabSz="904433" eaLnBrk="0" fontAlgn="base" hangingPunct="0">
              <a:spcBef>
                <a:spcPct val="30000"/>
              </a:spcBef>
              <a:spcAft>
                <a:spcPct val="0"/>
              </a:spcAft>
              <a:defRPr/>
            </a:pPr>
            <a:r>
              <a:rPr lang="es-MX" b="1" dirty="0">
                <a:latin typeface="Times" pitchFamily="18" charset="0"/>
              </a:rPr>
              <a:t>Factores tecnológicos:</a:t>
            </a:r>
            <a:r>
              <a:rPr lang="es-MX" dirty="0">
                <a:latin typeface="Times" pitchFamily="18" charset="0"/>
              </a:rPr>
              <a:t> Se basa en el entendimiento de la organización respecto a las tecnologías que se utilizan para tratar datos personales, su grado de madurez en su modelo de negocio, así como su experiencia en manejo de las tecnologías.</a:t>
            </a:r>
          </a:p>
          <a:p>
            <a:pPr algn="just" defTabSz="904433" eaLnBrk="0" fontAlgn="base" hangingPunct="0">
              <a:spcBef>
                <a:spcPct val="30000"/>
              </a:spcBef>
              <a:spcAft>
                <a:spcPct val="0"/>
              </a:spcAft>
              <a:defRPr/>
            </a:pPr>
            <a:endParaRPr lang="es-MX" dirty="0">
              <a:latin typeface="Times" pitchFamily="18" charset="0"/>
            </a:endParaRPr>
          </a:p>
          <a:p>
            <a:pPr algn="just"/>
            <a:endParaRPr lang="es-MX" dirty="0"/>
          </a:p>
          <a:p>
            <a:pPr algn="just"/>
            <a:endParaRPr lang="es-MX" dirty="0"/>
          </a:p>
        </p:txBody>
      </p:sp>
      <p:sp>
        <p:nvSpPr>
          <p:cNvPr id="4" name="3 Marcador de número de diapositiva"/>
          <p:cNvSpPr>
            <a:spLocks noGrp="1"/>
          </p:cNvSpPr>
          <p:nvPr>
            <p:ph type="sldNum" sz="quarter" idx="10"/>
          </p:nvPr>
        </p:nvSpPr>
        <p:spPr/>
        <p:txBody>
          <a:bodyPr/>
          <a:lstStyle/>
          <a:p>
            <a:pPr>
              <a:defRPr/>
            </a:pPr>
            <a:fld id="{FB54025E-C170-4FF6-91CA-BA683B876C04}" type="slidenum">
              <a:rPr lang="es-ES" smtClean="0"/>
              <a:pPr>
                <a:defRPr/>
              </a:pPr>
              <a:t>27</a:t>
            </a:fld>
            <a:endParaRPr lang="es-ES"/>
          </a:p>
        </p:txBody>
      </p:sp>
    </p:spTree>
    <p:extLst>
      <p:ext uri="{BB962C8B-B14F-4D97-AF65-F5344CB8AC3E}">
        <p14:creationId xmlns:p14="http://schemas.microsoft.com/office/powerpoint/2010/main" val="1857149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Sin duda los 4 factores son importantes, pero:</a:t>
            </a:r>
          </a:p>
          <a:p>
            <a:endParaRPr lang="es-MX" dirty="0"/>
          </a:p>
          <a:p>
            <a:r>
              <a:rPr lang="es-MX" dirty="0"/>
              <a:t>Identificar los factores</a:t>
            </a:r>
            <a:r>
              <a:rPr lang="es-MX" baseline="0" dirty="0"/>
              <a:t> contractuales nos va ayudar a que el </a:t>
            </a:r>
            <a:r>
              <a:rPr lang="es-MX" dirty="0"/>
              <a:t>responsable</a:t>
            </a:r>
            <a:r>
              <a:rPr lang="es-MX" baseline="0" dirty="0"/>
              <a:t> entienda las relaciones que establece con los titulares y encargados.</a:t>
            </a:r>
          </a:p>
          <a:p>
            <a:endParaRPr lang="es-MX" baseline="0" dirty="0"/>
          </a:p>
          <a:p>
            <a:r>
              <a:rPr lang="es-MX" baseline="0" dirty="0"/>
              <a:t>POR EJEMPLO:</a:t>
            </a:r>
          </a:p>
          <a:p>
            <a:endParaRPr lang="es-MX" baseline="0" dirty="0"/>
          </a:p>
          <a:p>
            <a:r>
              <a:rPr lang="es-MX" baseline="0" dirty="0"/>
              <a:t>Noten que las palabras que definen la relación contractual son las que están en negritas: Entrega-Recibe</a:t>
            </a:r>
            <a:endParaRPr lang="es-MX" dirty="0"/>
          </a:p>
          <a:p>
            <a:pPr defTabSz="904433" eaLnBrk="0" fontAlgn="base" hangingPunct="0">
              <a:spcBef>
                <a:spcPct val="30000"/>
              </a:spcBef>
              <a:spcAft>
                <a:spcPct val="0"/>
              </a:spcAft>
              <a:defRPr/>
            </a:pPr>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28</a:t>
            </a:fld>
            <a:endParaRPr lang="es-ES_tradnl" dirty="0"/>
          </a:p>
        </p:txBody>
      </p:sp>
    </p:spTree>
    <p:extLst>
      <p:ext uri="{BB962C8B-B14F-4D97-AF65-F5344CB8AC3E}">
        <p14:creationId xmlns:p14="http://schemas.microsoft.com/office/powerpoint/2010/main" val="4104380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MENCIONAR TIEMPO</a:t>
            </a:r>
          </a:p>
          <a:p>
            <a:endParaRPr lang="es-MX" dirty="0"/>
          </a:p>
          <a:p>
            <a:r>
              <a:rPr lang="es-MX" dirty="0"/>
              <a:t>CADA EQUIPO</a:t>
            </a:r>
            <a:r>
              <a:rPr lang="es-MX" baseline="0" dirty="0"/>
              <a:t> DEBE MENCIONAR UNA RELACIÓN</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29</a:t>
            </a:fld>
            <a:endParaRPr lang="es-ES_tradnl" dirty="0"/>
          </a:p>
        </p:txBody>
      </p:sp>
    </p:spTree>
    <p:extLst>
      <p:ext uri="{BB962C8B-B14F-4D97-AF65-F5344CB8AC3E}">
        <p14:creationId xmlns:p14="http://schemas.microsoft.com/office/powerpoint/2010/main" val="1657364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a:p>
            <a:endParaRPr lang="es-MX" dirty="0"/>
          </a:p>
          <a:p>
            <a:r>
              <a:rPr lang="es-MX" b="1" dirty="0">
                <a:solidFill>
                  <a:srgbClr val="FF0000"/>
                </a:solidFill>
              </a:rPr>
              <a:t>RESPUESTAS </a:t>
            </a:r>
            <a:r>
              <a:rPr lang="es-MX" b="1" baseline="0" dirty="0">
                <a:solidFill>
                  <a:srgbClr val="FF0000"/>
                </a:solidFill>
              </a:rPr>
              <a:t> EJERCICIO</a:t>
            </a:r>
            <a:endParaRPr lang="es-MX" b="1" dirty="0">
              <a:solidFill>
                <a:srgbClr val="FF0000"/>
              </a:solidFill>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30</a:t>
            </a:fld>
            <a:endParaRPr lang="es-ES_tradnl" dirty="0"/>
          </a:p>
        </p:txBody>
      </p:sp>
    </p:spTree>
    <p:extLst>
      <p:ext uri="{BB962C8B-B14F-4D97-AF65-F5344CB8AC3E}">
        <p14:creationId xmlns:p14="http://schemas.microsoft.com/office/powerpoint/2010/main" val="63102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4</a:t>
            </a:fld>
            <a:endParaRPr lang="es-ES"/>
          </a:p>
        </p:txBody>
      </p:sp>
    </p:spTree>
    <p:extLst>
      <p:ext uri="{BB962C8B-B14F-4D97-AF65-F5344CB8AC3E}">
        <p14:creationId xmlns:p14="http://schemas.microsoft.com/office/powerpoint/2010/main" val="3438353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establecen líneas generales.</a:t>
            </a:r>
          </a:p>
          <a:p>
            <a:endParaRPr lang="es-MX" dirty="0"/>
          </a:p>
          <a:p>
            <a:r>
              <a:rPr lang="es-MX" dirty="0"/>
              <a:t>En</a:t>
            </a:r>
            <a:r>
              <a:rPr lang="es-MX" baseline="0" dirty="0"/>
              <a:t> este paso se ponen por</a:t>
            </a:r>
            <a:r>
              <a:rPr lang="es-MX" dirty="0"/>
              <a:t> escrito las reglas del juego, en función de los factores contractuales,</a:t>
            </a:r>
            <a:r>
              <a:rPr lang="es-MX" baseline="0" dirty="0"/>
              <a:t> y claro del alcance y los </a:t>
            </a:r>
            <a:r>
              <a:rPr lang="es-MX" dirty="0"/>
              <a:t>objetivos,</a:t>
            </a:r>
            <a:r>
              <a:rPr lang="es-MX" baseline="0" dirty="0"/>
              <a:t> que quiere lograr la organización con el SGSDP.</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31</a:t>
            </a:fld>
            <a:endParaRPr lang="es-ES"/>
          </a:p>
        </p:txBody>
      </p:sp>
    </p:spTree>
    <p:extLst>
      <p:ext uri="{BB962C8B-B14F-4D97-AF65-F5344CB8AC3E}">
        <p14:creationId xmlns:p14="http://schemas.microsoft.com/office/powerpoint/2010/main" val="2685356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32</a:t>
            </a:fld>
            <a:endParaRPr lang="es-ES_tradnl" dirty="0"/>
          </a:p>
        </p:txBody>
      </p:sp>
    </p:spTree>
    <p:extLst>
      <p:ext uri="{BB962C8B-B14F-4D97-AF65-F5344CB8AC3E}">
        <p14:creationId xmlns:p14="http://schemas.microsoft.com/office/powerpoint/2010/main" val="3775027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establecen líneas generales.</a:t>
            </a:r>
          </a:p>
          <a:p>
            <a:endParaRPr lang="es-MX" dirty="0"/>
          </a:p>
          <a:p>
            <a:r>
              <a:rPr lang="es-MX" dirty="0"/>
              <a:t>En</a:t>
            </a:r>
            <a:r>
              <a:rPr lang="es-MX" baseline="0" dirty="0"/>
              <a:t> este paso se ponen por</a:t>
            </a:r>
            <a:r>
              <a:rPr lang="es-MX" dirty="0"/>
              <a:t> escrito las reglas del juego, en función de los factores contractuales,</a:t>
            </a:r>
            <a:r>
              <a:rPr lang="es-MX" baseline="0" dirty="0"/>
              <a:t> y claro del alcance y los </a:t>
            </a:r>
            <a:r>
              <a:rPr lang="es-MX" dirty="0"/>
              <a:t>objetivos,</a:t>
            </a:r>
            <a:r>
              <a:rPr lang="es-MX" baseline="0" dirty="0"/>
              <a:t> que quiere lograr la organización con el SGSDP.</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33</a:t>
            </a:fld>
            <a:endParaRPr lang="es-ES"/>
          </a:p>
        </p:txBody>
      </p:sp>
    </p:spTree>
    <p:extLst>
      <p:ext uri="{BB962C8B-B14F-4D97-AF65-F5344CB8AC3E}">
        <p14:creationId xmlns:p14="http://schemas.microsoft.com/office/powerpoint/2010/main" val="984955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MX" sz="2000" dirty="0"/>
          </a:p>
          <a:p>
            <a:r>
              <a:rPr lang="es-EC" dirty="0">
                <a:latin typeface="Times" pitchFamily="18" charset="0"/>
              </a:rPr>
              <a:t>El responsable debe proveer los recursos necesarios para asegurar que la gestión de los datos personales sea parte de los valores de la organización de manera efectiva, </a:t>
            </a:r>
            <a:r>
              <a:rPr lang="es-MX" dirty="0">
                <a:latin typeface="Times" pitchFamily="18" charset="0"/>
              </a:rPr>
              <a:t> para ello debe:</a:t>
            </a:r>
          </a:p>
          <a:p>
            <a:r>
              <a:rPr lang="es-EC" dirty="0">
                <a:latin typeface="Times" pitchFamily="18" charset="0"/>
              </a:rPr>
              <a:t> </a:t>
            </a:r>
            <a:endParaRPr lang="es-MX" dirty="0">
              <a:latin typeface="Times" pitchFamily="18" charset="0"/>
            </a:endParaRPr>
          </a:p>
          <a:p>
            <a:pPr lvl="0"/>
            <a:r>
              <a:rPr lang="es-EC" dirty="0">
                <a:latin typeface="Times" pitchFamily="18" charset="0"/>
              </a:rPr>
              <a:t>Comunicar a todos los involucrados en el tratamiento de los datos personales (internos y externos) la importancia de: </a:t>
            </a:r>
          </a:p>
          <a:p>
            <a:pPr lvl="0"/>
            <a:endParaRPr lang="es-MX" dirty="0">
              <a:latin typeface="Times" pitchFamily="18" charset="0"/>
            </a:endParaRPr>
          </a:p>
          <a:p>
            <a:pPr marL="169581" indent="-169581">
              <a:buFont typeface="Arial" pitchFamily="34" charset="0"/>
              <a:buChar char="•"/>
            </a:pPr>
            <a:r>
              <a:rPr lang="es-EC" dirty="0">
                <a:latin typeface="Times" pitchFamily="18" charset="0"/>
              </a:rPr>
              <a:t>cumplir la política de gestión de datos personales;</a:t>
            </a:r>
            <a:endParaRPr lang="es-MX" dirty="0">
              <a:latin typeface="Times" pitchFamily="18" charset="0"/>
            </a:endParaRPr>
          </a:p>
          <a:p>
            <a:pPr marL="169581" indent="-169581">
              <a:buFont typeface="Arial" pitchFamily="34" charset="0"/>
              <a:buChar char="•"/>
            </a:pPr>
            <a:r>
              <a:rPr lang="es-EC" dirty="0">
                <a:latin typeface="Times" pitchFamily="18" charset="0"/>
              </a:rPr>
              <a:t>conocer los objetivos del </a:t>
            </a:r>
            <a:r>
              <a:rPr lang="es-MX" dirty="0">
                <a:latin typeface="Times" pitchFamily="18" charset="0"/>
              </a:rPr>
              <a:t>sistema y mejorarlo de </a:t>
            </a:r>
            <a:r>
              <a:rPr lang="es-EC" dirty="0">
                <a:latin typeface="Times" pitchFamily="18" charset="0"/>
              </a:rPr>
              <a:t>manera continua;</a:t>
            </a:r>
            <a:endParaRPr lang="es-MX" dirty="0">
              <a:latin typeface="Times" pitchFamily="18" charset="0"/>
            </a:endParaRPr>
          </a:p>
          <a:p>
            <a:pPr marL="169581" indent="-169581">
              <a:buFont typeface="Arial" pitchFamily="34" charset="0"/>
              <a:buChar char="•"/>
            </a:pPr>
            <a:r>
              <a:rPr lang="es-EC" dirty="0">
                <a:latin typeface="Times" pitchFamily="18" charset="0"/>
              </a:rPr>
              <a:t>Definir los roles, responsabilidades, cadena de rendición de cuentas y estructura organizacional para el sistema</a:t>
            </a:r>
            <a:endParaRPr lang="es-MX" dirty="0">
              <a:latin typeface="Times" pitchFamily="18" charset="0"/>
            </a:endParaRPr>
          </a:p>
          <a:p>
            <a:pPr marL="169581" indent="-169581">
              <a:buFont typeface="Arial" pitchFamily="34" charset="0"/>
              <a:buChar char="•"/>
            </a:pPr>
            <a:r>
              <a:rPr lang="es-EC" dirty="0">
                <a:latin typeface="Times" pitchFamily="18" charset="0"/>
              </a:rPr>
              <a:t>Asegurar que todos los trabajadores tengan claro sus roles y funciones, así como su contribución para el logro de los objetivos del SGSDP de la organización y las consecuencias del incumplimiento.</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34</a:t>
            </a:fld>
            <a:endParaRPr lang="es-ES_tradnl" dirty="0"/>
          </a:p>
        </p:txBody>
      </p:sp>
    </p:spTree>
    <p:extLst>
      <p:ext uri="{BB962C8B-B14F-4D97-AF65-F5344CB8AC3E}">
        <p14:creationId xmlns:p14="http://schemas.microsoft.com/office/powerpoint/2010/main" val="1985150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Explicación</a:t>
            </a:r>
            <a:r>
              <a:rPr lang="es-MX" baseline="0" dirty="0"/>
              <a:t> sobre el tipo de tratamiento de datos personales realizado por el Gerente de Recursos Humanos en los sistemas tratamiento especificados</a:t>
            </a:r>
          </a:p>
          <a:p>
            <a:endParaRPr lang="es-MX" baseline="0" dirty="0"/>
          </a:p>
          <a:p>
            <a:r>
              <a:rPr lang="es-EC" dirty="0">
                <a:latin typeface="Times" pitchFamily="18" charset="0"/>
              </a:rPr>
              <a:t>El responsable debe proveer los recursos necesarios para asegurar que la gestión de los datos personales sea parte de los valores de la organización de manera efectiva, </a:t>
            </a:r>
            <a:r>
              <a:rPr lang="es-MX" dirty="0">
                <a:latin typeface="Times" pitchFamily="18" charset="0"/>
              </a:rPr>
              <a:t> para ello debe:</a:t>
            </a:r>
          </a:p>
          <a:p>
            <a:r>
              <a:rPr lang="es-EC" dirty="0">
                <a:latin typeface="Times" pitchFamily="18" charset="0"/>
              </a:rPr>
              <a:t> </a:t>
            </a:r>
            <a:endParaRPr lang="es-MX" dirty="0">
              <a:latin typeface="Times" pitchFamily="18" charset="0"/>
            </a:endParaRPr>
          </a:p>
          <a:p>
            <a:pPr lvl="0"/>
            <a:r>
              <a:rPr lang="es-EC" dirty="0">
                <a:latin typeface="Times" pitchFamily="18" charset="0"/>
              </a:rPr>
              <a:t>Comunicar a todos los involucrados en el tratamiento de los datos personales (internos y externos) la importancia de: </a:t>
            </a:r>
          </a:p>
          <a:p>
            <a:pPr lvl="0"/>
            <a:endParaRPr lang="es-MX" dirty="0">
              <a:latin typeface="Times" pitchFamily="18" charset="0"/>
            </a:endParaRPr>
          </a:p>
          <a:p>
            <a:pPr marL="169581" indent="-169581">
              <a:buFont typeface="Arial" pitchFamily="34" charset="0"/>
              <a:buChar char="•"/>
            </a:pPr>
            <a:r>
              <a:rPr lang="es-EC" dirty="0">
                <a:latin typeface="Times" pitchFamily="18" charset="0"/>
              </a:rPr>
              <a:t>cumplir la política de gestión de datos personales;</a:t>
            </a:r>
            <a:endParaRPr lang="es-MX" dirty="0">
              <a:latin typeface="Times" pitchFamily="18" charset="0"/>
            </a:endParaRPr>
          </a:p>
          <a:p>
            <a:pPr marL="169581" indent="-169581">
              <a:buFont typeface="Arial" pitchFamily="34" charset="0"/>
              <a:buChar char="•"/>
            </a:pPr>
            <a:r>
              <a:rPr lang="es-EC" dirty="0">
                <a:latin typeface="Times" pitchFamily="18" charset="0"/>
              </a:rPr>
              <a:t>conocer los objetivos del </a:t>
            </a:r>
            <a:r>
              <a:rPr lang="es-MX" dirty="0">
                <a:latin typeface="Times" pitchFamily="18" charset="0"/>
              </a:rPr>
              <a:t>sistema y mejorarlo de </a:t>
            </a:r>
            <a:r>
              <a:rPr lang="es-EC" dirty="0">
                <a:latin typeface="Times" pitchFamily="18" charset="0"/>
              </a:rPr>
              <a:t>manera continua;</a:t>
            </a:r>
            <a:endParaRPr lang="es-MX" dirty="0">
              <a:latin typeface="Times" pitchFamily="18" charset="0"/>
            </a:endParaRPr>
          </a:p>
          <a:p>
            <a:pPr marL="169581" indent="-169581">
              <a:buFont typeface="Arial" pitchFamily="34" charset="0"/>
              <a:buChar char="•"/>
            </a:pPr>
            <a:r>
              <a:rPr lang="es-EC" dirty="0">
                <a:latin typeface="Times" pitchFamily="18" charset="0"/>
              </a:rPr>
              <a:t>Definir los roles, responsabilidades, cadena de rendición de cuentas y estructura organizacional para el sistema</a:t>
            </a:r>
            <a:endParaRPr lang="es-MX" dirty="0">
              <a:latin typeface="Times" pitchFamily="18" charset="0"/>
            </a:endParaRPr>
          </a:p>
          <a:p>
            <a:pPr marL="169581" indent="-169581">
              <a:buFont typeface="Arial" pitchFamily="34" charset="0"/>
              <a:buChar char="•"/>
            </a:pPr>
            <a:r>
              <a:rPr lang="es-EC" dirty="0">
                <a:latin typeface="Times" pitchFamily="18" charset="0"/>
              </a:rPr>
              <a:t>Asegurar que todos los trabajadores tengan claro sus roles y funciones, así como su contribución para el logro de los objetivos del SGSDP de la organización y las consecuencias del incumplimiento.</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35</a:t>
            </a:fld>
            <a:endParaRPr lang="es-ES"/>
          </a:p>
        </p:txBody>
      </p:sp>
    </p:spTree>
    <p:extLst>
      <p:ext uri="{BB962C8B-B14F-4D97-AF65-F5344CB8AC3E}">
        <p14:creationId xmlns:p14="http://schemas.microsoft.com/office/powerpoint/2010/main" val="3720219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El G</a:t>
            </a:r>
            <a:r>
              <a:rPr lang="es-MX" baseline="0" dirty="0"/>
              <a:t>erente de Registro comunica  al personal del registro, sus responsabilidades, y  les explica que puede haber sanciones en caso de un incumplimiento.</a:t>
            </a:r>
          </a:p>
          <a:p>
            <a:endParaRPr lang="es-MX" baseline="0" dirty="0"/>
          </a:p>
          <a:p>
            <a:r>
              <a:rPr lang="es-MX" baseline="0" dirty="0"/>
              <a:t> y les dice que si sucede cualquier anomalía tienen que </a:t>
            </a:r>
            <a:r>
              <a:rPr lang="es-MX" baseline="0" dirty="0" err="1"/>
              <a:t>reportarsela</a:t>
            </a:r>
            <a:r>
              <a:rPr lang="es-MX" baseline="0" dirty="0"/>
              <a:t> a él. </a:t>
            </a:r>
          </a:p>
          <a:p>
            <a:endParaRPr lang="es-MX" baseline="0" dirty="0"/>
          </a:p>
          <a:p>
            <a:r>
              <a:rPr lang="es-MX" baseline="0" dirty="0"/>
              <a:t>Y que si hay cambios a la política, él les avisará.</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36</a:t>
            </a:fld>
            <a:endParaRPr lang="es-ES_tradnl" dirty="0"/>
          </a:p>
        </p:txBody>
      </p:sp>
    </p:spTree>
    <p:extLst>
      <p:ext uri="{BB962C8B-B14F-4D97-AF65-F5344CB8AC3E}">
        <p14:creationId xmlns:p14="http://schemas.microsoft.com/office/powerpoint/2010/main" val="3849319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establecen líneas generales.</a:t>
            </a:r>
          </a:p>
          <a:p>
            <a:endParaRPr lang="es-MX" dirty="0"/>
          </a:p>
          <a:p>
            <a:r>
              <a:rPr lang="es-MX" dirty="0"/>
              <a:t>En</a:t>
            </a:r>
            <a:r>
              <a:rPr lang="es-MX" baseline="0" dirty="0"/>
              <a:t> este paso se ponen por</a:t>
            </a:r>
            <a:r>
              <a:rPr lang="es-MX" dirty="0"/>
              <a:t> escrito las reglas del juego, en función de los factores contractuales,</a:t>
            </a:r>
            <a:r>
              <a:rPr lang="es-MX" baseline="0" dirty="0"/>
              <a:t> y claro del alcance y los </a:t>
            </a:r>
            <a:r>
              <a:rPr lang="es-MX" dirty="0"/>
              <a:t>objetivos,</a:t>
            </a:r>
            <a:r>
              <a:rPr lang="es-MX" baseline="0" dirty="0"/>
              <a:t> que quiere lograr la organización con el SGSDP.</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37</a:t>
            </a:fld>
            <a:endParaRPr lang="es-ES"/>
          </a:p>
        </p:txBody>
      </p:sp>
    </p:spTree>
    <p:extLst>
      <p:ext uri="{BB962C8B-B14F-4D97-AF65-F5344CB8AC3E}">
        <p14:creationId xmlns:p14="http://schemas.microsoft.com/office/powerpoint/2010/main" val="2840051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latin typeface="Times" pitchFamily="18" charset="0"/>
              </a:rPr>
              <a:t>Aquí es importante conocer el flujo de los datos personales:</a:t>
            </a:r>
          </a:p>
          <a:p>
            <a:endParaRPr lang="es-EC" dirty="0">
              <a:latin typeface="Times" pitchFamily="18" charset="0"/>
            </a:endParaRPr>
          </a:p>
          <a:p>
            <a:r>
              <a:rPr lang="es-EC" dirty="0">
                <a:latin typeface="Times" pitchFamily="18" charset="0"/>
              </a:rPr>
              <a:t>Información básica que permita conocer el tratamiento al que son sometidos, desde su:</a:t>
            </a:r>
            <a:endParaRPr lang="es-MX" dirty="0">
              <a:latin typeface="Times" pitchFamily="18" charset="0"/>
            </a:endParaRPr>
          </a:p>
          <a:p>
            <a:r>
              <a:rPr lang="es-EC" dirty="0">
                <a:latin typeface="Times" pitchFamily="18" charset="0"/>
              </a:rPr>
              <a:t> </a:t>
            </a:r>
            <a:endParaRPr lang="es-MX" dirty="0">
              <a:latin typeface="Times" pitchFamily="18" charset="0"/>
            </a:endParaRPr>
          </a:p>
          <a:p>
            <a:pPr lvl="0"/>
            <a:r>
              <a:rPr lang="es-MX" dirty="0">
                <a:latin typeface="Times" pitchFamily="18" charset="0"/>
              </a:rPr>
              <a:t>Obtención; </a:t>
            </a:r>
          </a:p>
          <a:p>
            <a:pPr lvl="0"/>
            <a:r>
              <a:rPr lang="es-MX" dirty="0">
                <a:latin typeface="Times" pitchFamily="18" charset="0"/>
              </a:rPr>
              <a:t>Uso:</a:t>
            </a:r>
          </a:p>
          <a:p>
            <a:pPr lvl="1"/>
            <a:r>
              <a:rPr lang="es-MX" dirty="0">
                <a:latin typeface="Times" pitchFamily="18" charset="0"/>
              </a:rPr>
              <a:t>Acceso</a:t>
            </a:r>
          </a:p>
          <a:p>
            <a:pPr lvl="1"/>
            <a:r>
              <a:rPr lang="es-MX" dirty="0">
                <a:latin typeface="Times" pitchFamily="18" charset="0"/>
              </a:rPr>
              <a:t>Manejo</a:t>
            </a:r>
          </a:p>
          <a:p>
            <a:pPr lvl="1"/>
            <a:r>
              <a:rPr lang="es-MX" dirty="0">
                <a:latin typeface="Times" pitchFamily="18" charset="0"/>
              </a:rPr>
              <a:t>Aprovechamiento</a:t>
            </a:r>
          </a:p>
          <a:p>
            <a:pPr lvl="1"/>
            <a:r>
              <a:rPr lang="es-MX" dirty="0">
                <a:latin typeface="Times" pitchFamily="18" charset="0"/>
              </a:rPr>
              <a:t>Monitoreo</a:t>
            </a:r>
          </a:p>
          <a:p>
            <a:pPr lvl="1"/>
            <a:r>
              <a:rPr lang="es-MX" dirty="0">
                <a:latin typeface="Times" pitchFamily="18" charset="0"/>
              </a:rPr>
              <a:t>Procesamiento (incluidos los sistemas físicos</a:t>
            </a:r>
            <a:r>
              <a:rPr lang="es-MX" baseline="0" dirty="0">
                <a:latin typeface="Times" pitchFamily="18" charset="0"/>
              </a:rPr>
              <a:t> y/o electrónicos</a:t>
            </a:r>
            <a:r>
              <a:rPr lang="es-MX" dirty="0">
                <a:latin typeface="Times" pitchFamily="18" charset="0"/>
              </a:rPr>
              <a:t> que se utilizan para este fin)</a:t>
            </a:r>
          </a:p>
          <a:p>
            <a:pPr lvl="0"/>
            <a:r>
              <a:rPr lang="es-MX" dirty="0">
                <a:latin typeface="Times" pitchFamily="18" charset="0"/>
              </a:rPr>
              <a:t>Divulgación:</a:t>
            </a:r>
          </a:p>
          <a:p>
            <a:pPr lvl="1"/>
            <a:r>
              <a:rPr lang="es-MX" dirty="0">
                <a:latin typeface="Times" pitchFamily="18" charset="0"/>
              </a:rPr>
              <a:t>Remisiones</a:t>
            </a:r>
          </a:p>
          <a:p>
            <a:pPr lvl="1"/>
            <a:r>
              <a:rPr lang="es-MX" dirty="0">
                <a:latin typeface="Times" pitchFamily="18" charset="0"/>
              </a:rPr>
              <a:t>Transferencias</a:t>
            </a:r>
          </a:p>
          <a:p>
            <a:pPr lvl="0"/>
            <a:r>
              <a:rPr lang="es-MX" dirty="0">
                <a:latin typeface="Times" pitchFamily="18" charset="0"/>
              </a:rPr>
              <a:t>Almacenamiento; </a:t>
            </a:r>
          </a:p>
          <a:p>
            <a:pPr lvl="0"/>
            <a:r>
              <a:rPr lang="es-MX" dirty="0">
                <a:latin typeface="Times" pitchFamily="18" charset="0"/>
              </a:rPr>
              <a:t>Bloqueo; </a:t>
            </a:r>
          </a:p>
          <a:p>
            <a:pPr lvl="0"/>
            <a:r>
              <a:rPr lang="es-MX" dirty="0">
                <a:latin typeface="Times" pitchFamily="18" charset="0"/>
              </a:rPr>
              <a:t>Cancelación, supresión o destrucción. </a:t>
            </a: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38</a:t>
            </a:fld>
            <a:endParaRPr lang="es-ES_tradnl" dirty="0"/>
          </a:p>
        </p:txBody>
      </p:sp>
    </p:spTree>
    <p:extLst>
      <p:ext uri="{BB962C8B-B14F-4D97-AF65-F5344CB8AC3E}">
        <p14:creationId xmlns:p14="http://schemas.microsoft.com/office/powerpoint/2010/main" val="3106250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600" b="1" dirty="0">
                <a:latin typeface="Times" pitchFamily="18" charset="0"/>
              </a:rPr>
              <a:t>Por otra parte, es importante que el responsable tome en cuenta que los datos personales tienen un valor potencial significativo, tanto para los titulares y responsables, como para cualquier persona no autorizada que pudiera beneficiarse de ellos, lo cual representa el riesgo inherente por tipo de dato.</a:t>
            </a:r>
          </a:p>
          <a:p>
            <a:endParaRPr lang="es-EC" sz="1600" b="1" dirty="0">
              <a:latin typeface="Times" pitchFamily="18" charset="0"/>
            </a:endParaRPr>
          </a:p>
          <a:p>
            <a:r>
              <a:rPr lang="es-EC" sz="1600" b="1" dirty="0">
                <a:latin typeface="Times" pitchFamily="18" charset="0"/>
              </a:rPr>
              <a:t>(Armando)</a:t>
            </a:r>
            <a:endParaRPr lang="es-MX" sz="1600" b="1"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39</a:t>
            </a:fld>
            <a:endParaRPr lang="es-ES_tradnl" dirty="0"/>
          </a:p>
        </p:txBody>
      </p:sp>
    </p:spTree>
    <p:extLst>
      <p:ext uri="{BB962C8B-B14F-4D97-AF65-F5344CB8AC3E}">
        <p14:creationId xmlns:p14="http://schemas.microsoft.com/office/powerpoint/2010/main" val="1013166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dirty="0">
                <a:latin typeface="Times" pitchFamily="18" charset="0"/>
              </a:rPr>
              <a:t>Los DP tienen un valor significativo, tanto para los titulares y responsables como para cualquier </a:t>
            </a:r>
            <a:r>
              <a:rPr lang="es-MX" b="1" dirty="0">
                <a:latin typeface="Times" pitchFamily="18" charset="0"/>
              </a:rPr>
              <a:t>persona no autorizada que pudiera beneficiarse de ellos,</a:t>
            </a:r>
            <a:r>
              <a:rPr lang="es-MX" dirty="0">
                <a:latin typeface="Times" pitchFamily="18" charset="0"/>
              </a:rPr>
              <a:t> lo cual representa un riesgo inherente por tipo de dato:  </a:t>
            </a:r>
            <a:r>
              <a:rPr lang="es-MX" b="1" dirty="0">
                <a:latin typeface="Times" pitchFamily="18" charset="0"/>
              </a:rPr>
              <a:t>Clasificación según su naturaleza:</a:t>
            </a:r>
          </a:p>
          <a:p>
            <a:pPr lvl="0"/>
            <a:endParaRPr lang="es-MX" b="1" dirty="0">
              <a:latin typeface="Times" pitchFamily="18" charset="0"/>
            </a:endParaRPr>
          </a:p>
          <a:p>
            <a:pPr lvl="0"/>
            <a:r>
              <a:rPr lang="es-MX" b="1" dirty="0">
                <a:latin typeface="Times" pitchFamily="18" charset="0"/>
              </a:rPr>
              <a:t>Nivel estándar</a:t>
            </a:r>
            <a:endParaRPr lang="es-MX" dirty="0">
              <a:latin typeface="Times" pitchFamily="18" charset="0"/>
            </a:endParaRPr>
          </a:p>
          <a:p>
            <a:r>
              <a:rPr lang="es-MX" dirty="0">
                <a:latin typeface="Times" pitchFamily="18" charset="0"/>
              </a:rPr>
              <a:t>información de identificación, contacto, datos laborales y académicos de una persona física identificada o identificable, tal como: nombre, teléfono, edad, sexo, RFC, CURP, estado civil, dirección de correo electrónico, lugar y fecha de nacimiento, nacionalidad, puesto de trabajo, lugar de trabajo, experiencia laboral, datos de contacto laborales, idioma o lengua, escolaridad, trayectoria educativa, títulos, certificados, cédula profesional.</a:t>
            </a:r>
          </a:p>
          <a:p>
            <a:r>
              <a:rPr lang="es-MX" dirty="0">
                <a:latin typeface="Times" pitchFamily="18" charset="0"/>
              </a:rPr>
              <a:t> </a:t>
            </a:r>
          </a:p>
          <a:p>
            <a:pPr lvl="0"/>
            <a:r>
              <a:rPr lang="es-MX" b="1" dirty="0">
                <a:latin typeface="Times" pitchFamily="18" charset="0"/>
              </a:rPr>
              <a:t>Nivel sensible </a:t>
            </a:r>
            <a:endParaRPr lang="es-MX" dirty="0">
              <a:latin typeface="Times" pitchFamily="18" charset="0"/>
            </a:endParaRPr>
          </a:p>
          <a:p>
            <a:r>
              <a:rPr lang="es-MX" dirty="0">
                <a:latin typeface="Times" pitchFamily="18" charset="0"/>
              </a:rPr>
              <a:t>Esta categoría contempla los datos que permiten conocer la </a:t>
            </a:r>
            <a:r>
              <a:rPr lang="es-MX" b="1" i="1" dirty="0">
                <a:latin typeface="Times" pitchFamily="18" charset="0"/>
              </a:rPr>
              <a:t>ubicación física</a:t>
            </a:r>
            <a:r>
              <a:rPr lang="es-MX" b="1" dirty="0">
                <a:latin typeface="Times" pitchFamily="18" charset="0"/>
              </a:rPr>
              <a:t> de la persona</a:t>
            </a:r>
            <a:r>
              <a:rPr lang="es-MX" dirty="0">
                <a:latin typeface="Times" pitchFamily="18" charset="0"/>
              </a:rPr>
              <a:t>, tales como la dirección física e información relativa al tránsito de las personas dentro y fuera del país.</a:t>
            </a:r>
          </a:p>
          <a:p>
            <a:r>
              <a:rPr lang="es-MX" dirty="0">
                <a:latin typeface="Times" pitchFamily="18" charset="0"/>
              </a:rPr>
              <a:t> </a:t>
            </a:r>
          </a:p>
          <a:p>
            <a:r>
              <a:rPr lang="es-MX" dirty="0">
                <a:latin typeface="Times" pitchFamily="18" charset="0"/>
              </a:rPr>
              <a:t>También son datos de nivel </a:t>
            </a:r>
            <a:r>
              <a:rPr lang="es-MX" b="1" dirty="0">
                <a:latin typeface="Times" pitchFamily="18" charset="0"/>
              </a:rPr>
              <a:t>medio (sensible) </a:t>
            </a:r>
            <a:r>
              <a:rPr lang="es-MX" dirty="0">
                <a:latin typeface="Times" pitchFamily="18" charset="0"/>
              </a:rPr>
              <a:t>aquéllos que permitan inferir el </a:t>
            </a:r>
            <a:r>
              <a:rPr lang="es-MX" b="1" i="1" dirty="0">
                <a:latin typeface="Times" pitchFamily="18" charset="0"/>
              </a:rPr>
              <a:t>patrimonio </a:t>
            </a:r>
            <a:r>
              <a:rPr lang="es-MX" b="1" dirty="0">
                <a:latin typeface="Times" pitchFamily="18" charset="0"/>
              </a:rPr>
              <a:t>de una persona</a:t>
            </a:r>
            <a:r>
              <a:rPr lang="es-MX" i="1" dirty="0">
                <a:latin typeface="Times" pitchFamily="18" charset="0"/>
              </a:rPr>
              <a:t>,</a:t>
            </a:r>
            <a:r>
              <a:rPr lang="es-MX" dirty="0">
                <a:latin typeface="Times" pitchFamily="18" charset="0"/>
              </a:rPr>
              <a:t> que incluye entre otros, los saldos bancarios, estados y/o número de cuenta, cuentas de inversión, bienes muebles e inmuebles, información fiscal, historial crediticio, ingresos, egresos, buró de crédito, seguros, afores y fianzas. Incluye el </a:t>
            </a:r>
            <a:r>
              <a:rPr lang="es-MX" i="1" dirty="0">
                <a:latin typeface="Times" pitchFamily="18" charset="0"/>
              </a:rPr>
              <a:t>número</a:t>
            </a:r>
            <a:r>
              <a:rPr lang="es-MX" dirty="0">
                <a:latin typeface="Times" pitchFamily="18" charset="0"/>
              </a:rPr>
              <a:t> </a:t>
            </a:r>
            <a:r>
              <a:rPr lang="es-MX" i="1" dirty="0">
                <a:latin typeface="Times" pitchFamily="18" charset="0"/>
              </a:rPr>
              <a:t>de tarjeta bancaria de crédito</a:t>
            </a:r>
            <a:r>
              <a:rPr lang="es-MX" dirty="0">
                <a:latin typeface="Times" pitchFamily="18" charset="0"/>
              </a:rPr>
              <a:t> y</a:t>
            </a:r>
            <a:r>
              <a:rPr lang="es-MX" i="1" dirty="0">
                <a:latin typeface="Times" pitchFamily="18" charset="0"/>
              </a:rPr>
              <a:t>/o débito.</a:t>
            </a:r>
            <a:endParaRPr lang="es-MX" dirty="0">
              <a:latin typeface="Times" pitchFamily="18" charset="0"/>
            </a:endParaRPr>
          </a:p>
          <a:p>
            <a:r>
              <a:rPr lang="es-MX" dirty="0">
                <a:latin typeface="Times" pitchFamily="18" charset="0"/>
              </a:rPr>
              <a:t> </a:t>
            </a:r>
          </a:p>
          <a:p>
            <a:r>
              <a:rPr lang="es-MX" dirty="0">
                <a:latin typeface="Times" pitchFamily="18" charset="0"/>
              </a:rPr>
              <a:t>Son considerados también los datos de </a:t>
            </a:r>
            <a:r>
              <a:rPr lang="es-MX" b="1" i="1" dirty="0">
                <a:latin typeface="Times" pitchFamily="18" charset="0"/>
              </a:rPr>
              <a:t>autenticación </a:t>
            </a:r>
            <a:r>
              <a:rPr lang="es-MX" b="1" dirty="0">
                <a:latin typeface="Times" pitchFamily="18" charset="0"/>
              </a:rPr>
              <a:t>con </a:t>
            </a:r>
            <a:r>
              <a:rPr lang="es-MX" dirty="0">
                <a:latin typeface="Times" pitchFamily="18" charset="0"/>
              </a:rPr>
              <a:t>información referente a los usuarios, contraseñas, información biométrica (huellas dactilares, iris, voz, entre otros), firma autógrafa y electrónica y cualquier otro que permita autenticar a una persona.</a:t>
            </a:r>
          </a:p>
          <a:p>
            <a:r>
              <a:rPr lang="es-MX" dirty="0">
                <a:latin typeface="Times" pitchFamily="18" charset="0"/>
              </a:rPr>
              <a:t> </a:t>
            </a:r>
          </a:p>
          <a:p>
            <a:r>
              <a:rPr lang="es-MX" dirty="0">
                <a:latin typeface="Times" pitchFamily="18" charset="0"/>
              </a:rPr>
              <a:t>Dentro de esta categoría se toman en cuenta los datos </a:t>
            </a:r>
            <a:r>
              <a:rPr lang="es-MX" i="1" dirty="0">
                <a:latin typeface="Times" pitchFamily="18" charset="0"/>
              </a:rPr>
              <a:t>jurídicos</a:t>
            </a:r>
            <a:r>
              <a:rPr lang="es-MX" dirty="0">
                <a:latin typeface="Times" pitchFamily="18" charset="0"/>
              </a:rPr>
              <a:t> tales como antecedentes penales, amparos, demandas, contratos, litigios y cualquier otro tipo de información relativa a una persona que se encuentre sujeta a un procedimiento administrativo seguido en forma de juicio o jurisdiccional en materia laboral, civil, penal o administrativa.</a:t>
            </a:r>
          </a:p>
          <a:p>
            <a:r>
              <a:rPr lang="es-MX" dirty="0">
                <a:latin typeface="Times" pitchFamily="18" charset="0"/>
              </a:rPr>
              <a:t> </a:t>
            </a:r>
          </a:p>
          <a:p>
            <a:r>
              <a:rPr lang="es-MX" dirty="0">
                <a:latin typeface="Times" pitchFamily="18" charset="0"/>
              </a:rPr>
              <a:t>Finalmente, se contemplan</a:t>
            </a:r>
            <a:r>
              <a:rPr lang="es-MX" b="1" dirty="0">
                <a:latin typeface="Times" pitchFamily="18" charset="0"/>
              </a:rPr>
              <a:t> </a:t>
            </a:r>
            <a:r>
              <a:rPr lang="es-MX" dirty="0">
                <a:latin typeface="Times" pitchFamily="18" charset="0"/>
              </a:rPr>
              <a:t>los datos personales sensibles de la Ley, es decir, aquéllos que afecten a la esfera más íntima de su titular. Por ejemplo, se consideran sensibles los que puedan revelar aspectos como origen racial o étnico, estado de salud pasado, presente y futuro, información genética, creencias religiosas, filosóficas y morales, afiliación sindical, opiniones políticas, preferencia sexual, hábitos sexuales y cualquier otro cuya utilización indebida pueda dar origen a discriminación o conlleve un riesgo grave a la integridad del titular.</a:t>
            </a:r>
          </a:p>
          <a:p>
            <a:r>
              <a:rPr lang="es-EC" dirty="0">
                <a:latin typeface="Times" pitchFamily="18" charset="0"/>
              </a:rPr>
              <a:t> </a:t>
            </a:r>
            <a:endParaRPr lang="es-MX" dirty="0">
              <a:latin typeface="Times" pitchFamily="18" charset="0"/>
            </a:endParaRPr>
          </a:p>
          <a:p>
            <a:pPr lvl="0"/>
            <a:r>
              <a:rPr lang="es-MX" b="1" dirty="0">
                <a:latin typeface="Times" pitchFamily="18" charset="0"/>
              </a:rPr>
              <a:t>Nivel especial</a:t>
            </a:r>
            <a:endParaRPr lang="es-MX" dirty="0">
              <a:latin typeface="Times" pitchFamily="18" charset="0"/>
            </a:endParaRPr>
          </a:p>
          <a:p>
            <a:r>
              <a:rPr lang="es-MX" b="1" dirty="0">
                <a:latin typeface="Times" pitchFamily="18" charset="0"/>
              </a:rPr>
              <a:t>Los datos de </a:t>
            </a:r>
            <a:r>
              <a:rPr lang="es-MX" b="1" i="1" dirty="0">
                <a:latin typeface="Times" pitchFamily="18" charset="0"/>
              </a:rPr>
              <a:t>nivel especial</a:t>
            </a:r>
            <a:r>
              <a:rPr lang="es-MX" b="1" dirty="0">
                <a:latin typeface="Times" pitchFamily="18" charset="0"/>
              </a:rPr>
              <a:t> son los que de acuerdo a su naturaleza y contexto pueden causar un daño excepcional a los titulares,</a:t>
            </a:r>
            <a:r>
              <a:rPr lang="es-MX" dirty="0">
                <a:latin typeface="Times" pitchFamily="18" charset="0"/>
              </a:rPr>
              <a:t> por ejemplo:</a:t>
            </a:r>
          </a:p>
          <a:p>
            <a:r>
              <a:rPr lang="es-MX" dirty="0">
                <a:latin typeface="Times" pitchFamily="18" charset="0"/>
              </a:rPr>
              <a:t> </a:t>
            </a:r>
          </a:p>
          <a:p>
            <a:r>
              <a:rPr lang="es-MX" i="1" dirty="0">
                <a:latin typeface="Times" pitchFamily="18" charset="0"/>
              </a:rPr>
              <a:t>Información adicional de tarjeta bancaria</a:t>
            </a:r>
            <a:r>
              <a:rPr lang="es-MX" b="1" dirty="0">
                <a:latin typeface="Times" pitchFamily="18" charset="0"/>
              </a:rPr>
              <a:t> </a:t>
            </a:r>
            <a:r>
              <a:rPr lang="es-MX" dirty="0">
                <a:latin typeface="Times" pitchFamily="18" charset="0"/>
              </a:rPr>
              <a:t>que considera </a:t>
            </a:r>
            <a:r>
              <a:rPr lang="es-MX" b="1" dirty="0">
                <a:latin typeface="Times" pitchFamily="18" charset="0"/>
              </a:rPr>
              <a:t>el número de la tarjeta de crédito</a:t>
            </a:r>
            <a:r>
              <a:rPr lang="es-MX" dirty="0">
                <a:latin typeface="Times" pitchFamily="18" charset="0"/>
              </a:rPr>
              <a:t> y/o débito mencionado </a:t>
            </a:r>
            <a:r>
              <a:rPr lang="es-MX" b="1" dirty="0">
                <a:latin typeface="Times" pitchFamily="18" charset="0"/>
              </a:rPr>
              <a:t>anteriormente en combinación con </a:t>
            </a:r>
            <a:r>
              <a:rPr lang="es-MX" dirty="0">
                <a:latin typeface="Times" pitchFamily="18" charset="0"/>
              </a:rPr>
              <a:t>cualquier otro dato relacionado o contenido en la misma, por ejemplo </a:t>
            </a:r>
            <a:r>
              <a:rPr lang="es-MX" b="1" dirty="0">
                <a:latin typeface="Times" pitchFamily="18" charset="0"/>
              </a:rPr>
              <a:t>fecha de vencimiento,</a:t>
            </a:r>
            <a:r>
              <a:rPr lang="es-MX" dirty="0">
                <a:latin typeface="Times" pitchFamily="18" charset="0"/>
              </a:rPr>
              <a:t> códigos de seguridad, datos de banda magnética o </a:t>
            </a:r>
            <a:r>
              <a:rPr lang="es-MX" b="1" dirty="0">
                <a:latin typeface="Times" pitchFamily="18" charset="0"/>
              </a:rPr>
              <a:t>número de identificación personal</a:t>
            </a:r>
            <a:r>
              <a:rPr lang="es-MX" dirty="0">
                <a:latin typeface="Times" pitchFamily="18" charset="0"/>
              </a:rPr>
              <a:t> (PIN).</a:t>
            </a:r>
          </a:p>
          <a:p>
            <a:r>
              <a:rPr lang="es-MX" b="1" dirty="0">
                <a:latin typeface="Times" pitchFamily="18" charset="0"/>
              </a:rPr>
              <a:t> </a:t>
            </a:r>
            <a:endParaRPr lang="es-MX" dirty="0">
              <a:latin typeface="Times" pitchFamily="18" charset="0"/>
            </a:endParaRPr>
          </a:p>
          <a:p>
            <a:r>
              <a:rPr lang="es-MX" dirty="0">
                <a:latin typeface="Times" pitchFamily="18" charset="0"/>
              </a:rPr>
              <a:t>Los datos personales de </a:t>
            </a:r>
            <a:r>
              <a:rPr lang="es-MX" i="1" dirty="0">
                <a:latin typeface="Times" pitchFamily="18" charset="0"/>
              </a:rPr>
              <a:t>titulares de alto riesgo, cuya profesión, oficio o condición </a:t>
            </a:r>
            <a:r>
              <a:rPr lang="es-MX" dirty="0">
                <a:latin typeface="Times" pitchFamily="18" charset="0"/>
              </a:rPr>
              <a:t>los expone a una mayor probabilidad de ser atacados debido al beneficio económico o </a:t>
            </a:r>
            <a:r>
              <a:rPr lang="es-MX" dirty="0" err="1">
                <a:latin typeface="Times" pitchFamily="18" charset="0"/>
              </a:rPr>
              <a:t>reputacional</a:t>
            </a:r>
            <a:r>
              <a:rPr lang="es-MX" dirty="0">
                <a:latin typeface="Times" pitchFamily="18" charset="0"/>
              </a:rPr>
              <a:t> que su información representa para una</a:t>
            </a:r>
            <a:r>
              <a:rPr lang="es-EC" dirty="0">
                <a:latin typeface="Times" pitchFamily="18" charset="0"/>
              </a:rPr>
              <a:t> persona no autorizada. </a:t>
            </a:r>
            <a:r>
              <a:rPr lang="es-MX" dirty="0">
                <a:latin typeface="Times" pitchFamily="18" charset="0"/>
              </a:rPr>
              <a:t>Por ejemplo, </a:t>
            </a:r>
            <a:r>
              <a:rPr lang="es-MX" b="1" dirty="0">
                <a:latin typeface="Times" pitchFamily="18" charset="0"/>
              </a:rPr>
              <a:t>líderes políticos, religiosos, empresariales,</a:t>
            </a:r>
            <a:r>
              <a:rPr lang="es-MX" dirty="0">
                <a:latin typeface="Times" pitchFamily="18" charset="0"/>
              </a:rPr>
              <a:t> de opinión y cualquier otra persona que sea considerada como personaje público. Asimismo, se considera a cualquier persona cuya profesión esté relacionada con la impartición de justicia y seguridad nacional. </a:t>
            </a:r>
          </a:p>
          <a:p>
            <a:endParaRPr lang="es-MX" dirty="0">
              <a:latin typeface="Times" pitchFamily="18" charset="0"/>
            </a:endParaRPr>
          </a:p>
          <a:p>
            <a:r>
              <a:rPr lang="es-MX" b="1" dirty="0">
                <a:latin typeface="Times" pitchFamily="18" charset="0"/>
              </a:rPr>
              <a:t>La BD de participantes al Taller, cuando venga el Sr. Slim. Se volverá de nivel especial, porque debido a que es todo un personaje nos pone en riesgo.</a:t>
            </a:r>
          </a:p>
          <a:p>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40</a:t>
            </a:fld>
            <a:endParaRPr lang="es-ES_tradnl" dirty="0"/>
          </a:p>
        </p:txBody>
      </p:sp>
    </p:spTree>
    <p:extLst>
      <p:ext uri="{BB962C8B-B14F-4D97-AF65-F5344CB8AC3E}">
        <p14:creationId xmlns:p14="http://schemas.microsoft.com/office/powerpoint/2010/main" val="3413256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baseline="0" dirty="0"/>
          </a:p>
        </p:txBody>
      </p:sp>
      <p:sp>
        <p:nvSpPr>
          <p:cNvPr id="4" name="Marcador de número de diapositiva 3"/>
          <p:cNvSpPr>
            <a:spLocks noGrp="1"/>
          </p:cNvSpPr>
          <p:nvPr>
            <p:ph type="sldNum" sz="quarter" idx="10"/>
          </p:nvPr>
        </p:nvSpPr>
        <p:spPr/>
        <p:txBody>
          <a:bodyPr/>
          <a:lstStyle/>
          <a:p>
            <a:fld id="{A8E37DA0-81A5-4AB5-B171-A9991DF67672}" type="slidenum">
              <a:rPr lang="es-ES" smtClean="0"/>
              <a:t>5</a:t>
            </a:fld>
            <a:endParaRPr lang="es-ES"/>
          </a:p>
        </p:txBody>
      </p:sp>
    </p:spTree>
    <p:extLst>
      <p:ext uri="{BB962C8B-B14F-4D97-AF65-F5344CB8AC3E}">
        <p14:creationId xmlns:p14="http://schemas.microsoft.com/office/powerpoint/2010/main" val="2546592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MENCIONAR TIEMPO</a:t>
            </a:r>
          </a:p>
          <a:p>
            <a:endParaRPr lang="es-MX" dirty="0"/>
          </a:p>
          <a:p>
            <a:r>
              <a:rPr lang="es-MX" dirty="0"/>
              <a:t>CADA EQUIPO</a:t>
            </a:r>
            <a:r>
              <a:rPr lang="es-MX" baseline="0" dirty="0"/>
              <a:t> DEBE MENCIONAR UNA RELACIÓN</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41</a:t>
            </a:fld>
            <a:endParaRPr lang="es-ES_tradnl" dirty="0"/>
          </a:p>
        </p:txBody>
      </p:sp>
    </p:spTree>
    <p:extLst>
      <p:ext uri="{BB962C8B-B14F-4D97-AF65-F5344CB8AC3E}">
        <p14:creationId xmlns:p14="http://schemas.microsoft.com/office/powerpoint/2010/main" val="1929118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b="1" dirty="0"/>
              <a:t>¿Se</a:t>
            </a:r>
            <a:r>
              <a:rPr lang="es-MX" b="1" baseline="0" dirty="0"/>
              <a:t> divirtieron con este ejercicio?</a:t>
            </a:r>
            <a:endParaRPr lang="es-MX" b="1"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42</a:t>
            </a:fld>
            <a:endParaRPr lang="es-ES_tradnl" dirty="0"/>
          </a:p>
        </p:txBody>
      </p:sp>
    </p:spTree>
    <p:extLst>
      <p:ext uri="{BB962C8B-B14F-4D97-AF65-F5344CB8AC3E}">
        <p14:creationId xmlns:p14="http://schemas.microsoft.com/office/powerpoint/2010/main" val="3186316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a:t>
            </a:r>
            <a:r>
              <a:rPr lang="es-MX" baseline="0" dirty="0"/>
              <a:t> MENCIONAR TIEMPO)</a:t>
            </a:r>
          </a:p>
          <a:p>
            <a:endParaRPr lang="es-MX" baseline="0" dirty="0"/>
          </a:p>
          <a:p>
            <a:r>
              <a:rPr lang="es-MX" baseline="0" dirty="0"/>
              <a:t>PEDIR QUE LEAN LAS RESPUESTAS</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43</a:t>
            </a:fld>
            <a:endParaRPr lang="es-ES_tradnl" dirty="0"/>
          </a:p>
        </p:txBody>
      </p:sp>
    </p:spTree>
    <p:extLst>
      <p:ext uri="{BB962C8B-B14F-4D97-AF65-F5344CB8AC3E}">
        <p14:creationId xmlns:p14="http://schemas.microsoft.com/office/powerpoint/2010/main" val="1482229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LINEAMIENTOS GENERALES</a:t>
            </a:r>
          </a:p>
          <a:p>
            <a:r>
              <a:rPr lang="es-MX" sz="1200" b="1" kern="1200" dirty="0">
                <a:solidFill>
                  <a:schemeClr val="tx1"/>
                </a:solidFill>
                <a:effectLst/>
                <a:latin typeface="+mn-lt"/>
                <a:ea typeface="+mn-ea"/>
                <a:cs typeface="+mn-cs"/>
              </a:rPr>
              <a:t>Inventario de datos personales</a:t>
            </a:r>
            <a:endParaRPr lang="es-MX"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Artículo 58. </a:t>
            </a:r>
            <a:r>
              <a:rPr lang="es-MX" sz="1200" kern="1200" dirty="0">
                <a:solidFill>
                  <a:schemeClr val="tx1"/>
                </a:solidFill>
                <a:effectLst/>
                <a:latin typeface="+mn-lt"/>
                <a:ea typeface="+mn-ea"/>
                <a:cs typeface="+mn-cs"/>
              </a:rPr>
              <a:t>Con relación a lo previsto en el artículo 33, fracción III de la Ley General, el responsable deberá elaborar un inventario con la información básica de cada tratamiento de datos personales, considerando, al menos, los siguientes elementos:</a:t>
            </a:r>
          </a:p>
          <a:p>
            <a:r>
              <a:rPr lang="es-MX" sz="1200" b="1"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El catálogo de medios físicos y electrónicos a través de los cuales se obtienen los datos personales;</a:t>
            </a:r>
          </a:p>
          <a:p>
            <a:pPr lvl="0"/>
            <a:r>
              <a:rPr lang="es-MX" sz="1200" kern="1200" dirty="0">
                <a:solidFill>
                  <a:schemeClr val="tx1"/>
                </a:solidFill>
                <a:effectLst/>
                <a:latin typeface="+mn-lt"/>
                <a:ea typeface="+mn-ea"/>
                <a:cs typeface="+mn-cs"/>
              </a:rPr>
              <a:t>Las finalidades de cada tratamiento de datos personales;</a:t>
            </a:r>
          </a:p>
          <a:p>
            <a:pPr lvl="0"/>
            <a:r>
              <a:rPr lang="es-MX" sz="1200" kern="1200" dirty="0">
                <a:solidFill>
                  <a:schemeClr val="tx1"/>
                </a:solidFill>
                <a:effectLst/>
                <a:latin typeface="+mn-lt"/>
                <a:ea typeface="+mn-ea"/>
                <a:cs typeface="+mn-cs"/>
              </a:rPr>
              <a:t>El catálogo de los tipos de datos personales que se traten, indicando si son sensibles o no;</a:t>
            </a:r>
          </a:p>
          <a:p>
            <a:pPr lvl="0"/>
            <a:r>
              <a:rPr lang="es-MX" sz="1200" kern="1200" dirty="0">
                <a:solidFill>
                  <a:schemeClr val="tx1"/>
                </a:solidFill>
                <a:effectLst/>
                <a:latin typeface="+mn-lt"/>
                <a:ea typeface="+mn-ea"/>
                <a:cs typeface="+mn-cs"/>
              </a:rPr>
              <a:t>El catálogo de formatos de almacenamiento, así como la descripción general de la ubicación física y/o electrónica de los datos personales; </a:t>
            </a:r>
          </a:p>
          <a:p>
            <a:pPr lvl="0"/>
            <a:r>
              <a:rPr lang="es-MX" sz="1200" kern="1200" dirty="0">
                <a:solidFill>
                  <a:schemeClr val="tx1"/>
                </a:solidFill>
                <a:effectLst/>
                <a:latin typeface="+mn-lt"/>
                <a:ea typeface="+mn-ea"/>
                <a:cs typeface="+mn-cs"/>
              </a:rPr>
              <a:t>La lista de servidores públicos que tienen acceso a los sistemas de tratamiento;</a:t>
            </a:r>
          </a:p>
          <a:p>
            <a:pPr lvl="0"/>
            <a:r>
              <a:rPr lang="es-MX" sz="1200" kern="1200" dirty="0">
                <a:solidFill>
                  <a:schemeClr val="tx1"/>
                </a:solidFill>
                <a:effectLst/>
                <a:latin typeface="+mn-lt"/>
                <a:ea typeface="+mn-ea"/>
                <a:cs typeface="+mn-cs"/>
              </a:rPr>
              <a:t>En su caso, el nombre completo o denominación o razón social del encargado y el instrumento jurídico que formaliza la prestación de los servicios que brinda al responsable, y</a:t>
            </a:r>
          </a:p>
          <a:p>
            <a:pPr lvl="0"/>
            <a:r>
              <a:rPr lang="es-MX" sz="1200" kern="1200" dirty="0">
                <a:solidFill>
                  <a:schemeClr val="tx1"/>
                </a:solidFill>
                <a:effectLst/>
                <a:latin typeface="+mn-lt"/>
                <a:ea typeface="+mn-ea"/>
                <a:cs typeface="+mn-cs"/>
              </a:rPr>
              <a:t>En su caso, los destinatarios o terceros receptores de las transferencias que se efectúen, así como las finalidades que justifican éstas.</a:t>
            </a:r>
          </a:p>
          <a:p>
            <a:pPr lvl="0"/>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B07493AF-8BA8-494C-945E-19E9F662950E}" type="slidenum">
              <a:rPr lang="es-MX" smtClean="0"/>
              <a:t>44</a:t>
            </a:fld>
            <a:endParaRPr lang="es-MX"/>
          </a:p>
        </p:txBody>
      </p:sp>
    </p:spTree>
    <p:extLst>
      <p:ext uri="{BB962C8B-B14F-4D97-AF65-F5344CB8AC3E}">
        <p14:creationId xmlns:p14="http://schemas.microsoft.com/office/powerpoint/2010/main" val="2332236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establecen líneas generales.</a:t>
            </a:r>
          </a:p>
          <a:p>
            <a:endParaRPr lang="es-MX" dirty="0"/>
          </a:p>
          <a:p>
            <a:r>
              <a:rPr lang="es-MX" dirty="0"/>
              <a:t>En</a:t>
            </a:r>
            <a:r>
              <a:rPr lang="es-MX" baseline="0" dirty="0"/>
              <a:t> este paso se ponen por</a:t>
            </a:r>
            <a:r>
              <a:rPr lang="es-MX" dirty="0"/>
              <a:t> escrito las reglas del juego, en función de los factores contractuales,</a:t>
            </a:r>
            <a:r>
              <a:rPr lang="es-MX" baseline="0" dirty="0"/>
              <a:t> y claro del alcance y los </a:t>
            </a:r>
            <a:r>
              <a:rPr lang="es-MX" dirty="0"/>
              <a:t>objetivos,</a:t>
            </a:r>
            <a:r>
              <a:rPr lang="es-MX" baseline="0" dirty="0"/>
              <a:t> que quiere lograr la organización con el SGSDP.</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45</a:t>
            </a:fld>
            <a:endParaRPr lang="es-ES"/>
          </a:p>
        </p:txBody>
      </p:sp>
    </p:spTree>
    <p:extLst>
      <p:ext uri="{BB962C8B-B14F-4D97-AF65-F5344CB8AC3E}">
        <p14:creationId xmlns:p14="http://schemas.microsoft.com/office/powerpoint/2010/main" val="1494546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VAMOS HACER UNA RECAPITULACIÓN:</a:t>
            </a:r>
          </a:p>
          <a:p>
            <a:endParaRPr lang="es-MX" b="1" dirty="0">
              <a:latin typeface="Times" pitchFamily="18" charset="0"/>
            </a:endParaRPr>
          </a:p>
          <a:p>
            <a:r>
              <a:rPr lang="es-MX" b="1" dirty="0">
                <a:latin typeface="Times" pitchFamily="18" charset="0"/>
              </a:rPr>
              <a:t>Esto que ya tenemos (4 pasos) nos va ayudar a definir: LOS CRITERIOS DE EVALUACIÓN DEL RIESGO</a:t>
            </a:r>
          </a:p>
          <a:p>
            <a:endParaRPr lang="es-MX" dirty="0">
              <a:latin typeface="Times" pitchFamily="18" charset="0"/>
            </a:endParaRPr>
          </a:p>
          <a:p>
            <a:r>
              <a:rPr lang="es-MX" dirty="0">
                <a:latin typeface="Times" pitchFamily="18" charset="0"/>
              </a:rPr>
              <a:t>La seguridad se </a:t>
            </a:r>
            <a:r>
              <a:rPr lang="es-MX" b="1" dirty="0">
                <a:latin typeface="Times" pitchFamily="18" charset="0"/>
              </a:rPr>
              <a:t>basa en el entendimiento de la naturaleza del riesgo </a:t>
            </a:r>
            <a:r>
              <a:rPr lang="es-MX" dirty="0">
                <a:latin typeface="Times" pitchFamily="18" charset="0"/>
              </a:rPr>
              <a:t>al que están expuestos los datos personales, el riesgo no se puede erradicar completamente, pero sí se puede minimizar a través de la mejora continua. </a:t>
            </a:r>
          </a:p>
          <a:p>
            <a:r>
              <a:rPr lang="es-MX" dirty="0">
                <a:latin typeface="Times" pitchFamily="18" charset="0"/>
              </a:rPr>
              <a:t> </a:t>
            </a:r>
          </a:p>
          <a:p>
            <a:r>
              <a:rPr lang="es-MX" dirty="0">
                <a:latin typeface="Times" pitchFamily="18" charset="0"/>
              </a:rPr>
              <a:t>Por eso, necesitamos determinar las </a:t>
            </a:r>
            <a:r>
              <a:rPr lang="es-MX" b="1" dirty="0">
                <a:latin typeface="Times" pitchFamily="18" charset="0"/>
              </a:rPr>
              <a:t>características del riesgo que mayor impacto </a:t>
            </a:r>
            <a:r>
              <a:rPr lang="es-MX" dirty="0">
                <a:latin typeface="Times" pitchFamily="18" charset="0"/>
              </a:rPr>
              <a:t>puede tener sobre los datos personales para priorizar y tomar la </a:t>
            </a:r>
            <a:r>
              <a:rPr lang="es-MX" b="1" dirty="0">
                <a:latin typeface="Times" pitchFamily="18" charset="0"/>
              </a:rPr>
              <a:t>mejor decisión respecto a los controles más relevantes e inmediatos a implementar</a:t>
            </a:r>
            <a:r>
              <a:rPr lang="es-MX" dirty="0">
                <a:latin typeface="Times" pitchFamily="18" charset="0"/>
              </a:rPr>
              <a:t>.</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46</a:t>
            </a:fld>
            <a:endParaRPr lang="es-ES_tradnl" dirty="0"/>
          </a:p>
        </p:txBody>
      </p:sp>
    </p:spTree>
    <p:extLst>
      <p:ext uri="{BB962C8B-B14F-4D97-AF65-F5344CB8AC3E}">
        <p14:creationId xmlns:p14="http://schemas.microsoft.com/office/powerpoint/2010/main" val="3122703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1" dirty="0">
                <a:latin typeface="Times" pitchFamily="18" charset="0"/>
              </a:rPr>
              <a:t>Los criterios de evaluación son la tolerancia máxima que la organización NO PUEDE SOPORTAR.</a:t>
            </a:r>
          </a:p>
          <a:p>
            <a:endParaRPr lang="es-EC" b="1" dirty="0">
              <a:latin typeface="Times" pitchFamily="18" charset="0"/>
            </a:endParaRPr>
          </a:p>
          <a:p>
            <a:r>
              <a:rPr lang="es-EC" b="1" dirty="0">
                <a:latin typeface="Times" pitchFamily="18" charset="0"/>
              </a:rPr>
              <a:t>Criterios de impacto.</a:t>
            </a:r>
            <a:r>
              <a:rPr lang="es-EC" dirty="0">
                <a:latin typeface="Times" pitchFamily="18" charset="0"/>
              </a:rPr>
              <a:t> Se definen en términos del posible daño y perjuicio al titular causado por un </a:t>
            </a:r>
            <a:r>
              <a:rPr lang="es-EC" i="1" dirty="0">
                <a:latin typeface="Times" pitchFamily="18" charset="0"/>
              </a:rPr>
              <a:t>evento negativo</a:t>
            </a:r>
            <a:r>
              <a:rPr lang="es-EC" dirty="0">
                <a:latin typeface="Times" pitchFamily="18" charset="0"/>
              </a:rPr>
              <a:t> a la seguridad de los datos personales:</a:t>
            </a:r>
          </a:p>
          <a:p>
            <a:endParaRPr lang="es-EC" b="1" dirty="0">
              <a:latin typeface="Times" pitchFamily="18" charset="0"/>
            </a:endParaRPr>
          </a:p>
          <a:p>
            <a:r>
              <a:rPr lang="es-EC" b="1" dirty="0">
                <a:latin typeface="Times" pitchFamily="18" charset="0"/>
              </a:rPr>
              <a:t>Ejemplo Impacto: Tengo datos sensibles, no puedo permitir manejarlos sin medidas de seguridad</a:t>
            </a:r>
          </a:p>
          <a:p>
            <a:endParaRPr lang="es-EC" b="1" dirty="0">
              <a:latin typeface="Times" pitchFamily="18" charset="0"/>
            </a:endParaRPr>
          </a:p>
          <a:p>
            <a:r>
              <a:rPr lang="es-EC" b="1" dirty="0">
                <a:latin typeface="Times" pitchFamily="18" charset="0"/>
              </a:rPr>
              <a:t>Criterios de aceptación: </a:t>
            </a:r>
            <a:r>
              <a:rPr lang="es-EC" dirty="0">
                <a:latin typeface="Times" pitchFamily="18" charset="0"/>
              </a:rPr>
              <a:t>Qué tantos riesgos nos podemos permitir (dependiendo de si sus consecuencias o su probabilidad son consideradas como poco significativas.</a:t>
            </a:r>
            <a:endParaRPr lang="es-EC" b="1" dirty="0">
              <a:latin typeface="Times" pitchFamily="18" charset="0"/>
            </a:endParaRPr>
          </a:p>
          <a:p>
            <a:endParaRPr lang="es-EC" b="1" dirty="0">
              <a:latin typeface="Times" pitchFamily="18" charset="0"/>
            </a:endParaRPr>
          </a:p>
          <a:p>
            <a:r>
              <a:rPr lang="es-EC" b="1" dirty="0">
                <a:latin typeface="Times" pitchFamily="18" charset="0"/>
              </a:rPr>
              <a:t>Ejemplo Aceptación: Organización no cuente con Aviso de privacidad</a:t>
            </a:r>
          </a:p>
          <a:p>
            <a:endParaRPr lang="es-EC" b="1" dirty="0">
              <a:latin typeface="Times" pitchFamily="18" charset="0"/>
            </a:endParaRPr>
          </a:p>
          <a:p>
            <a:r>
              <a:rPr lang="es-MX" dirty="0">
                <a:latin typeface="Times" pitchFamily="18" charset="0"/>
              </a:rPr>
              <a:t> </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47</a:t>
            </a:fld>
            <a:endParaRPr lang="es-ES_tradnl" dirty="0"/>
          </a:p>
        </p:txBody>
      </p:sp>
    </p:spTree>
    <p:extLst>
      <p:ext uri="{BB962C8B-B14F-4D97-AF65-F5344CB8AC3E}">
        <p14:creationId xmlns:p14="http://schemas.microsoft.com/office/powerpoint/2010/main" val="39171080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48</a:t>
            </a:fld>
            <a:endParaRPr lang="es-ES_tradnl" dirty="0"/>
          </a:p>
        </p:txBody>
      </p:sp>
    </p:spTree>
    <p:extLst>
      <p:ext uri="{BB962C8B-B14F-4D97-AF65-F5344CB8AC3E}">
        <p14:creationId xmlns:p14="http://schemas.microsoft.com/office/powerpoint/2010/main" val="3704883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Una  vez que identificamos los Criterios de Impacto y de Aceptación, procedemos a Valorar el Riesgo:</a:t>
            </a:r>
          </a:p>
          <a:p>
            <a:endParaRPr lang="es-MX" dirty="0">
              <a:latin typeface="Times" pitchFamily="18" charset="0"/>
            </a:endParaRPr>
          </a:p>
          <a:p>
            <a:r>
              <a:rPr lang="es-MX" dirty="0">
                <a:latin typeface="Times" pitchFamily="18" charset="0"/>
              </a:rPr>
              <a:t>Identificando: Activos, Amenazas, Vulnerabilidades y Escenarios de Vulneración.</a:t>
            </a:r>
          </a:p>
          <a:p>
            <a:endParaRPr lang="es-MX" dirty="0">
              <a:latin typeface="Times" pitchFamily="18" charset="0"/>
            </a:endParaRPr>
          </a:p>
          <a:p>
            <a:r>
              <a:rPr lang="es-MX" dirty="0">
                <a:latin typeface="Times" pitchFamily="18" charset="0"/>
              </a:rPr>
              <a:t>Pero….</a:t>
            </a:r>
          </a:p>
          <a:p>
            <a:r>
              <a:rPr lang="es-MX" dirty="0">
                <a:latin typeface="Times" pitchFamily="18" charset="0"/>
              </a:rPr>
              <a:t>Esta valoración del riesgo debe considerar:</a:t>
            </a:r>
          </a:p>
          <a:p>
            <a:r>
              <a:rPr lang="es-MX" dirty="0">
                <a:latin typeface="Times" pitchFamily="18" charset="0"/>
              </a:rPr>
              <a:t> </a:t>
            </a:r>
          </a:p>
          <a:p>
            <a:pPr lvl="0"/>
            <a:r>
              <a:rPr lang="es-MX" dirty="0">
                <a:latin typeface="Times" pitchFamily="18" charset="0"/>
              </a:rPr>
              <a:t>El establecimiento y mantenimiento de criterios de aceptación de riesgos.</a:t>
            </a:r>
          </a:p>
          <a:p>
            <a:pPr lvl="0"/>
            <a:r>
              <a:rPr lang="es-MX" dirty="0">
                <a:latin typeface="Times" pitchFamily="18" charset="0"/>
              </a:rPr>
              <a:t>La determinación de los criterios para evaluar los riesgos.</a:t>
            </a:r>
          </a:p>
          <a:p>
            <a:pPr lvl="0"/>
            <a:r>
              <a:rPr lang="es-MX" dirty="0">
                <a:latin typeface="Times" pitchFamily="18" charset="0"/>
              </a:rPr>
              <a:t>Asegurar que las diferentes evaluaciones del riesgo generen resultados consistentes válidos y comparables.</a:t>
            </a:r>
          </a:p>
          <a:p>
            <a:endParaRPr lang="es-MX"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1" baseline="0" dirty="0"/>
              <a:t>El primer movimiento para al análisis del riesgo de los datos personales es identificar los Activos</a:t>
            </a:r>
            <a:endParaRPr lang="es-MX" b="1" dirty="0"/>
          </a:p>
          <a:p>
            <a:endParaRPr lang="es-MX" b="1"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49</a:t>
            </a:fld>
            <a:endParaRPr lang="es-ES_tradnl" dirty="0"/>
          </a:p>
        </p:txBody>
      </p:sp>
    </p:spTree>
    <p:extLst>
      <p:ext uri="{BB962C8B-B14F-4D97-AF65-F5344CB8AC3E}">
        <p14:creationId xmlns:p14="http://schemas.microsoft.com/office/powerpoint/2010/main" val="11321850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a:p>
            <a:endParaRPr lang="es-MX" dirty="0"/>
          </a:p>
          <a:p>
            <a:r>
              <a:rPr lang="es-MX" dirty="0"/>
              <a:t>(BREAK)</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50</a:t>
            </a:fld>
            <a:endParaRPr lang="es-ES_tradnl" dirty="0"/>
          </a:p>
        </p:txBody>
      </p:sp>
    </p:spTree>
    <p:extLst>
      <p:ext uri="{BB962C8B-B14F-4D97-AF65-F5344CB8AC3E}">
        <p14:creationId xmlns:p14="http://schemas.microsoft.com/office/powerpoint/2010/main" val="176293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baseline="0" dirty="0" err="1"/>
              <a:t>Proximamente</a:t>
            </a:r>
            <a:r>
              <a:rPr lang="es-MX" baseline="0" dirty="0"/>
              <a:t>, actualización de la Guía.</a:t>
            </a:r>
          </a:p>
        </p:txBody>
      </p:sp>
      <p:sp>
        <p:nvSpPr>
          <p:cNvPr id="4" name="3 Marcador de número de diapositiva"/>
          <p:cNvSpPr>
            <a:spLocks noGrp="1"/>
          </p:cNvSpPr>
          <p:nvPr>
            <p:ph type="sldNum" sz="quarter" idx="10"/>
          </p:nvPr>
        </p:nvSpPr>
        <p:spPr/>
        <p:txBody>
          <a:bodyPr/>
          <a:lstStyle/>
          <a:p>
            <a:pPr>
              <a:defRPr/>
            </a:pPr>
            <a:fld id="{FB54025E-C170-4FF6-91CA-BA683B876C04}" type="slidenum">
              <a:rPr lang="es-ES" smtClean="0"/>
              <a:pPr>
                <a:defRPr/>
              </a:pPr>
              <a:t>6</a:t>
            </a:fld>
            <a:endParaRPr lang="es-ES"/>
          </a:p>
        </p:txBody>
      </p:sp>
    </p:spTree>
    <p:extLst>
      <p:ext uri="{BB962C8B-B14F-4D97-AF65-F5344CB8AC3E}">
        <p14:creationId xmlns:p14="http://schemas.microsoft.com/office/powerpoint/2010/main" val="2769119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latin typeface="Times" pitchFamily="18" charset="0"/>
              </a:rPr>
              <a:t>Un activo es cualquier valor para la organización que requiera ser protegido. En términos del SGSDP estos activos deberán ser aquéllos que estén relacionados con el ciclo de vida de los datos personales previamente identificado y sus distintos tratamientos. Los activos se deben identificar y ponderar con suficiente nivel de detalle para proveer información que permita hacer la valoración del riesgo.</a:t>
            </a:r>
            <a:endParaRPr lang="es-MX" dirty="0">
              <a:latin typeface="Times" pitchFamily="18" charset="0"/>
            </a:endParaRPr>
          </a:p>
          <a:p>
            <a:r>
              <a:rPr lang="es-EC" dirty="0">
                <a:latin typeface="Times" pitchFamily="18" charset="0"/>
              </a:rPr>
              <a:t> </a:t>
            </a:r>
            <a:endParaRPr lang="es-MX" dirty="0">
              <a:latin typeface="Times" pitchFamily="18" charset="0"/>
            </a:endParaRPr>
          </a:p>
          <a:p>
            <a:r>
              <a:rPr lang="es-MX" dirty="0">
                <a:latin typeface="Times" pitchFamily="18" charset="0"/>
              </a:rPr>
              <a:t>Se pueden identificar dos tipos de activos:</a:t>
            </a:r>
          </a:p>
          <a:p>
            <a:r>
              <a:rPr lang="es-MX" dirty="0">
                <a:latin typeface="Times" pitchFamily="18" charset="0"/>
              </a:rPr>
              <a:t> </a:t>
            </a:r>
          </a:p>
          <a:p>
            <a:pPr lvl="0"/>
            <a:r>
              <a:rPr lang="es-MX" b="1" dirty="0">
                <a:latin typeface="Times" pitchFamily="18" charset="0"/>
              </a:rPr>
              <a:t>Activos de información</a:t>
            </a:r>
            <a:r>
              <a:rPr lang="es-MX" dirty="0">
                <a:latin typeface="Times" pitchFamily="18" charset="0"/>
              </a:rPr>
              <a:t>, corresponden a la esencia de la organización:</a:t>
            </a:r>
          </a:p>
          <a:p>
            <a:pPr lvl="1"/>
            <a:r>
              <a:rPr lang="es-MX" dirty="0">
                <a:latin typeface="Times" pitchFamily="18" charset="0"/>
              </a:rPr>
              <a:t>Información relativa a los datos personales</a:t>
            </a:r>
          </a:p>
          <a:p>
            <a:pPr lvl="1"/>
            <a:r>
              <a:rPr lang="es-MX" dirty="0">
                <a:latin typeface="Times" pitchFamily="18" charset="0"/>
              </a:rPr>
              <a:t>Información de procesos del negocio en los que interviene el flujo de datos personales y actividades involucradas en el tratamiento de los mismos</a:t>
            </a:r>
          </a:p>
          <a:p>
            <a:pPr lvl="0"/>
            <a:r>
              <a:rPr lang="es-MX" b="1" dirty="0">
                <a:latin typeface="Times" pitchFamily="18" charset="0"/>
              </a:rPr>
              <a:t>Activos de apoyo</a:t>
            </a:r>
            <a:r>
              <a:rPr lang="es-MX" dirty="0">
                <a:latin typeface="Times" pitchFamily="18" charset="0"/>
              </a:rPr>
              <a:t>, en los cuales residen los activos de información, como son:</a:t>
            </a:r>
          </a:p>
          <a:p>
            <a:pPr lvl="1"/>
            <a:r>
              <a:rPr lang="es-MX" dirty="0">
                <a:latin typeface="Times" pitchFamily="18" charset="0"/>
              </a:rPr>
              <a:t>Hardware </a:t>
            </a:r>
          </a:p>
          <a:p>
            <a:pPr lvl="1"/>
            <a:r>
              <a:rPr lang="es-MX" dirty="0">
                <a:latin typeface="Times" pitchFamily="18" charset="0"/>
              </a:rPr>
              <a:t>Software</a:t>
            </a:r>
          </a:p>
          <a:p>
            <a:pPr lvl="1"/>
            <a:r>
              <a:rPr lang="es-MX" dirty="0">
                <a:latin typeface="Times" pitchFamily="18" charset="0"/>
              </a:rPr>
              <a:t>Redes y Telecomunicaciones </a:t>
            </a:r>
          </a:p>
          <a:p>
            <a:pPr lvl="1"/>
            <a:r>
              <a:rPr lang="es-MX" dirty="0">
                <a:latin typeface="Times" pitchFamily="18" charset="0"/>
              </a:rPr>
              <a:t>Personal</a:t>
            </a:r>
          </a:p>
          <a:p>
            <a:pPr lvl="1"/>
            <a:r>
              <a:rPr lang="es-MX" dirty="0">
                <a:latin typeface="Times" pitchFamily="18" charset="0"/>
              </a:rPr>
              <a:t>Estructura organizacional</a:t>
            </a:r>
          </a:p>
          <a:p>
            <a:pPr lvl="1"/>
            <a:r>
              <a:rPr lang="es-MX" dirty="0">
                <a:latin typeface="Times" pitchFamily="18" charset="0"/>
              </a:rPr>
              <a:t>Infraestructura adicional</a:t>
            </a:r>
          </a:p>
          <a:p>
            <a:r>
              <a:rPr lang="es-MX" dirty="0">
                <a:latin typeface="Times" pitchFamily="18" charset="0"/>
              </a:rPr>
              <a:t> </a:t>
            </a:r>
          </a:p>
          <a:p>
            <a:r>
              <a:rPr lang="es-MX" b="1" dirty="0">
                <a:latin typeface="Times" pitchFamily="18" charset="0"/>
              </a:rPr>
              <a:t>Debe mantenerse actualizado el inventario de activos, así como los medios de almacenamiento en que residen las bases de datos personales.</a:t>
            </a:r>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51</a:t>
            </a:fld>
            <a:endParaRPr lang="es-ES_tradnl" dirty="0"/>
          </a:p>
        </p:txBody>
      </p:sp>
    </p:spTree>
    <p:extLst>
      <p:ext uri="{BB962C8B-B14F-4D97-AF65-F5344CB8AC3E}">
        <p14:creationId xmlns:p14="http://schemas.microsoft.com/office/powerpoint/2010/main" val="1888554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Activos</a:t>
            </a:r>
            <a:r>
              <a:rPr lang="es-MX" baseline="0" dirty="0"/>
              <a:t> del IMA</a:t>
            </a:r>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52</a:t>
            </a:fld>
            <a:endParaRPr lang="es-ES_tradnl" dirty="0"/>
          </a:p>
        </p:txBody>
      </p:sp>
    </p:spTree>
    <p:extLst>
      <p:ext uri="{BB962C8B-B14F-4D97-AF65-F5344CB8AC3E}">
        <p14:creationId xmlns:p14="http://schemas.microsoft.com/office/powerpoint/2010/main" val="12479080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Una amenaza tiene el potencial de dañar un activo y causar una vulneración a la seguridad. </a:t>
            </a:r>
            <a:r>
              <a:rPr lang="es-MX" dirty="0">
                <a:latin typeface="Times" pitchFamily="18" charset="0"/>
              </a:rPr>
              <a:t>Las amenazas pueden ser de origen natural o humano, y pueden ser accidentales o deliberadas y además provenir de adentro o desde afuera de la organización. Las amenazas deben ser identificadas considerando que algunas pueden afectar a más de un activo al mismo tiempo.</a:t>
            </a:r>
          </a:p>
          <a:p>
            <a:r>
              <a:rPr lang="es-MX" dirty="0">
                <a:latin typeface="Times" pitchFamily="18" charset="0"/>
              </a:rPr>
              <a:t> </a:t>
            </a:r>
          </a:p>
          <a:p>
            <a:r>
              <a:rPr lang="es-MX" dirty="0">
                <a:latin typeface="Times" pitchFamily="18" charset="0"/>
              </a:rPr>
              <a:t>Los custodios de los activos y sus usuarios pueden proporcionar asesoría para identificar y estimar las amenazas relacionadas, por ejemplo, del área de recursos humanos, de los administradores de tecnologías y seguridad, profesionales en seguridad física, del departamento legal, externos como compañías de seguros, gobiernos y autoridades nacionales entre otras fuentes informativas de investigación. Los aspectos culturales también deben ser considerados dentro de las amenazas.</a:t>
            </a:r>
          </a:p>
          <a:p>
            <a:r>
              <a:rPr lang="es-MX" b="1" dirty="0">
                <a:latin typeface="Times" pitchFamily="18" charset="0"/>
              </a:rPr>
              <a:t>en que residen las bases de datos personales.</a:t>
            </a:r>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53</a:t>
            </a:fld>
            <a:endParaRPr lang="es-ES_tradnl" dirty="0"/>
          </a:p>
        </p:txBody>
      </p:sp>
    </p:spTree>
    <p:extLst>
      <p:ext uri="{BB962C8B-B14F-4D97-AF65-F5344CB8AC3E}">
        <p14:creationId xmlns:p14="http://schemas.microsoft.com/office/powerpoint/2010/main" val="3955864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54</a:t>
            </a:fld>
            <a:endParaRPr lang="es-ES_tradnl" dirty="0"/>
          </a:p>
        </p:txBody>
      </p:sp>
    </p:spTree>
    <p:extLst>
      <p:ext uri="{BB962C8B-B14F-4D97-AF65-F5344CB8AC3E}">
        <p14:creationId xmlns:p14="http://schemas.microsoft.com/office/powerpoint/2010/main" val="20734051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i="1" dirty="0">
                <a:latin typeface="Times" pitchFamily="18" charset="0"/>
              </a:rPr>
              <a:t>Identificar Vulnerabilidades</a:t>
            </a:r>
          </a:p>
          <a:p>
            <a:r>
              <a:rPr lang="es-MX" dirty="0">
                <a:latin typeface="Times" pitchFamily="18" charset="0"/>
              </a:rPr>
              <a:t>Las vulnerabilidades son debilidades en la seguridad de los activos y pueden ser identificadas en los siguientes ámbitos:</a:t>
            </a:r>
          </a:p>
          <a:p>
            <a:r>
              <a:rPr lang="es-MX" dirty="0">
                <a:latin typeface="Times" pitchFamily="18" charset="0"/>
              </a:rPr>
              <a:t> </a:t>
            </a:r>
          </a:p>
          <a:p>
            <a:pPr lvl="0"/>
            <a:r>
              <a:rPr lang="es-MX" dirty="0">
                <a:latin typeface="Times" pitchFamily="18" charset="0"/>
              </a:rPr>
              <a:t>Organizacionales</a:t>
            </a:r>
          </a:p>
          <a:p>
            <a:pPr lvl="0"/>
            <a:r>
              <a:rPr lang="es-MX" dirty="0">
                <a:latin typeface="Times" pitchFamily="18" charset="0"/>
              </a:rPr>
              <a:t>De procesos y procedimientos</a:t>
            </a:r>
          </a:p>
          <a:p>
            <a:pPr lvl="0"/>
            <a:r>
              <a:rPr lang="es-MX" dirty="0">
                <a:latin typeface="Times" pitchFamily="18" charset="0"/>
              </a:rPr>
              <a:t>De personal</a:t>
            </a:r>
          </a:p>
          <a:p>
            <a:pPr lvl="0"/>
            <a:r>
              <a:rPr lang="es-MX" dirty="0">
                <a:latin typeface="Times" pitchFamily="18" charset="0"/>
              </a:rPr>
              <a:t>Del ambiente físico</a:t>
            </a:r>
          </a:p>
          <a:p>
            <a:pPr lvl="0"/>
            <a:r>
              <a:rPr lang="es-MX" dirty="0">
                <a:latin typeface="Times" pitchFamily="18" charset="0"/>
              </a:rPr>
              <a:t>De la configuración de sistemas de información</a:t>
            </a:r>
          </a:p>
          <a:p>
            <a:pPr lvl="0"/>
            <a:r>
              <a:rPr lang="es-MX" dirty="0">
                <a:latin typeface="Times" pitchFamily="18" charset="0"/>
              </a:rPr>
              <a:t>Del hardware, software o equipo de comunicación</a:t>
            </a:r>
          </a:p>
          <a:p>
            <a:pPr lvl="0"/>
            <a:r>
              <a:rPr lang="es-MX" dirty="0">
                <a:latin typeface="Times" pitchFamily="18" charset="0"/>
              </a:rPr>
              <a:t>De la relación con prestadores de servicios</a:t>
            </a:r>
          </a:p>
          <a:p>
            <a:pPr lvl="0"/>
            <a:r>
              <a:rPr lang="es-MX" dirty="0">
                <a:latin typeface="Times" pitchFamily="18" charset="0"/>
              </a:rPr>
              <a:t>De la relación con terceros</a:t>
            </a:r>
          </a:p>
          <a:p>
            <a:r>
              <a:rPr lang="es-MX" dirty="0">
                <a:latin typeface="Times" pitchFamily="18" charset="0"/>
              </a:rPr>
              <a:t> </a:t>
            </a:r>
          </a:p>
          <a:p>
            <a:r>
              <a:rPr lang="es-MX" b="1" dirty="0">
                <a:latin typeface="Times" pitchFamily="18" charset="0"/>
              </a:rPr>
              <a:t>La presencia de vulnerabilidades no causa daño por sí misma, se requiere de una amenaza que la explote.</a:t>
            </a:r>
            <a:r>
              <a:rPr lang="es-MX" dirty="0">
                <a:latin typeface="Times" pitchFamily="18" charset="0"/>
              </a:rPr>
              <a:t> Una vulnerabilidad que no se encuentre expuesta a una amenaza identificada posiblemente no requiera la implementación de un control, pero debe ser reconocida y monitoreada constantemente, o bien, cuando surja algún cambio. Por ejemplo, un equipo de cómputo o un archivero con información personal es vulnerable a inundaciones si se encuentra instalado en un sótano por el que pasan las tuberías del servicio de suministro de agua. De manera inversa, la amenaza de inundación se descarta si el equipo de cómputo o el archivero con datos personales se localiza en la parte más alta del edificio, lejos de tuberías de agua y de amenazas ambientales relacionadas.</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55</a:t>
            </a:fld>
            <a:endParaRPr lang="es-ES_tradnl" dirty="0"/>
          </a:p>
        </p:txBody>
      </p:sp>
    </p:spTree>
    <p:extLst>
      <p:ext uri="{BB962C8B-B14F-4D97-AF65-F5344CB8AC3E}">
        <p14:creationId xmlns:p14="http://schemas.microsoft.com/office/powerpoint/2010/main" val="5914434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MX" dirty="0">
                <a:latin typeface="Times" pitchFamily="18" charset="0"/>
              </a:rPr>
              <a:t>El contexto del IMA:</a:t>
            </a:r>
          </a:p>
          <a:p>
            <a:pPr defTabSz="904433" eaLnBrk="0" fontAlgn="base" hangingPunct="0">
              <a:spcBef>
                <a:spcPct val="30000"/>
              </a:spcBef>
              <a:spcAft>
                <a:spcPct val="0"/>
              </a:spcAft>
              <a:defRPr/>
            </a:pPr>
            <a:endParaRPr lang="es-MX" dirty="0">
              <a:latin typeface="Times" pitchFamily="18" charset="0"/>
            </a:endParaRPr>
          </a:p>
          <a:p>
            <a:pPr defTabSz="904433" eaLnBrk="0" fontAlgn="base" hangingPunct="0">
              <a:spcBef>
                <a:spcPct val="30000"/>
              </a:spcBef>
              <a:spcAft>
                <a:spcPct val="0"/>
              </a:spcAft>
              <a:defRPr/>
            </a:pPr>
            <a:r>
              <a:rPr lang="es-MX" dirty="0">
                <a:latin typeface="Times" pitchFamily="18" charset="0"/>
              </a:rPr>
              <a:t>El Instituto Mexicano de Audición, tiene una computadora sin antivirus y sus oficinas tienen un sistema anti-incendios.</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56</a:t>
            </a:fld>
            <a:endParaRPr lang="es-ES_tradnl" dirty="0"/>
          </a:p>
        </p:txBody>
      </p:sp>
    </p:spTree>
    <p:extLst>
      <p:ext uri="{BB962C8B-B14F-4D97-AF65-F5344CB8AC3E}">
        <p14:creationId xmlns:p14="http://schemas.microsoft.com/office/powerpoint/2010/main" val="479243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Ejemplo de la guerra de </a:t>
            </a:r>
            <a:r>
              <a:rPr lang="es-MX" dirty="0" err="1">
                <a:latin typeface="Times" pitchFamily="18" charset="0"/>
              </a:rPr>
              <a:t>troya</a:t>
            </a:r>
            <a:r>
              <a:rPr lang="es-MX" dirty="0">
                <a:latin typeface="Times" pitchFamily="18" charset="0"/>
              </a:rPr>
              <a:t>.</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57</a:t>
            </a:fld>
            <a:endParaRPr lang="es-ES_tradnl" dirty="0"/>
          </a:p>
        </p:txBody>
      </p:sp>
    </p:spTree>
    <p:extLst>
      <p:ext uri="{BB962C8B-B14F-4D97-AF65-F5344CB8AC3E}">
        <p14:creationId xmlns:p14="http://schemas.microsoft.com/office/powerpoint/2010/main" val="34074305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Extrapolando al caso del</a:t>
            </a:r>
            <a:r>
              <a:rPr lang="es-MX" baseline="0" dirty="0">
                <a:latin typeface="Times" pitchFamily="18" charset="0"/>
              </a:rPr>
              <a:t> Instituto Mexicano de Audición</a:t>
            </a:r>
            <a:r>
              <a:rPr lang="es-MX" dirty="0">
                <a:latin typeface="Times" pitchFamily="18" charset="0"/>
              </a:rPr>
              <a:t>. </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58</a:t>
            </a:fld>
            <a:endParaRPr lang="es-ES_tradnl" dirty="0"/>
          </a:p>
        </p:txBody>
      </p:sp>
    </p:spTree>
    <p:extLst>
      <p:ext uri="{BB962C8B-B14F-4D97-AF65-F5344CB8AC3E}">
        <p14:creationId xmlns:p14="http://schemas.microsoft.com/office/powerpoint/2010/main" val="4066503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MENCIONAR TIEMPO</a:t>
            </a:r>
          </a:p>
          <a:p>
            <a:endParaRPr lang="es-MX" dirty="0"/>
          </a:p>
          <a:p>
            <a:r>
              <a:rPr lang="es-MX" dirty="0"/>
              <a:t>CADA EQUIPO</a:t>
            </a:r>
            <a:r>
              <a:rPr lang="es-MX" baseline="0" dirty="0"/>
              <a:t> DEBE MENCIONAR UNA RELACIÓN</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59</a:t>
            </a:fld>
            <a:endParaRPr lang="es-ES_tradnl" dirty="0"/>
          </a:p>
        </p:txBody>
      </p:sp>
    </p:spTree>
    <p:extLst>
      <p:ext uri="{BB962C8B-B14F-4D97-AF65-F5344CB8AC3E}">
        <p14:creationId xmlns:p14="http://schemas.microsoft.com/office/powerpoint/2010/main" val="36295609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Como se señaló anteriormente, en la fase de </a:t>
            </a:r>
            <a:r>
              <a:rPr lang="es-MX" b="1" dirty="0">
                <a:latin typeface="Times" pitchFamily="18" charset="0"/>
              </a:rPr>
              <a:t>planeación</a:t>
            </a:r>
            <a:r>
              <a:rPr lang="es-MX" dirty="0">
                <a:latin typeface="Times" pitchFamily="18" charset="0"/>
              </a:rPr>
              <a:t> del SGSDP se requiere establecer los objetivos y procesos necesarios para llegar a la meta u obtener los resultados esperados por la organización, en este caso en particular, la protección y seguridad de los datos personales. Para ello, es necesario realizar, al menos, las siguientes acciones, que se detallarán a continuación:</a:t>
            </a:r>
          </a:p>
          <a:p>
            <a:r>
              <a:rPr lang="es-MX" dirty="0">
                <a:latin typeface="Times" pitchFamily="18" charset="0"/>
              </a:rPr>
              <a:t> </a:t>
            </a:r>
          </a:p>
          <a:p>
            <a:pPr lvl="0"/>
            <a:r>
              <a:rPr lang="es-MX" dirty="0">
                <a:latin typeface="Times" pitchFamily="18" charset="0"/>
              </a:rPr>
              <a:t>Establecer el </a:t>
            </a:r>
            <a:r>
              <a:rPr lang="es-MX" b="1" dirty="0">
                <a:latin typeface="Times" pitchFamily="18" charset="0"/>
              </a:rPr>
              <a:t>alcance y los objetivos</a:t>
            </a:r>
            <a:r>
              <a:rPr lang="es-MX" dirty="0">
                <a:latin typeface="Times" pitchFamily="18" charset="0"/>
              </a:rPr>
              <a:t> de la gestión de los datos personales;</a:t>
            </a:r>
          </a:p>
          <a:p>
            <a:pPr lvl="0"/>
            <a:r>
              <a:rPr lang="es-MX" dirty="0">
                <a:latin typeface="Times" pitchFamily="18" charset="0"/>
              </a:rPr>
              <a:t>Elaborar una </a:t>
            </a:r>
            <a:r>
              <a:rPr lang="es-MX" b="1" dirty="0">
                <a:latin typeface="Times" pitchFamily="18" charset="0"/>
              </a:rPr>
              <a:t>política de gestión</a:t>
            </a:r>
            <a:r>
              <a:rPr lang="es-MX" dirty="0">
                <a:latin typeface="Times" pitchFamily="18" charset="0"/>
              </a:rPr>
              <a:t> de datos personales;</a:t>
            </a:r>
          </a:p>
          <a:p>
            <a:pPr lvl="0"/>
            <a:r>
              <a:rPr lang="es-MX" b="1" dirty="0">
                <a:latin typeface="Times" pitchFamily="18" charset="0"/>
              </a:rPr>
              <a:t>Establecer las funciones y obligaciones de quienes traten los datos personales;</a:t>
            </a:r>
            <a:endParaRPr lang="es-MX" dirty="0">
              <a:latin typeface="Times" pitchFamily="18" charset="0"/>
            </a:endParaRPr>
          </a:p>
          <a:p>
            <a:pPr lvl="0"/>
            <a:r>
              <a:rPr lang="es-MX" b="1" dirty="0">
                <a:latin typeface="Times" pitchFamily="18" charset="0"/>
              </a:rPr>
              <a:t>Elaborar un inventario de datos personales</a:t>
            </a:r>
            <a:r>
              <a:rPr lang="es-MX" dirty="0">
                <a:latin typeface="Times" pitchFamily="18" charset="0"/>
              </a:rPr>
              <a:t>; </a:t>
            </a:r>
          </a:p>
          <a:p>
            <a:pPr lvl="0"/>
            <a:r>
              <a:rPr lang="es-MX" dirty="0">
                <a:latin typeface="Times" pitchFamily="18" charset="0"/>
              </a:rPr>
              <a:t>Analizar los riesgos a los que están sujetos los datos personales, y </a:t>
            </a:r>
          </a:p>
          <a:p>
            <a:pPr lvl="0"/>
            <a:r>
              <a:rPr lang="es-MX" dirty="0">
                <a:latin typeface="Times" pitchFamily="18" charset="0"/>
              </a:rPr>
              <a:t>Identificar las medidas de seguridad y realizar el análisis de brecha. </a:t>
            </a: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60</a:t>
            </a:fld>
            <a:endParaRPr lang="es-ES_tradnl" dirty="0"/>
          </a:p>
        </p:txBody>
      </p:sp>
    </p:spTree>
    <p:extLst>
      <p:ext uri="{BB962C8B-B14F-4D97-AF65-F5344CB8AC3E}">
        <p14:creationId xmlns:p14="http://schemas.microsoft.com/office/powerpoint/2010/main" val="332261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82635" indent="-282635" algn="just">
              <a:buFont typeface="Arial" panose="020B0604020202020204" pitchFamily="34" charset="0"/>
              <a:buChar char="•"/>
            </a:pPr>
            <a:r>
              <a:rPr lang="es-MX" dirty="0">
                <a:latin typeface="Times" pitchFamily="18" charset="0"/>
              </a:rPr>
              <a:t>Publicadas el </a:t>
            </a:r>
            <a:r>
              <a:rPr lang="es-MX" b="1" dirty="0">
                <a:latin typeface="Times" pitchFamily="18" charset="0"/>
              </a:rPr>
              <a:t>30 de Octubre de 2013</a:t>
            </a:r>
            <a:r>
              <a:rPr lang="es-MX" dirty="0">
                <a:latin typeface="Times" pitchFamily="18" charset="0"/>
              </a:rPr>
              <a:t> en el Diario Oficial de la Federación.</a:t>
            </a:r>
          </a:p>
          <a:p>
            <a:pPr marL="282635" indent="-282635" algn="just">
              <a:buFont typeface="Arial" panose="020B0604020202020204" pitchFamily="34" charset="0"/>
              <a:buChar char="•"/>
            </a:pPr>
            <a:r>
              <a:rPr lang="es-MX" b="1" dirty="0">
                <a:latin typeface="Times" pitchFamily="18" charset="0"/>
              </a:rPr>
              <a:t>Marco de referencia respecto a las acciones que se consideran como las mínimas necesarias para la seguridad de los datos personales</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7</a:t>
            </a:fld>
            <a:endParaRPr lang="es-ES_tradnl" dirty="0"/>
          </a:p>
        </p:txBody>
      </p:sp>
    </p:spTree>
    <p:extLst>
      <p:ext uri="{BB962C8B-B14F-4D97-AF65-F5344CB8AC3E}">
        <p14:creationId xmlns:p14="http://schemas.microsoft.com/office/powerpoint/2010/main" val="1804163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Y por</a:t>
            </a:r>
            <a:r>
              <a:rPr lang="es-MX" baseline="0" dirty="0"/>
              <a:t> qué es importante conocer el flujo de los datos? </a:t>
            </a:r>
          </a:p>
          <a:p>
            <a:endParaRPr lang="es-MX" baseline="0" dirty="0"/>
          </a:p>
          <a:p>
            <a:r>
              <a:rPr lang="es-MX" baseline="0" dirty="0"/>
              <a:t>Como leyeron en el caso de estudio los gerentes del IMA suelen copiar a una USB la BD de Pacientes</a:t>
            </a:r>
          </a:p>
          <a:p>
            <a:endParaRPr lang="es-MX" baseline="0" dirty="0"/>
          </a:p>
          <a:p>
            <a:r>
              <a:rPr lang="es-MX" baseline="0" dirty="0"/>
              <a:t>(Copiar base de datos).</a:t>
            </a:r>
          </a:p>
          <a:p>
            <a:endParaRPr lang="es-MX" baseline="0"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61</a:t>
            </a:fld>
            <a:endParaRPr lang="es-ES_tradnl" dirty="0"/>
          </a:p>
        </p:txBody>
      </p:sp>
    </p:spTree>
    <p:extLst>
      <p:ext uri="{BB962C8B-B14F-4D97-AF65-F5344CB8AC3E}">
        <p14:creationId xmlns:p14="http://schemas.microsoft.com/office/powerpoint/2010/main" val="14370320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establecen líneas generales.</a:t>
            </a:r>
          </a:p>
          <a:p>
            <a:endParaRPr lang="es-MX" dirty="0"/>
          </a:p>
          <a:p>
            <a:r>
              <a:rPr lang="es-MX" dirty="0"/>
              <a:t>En</a:t>
            </a:r>
            <a:r>
              <a:rPr lang="es-MX" baseline="0" dirty="0"/>
              <a:t> este paso se ponen por</a:t>
            </a:r>
            <a:r>
              <a:rPr lang="es-MX" dirty="0"/>
              <a:t> escrito las reglas del juego, en función de los factores contractuales,</a:t>
            </a:r>
            <a:r>
              <a:rPr lang="es-MX" baseline="0" dirty="0"/>
              <a:t> y claro del alcance y los </a:t>
            </a:r>
            <a:r>
              <a:rPr lang="es-MX" dirty="0"/>
              <a:t>objetivos,</a:t>
            </a:r>
            <a:r>
              <a:rPr lang="es-MX" baseline="0" dirty="0"/>
              <a:t> que quiere lograr la organización con el SGSDP.</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62</a:t>
            </a:fld>
            <a:endParaRPr lang="es-ES"/>
          </a:p>
        </p:txBody>
      </p:sp>
    </p:spTree>
    <p:extLst>
      <p:ext uri="{BB962C8B-B14F-4D97-AF65-F5344CB8AC3E}">
        <p14:creationId xmlns:p14="http://schemas.microsoft.com/office/powerpoint/2010/main" val="3101332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a:solidFill>
                  <a:schemeClr val="tx1"/>
                </a:solidFill>
              </a:rPr>
              <a:t>Realizar un análisis de brecha, </a:t>
            </a:r>
            <a:r>
              <a:rPr lang="es-MX" sz="1200" b="1" dirty="0">
                <a:solidFill>
                  <a:srgbClr val="7030A0"/>
                </a:solidFill>
              </a:rPr>
              <a:t>comparando las medidas de seguridad existentes contra las faltantes</a:t>
            </a:r>
            <a:r>
              <a:rPr lang="es-MX" sz="1200" dirty="0">
                <a:solidFill>
                  <a:schemeClr val="tx1"/>
                </a:solidFill>
              </a:rPr>
              <a:t> en la organización del responsable</a:t>
            </a:r>
          </a:p>
          <a:p>
            <a:r>
              <a:rPr lang="es-ES" sz="1200" b="1" dirty="0"/>
              <a:t>(Art 33 LGPDPPSO frac. V – Lineamientos Generales Art. 61)</a:t>
            </a:r>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63</a:t>
            </a:fld>
            <a:endParaRPr lang="es-ES"/>
          </a:p>
        </p:txBody>
      </p:sp>
    </p:spTree>
    <p:extLst>
      <p:ext uri="{BB962C8B-B14F-4D97-AF65-F5344CB8AC3E}">
        <p14:creationId xmlns:p14="http://schemas.microsoft.com/office/powerpoint/2010/main" val="22713101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En esta sección se preguntará de manera rápida a los usuarios si, con lo que han revisado y visto del caso del</a:t>
            </a:r>
            <a:r>
              <a:rPr lang="es-MX" baseline="0" dirty="0">
                <a:latin typeface="Times" pitchFamily="18" charset="0"/>
              </a:rPr>
              <a:t> Instituto Mexicano de Audición (IMA)</a:t>
            </a:r>
            <a:endParaRPr lang="es-MX" dirty="0">
              <a:latin typeface="Times" pitchFamily="18" charset="0"/>
            </a:endParaRPr>
          </a:p>
          <a:p>
            <a:endParaRPr lang="es-MX" dirty="0">
              <a:latin typeface="Times" pitchFamily="18" charset="0"/>
            </a:endParaRPr>
          </a:p>
          <a:p>
            <a:r>
              <a:rPr lang="es-MX" dirty="0">
                <a:latin typeface="Times" pitchFamily="18" charset="0"/>
              </a:rPr>
              <a:t>IMA ya tiene una política</a:t>
            </a:r>
          </a:p>
          <a:p>
            <a:endParaRPr lang="es-MX" dirty="0">
              <a:latin typeface="Times" pitchFamily="18" charset="0"/>
            </a:endParaRPr>
          </a:p>
          <a:p>
            <a:r>
              <a:rPr lang="es-MX" dirty="0">
                <a:latin typeface="Times" pitchFamily="18" charset="0"/>
              </a:rPr>
              <a:t>Falta que establezca mecanismos de revisión de la política</a:t>
            </a:r>
            <a:r>
              <a:rPr lang="es-MX" baseline="0" dirty="0">
                <a:latin typeface="Times" pitchFamily="18" charset="0"/>
              </a:rPr>
              <a:t> y los mecanismos que serán implementador para su definición  y medición de la efectividad</a:t>
            </a:r>
            <a:endParaRPr lang="es-MX" dirty="0">
              <a:latin typeface="Times" pitchFamily="18" charset="0"/>
            </a:endParaRPr>
          </a:p>
          <a:p>
            <a:endParaRPr lang="es-MX" dirty="0">
              <a:latin typeface="Times" pitchFamily="18" charset="0"/>
            </a:endParaRPr>
          </a:p>
          <a:p>
            <a:r>
              <a:rPr lang="es-MX" dirty="0">
                <a:latin typeface="Times" pitchFamily="18" charset="0"/>
              </a:rPr>
              <a:t>Documentación del SGSDP</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64</a:t>
            </a:fld>
            <a:endParaRPr lang="es-ES_tradnl" dirty="0"/>
          </a:p>
        </p:txBody>
      </p:sp>
    </p:spTree>
    <p:extLst>
      <p:ext uri="{BB962C8B-B14F-4D97-AF65-F5344CB8AC3E}">
        <p14:creationId xmlns:p14="http://schemas.microsoft.com/office/powerpoint/2010/main" val="3901165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latin typeface="Times" pitchFamily="18" charset="0"/>
            </a:endParaRPr>
          </a:p>
          <a:p>
            <a:r>
              <a:rPr lang="es-MX" dirty="0">
                <a:latin typeface="Times" pitchFamily="18" charset="0"/>
              </a:rPr>
              <a:t>Legislación aplicable (IMA al menos esta viendo la referente a la LGPDPPSO)</a:t>
            </a:r>
          </a:p>
          <a:p>
            <a:endParaRPr lang="es-MX" dirty="0">
              <a:latin typeface="Times" pitchFamily="18" charset="0"/>
            </a:endParaRPr>
          </a:p>
          <a:p>
            <a:r>
              <a:rPr lang="es-MX" dirty="0">
                <a:latin typeface="Times" pitchFamily="18" charset="0"/>
              </a:rPr>
              <a:t>Salvaguarda de registros</a:t>
            </a:r>
          </a:p>
          <a:p>
            <a:r>
              <a:rPr lang="es-MX" dirty="0">
                <a:latin typeface="Times" pitchFamily="18" charset="0"/>
              </a:rPr>
              <a:t>Prevención del mal uso de activos</a:t>
            </a:r>
          </a:p>
          <a:p>
            <a:r>
              <a:rPr lang="es-MX" dirty="0">
                <a:latin typeface="Times" pitchFamily="18" charset="0"/>
              </a:rPr>
              <a:t>Auditoría y protección de la documentación/evidencia.</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65</a:t>
            </a:fld>
            <a:endParaRPr lang="es-ES_tradnl" dirty="0"/>
          </a:p>
        </p:txBody>
      </p:sp>
    </p:spTree>
    <p:extLst>
      <p:ext uri="{BB962C8B-B14F-4D97-AF65-F5344CB8AC3E}">
        <p14:creationId xmlns:p14="http://schemas.microsoft.com/office/powerpoint/2010/main" val="36675564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Administración y coordinación/designación de deberes de seguridad (Eso ya lo tiene cubierto el</a:t>
            </a:r>
            <a:r>
              <a:rPr lang="es-MX" baseline="0" dirty="0">
                <a:latin typeface="Times" pitchFamily="18" charset="0"/>
              </a:rPr>
              <a:t> IMA</a:t>
            </a:r>
            <a:r>
              <a:rPr lang="es-MX" dirty="0">
                <a:latin typeface="Times" pitchFamily="18" charset="0"/>
              </a:rPr>
              <a:t>)</a:t>
            </a:r>
          </a:p>
          <a:p>
            <a:endParaRPr lang="es-MX" dirty="0">
              <a:latin typeface="Times" pitchFamily="18" charset="0"/>
            </a:endParaRPr>
          </a:p>
          <a:p>
            <a:r>
              <a:rPr lang="es-MX" dirty="0">
                <a:latin typeface="Times" pitchFamily="18" charset="0"/>
              </a:rPr>
              <a:t>Designación de deberes en seguridad</a:t>
            </a:r>
          </a:p>
          <a:p>
            <a:endParaRPr lang="es-MX" dirty="0">
              <a:latin typeface="Times" pitchFamily="18" charset="0"/>
            </a:endParaRPr>
          </a:p>
          <a:p>
            <a:r>
              <a:rPr lang="es-MX" dirty="0">
                <a:latin typeface="Times" pitchFamily="18" charset="0"/>
              </a:rPr>
              <a:t>Recomendaciones de un especialista</a:t>
            </a:r>
          </a:p>
          <a:p>
            <a:endParaRPr lang="es-MX" dirty="0">
              <a:latin typeface="Times" pitchFamily="18" charset="0"/>
            </a:endParaRPr>
          </a:p>
          <a:p>
            <a:r>
              <a:rPr lang="es-MX" dirty="0">
                <a:latin typeface="Times" pitchFamily="18" charset="0"/>
              </a:rPr>
              <a:t>Cooperación con organizaciones</a:t>
            </a:r>
          </a:p>
          <a:p>
            <a:endParaRPr lang="es-MX" dirty="0">
              <a:latin typeface="Times" pitchFamily="18" charset="0"/>
            </a:endParaRPr>
          </a:p>
          <a:p>
            <a:r>
              <a:rPr lang="es-MX" b="1" dirty="0">
                <a:latin typeface="Times" pitchFamily="18" charset="0"/>
              </a:rPr>
              <a:t>Revisión de las clausulas con </a:t>
            </a:r>
            <a:r>
              <a:rPr lang="es-MX" b="1" dirty="0" err="1">
                <a:latin typeface="Times" pitchFamily="18" charset="0"/>
              </a:rPr>
              <a:t>Publidatos</a:t>
            </a:r>
            <a:r>
              <a:rPr lang="es-MX" b="1" dirty="0">
                <a:latin typeface="Times" pitchFamily="18" charset="0"/>
              </a:rPr>
              <a:t> faltante. </a:t>
            </a:r>
            <a:endParaRPr lang="es-MX" dirty="0">
              <a:latin typeface="Times" pitchFamily="18" charset="0"/>
            </a:endParaRPr>
          </a:p>
          <a:p>
            <a:endParaRPr lang="es-MX" dirty="0">
              <a:latin typeface="Times" pitchFamily="18" charset="0"/>
            </a:endParaRPr>
          </a:p>
          <a:p>
            <a:endParaRPr lang="es-MX" dirty="0">
              <a:latin typeface="Times" pitchFamily="18" charset="0"/>
            </a:endParaRP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66</a:t>
            </a:fld>
            <a:endParaRPr lang="es-ES_tradnl" dirty="0"/>
          </a:p>
        </p:txBody>
      </p:sp>
    </p:spTree>
    <p:extLst>
      <p:ext uri="{BB962C8B-B14F-4D97-AF65-F5344CB8AC3E}">
        <p14:creationId xmlns:p14="http://schemas.microsoft.com/office/powerpoint/2010/main" val="1587351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IMA ya cuenta con un inventario de datos y activos en este punto. </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67</a:t>
            </a:fld>
            <a:endParaRPr lang="es-ES_tradnl" dirty="0"/>
          </a:p>
        </p:txBody>
      </p:sp>
    </p:spTree>
    <p:extLst>
      <p:ext uri="{BB962C8B-B14F-4D97-AF65-F5344CB8AC3E}">
        <p14:creationId xmlns:p14="http://schemas.microsoft.com/office/powerpoint/2010/main" val="3087321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Roles y responsabilidades. Eso ya lo definió</a:t>
            </a:r>
            <a:r>
              <a:rPr lang="es-MX" baseline="0" dirty="0">
                <a:latin typeface="Times" pitchFamily="18" charset="0"/>
              </a:rPr>
              <a:t> el IMA</a:t>
            </a:r>
            <a:r>
              <a:rPr lang="es-MX" dirty="0">
                <a:latin typeface="Times" pitchFamily="18" charset="0"/>
              </a:rPr>
              <a:t>. </a:t>
            </a:r>
          </a:p>
          <a:p>
            <a:endParaRPr lang="es-MX" dirty="0">
              <a:latin typeface="Times" pitchFamily="18" charset="0"/>
            </a:endParaRPr>
          </a:p>
          <a:p>
            <a:r>
              <a:rPr lang="es-MX" dirty="0">
                <a:latin typeface="Times" pitchFamily="18" charset="0"/>
              </a:rPr>
              <a:t>Revisión de contratación del personal (Eso ya lo hace RRHH y además presenta la clausula de confidencialidad)</a:t>
            </a:r>
          </a:p>
          <a:p>
            <a:endParaRPr lang="es-MX" dirty="0">
              <a:latin typeface="Times" pitchFamily="18" charset="0"/>
            </a:endParaRPr>
          </a:p>
          <a:p>
            <a:r>
              <a:rPr lang="es-MX" dirty="0">
                <a:latin typeface="Times" pitchFamily="18" charset="0"/>
              </a:rPr>
              <a:t>Junto con los términos y condiciones</a:t>
            </a:r>
          </a:p>
          <a:p>
            <a:endParaRPr lang="es-MX" dirty="0">
              <a:latin typeface="Times" pitchFamily="18" charset="0"/>
            </a:endParaRPr>
          </a:p>
          <a:p>
            <a:r>
              <a:rPr lang="es-MX" dirty="0">
                <a:latin typeface="Times" pitchFamily="18" charset="0"/>
              </a:rPr>
              <a:t>Educación y entrenamiento (Ese lo desarrollará el IMA después).</a:t>
            </a:r>
          </a:p>
          <a:p>
            <a:endParaRPr lang="es-MX" dirty="0">
              <a:latin typeface="Times" pitchFamily="18" charset="0"/>
            </a:endParaRP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68</a:t>
            </a:fld>
            <a:endParaRPr lang="es-ES_tradnl" dirty="0"/>
          </a:p>
        </p:txBody>
      </p:sp>
    </p:spTree>
    <p:extLst>
      <p:ext uri="{BB962C8B-B14F-4D97-AF65-F5344CB8AC3E}">
        <p14:creationId xmlns:p14="http://schemas.microsoft.com/office/powerpoint/2010/main" val="2802444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De esto no se ha mencionado más que durante la presentación lo del sistema anti-incendios para</a:t>
            </a:r>
            <a:r>
              <a:rPr lang="es-MX" baseline="0" dirty="0">
                <a:latin typeface="Times" pitchFamily="18" charset="0"/>
              </a:rPr>
              <a:t> el IMA</a:t>
            </a:r>
            <a:r>
              <a:rPr lang="es-MX" dirty="0">
                <a:latin typeface="Times" pitchFamily="18" charset="0"/>
              </a:rPr>
              <a:t>.</a:t>
            </a:r>
          </a:p>
          <a:p>
            <a:endParaRPr lang="es-MX" dirty="0">
              <a:latin typeface="Times" pitchFamily="18" charset="0"/>
            </a:endParaRPr>
          </a:p>
          <a:p>
            <a:r>
              <a:rPr lang="es-MX" dirty="0">
                <a:latin typeface="Times" pitchFamily="18" charset="0"/>
              </a:rPr>
              <a:t>Perímetro, control de acceso, Mantenimiento de equipo.</a:t>
            </a:r>
          </a:p>
          <a:p>
            <a:endParaRPr lang="es-MX" dirty="0">
              <a:latin typeface="Times" pitchFamily="18" charset="0"/>
            </a:endParaRPr>
          </a:p>
          <a:p>
            <a:r>
              <a:rPr lang="es-MX" dirty="0">
                <a:latin typeface="Times" pitchFamily="18" charset="0"/>
              </a:rPr>
              <a:t>Borrado seguro de la información. </a:t>
            </a:r>
          </a:p>
          <a:p>
            <a:endParaRPr lang="es-MX" dirty="0">
              <a:latin typeface="Times" pitchFamily="18" charset="0"/>
            </a:endParaRP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69</a:t>
            </a:fld>
            <a:endParaRPr lang="es-ES_tradnl" dirty="0"/>
          </a:p>
        </p:txBody>
      </p:sp>
    </p:spTree>
    <p:extLst>
      <p:ext uri="{BB962C8B-B14F-4D97-AF65-F5344CB8AC3E}">
        <p14:creationId xmlns:p14="http://schemas.microsoft.com/office/powerpoint/2010/main" val="3107703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IMA no tiene antivirus, según el caso de estudio. </a:t>
            </a:r>
          </a:p>
          <a:p>
            <a:endParaRPr lang="es-MX" dirty="0">
              <a:latin typeface="Times" pitchFamily="18" charset="0"/>
            </a:endParaRPr>
          </a:p>
          <a:p>
            <a:r>
              <a:rPr lang="es-MX" dirty="0">
                <a:latin typeface="Times" pitchFamily="18" charset="0"/>
              </a:rPr>
              <a:t>IMA tiene segregación de tareas pero no está documentada. </a:t>
            </a:r>
          </a:p>
          <a:p>
            <a:endParaRPr lang="es-MX" dirty="0">
              <a:latin typeface="Times" pitchFamily="18" charset="0"/>
            </a:endParaRPr>
          </a:p>
          <a:p>
            <a:r>
              <a:rPr lang="es-MX" dirty="0">
                <a:latin typeface="Times" pitchFamily="18" charset="0"/>
              </a:rPr>
              <a:t>Estándares de configuración segura y actualización de sistemas. </a:t>
            </a:r>
          </a:p>
          <a:p>
            <a:endParaRPr lang="es-MX" dirty="0">
              <a:latin typeface="Times" pitchFamily="18" charset="0"/>
            </a:endParaRP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70</a:t>
            </a:fld>
            <a:endParaRPr lang="es-ES_tradnl" dirty="0"/>
          </a:p>
        </p:txBody>
      </p:sp>
    </p:spTree>
    <p:extLst>
      <p:ext uri="{BB962C8B-B14F-4D97-AF65-F5344CB8AC3E}">
        <p14:creationId xmlns:p14="http://schemas.microsoft.com/office/powerpoint/2010/main" val="143871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Definiciones</a:t>
            </a:r>
            <a:r>
              <a:rPr lang="es-MX" baseline="0" dirty="0"/>
              <a:t> importantes para el SGSDP</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8</a:t>
            </a:fld>
            <a:endParaRPr lang="es-ES_tradnl" dirty="0"/>
          </a:p>
        </p:txBody>
      </p:sp>
    </p:spTree>
    <p:extLst>
      <p:ext uri="{BB962C8B-B14F-4D97-AF65-F5344CB8AC3E}">
        <p14:creationId xmlns:p14="http://schemas.microsoft.com/office/powerpoint/2010/main" val="9154871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Reglas de control de acceso </a:t>
            </a:r>
          </a:p>
          <a:p>
            <a:r>
              <a:rPr lang="es-MX" dirty="0">
                <a:latin typeface="Times" pitchFamily="18" charset="0"/>
              </a:rPr>
              <a:t>Gestión de contraseñas y usuarios</a:t>
            </a:r>
          </a:p>
          <a:p>
            <a:r>
              <a:rPr lang="es-MX" dirty="0">
                <a:latin typeface="Times" pitchFamily="18" charset="0"/>
              </a:rPr>
              <a:t>Gestión de privilegios (como sólo hay una computadora, esto puede ser un control de seguridad faltante en IMA)</a:t>
            </a:r>
          </a:p>
          <a:p>
            <a:r>
              <a:rPr lang="es-MX" dirty="0">
                <a:latin typeface="Times" pitchFamily="18" charset="0"/>
              </a:rPr>
              <a:t>Equipos sin atender</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71</a:t>
            </a:fld>
            <a:endParaRPr lang="es-ES_tradnl" dirty="0"/>
          </a:p>
        </p:txBody>
      </p:sp>
    </p:spTree>
    <p:extLst>
      <p:ext uri="{BB962C8B-B14F-4D97-AF65-F5344CB8AC3E}">
        <p14:creationId xmlns:p14="http://schemas.microsoft.com/office/powerpoint/2010/main" val="15705200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Validación de datos</a:t>
            </a:r>
          </a:p>
          <a:p>
            <a:r>
              <a:rPr lang="es-MX" dirty="0">
                <a:latin typeface="Times" pitchFamily="18" charset="0"/>
              </a:rPr>
              <a:t>Cifrado</a:t>
            </a:r>
          </a:p>
          <a:p>
            <a:r>
              <a:rPr lang="es-MX" dirty="0">
                <a:latin typeface="Times" pitchFamily="18" charset="0"/>
              </a:rPr>
              <a:t>Control de software y sistemas</a:t>
            </a:r>
          </a:p>
          <a:p>
            <a:r>
              <a:rPr lang="es-MX" dirty="0">
                <a:latin typeface="Times" pitchFamily="18" charset="0"/>
              </a:rPr>
              <a:t>Todo lo relacionado al desarrollo de software (Casi no le aplica al</a:t>
            </a:r>
            <a:r>
              <a:rPr lang="es-MX" baseline="0" dirty="0">
                <a:latin typeface="Times" pitchFamily="18" charset="0"/>
              </a:rPr>
              <a:t> IMA)</a:t>
            </a:r>
            <a:endParaRPr lang="es-MX" dirty="0">
              <a:latin typeface="Times" pitchFamily="18" charset="0"/>
            </a:endParaRPr>
          </a:p>
          <a:p>
            <a:r>
              <a:rPr lang="es-MX" dirty="0">
                <a:latin typeface="Times" pitchFamily="18" charset="0"/>
              </a:rPr>
              <a:t>Adquisición de licencias. </a:t>
            </a:r>
          </a:p>
          <a:p>
            <a:endParaRPr lang="es-MX" dirty="0">
              <a:latin typeface="Times" pitchFamily="18" charset="0"/>
            </a:endParaRP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72</a:t>
            </a:fld>
            <a:endParaRPr lang="es-ES_tradnl" dirty="0"/>
          </a:p>
        </p:txBody>
      </p:sp>
    </p:spTree>
    <p:extLst>
      <p:ext uri="{BB962C8B-B14F-4D97-AF65-F5344CB8AC3E}">
        <p14:creationId xmlns:p14="http://schemas.microsoft.com/office/powerpoint/2010/main" val="29435674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Considerar</a:t>
            </a:r>
            <a:r>
              <a:rPr lang="es-MX" baseline="0" dirty="0">
                <a:latin typeface="Times" pitchFamily="18" charset="0"/>
              </a:rPr>
              <a:t> lo mencionado el la Ley y lineamientos generales en materia de vulneraciones LGPDPPSO Art. 37, 38, 39, 40 – Lineamientos Generales Art. 66, 67, 68, 69</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73</a:t>
            </a:fld>
            <a:endParaRPr lang="es-ES_tradnl" dirty="0"/>
          </a:p>
        </p:txBody>
      </p:sp>
    </p:spTree>
    <p:extLst>
      <p:ext uri="{BB962C8B-B14F-4D97-AF65-F5344CB8AC3E}">
        <p14:creationId xmlns:p14="http://schemas.microsoft.com/office/powerpoint/2010/main" val="39114214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Aquí se maneja como respuesta abierta porque en el plan de tratamiento</a:t>
            </a:r>
            <a:r>
              <a:rPr lang="es-MX" baseline="0" dirty="0"/>
              <a:t> se detallara la posible solución de plan de Trabajo para el IMA </a:t>
            </a:r>
          </a:p>
          <a:p>
            <a:endParaRPr lang="es-MX" baseline="0" dirty="0"/>
          </a:p>
          <a:p>
            <a:r>
              <a:rPr lang="es-EC" dirty="0">
                <a:latin typeface="Times" pitchFamily="18" charset="0"/>
              </a:rPr>
              <a:t>El análisis de brecha consiste en identificar:</a:t>
            </a:r>
            <a:endParaRPr lang="es-MX" dirty="0">
              <a:latin typeface="Times" pitchFamily="18" charset="0"/>
            </a:endParaRPr>
          </a:p>
          <a:p>
            <a:r>
              <a:rPr lang="es-EC" dirty="0">
                <a:latin typeface="Times" pitchFamily="18" charset="0"/>
              </a:rPr>
              <a:t> </a:t>
            </a:r>
            <a:endParaRPr lang="es-MX" dirty="0">
              <a:latin typeface="Times" pitchFamily="18" charset="0"/>
            </a:endParaRPr>
          </a:p>
          <a:p>
            <a:pPr lvl="0"/>
            <a:r>
              <a:rPr lang="es-EC" b="1" dirty="0">
                <a:latin typeface="Times" pitchFamily="18" charset="0"/>
              </a:rPr>
              <a:t>Las medidas de seguridad existentes</a:t>
            </a:r>
            <a:endParaRPr lang="es-MX" b="1" dirty="0">
              <a:latin typeface="Times" pitchFamily="18" charset="0"/>
            </a:endParaRPr>
          </a:p>
          <a:p>
            <a:pPr lvl="0"/>
            <a:r>
              <a:rPr lang="es-EC" b="1" dirty="0">
                <a:latin typeface="Times" pitchFamily="18" charset="0"/>
              </a:rPr>
              <a:t>Las medidas de seguridad existentes que operan correctamente</a:t>
            </a:r>
            <a:endParaRPr lang="es-MX" b="1" dirty="0">
              <a:latin typeface="Times" pitchFamily="18" charset="0"/>
            </a:endParaRPr>
          </a:p>
          <a:p>
            <a:pPr lvl="0"/>
            <a:r>
              <a:rPr lang="es-EC" b="1" dirty="0">
                <a:latin typeface="Times" pitchFamily="18" charset="0"/>
              </a:rPr>
              <a:t>Las medidas de seguridad faltantes</a:t>
            </a:r>
            <a:endParaRPr lang="es-MX" b="1" dirty="0">
              <a:latin typeface="Times" pitchFamily="18" charset="0"/>
            </a:endParaRPr>
          </a:p>
          <a:p>
            <a:pPr lvl="0"/>
            <a:r>
              <a:rPr lang="es-EC" b="1" dirty="0">
                <a:latin typeface="Times" pitchFamily="18" charset="0"/>
              </a:rPr>
              <a:t>Si existen nuevas medidas de seguridad que puedan remplazar a uno o más controles implementados actualmente. </a:t>
            </a:r>
            <a:endParaRPr lang="es-MX" b="1" dirty="0">
              <a:latin typeface="Times" pitchFamily="18" charset="0"/>
            </a:endParaRPr>
          </a:p>
          <a:p>
            <a:endParaRPr lang="es-MX" b="1" dirty="0">
              <a:latin typeface="Times" pitchFamily="18" charset="0"/>
            </a:endParaRPr>
          </a:p>
          <a:p>
            <a:r>
              <a:rPr lang="es-EC" dirty="0">
                <a:latin typeface="Times" pitchFamily="18" charset="0"/>
              </a:rPr>
              <a:t>La madurez de los controles puede ser identificada en uno de los siguientes niveles:</a:t>
            </a:r>
            <a:endParaRPr lang="es-MX" dirty="0">
              <a:latin typeface="Times" pitchFamily="18" charset="0"/>
            </a:endParaRPr>
          </a:p>
          <a:p>
            <a:pPr lvl="0"/>
            <a:r>
              <a:rPr lang="es-EC" b="1" dirty="0">
                <a:latin typeface="Times" pitchFamily="18" charset="0"/>
              </a:rPr>
              <a:t>Documentado.</a:t>
            </a:r>
            <a:r>
              <a:rPr lang="es-EC" dirty="0">
                <a:latin typeface="Times" pitchFamily="18" charset="0"/>
              </a:rPr>
              <a:t> Se ha plasmado en un documento las características y objetivos del control, así como las medidas que soportan su cumplimiento.</a:t>
            </a:r>
            <a:endParaRPr lang="es-MX" dirty="0">
              <a:latin typeface="Times" pitchFamily="18" charset="0"/>
            </a:endParaRPr>
          </a:p>
          <a:p>
            <a:pPr lvl="0"/>
            <a:r>
              <a:rPr lang="es-EC" b="1" dirty="0">
                <a:latin typeface="Times" pitchFamily="18" charset="0"/>
              </a:rPr>
              <a:t>Implementado.</a:t>
            </a:r>
            <a:r>
              <a:rPr lang="es-EC" dirty="0">
                <a:latin typeface="Times" pitchFamily="18" charset="0"/>
              </a:rPr>
              <a:t> El control ya se encuentra puesto en marcha a través de una o más medidas de seguridad.</a:t>
            </a:r>
            <a:endParaRPr lang="es-MX" dirty="0">
              <a:latin typeface="Times" pitchFamily="18" charset="0"/>
            </a:endParaRPr>
          </a:p>
          <a:p>
            <a:pPr lvl="0"/>
            <a:r>
              <a:rPr lang="es-EC" b="1" dirty="0">
                <a:latin typeface="Times" pitchFamily="18" charset="0"/>
              </a:rPr>
              <a:t>Registros.</a:t>
            </a:r>
            <a:r>
              <a:rPr lang="es-EC" dirty="0">
                <a:latin typeface="Times" pitchFamily="18" charset="0"/>
              </a:rPr>
              <a:t> Se generan registros de la operación del control y de sus medidas de seguridad.</a:t>
            </a:r>
            <a:endParaRPr lang="es-MX" dirty="0">
              <a:latin typeface="Times" pitchFamily="18" charset="0"/>
            </a:endParaRPr>
          </a:p>
          <a:p>
            <a:pPr lvl="0"/>
            <a:r>
              <a:rPr lang="es-EC" b="1" dirty="0">
                <a:latin typeface="Times" pitchFamily="18" charset="0"/>
              </a:rPr>
              <a:t>Monitoreo.</a:t>
            </a:r>
            <a:r>
              <a:rPr lang="es-EC" dirty="0">
                <a:latin typeface="Times" pitchFamily="18" charset="0"/>
              </a:rPr>
              <a:t> Se han establecido métricas que permiten dar seguimiento a la eficacia del control.</a:t>
            </a:r>
            <a:endParaRPr lang="es-MX" dirty="0">
              <a:latin typeface="Times" pitchFamily="18" charset="0"/>
            </a:endParaRPr>
          </a:p>
          <a:p>
            <a:pPr lvl="0"/>
            <a:r>
              <a:rPr lang="es-EC" b="1" dirty="0">
                <a:latin typeface="Times" pitchFamily="18" charset="0"/>
              </a:rPr>
              <a:t>Indicadores Clave de Rendimiento</a:t>
            </a:r>
            <a:r>
              <a:rPr lang="es-EC" dirty="0">
                <a:latin typeface="Times" pitchFamily="18" charset="0"/>
              </a:rPr>
              <a:t> (</a:t>
            </a:r>
            <a:r>
              <a:rPr lang="es-EC" i="1" dirty="0">
                <a:latin typeface="Times" pitchFamily="18" charset="0"/>
              </a:rPr>
              <a:t>Key Performance </a:t>
            </a:r>
            <a:r>
              <a:rPr lang="es-EC" i="1" dirty="0" err="1">
                <a:latin typeface="Times" pitchFamily="18" charset="0"/>
              </a:rPr>
              <a:t>Indicators</a:t>
            </a:r>
            <a:r>
              <a:rPr lang="es-EC" i="1" dirty="0">
                <a:latin typeface="Times" pitchFamily="18" charset="0"/>
              </a:rPr>
              <a:t>, KPI</a:t>
            </a:r>
            <a:r>
              <a:rPr lang="es-EC" dirty="0">
                <a:latin typeface="Times" pitchFamily="18" charset="0"/>
              </a:rPr>
              <a:t>) e Informes. Se han identificado las métricas más significativas y son reportadas a las Partes Interesadas para la toma de decisiones.</a:t>
            </a:r>
            <a:endParaRPr lang="es-MX" dirty="0">
              <a:latin typeface="Times" pitchFamily="18" charset="0"/>
            </a:endParaRPr>
          </a:p>
          <a:p>
            <a:pPr lvl="0"/>
            <a:r>
              <a:rPr lang="es-EC" b="1" dirty="0">
                <a:latin typeface="Times" pitchFamily="18" charset="0"/>
              </a:rPr>
              <a:t>Mejora continua.</a:t>
            </a:r>
            <a:r>
              <a:rPr lang="es-EC" dirty="0">
                <a:latin typeface="Times" pitchFamily="18" charset="0"/>
              </a:rPr>
              <a:t> Se toman las acciones necesarias para incrementar la eficacia de los controles con respecto al monitoreo realizado. </a:t>
            </a:r>
            <a:endParaRPr lang="es-MX" dirty="0">
              <a:latin typeface="Times" pitchFamily="18" charset="0"/>
            </a:endParaRPr>
          </a:p>
          <a:p>
            <a:pPr lvl="0"/>
            <a:r>
              <a:rPr lang="es-EC" b="1" dirty="0">
                <a:latin typeface="Times" pitchFamily="18" charset="0"/>
              </a:rPr>
              <a:t>Automatizado.</a:t>
            </a:r>
            <a:r>
              <a:rPr lang="es-EC" dirty="0">
                <a:latin typeface="Times" pitchFamily="18" charset="0"/>
              </a:rPr>
              <a:t> El control requiere poca o nula interacción de una persona, en su operación, monitoreo o ajustes.</a:t>
            </a:r>
            <a:endParaRPr lang="es-MX" dirty="0">
              <a:latin typeface="Times" pitchFamily="18" charset="0"/>
            </a:endParaRPr>
          </a:p>
          <a:p>
            <a:endParaRPr lang="es-MX" dirty="0">
              <a:latin typeface="Times" pitchFamily="18" charset="0"/>
            </a:endParaRPr>
          </a:p>
          <a:p>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74</a:t>
            </a:fld>
            <a:endParaRPr lang="es-ES_tradnl" dirty="0"/>
          </a:p>
        </p:txBody>
      </p:sp>
    </p:spTree>
    <p:extLst>
      <p:ext uri="{BB962C8B-B14F-4D97-AF65-F5344CB8AC3E}">
        <p14:creationId xmlns:p14="http://schemas.microsoft.com/office/powerpoint/2010/main" val="2380959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EC" dirty="0">
                <a:latin typeface="Times" pitchFamily="18" charset="0"/>
              </a:rPr>
              <a:t>Como se señaló anteriormente, en esta fase se implementan y operan las políticas, procesos, procedimientos y controles o mecanismos del SGSDP. En el caso que nos ocupa, en esta fase se deberán implementar las medidas de seguridad que hayan resultado aplicables según el análisis de riesgos realizado en la fase de planeación. </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76</a:t>
            </a:fld>
            <a:endParaRPr lang="es-ES_tradnl" dirty="0"/>
          </a:p>
        </p:txBody>
      </p:sp>
    </p:spTree>
    <p:extLst>
      <p:ext uri="{BB962C8B-B14F-4D97-AF65-F5344CB8AC3E}">
        <p14:creationId xmlns:p14="http://schemas.microsoft.com/office/powerpoint/2010/main" val="4291305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latin typeface="Times" pitchFamily="18" charset="0"/>
              </a:rPr>
              <a:t>La organización deberá considerar un conjunto de indicadores para identificar de manera oportuna, cualquier cambio en el contexto de la organización y así mantener una visión general de la imagen del riesgo, entre más pronto se realice esta detección, las partes interesadas podrán tomar decisiones más efectivas para proteger los datos personales.</a:t>
            </a:r>
            <a:endParaRPr lang="es-MX" dirty="0">
              <a:latin typeface="Times" pitchFamily="18" charset="0"/>
            </a:endParaRPr>
          </a:p>
          <a:p>
            <a:r>
              <a:rPr lang="es-EC" dirty="0">
                <a:latin typeface="Times" pitchFamily="18" charset="0"/>
              </a:rPr>
              <a:t>La naturaleza de los indicadores puede variar dependiendo del tipo de activo. Por ejemplo, vigilar la actitud de un empleado inconforme o que se dejen documentos con información personal en las impresoras o fotocopiadoras. El monitoreo de estos indicadores conllevan una detección temprana de posibles amenazas, y así lograr una respuesta a incidentes efectiva.</a:t>
            </a:r>
          </a:p>
          <a:p>
            <a:endParaRPr lang="es-EC" dirty="0">
              <a:latin typeface="Times" pitchFamily="18" charset="0"/>
            </a:endParaRPr>
          </a:p>
          <a:p>
            <a:r>
              <a:rPr lang="es-MX" dirty="0">
                <a:latin typeface="Times" pitchFamily="18" charset="0"/>
              </a:rPr>
              <a:t>Cumplimiento </a:t>
            </a:r>
            <a:r>
              <a:rPr lang="es-EC" dirty="0">
                <a:latin typeface="Times" pitchFamily="18" charset="0"/>
              </a:rPr>
              <a:t>de la política en el día a día. Esta función debe tener, al menos, las siguientes responsabilidades:</a:t>
            </a:r>
            <a:endParaRPr lang="es-MX" dirty="0">
              <a:latin typeface="Times" pitchFamily="18" charset="0"/>
            </a:endParaRPr>
          </a:p>
          <a:p>
            <a:r>
              <a:rPr lang="es-EC" dirty="0">
                <a:latin typeface="Times" pitchFamily="18" charset="0"/>
              </a:rPr>
              <a:t> </a:t>
            </a:r>
            <a:endParaRPr lang="es-MX" dirty="0">
              <a:latin typeface="Times" pitchFamily="18" charset="0"/>
            </a:endParaRPr>
          </a:p>
          <a:p>
            <a:pPr lvl="0"/>
            <a:r>
              <a:rPr lang="es-EC" dirty="0">
                <a:latin typeface="Times" pitchFamily="18" charset="0"/>
              </a:rPr>
              <a:t>compromiso total del cumplimiento de la política;</a:t>
            </a:r>
            <a:endParaRPr lang="es-MX" dirty="0">
              <a:latin typeface="Times" pitchFamily="18" charset="0"/>
            </a:endParaRPr>
          </a:p>
          <a:p>
            <a:pPr lvl="0"/>
            <a:r>
              <a:rPr lang="es-EC" dirty="0">
                <a:latin typeface="Times" pitchFamily="18" charset="0"/>
              </a:rPr>
              <a:t>desarrollo y revisión de la política;</a:t>
            </a:r>
            <a:endParaRPr lang="es-MX" dirty="0">
              <a:latin typeface="Times" pitchFamily="18" charset="0"/>
            </a:endParaRPr>
          </a:p>
          <a:p>
            <a:pPr lvl="0"/>
            <a:r>
              <a:rPr lang="es-EC" dirty="0">
                <a:latin typeface="Times" pitchFamily="18" charset="0"/>
              </a:rPr>
              <a:t>asegurar la implementación de la política;</a:t>
            </a:r>
            <a:endParaRPr lang="es-MX" dirty="0">
              <a:latin typeface="Times" pitchFamily="18" charset="0"/>
            </a:endParaRPr>
          </a:p>
          <a:p>
            <a:pPr lvl="0"/>
            <a:r>
              <a:rPr lang="es-EC" dirty="0">
                <a:latin typeface="Times" pitchFamily="18" charset="0"/>
              </a:rPr>
              <a:t>revisiones de la gestión de la política;</a:t>
            </a:r>
            <a:endParaRPr lang="es-MX" dirty="0">
              <a:latin typeface="Times" pitchFamily="18" charset="0"/>
            </a:endParaRPr>
          </a:p>
          <a:p>
            <a:pPr lvl="0"/>
            <a:r>
              <a:rPr lang="es-EC" dirty="0">
                <a:latin typeface="Times" pitchFamily="18" charset="0"/>
              </a:rPr>
              <a:t>entrenamiento y concienciación necesaria de la política;</a:t>
            </a:r>
            <a:endParaRPr lang="es-MX" dirty="0">
              <a:latin typeface="Times" pitchFamily="18" charset="0"/>
            </a:endParaRPr>
          </a:p>
          <a:p>
            <a:pPr lvl="0"/>
            <a:r>
              <a:rPr lang="es-EC" dirty="0">
                <a:latin typeface="Times" pitchFamily="18" charset="0"/>
              </a:rPr>
              <a:t>aprobación de procedimientos donde sean tratados los datos personales, como:</a:t>
            </a:r>
            <a:endParaRPr lang="es-MX" dirty="0">
              <a:latin typeface="Times" pitchFamily="18" charset="0"/>
            </a:endParaRPr>
          </a:p>
          <a:p>
            <a:pPr lvl="1"/>
            <a:r>
              <a:rPr lang="es-EC" dirty="0">
                <a:latin typeface="Times" pitchFamily="18" charset="0"/>
              </a:rPr>
              <a:t>la administración y comunicación de noticias de privacidad;</a:t>
            </a:r>
            <a:endParaRPr lang="es-MX" dirty="0">
              <a:latin typeface="Times" pitchFamily="18" charset="0"/>
            </a:endParaRPr>
          </a:p>
          <a:p>
            <a:pPr lvl="1"/>
            <a:r>
              <a:rPr lang="es-EC" dirty="0">
                <a:latin typeface="Times" pitchFamily="18" charset="0"/>
              </a:rPr>
              <a:t>el manejo de solicitudes de los titulares;</a:t>
            </a:r>
            <a:endParaRPr lang="es-MX" dirty="0">
              <a:latin typeface="Times" pitchFamily="18" charset="0"/>
            </a:endParaRPr>
          </a:p>
          <a:p>
            <a:pPr lvl="1"/>
            <a:r>
              <a:rPr lang="es-EC" dirty="0">
                <a:latin typeface="Times" pitchFamily="18" charset="0"/>
              </a:rPr>
              <a:t>la recolección y manipulación de datos personales;</a:t>
            </a:r>
            <a:endParaRPr lang="es-MX" dirty="0">
              <a:latin typeface="Times" pitchFamily="18" charset="0"/>
            </a:endParaRPr>
          </a:p>
          <a:p>
            <a:pPr lvl="1"/>
            <a:r>
              <a:rPr lang="es-EC" dirty="0">
                <a:latin typeface="Times" pitchFamily="18" charset="0"/>
              </a:rPr>
              <a:t>manejo de quejas;</a:t>
            </a:r>
            <a:endParaRPr lang="es-MX" dirty="0">
              <a:latin typeface="Times" pitchFamily="18" charset="0"/>
            </a:endParaRPr>
          </a:p>
          <a:p>
            <a:pPr lvl="1"/>
            <a:r>
              <a:rPr lang="es-EC" dirty="0">
                <a:latin typeface="Times" pitchFamily="18" charset="0"/>
              </a:rPr>
              <a:t>la gestión de incidentes de seguridad;</a:t>
            </a:r>
            <a:endParaRPr lang="es-MX" dirty="0">
              <a:latin typeface="Times" pitchFamily="18" charset="0"/>
            </a:endParaRPr>
          </a:p>
          <a:p>
            <a:pPr lvl="1"/>
            <a:r>
              <a:rPr lang="es-EC" dirty="0">
                <a:latin typeface="Times" pitchFamily="18" charset="0"/>
              </a:rPr>
              <a:t>contratación de servicios externos y prestación;</a:t>
            </a:r>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77</a:t>
            </a:fld>
            <a:endParaRPr lang="es-ES_tradnl" dirty="0"/>
          </a:p>
        </p:txBody>
      </p:sp>
    </p:spTree>
    <p:extLst>
      <p:ext uri="{BB962C8B-B14F-4D97-AF65-F5344CB8AC3E}">
        <p14:creationId xmlns:p14="http://schemas.microsoft.com/office/powerpoint/2010/main" val="38407571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79</a:t>
            </a:fld>
            <a:endParaRPr lang="es-ES_tradnl" dirty="0"/>
          </a:p>
        </p:txBody>
      </p:sp>
    </p:spTree>
    <p:extLst>
      <p:ext uri="{BB962C8B-B14F-4D97-AF65-F5344CB8AC3E}">
        <p14:creationId xmlns:p14="http://schemas.microsoft.com/office/powerpoint/2010/main" val="8290692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De los Cuatro Escenarios de Riesgo, cuales se pueden Mitigar?</a:t>
            </a:r>
          </a:p>
          <a:p>
            <a:endParaRPr lang="es-MX" b="1" dirty="0">
              <a:latin typeface="Times" pitchFamily="18" charset="0"/>
            </a:endParaRPr>
          </a:p>
          <a:p>
            <a:pPr marL="169581" indent="-169581">
              <a:buFont typeface="Arial" panose="020B0604020202020204" pitchFamily="34" charset="0"/>
              <a:buChar char="•"/>
            </a:pPr>
            <a:r>
              <a:rPr lang="es-MX" b="1" dirty="0">
                <a:latin typeface="Times" pitchFamily="18" charset="0"/>
              </a:rPr>
              <a:t>Falta de antivirus (Comprando antivirus)</a:t>
            </a:r>
          </a:p>
          <a:p>
            <a:pPr marL="169581" indent="-169581">
              <a:buFont typeface="Arial" panose="020B0604020202020204" pitchFamily="34" charset="0"/>
              <a:buChar char="•"/>
            </a:pPr>
            <a:r>
              <a:rPr lang="es-MX" b="1" dirty="0">
                <a:latin typeface="Times" pitchFamily="18" charset="0"/>
              </a:rPr>
              <a:t>Tuberías (</a:t>
            </a:r>
            <a:r>
              <a:rPr lang="es-MX" b="1" dirty="0" err="1">
                <a:latin typeface="Times" pitchFamily="18" charset="0"/>
              </a:rPr>
              <a:t>Arreglandolas</a:t>
            </a:r>
            <a:r>
              <a:rPr lang="es-MX" b="1" dirty="0">
                <a:latin typeface="Times" pitchFamily="18" charset="0"/>
              </a:rPr>
              <a:t>)</a:t>
            </a:r>
          </a:p>
          <a:p>
            <a:pPr marL="169581" indent="-169581">
              <a:buFont typeface="Arial" panose="020B0604020202020204" pitchFamily="34" charset="0"/>
              <a:buChar char="•"/>
            </a:pPr>
            <a:r>
              <a:rPr lang="es-MX" b="1" dirty="0">
                <a:latin typeface="Times" pitchFamily="18" charset="0"/>
              </a:rPr>
              <a:t>Voltaje (Comprando un new break)</a:t>
            </a:r>
          </a:p>
          <a:p>
            <a:pPr marL="169581" indent="-169581">
              <a:buFont typeface="Arial" panose="020B0604020202020204" pitchFamily="34" charset="0"/>
              <a:buChar char="•"/>
            </a:pPr>
            <a:r>
              <a:rPr lang="es-MX" b="1" dirty="0">
                <a:latin typeface="Times" pitchFamily="18" charset="0"/>
              </a:rPr>
              <a:t>Robo por empleados descontentos (Muchas respuestas posibles, contratando más guardias)</a:t>
            </a:r>
          </a:p>
          <a:p>
            <a:pPr marL="169581" indent="-169581">
              <a:buFont typeface="Arial" panose="020B0604020202020204" pitchFamily="34" charset="0"/>
              <a:buChar char="•"/>
            </a:pPr>
            <a:r>
              <a:rPr lang="es-MX" b="1" dirty="0">
                <a:latin typeface="Times" pitchFamily="18" charset="0"/>
              </a:rPr>
              <a:t>Falta de respaldos (Política de creación de respaldo y compra de discos duros)</a:t>
            </a:r>
            <a:endParaRPr lang="es-MX" dirty="0">
              <a:latin typeface="Times" pitchFamily="18" charset="0"/>
            </a:endParaRPr>
          </a:p>
          <a:p>
            <a:endParaRPr lang="es-MX" dirty="0">
              <a:latin typeface="Times" pitchFamily="18" charset="0"/>
            </a:endParaRPr>
          </a:p>
          <a:p>
            <a:r>
              <a:rPr lang="es-MX" dirty="0">
                <a:latin typeface="Times" pitchFamily="18" charset="0"/>
              </a:rPr>
              <a:t>El objetivo es seleccionar los controles apropiados y justificados para satisfacer los requerimientos especificados por la valoración del riesgo. Los controles pueden proporcionar uno o más de los siguientes tipos de protección: </a:t>
            </a:r>
          </a:p>
          <a:p>
            <a:pPr lvl="0"/>
            <a:r>
              <a:rPr lang="es-MX" dirty="0">
                <a:latin typeface="Times" pitchFamily="18" charset="0"/>
              </a:rPr>
              <a:t>Corrección</a:t>
            </a:r>
          </a:p>
          <a:p>
            <a:pPr lvl="0"/>
            <a:r>
              <a:rPr lang="es-MX" dirty="0">
                <a:latin typeface="Times" pitchFamily="18" charset="0"/>
              </a:rPr>
              <a:t>Eliminación</a:t>
            </a:r>
          </a:p>
          <a:p>
            <a:pPr lvl="0"/>
            <a:r>
              <a:rPr lang="es-MX" dirty="0">
                <a:latin typeface="Times" pitchFamily="18" charset="0"/>
              </a:rPr>
              <a:t>Prevención</a:t>
            </a:r>
          </a:p>
          <a:p>
            <a:pPr lvl="0"/>
            <a:r>
              <a:rPr lang="es-MX" dirty="0">
                <a:latin typeface="Times" pitchFamily="18" charset="0"/>
              </a:rPr>
              <a:t>Minimización del impacto</a:t>
            </a:r>
          </a:p>
          <a:p>
            <a:pPr lvl="0"/>
            <a:r>
              <a:rPr lang="es-MX" dirty="0">
                <a:latin typeface="Times" pitchFamily="18" charset="0"/>
              </a:rPr>
              <a:t>Disuasión</a:t>
            </a:r>
          </a:p>
          <a:p>
            <a:pPr lvl="0"/>
            <a:r>
              <a:rPr lang="es-MX" dirty="0">
                <a:latin typeface="Times" pitchFamily="18" charset="0"/>
              </a:rPr>
              <a:t>Recuperación</a:t>
            </a:r>
          </a:p>
          <a:p>
            <a:pPr lvl="0"/>
            <a:r>
              <a:rPr lang="es-MX" dirty="0">
                <a:latin typeface="Times" pitchFamily="18" charset="0"/>
              </a:rPr>
              <a:t>Monitoreo </a:t>
            </a:r>
          </a:p>
          <a:p>
            <a:pPr lvl="0"/>
            <a:r>
              <a:rPr lang="es-MX" dirty="0">
                <a:latin typeface="Times" pitchFamily="18" charset="0"/>
              </a:rPr>
              <a:t>Concienciación. </a:t>
            </a:r>
          </a:p>
          <a:p>
            <a:r>
              <a:rPr lang="es-MX" dirty="0">
                <a:latin typeface="Times" pitchFamily="18" charset="0"/>
              </a:rPr>
              <a:t> </a:t>
            </a:r>
          </a:p>
          <a:p>
            <a:r>
              <a:rPr lang="es-MX" dirty="0">
                <a:latin typeface="Times" pitchFamily="18" charset="0"/>
              </a:rPr>
              <a:t>Durante la selección de controles es importante ponderar el costo de adquisición, implementación, administración, operación, monitoreo y mantenimiento de los controles contra el valor del activo a proteger. Adicionalmente, se debe tener en consideración el conocimiento y habilidades especiales necesarias para definir e implementar nuevos controles o modificar los existentes. </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80</a:t>
            </a:fld>
            <a:endParaRPr lang="es-ES_tradnl" dirty="0"/>
          </a:p>
        </p:txBody>
      </p:sp>
    </p:spTree>
    <p:extLst>
      <p:ext uri="{BB962C8B-B14F-4D97-AF65-F5344CB8AC3E}">
        <p14:creationId xmlns:p14="http://schemas.microsoft.com/office/powerpoint/2010/main" val="19778805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EC" b="1" dirty="0">
                <a:latin typeface="Times" pitchFamily="18" charset="0"/>
              </a:rPr>
              <a:t>Cuales riesgos se pueden retener?</a:t>
            </a:r>
          </a:p>
          <a:p>
            <a:pPr defTabSz="904433" eaLnBrk="0" fontAlgn="base" hangingPunct="0">
              <a:spcBef>
                <a:spcPct val="30000"/>
              </a:spcBef>
              <a:spcAft>
                <a:spcPct val="0"/>
              </a:spcAft>
              <a:defRPr/>
            </a:pPr>
            <a:endParaRPr lang="es-EC" dirty="0">
              <a:latin typeface="Times" pitchFamily="18" charset="0"/>
            </a:endParaRP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El riesgo de incendio (Se tienen control anti-incendios)</a:t>
            </a:r>
          </a:p>
          <a:p>
            <a:pPr marL="169581" indent="-169581" defTabSz="904433" eaLnBrk="0" fontAlgn="base" hangingPunct="0">
              <a:spcBef>
                <a:spcPct val="30000"/>
              </a:spcBef>
              <a:spcAft>
                <a:spcPct val="0"/>
              </a:spcAft>
              <a:buFont typeface="Arial" panose="020B0604020202020204" pitchFamily="34" charset="0"/>
              <a:buChar char="•"/>
              <a:defRPr/>
            </a:pPr>
            <a:endParaRPr lang="es-EC" b="1" dirty="0">
              <a:latin typeface="Times" pitchFamily="18" charset="0"/>
            </a:endParaRP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Falta de antivirus (Exponiéndose lo menos posible)</a:t>
            </a: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Tuberías (contratando a un plomero que evalúe cuanto pueden resistir las tuberías)</a:t>
            </a: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Falla de suministro eléctrico (esperando que el equipo de cómputo resista)</a:t>
            </a: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Robo de la base de datos (Confianza en los empleados existentes)</a:t>
            </a: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Falta de respaldos (Esperando que nadie utilice mal el equipo de cómputo)</a:t>
            </a:r>
          </a:p>
          <a:p>
            <a:pPr defTabSz="904433" eaLnBrk="0" fontAlgn="base" hangingPunct="0">
              <a:spcBef>
                <a:spcPct val="30000"/>
              </a:spcBef>
              <a:spcAft>
                <a:spcPct val="0"/>
              </a:spcAft>
              <a:defRPr/>
            </a:pPr>
            <a:endParaRPr lang="es-EC" dirty="0">
              <a:latin typeface="Times" pitchFamily="18" charset="0"/>
            </a:endParaRPr>
          </a:p>
          <a:p>
            <a:pPr defTabSz="904433" eaLnBrk="0" fontAlgn="base" hangingPunct="0">
              <a:spcBef>
                <a:spcPct val="30000"/>
              </a:spcBef>
              <a:spcAft>
                <a:spcPct val="0"/>
              </a:spcAft>
              <a:defRPr/>
            </a:pPr>
            <a:endParaRPr lang="es-EC" dirty="0">
              <a:latin typeface="Times" pitchFamily="18" charset="0"/>
            </a:endParaRPr>
          </a:p>
          <a:p>
            <a:pPr defTabSz="904433" eaLnBrk="0" fontAlgn="base" hangingPunct="0">
              <a:spcBef>
                <a:spcPct val="30000"/>
              </a:spcBef>
              <a:spcAft>
                <a:spcPct val="0"/>
              </a:spcAft>
              <a:defRPr/>
            </a:pPr>
            <a:r>
              <a:rPr lang="es-EC" dirty="0">
                <a:latin typeface="Times" pitchFamily="18" charset="0"/>
              </a:rPr>
              <a:t>Se puede tomar la decisión de retener el riesgo sin considerar medidas adicionales si a través de la evaluación del riesgo se determina que no hay necesidad inmediata de implementar controles adicionales o que estos controles se pueden implementar posteriormente. Por ejemplo, el</a:t>
            </a:r>
            <a:r>
              <a:rPr lang="es-MX" dirty="0">
                <a:latin typeface="Times" pitchFamily="18" charset="0"/>
              </a:rPr>
              <a:t> equipo de cómputo actual falla, pero se genera un respaldo de esa información al final del día, por lo que se decide retener ese riesgo durante un mes y esperar para cambiar el equipo de cómputo por uno nuevo.</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81</a:t>
            </a:fld>
            <a:endParaRPr lang="es-ES_tradnl" dirty="0"/>
          </a:p>
        </p:txBody>
      </p:sp>
    </p:spTree>
    <p:extLst>
      <p:ext uri="{BB962C8B-B14F-4D97-AF65-F5344CB8AC3E}">
        <p14:creationId xmlns:p14="http://schemas.microsoft.com/office/powerpoint/2010/main" val="14381930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¿Cuales riesgos de pueden evitar?</a:t>
            </a:r>
          </a:p>
          <a:p>
            <a:endParaRPr lang="es-MX" b="1" dirty="0">
              <a:latin typeface="Times" pitchFamily="18" charset="0"/>
            </a:endParaRPr>
          </a:p>
          <a:p>
            <a:pPr marL="169581" indent="-169581">
              <a:buFont typeface="Arial" panose="020B0604020202020204" pitchFamily="34" charset="0"/>
              <a:buChar char="•"/>
            </a:pPr>
            <a:r>
              <a:rPr lang="es-MX" b="1" dirty="0">
                <a:latin typeface="Times" pitchFamily="18" charset="0"/>
              </a:rPr>
              <a:t>Tuberías dañadas (Moviendo los archiveros de oficina)</a:t>
            </a:r>
          </a:p>
          <a:p>
            <a:endParaRPr lang="es-MX" dirty="0">
              <a:latin typeface="Times" pitchFamily="18" charset="0"/>
            </a:endParaRPr>
          </a:p>
          <a:p>
            <a:endParaRPr lang="es-MX" dirty="0">
              <a:latin typeface="Times" pitchFamily="18" charset="0"/>
            </a:endParaRPr>
          </a:p>
          <a:p>
            <a:r>
              <a:rPr lang="es-MX" dirty="0">
                <a:latin typeface="Times" pitchFamily="18" charset="0"/>
              </a:rPr>
              <a:t>Cuando el riesgo identificado es muy alto o los costos de tratamiento exceden a los beneficios, se debe tomar una decisión para evitar el riesgo, retirándose de las actividades actuales o cambiando las condiciones bajo las cuales operan dichas actividades. Por ejemplo, para un riesgo causado por la naturaleza podría ser más eficiente en costo mover físicamente el </a:t>
            </a:r>
            <a:r>
              <a:rPr lang="es-MX" i="1" dirty="0" err="1">
                <a:latin typeface="Times" pitchFamily="18" charset="0"/>
              </a:rPr>
              <a:t>site</a:t>
            </a:r>
            <a:r>
              <a:rPr lang="es-MX" dirty="0">
                <a:latin typeface="Times" pitchFamily="18" charset="0"/>
              </a:rPr>
              <a:t> de datos a una ubicación donde no exista el mismo riesgo o que se pueda mantener bajo control.</a:t>
            </a:r>
          </a:p>
          <a:p>
            <a:r>
              <a:rPr lang="es-MX" dirty="0">
                <a:latin typeface="Times" pitchFamily="18" charset="0"/>
              </a:rPr>
              <a:t> </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82</a:t>
            </a:fld>
            <a:endParaRPr lang="es-ES_tradnl" dirty="0"/>
          </a:p>
        </p:txBody>
      </p:sp>
    </p:spTree>
    <p:extLst>
      <p:ext uri="{BB962C8B-B14F-4D97-AF65-F5344CB8AC3E}">
        <p14:creationId xmlns:p14="http://schemas.microsoft.com/office/powerpoint/2010/main" val="1338533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Base de datos: </a:t>
            </a:r>
            <a:r>
              <a:rPr lang="es-MX" sz="1200" i="1" dirty="0">
                <a:solidFill>
                  <a:srgbClr val="7030A0"/>
                </a:solidFill>
              </a:rPr>
              <a:t>Conjunto ordenado de datos personales </a:t>
            </a:r>
            <a:r>
              <a:rPr lang="es-MX" sz="1200" i="1" dirty="0"/>
              <a:t>referentes a una persona física identificada o identificable, condicionados a criterios determinados, con independencia de la forma o modalidad de su creación, tipo de soporte, procesamiento, almacenamiento y organización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dirty="0"/>
              <a:t>Tratamiento: </a:t>
            </a:r>
            <a:r>
              <a:rPr lang="es-MX" sz="1200" i="1" dirty="0">
                <a:solidFill>
                  <a:srgbClr val="0F7969"/>
                </a:solidFill>
              </a:rPr>
              <a:t>Cualquier operación o conjunto de operaciones efectuadas mediante procedimientos manuales o automatizados aplicados a los datos personales</a:t>
            </a:r>
            <a:r>
              <a:rPr lang="es-MX" sz="1200" i="1" dirty="0"/>
              <a:t>, relacionadas con la obtención, uso, registro, organización, conservación, elaboración, utilización, comunicación, difusión, almacenamiento, posesión, acceso, manejo, aprovechamiento, divulgación, transferencia o disposición de datos personales</a:t>
            </a:r>
            <a:endParaRPr lang="es-MX"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dirty="0"/>
              <a:t>Sistema</a:t>
            </a:r>
            <a:r>
              <a:rPr lang="es-MX" sz="1200" i="1" baseline="0" dirty="0"/>
              <a:t> de tratamiento: </a:t>
            </a:r>
            <a:r>
              <a:rPr lang="es-MX" sz="1200" i="1" dirty="0">
                <a:solidFill>
                  <a:srgbClr val="7030A0"/>
                </a:solidFill>
              </a:rPr>
              <a:t>Conjunto de elementos mutuamente relacionados o que interactúan</a:t>
            </a:r>
            <a:r>
              <a:rPr lang="es-MX" sz="1200" i="1" dirty="0"/>
              <a:t>, para realizar la obtención, uso, registro, organización, conservación, elaboración, utilización, comunicación, difusión, almacenamiento, posesión, acceso, manejo, aprovechamiento, divulgación, transferencia o disposición de datos personales, en medios físicos o electrónicos.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dirty="0"/>
              <a:t>Medidas de seguridad: </a:t>
            </a:r>
            <a:r>
              <a:rPr lang="es-MX" sz="1200" i="1" dirty="0">
                <a:solidFill>
                  <a:srgbClr val="0F7969"/>
                </a:solidFill>
              </a:rPr>
              <a:t>Conjunto de acciones, actividades, controles </a:t>
            </a:r>
            <a:r>
              <a:rPr lang="es-MX" sz="1200" i="1" dirty="0"/>
              <a:t>o mecanismos administrativos, técnicos y físicos que permitan </a:t>
            </a:r>
            <a:r>
              <a:rPr lang="es-MX" sz="1200" i="1" dirty="0">
                <a:solidFill>
                  <a:srgbClr val="0F7969"/>
                </a:solidFill>
              </a:rPr>
              <a:t>proteger los datos personales</a:t>
            </a:r>
            <a:r>
              <a:rPr lang="es-MX" sz="120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9</a:t>
            </a:fld>
            <a:endParaRPr lang="es-ES"/>
          </a:p>
        </p:txBody>
      </p:sp>
    </p:spTree>
    <p:extLst>
      <p:ext uri="{BB962C8B-B14F-4D97-AF65-F5344CB8AC3E}">
        <p14:creationId xmlns:p14="http://schemas.microsoft.com/office/powerpoint/2010/main" val="2070043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Que riesgos se pueden compartir?</a:t>
            </a:r>
          </a:p>
          <a:p>
            <a:endParaRPr lang="es-MX" b="1" dirty="0">
              <a:latin typeface="Times" pitchFamily="18" charset="0"/>
            </a:endParaRPr>
          </a:p>
          <a:p>
            <a:r>
              <a:rPr lang="es-MX" b="1" dirty="0">
                <a:latin typeface="Times" pitchFamily="18" charset="0"/>
              </a:rPr>
              <a:t>Robo por personal descontento (Contratando a una empresa de seguridad y vigilancia)</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83</a:t>
            </a:fld>
            <a:endParaRPr lang="es-ES_tradnl" dirty="0"/>
          </a:p>
        </p:txBody>
      </p:sp>
    </p:spTree>
    <p:extLst>
      <p:ext uri="{BB962C8B-B14F-4D97-AF65-F5344CB8AC3E}">
        <p14:creationId xmlns:p14="http://schemas.microsoft.com/office/powerpoint/2010/main" val="13505471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1" dirty="0">
                <a:latin typeface="Times" pitchFamily="18" charset="0"/>
              </a:rPr>
              <a:t>Se deben tomar en cuenta el presupuesto y los recursos que pueda destinar la organización. </a:t>
            </a:r>
          </a:p>
          <a:p>
            <a:endParaRPr lang="es-EC" dirty="0">
              <a:latin typeface="Times" pitchFamily="18" charset="0"/>
            </a:endParaRPr>
          </a:p>
          <a:p>
            <a:pPr defTabSz="904433" eaLnBrk="0" fontAlgn="base" hangingPunct="0">
              <a:spcBef>
                <a:spcPct val="30000"/>
              </a:spcBef>
              <a:spcAft>
                <a:spcPct val="0"/>
              </a:spcAft>
              <a:defRPr/>
            </a:pPr>
            <a:r>
              <a:rPr lang="es-MX" dirty="0">
                <a:latin typeface="Times" pitchFamily="18" charset="0"/>
              </a:rPr>
              <a:t>Aceptar el riesgo implica que </a:t>
            </a:r>
            <a:r>
              <a:rPr lang="es-MX" b="1" dirty="0">
                <a:latin typeface="Times" pitchFamily="18" charset="0"/>
              </a:rPr>
              <a:t>el riesgo residual no entre en conflicto con los criterios previamente establecidos en los objetivos y alcances de la organización</a:t>
            </a:r>
            <a:r>
              <a:rPr lang="es-MX" dirty="0">
                <a:latin typeface="Times" pitchFamily="18" charset="0"/>
              </a:rPr>
              <a:t>, por ejemplo, el riesgo residual no puede considerar la aceptación de un riesgo relacionado al cumplimiento de la Ley si ésta forma parte de las metas planteadas en el SGSDP.</a:t>
            </a:r>
          </a:p>
          <a:p>
            <a:endParaRPr lang="es-EC" dirty="0">
              <a:latin typeface="Times" pitchFamily="18" charset="0"/>
            </a:endParaRPr>
          </a:p>
          <a:p>
            <a:endParaRPr lang="es-EC" dirty="0">
              <a:latin typeface="Times" pitchFamily="18" charset="0"/>
            </a:endParaRPr>
          </a:p>
          <a:p>
            <a:r>
              <a:rPr lang="es-EC" dirty="0">
                <a:latin typeface="Times" pitchFamily="18" charset="0"/>
              </a:rPr>
              <a:t>Al llegar al punto de</a:t>
            </a:r>
            <a:r>
              <a:rPr lang="es-MX" dirty="0">
                <a:latin typeface="Times" pitchFamily="18" charset="0"/>
              </a:rPr>
              <a:t> aceptar el riesgo se deben asumir y registrar formalmente las decisiones sobre el plan de tratamiento del riesgo, así como el riesgo residual, el plan de tratamiento del riesgo debe describir cómo se tratarán los riesgos valorados para alcanzar los niveles de aceptación. Es importante que la Alta Dirección apruebe y revise tanto los planes de tratamiento, como el riesgo residual. Del mismo modo, deberá registrarse cualquier condición asociada con tal aprobación.</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84</a:t>
            </a:fld>
            <a:endParaRPr lang="es-ES_tradnl" dirty="0"/>
          </a:p>
        </p:txBody>
      </p:sp>
    </p:spTree>
    <p:extLst>
      <p:ext uri="{BB962C8B-B14F-4D97-AF65-F5344CB8AC3E}">
        <p14:creationId xmlns:p14="http://schemas.microsoft.com/office/powerpoint/2010/main" val="9288858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Nótese que con</a:t>
            </a:r>
            <a:r>
              <a:rPr lang="es-MX" b="1" baseline="0" dirty="0"/>
              <a:t> las acciones de Reducir está mitigando más de un escenario de riesgo.</a:t>
            </a:r>
          </a:p>
          <a:p>
            <a:endParaRPr lang="es-MX" b="1" baseline="0" dirty="0"/>
          </a:p>
          <a:p>
            <a:r>
              <a:rPr lang="es-MX" b="1" dirty="0"/>
              <a:t>El escenario que decide</a:t>
            </a:r>
            <a:r>
              <a:rPr lang="es-MX" b="1" baseline="0" dirty="0"/>
              <a:t> evitar es el que le causará la vulneración a la seguridad.</a:t>
            </a:r>
            <a:endParaRPr lang="es-MX" b="1"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85</a:t>
            </a:fld>
            <a:endParaRPr lang="es-ES_tradnl" dirty="0"/>
          </a:p>
        </p:txBody>
      </p:sp>
    </p:spTree>
    <p:extLst>
      <p:ext uri="{BB962C8B-B14F-4D97-AF65-F5344CB8AC3E}">
        <p14:creationId xmlns:p14="http://schemas.microsoft.com/office/powerpoint/2010/main" val="31491141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El riesgo no es estadístico: las amenazas, vulnerabilidades, probabilidad y consecuencias pueden cambiar abruptamente sin previo aviso.</a:t>
            </a:r>
            <a:r>
              <a:rPr lang="es-MX" dirty="0">
                <a:latin typeface="Times" pitchFamily="18" charset="0"/>
              </a:rPr>
              <a:t> Esta situación exige la revisión de cada riesgo por separado, así como la suma de ellos, para conocer el impacto potencial acumulado de las amenazas. Por lo tanto, se requiere de constante monitoreo para detectar esos cambios, por ejemplo, se pueden apoyar de servicios externos que provean información respecto a las amenazas o vulnerabilidades.</a:t>
            </a:r>
          </a:p>
          <a:p>
            <a:r>
              <a:rPr lang="es-MX" dirty="0">
                <a:latin typeface="Times" pitchFamily="18" charset="0"/>
              </a:rPr>
              <a:t> </a:t>
            </a:r>
          </a:p>
          <a:p>
            <a:r>
              <a:rPr lang="es-MX" dirty="0">
                <a:latin typeface="Times" pitchFamily="18" charset="0"/>
              </a:rPr>
              <a:t>Las organizaciones deben asegurar que los siguientes puntos estén continuamente monitoreados:</a:t>
            </a:r>
          </a:p>
          <a:p>
            <a:r>
              <a:rPr lang="es-MX" dirty="0">
                <a:latin typeface="Times" pitchFamily="18" charset="0"/>
              </a:rPr>
              <a:t> </a:t>
            </a:r>
          </a:p>
          <a:p>
            <a:pPr lvl="0"/>
            <a:r>
              <a:rPr lang="es-MX" dirty="0">
                <a:latin typeface="Times" pitchFamily="18" charset="0"/>
              </a:rPr>
              <a:t>Nuevos activos que se incluyan en los alcances de la gestión de riesgo.</a:t>
            </a:r>
          </a:p>
          <a:p>
            <a:pPr lvl="0"/>
            <a:r>
              <a:rPr lang="es-MX" dirty="0">
                <a:latin typeface="Times" pitchFamily="18" charset="0"/>
              </a:rPr>
              <a:t>Modificaciones necesarias a los activos, por ejemplo, cambio o migración tecnológica.</a:t>
            </a:r>
          </a:p>
          <a:p>
            <a:pPr lvl="0"/>
            <a:r>
              <a:rPr lang="es-MX" dirty="0">
                <a:latin typeface="Times" pitchFamily="18" charset="0"/>
              </a:rPr>
              <a:t>Nuevas amenazas que podrían estar activas dentro y fuera de la organización y que no han sido valoradas.</a:t>
            </a:r>
          </a:p>
          <a:p>
            <a:pPr lvl="0"/>
            <a:r>
              <a:rPr lang="es-MX" dirty="0">
                <a:latin typeface="Times" pitchFamily="18" charset="0"/>
              </a:rPr>
              <a:t>La posibilidad de que vulnerabilidades nuevas o incrementadas sean explotadas por las amenazas correspondientes.</a:t>
            </a:r>
          </a:p>
          <a:p>
            <a:pPr lvl="0"/>
            <a:r>
              <a:rPr lang="es-MX" dirty="0">
                <a:latin typeface="Times" pitchFamily="18" charset="0"/>
              </a:rPr>
              <a:t>Vulnerabilidades identificadas para determinar aquéllas expuestas a amenazas nuevas o pasadas que vuelven a surgir.</a:t>
            </a:r>
          </a:p>
          <a:p>
            <a:pPr lvl="0"/>
            <a:r>
              <a:rPr lang="es-MX" dirty="0">
                <a:latin typeface="Times" pitchFamily="18" charset="0"/>
              </a:rPr>
              <a:t>Cambio en el impacto o consecuencias de amenazas valoradas, vulnerabilidades y riesgos en conjunto, que resulten en un nivel inaceptable de riesgo.</a:t>
            </a:r>
          </a:p>
          <a:p>
            <a:pPr lvl="0"/>
            <a:r>
              <a:rPr lang="es-MX" dirty="0">
                <a:latin typeface="Times" pitchFamily="18" charset="0"/>
              </a:rPr>
              <a:t>Incidentes y vulneraciones de seguridad.</a:t>
            </a: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87</a:t>
            </a:fld>
            <a:endParaRPr lang="es-ES_tradnl" dirty="0"/>
          </a:p>
        </p:txBody>
      </p:sp>
    </p:spTree>
    <p:extLst>
      <p:ext uri="{BB962C8B-B14F-4D97-AF65-F5344CB8AC3E}">
        <p14:creationId xmlns:p14="http://schemas.microsoft.com/office/powerpoint/2010/main" val="3062449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“Las vulneraciones de seguridad de datos personales ocurridas en cualquier fase del tratamiento son: </a:t>
            </a:r>
          </a:p>
          <a:p>
            <a:r>
              <a:rPr lang="es-MX" dirty="0">
                <a:latin typeface="Times" pitchFamily="18" charset="0"/>
              </a:rPr>
              <a:t>I. La pérdida o destrucción no autorizada; </a:t>
            </a:r>
          </a:p>
          <a:p>
            <a:r>
              <a:rPr lang="es-MX" dirty="0">
                <a:latin typeface="Times" pitchFamily="18" charset="0"/>
              </a:rPr>
              <a:t>II. El robo, extravío o copia no autorizada; </a:t>
            </a:r>
          </a:p>
          <a:p>
            <a:r>
              <a:rPr lang="es-MX" dirty="0">
                <a:latin typeface="Times" pitchFamily="18" charset="0"/>
              </a:rPr>
              <a:t>III. El uso, acceso o tratamiento no autorizado, o </a:t>
            </a:r>
          </a:p>
          <a:p>
            <a:r>
              <a:rPr lang="es-MX" dirty="0">
                <a:latin typeface="Times" pitchFamily="18" charset="0"/>
              </a:rPr>
              <a:t>IV. El daño, la alteración o modificación no autorizada”.</a:t>
            </a:r>
            <a:r>
              <a:rPr lang="es-MX" b="1" dirty="0">
                <a:latin typeface="Times" pitchFamily="18" charset="0"/>
              </a:rPr>
              <a:t> </a:t>
            </a:r>
          </a:p>
          <a:p>
            <a:endParaRPr lang="es-MX" b="1" dirty="0">
              <a:latin typeface="Times" pitchFamily="18" charset="0"/>
            </a:endParaRPr>
          </a:p>
          <a:p>
            <a:pPr defTabSz="904433" eaLnBrk="0" fontAlgn="base" hangingPunct="0">
              <a:spcBef>
                <a:spcPct val="30000"/>
              </a:spcBef>
              <a:spcAft>
                <a:spcPct val="0"/>
              </a:spcAft>
              <a:defRPr/>
            </a:pPr>
            <a:r>
              <a:rPr lang="es-EC" dirty="0">
                <a:latin typeface="Times" pitchFamily="18" charset="0"/>
              </a:rPr>
              <a:t>Las revisiones y auditorías, así como diferentes indicadores y alertas en el SGSDP pueden avisar la ocurrencia de vulneraciones a la seguridad de los datos personales en cualquier fase del tratamiento. </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88</a:t>
            </a:fld>
            <a:endParaRPr lang="es-ES_tradnl" dirty="0"/>
          </a:p>
        </p:txBody>
      </p:sp>
    </p:spTree>
    <p:extLst>
      <p:ext uri="{BB962C8B-B14F-4D97-AF65-F5344CB8AC3E}">
        <p14:creationId xmlns:p14="http://schemas.microsoft.com/office/powerpoint/2010/main" val="27843579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MENCIONAR TIEMPO</a:t>
            </a:r>
          </a:p>
          <a:p>
            <a:endParaRPr lang="es-MX" dirty="0"/>
          </a:p>
          <a:p>
            <a:r>
              <a:rPr lang="es-MX" dirty="0"/>
              <a:t>CADA EQUIPO</a:t>
            </a:r>
            <a:r>
              <a:rPr lang="es-MX" baseline="0" dirty="0"/>
              <a:t> DEBE MENCIONAR UNA RELACIÓN</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90</a:t>
            </a:fld>
            <a:endParaRPr lang="es-ES_tradnl" dirty="0"/>
          </a:p>
        </p:txBody>
      </p:sp>
    </p:spTree>
    <p:extLst>
      <p:ext uri="{BB962C8B-B14F-4D97-AF65-F5344CB8AC3E}">
        <p14:creationId xmlns:p14="http://schemas.microsoft.com/office/powerpoint/2010/main" val="12100898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C" b="1" dirty="0">
                <a:latin typeface="Times" pitchFamily="18" charset="0"/>
              </a:rPr>
              <a:t>En esta sección se explica que es lo que hace el IMA ante la vulneración:</a:t>
            </a:r>
          </a:p>
          <a:p>
            <a:pPr lvl="0"/>
            <a:endParaRPr lang="es-EC" b="1" dirty="0">
              <a:latin typeface="Times" pitchFamily="18" charset="0"/>
            </a:endParaRPr>
          </a:p>
          <a:p>
            <a:pPr marL="226108" indent="-226108">
              <a:buAutoNum type="arabicParenR"/>
            </a:pPr>
            <a:r>
              <a:rPr lang="es-EC" b="1" dirty="0">
                <a:latin typeface="Times" pitchFamily="18" charset="0"/>
              </a:rPr>
              <a:t>Contratar a un experto o verificar si alguien se llevó algo. </a:t>
            </a:r>
          </a:p>
          <a:p>
            <a:pPr marL="226108" indent="-226108">
              <a:buAutoNum type="arabicParenR"/>
            </a:pPr>
            <a:r>
              <a:rPr lang="es-EC" b="1" dirty="0">
                <a:latin typeface="Times" pitchFamily="18" charset="0"/>
              </a:rPr>
              <a:t>En caso de que alguien se hubiera llevado/copiado algo, identificar a los afectados </a:t>
            </a:r>
          </a:p>
          <a:p>
            <a:pPr marL="226108" indent="-226108">
              <a:buAutoNum type="arabicParenR"/>
            </a:pPr>
            <a:r>
              <a:rPr lang="es-EC" b="1" dirty="0">
                <a:latin typeface="Times" pitchFamily="18" charset="0"/>
              </a:rPr>
              <a:t>Evaluar las medidas de seguridad que pueden implementarse para remediar el incidente (Que alguien llegue y conecte una </a:t>
            </a:r>
            <a:r>
              <a:rPr lang="es-EC" b="1" dirty="0" err="1">
                <a:latin typeface="Times" pitchFamily="18" charset="0"/>
              </a:rPr>
              <a:t>usb</a:t>
            </a:r>
            <a:r>
              <a:rPr lang="es-EC" b="1" dirty="0">
                <a:latin typeface="Times" pitchFamily="18" charset="0"/>
              </a:rPr>
              <a:t>)</a:t>
            </a:r>
          </a:p>
          <a:p>
            <a:pPr lvl="0"/>
            <a:endParaRPr lang="es-EC" b="1" dirty="0">
              <a:latin typeface="Times" pitchFamily="18" charset="0"/>
            </a:endParaRPr>
          </a:p>
          <a:p>
            <a:pPr lvl="0"/>
            <a:r>
              <a:rPr lang="es-EC" b="1" dirty="0">
                <a:latin typeface="Times" pitchFamily="18" charset="0"/>
              </a:rPr>
              <a:t>Identificación de la vulneración.</a:t>
            </a:r>
            <a:r>
              <a:rPr lang="es-EC" dirty="0">
                <a:latin typeface="Times" pitchFamily="18" charset="0"/>
              </a:rPr>
              <a:t> En caso de un incidente de seguridad, la organización debe identificar:</a:t>
            </a:r>
            <a:endParaRPr lang="es-MX" dirty="0">
              <a:latin typeface="Times" pitchFamily="18" charset="0"/>
            </a:endParaRPr>
          </a:p>
          <a:p>
            <a:pPr lvl="1"/>
            <a:r>
              <a:rPr lang="es-EC" dirty="0">
                <a:latin typeface="Times" pitchFamily="18" charset="0"/>
              </a:rPr>
              <a:t>Los activos afectados junto con el personal a cargo</a:t>
            </a:r>
            <a:endParaRPr lang="es-MX" dirty="0">
              <a:latin typeface="Times" pitchFamily="18" charset="0"/>
            </a:endParaRPr>
          </a:p>
          <a:p>
            <a:pPr lvl="1"/>
            <a:r>
              <a:rPr lang="es-EC" dirty="0">
                <a:latin typeface="Times" pitchFamily="18" charset="0"/>
              </a:rPr>
              <a:t>Los titulares afectados</a:t>
            </a:r>
            <a:endParaRPr lang="es-MX" dirty="0">
              <a:latin typeface="Times" pitchFamily="18" charset="0"/>
            </a:endParaRPr>
          </a:p>
          <a:p>
            <a:pPr lvl="1"/>
            <a:r>
              <a:rPr lang="es-EC" dirty="0">
                <a:latin typeface="Times" pitchFamily="18" charset="0"/>
              </a:rPr>
              <a:t>Partes interesadas que requieran estar informadas y/o puedan tomar parte en la toma de decisiones para mitigar las consecuencias de la vulneración.</a:t>
            </a:r>
            <a:endParaRPr lang="es-MX" dirty="0">
              <a:latin typeface="Times" pitchFamily="18" charset="0"/>
            </a:endParaRPr>
          </a:p>
          <a:p>
            <a:r>
              <a:rPr lang="es-EC" dirty="0">
                <a:latin typeface="Times" pitchFamily="18" charset="0"/>
              </a:rPr>
              <a:t> </a:t>
            </a:r>
            <a:endParaRPr lang="es-MX" dirty="0">
              <a:latin typeface="Times" pitchFamily="18" charset="0"/>
            </a:endParaRPr>
          </a:p>
          <a:p>
            <a:pPr lvl="0"/>
            <a:r>
              <a:rPr lang="es-EC" b="1" dirty="0">
                <a:latin typeface="Times" pitchFamily="18" charset="0"/>
              </a:rPr>
              <a:t>Notificación de la vulneración.</a:t>
            </a:r>
            <a:r>
              <a:rPr lang="es-EC" dirty="0">
                <a:latin typeface="Times" pitchFamily="18" charset="0"/>
              </a:rPr>
              <a:t> Una vez identificada la vulneración, ésta se debe comunicar a los titulares de los datos personales para que puedan tomar medidas que mitiguen o eviten una posible afectación.</a:t>
            </a:r>
            <a:endParaRPr lang="es-MX" dirty="0">
              <a:latin typeface="Times" pitchFamily="18" charset="0"/>
            </a:endParaRPr>
          </a:p>
          <a:p>
            <a:r>
              <a:rPr lang="es-EC" dirty="0">
                <a:latin typeface="Times" pitchFamily="18" charset="0"/>
              </a:rPr>
              <a:t> </a:t>
            </a:r>
            <a:endParaRPr lang="es-MX" dirty="0">
              <a:latin typeface="Times" pitchFamily="18" charset="0"/>
            </a:endParaRPr>
          </a:p>
          <a:p>
            <a:r>
              <a:rPr lang="es-EC" dirty="0">
                <a:latin typeface="Times" pitchFamily="18" charset="0"/>
              </a:rPr>
              <a:t>Dependiendo del riesgo que implique para los titulares, la notificación de una vulneración puede ser a través de medios masivos como un anuncio en su página web, periódico, radio y televisión o bien, de manera personalizada.</a:t>
            </a:r>
            <a:endParaRPr lang="es-MX" dirty="0">
              <a:latin typeface="Times" pitchFamily="18" charset="0"/>
            </a:endParaRPr>
          </a:p>
          <a:p>
            <a:r>
              <a:rPr lang="es-EC" dirty="0">
                <a:latin typeface="Times" pitchFamily="18" charset="0"/>
              </a:rPr>
              <a:t>La organización podría considerar notificar a las autoridades de protección de datos y/o impartición de justicia, entre otras partes interesadas que pudieran auxiliar en el proceso de mitigar el incidente.  Además de la información pertinente sobre la vulneración, como puede ser la naturaleza del incidente y los datos personales comprometidos, se debe notificar de las acciones inmediatas que está tomando la organización, así como proporcionar mecanismos de atención para que los titulares estén informados y reciban recomendaciones para reducir su afectación. </a:t>
            </a:r>
            <a:endParaRPr lang="es-MX" dirty="0">
              <a:latin typeface="Times" pitchFamily="18" charset="0"/>
            </a:endParaRPr>
          </a:p>
          <a:p>
            <a:r>
              <a:rPr lang="es-EC" dirty="0">
                <a:latin typeface="Times" pitchFamily="18" charset="0"/>
              </a:rPr>
              <a:t> </a:t>
            </a:r>
            <a:endParaRPr lang="es-MX" dirty="0">
              <a:latin typeface="Times" pitchFamily="18" charset="0"/>
            </a:endParaRPr>
          </a:p>
          <a:p>
            <a:endParaRPr lang="es-MX" dirty="0"/>
          </a:p>
          <a:p>
            <a:pPr defTabSz="904433" eaLnBrk="0" fontAlgn="base" hangingPunct="0">
              <a:spcBef>
                <a:spcPct val="30000"/>
              </a:spcBef>
              <a:spcAft>
                <a:spcPct val="0"/>
              </a:spcAft>
              <a:defRPr/>
            </a:pPr>
            <a:r>
              <a:rPr lang="es-EC" b="1" dirty="0">
                <a:latin typeface="Times" pitchFamily="18" charset="0"/>
              </a:rPr>
              <a:t>Remediación del incidente.  </a:t>
            </a:r>
            <a:r>
              <a:rPr lang="es-EC" dirty="0">
                <a:latin typeface="Times" pitchFamily="18" charset="0"/>
              </a:rPr>
              <a:t>Una vez identificada la vulneración y después de haber realizado la respectiva notificación, se debe profundizar en el análisis de las causas del incidente para establecer medidas correctivas, las cuales incluyen medidas inmediatas para reducir los efectos de la vulneración, así como medidas a largo plazo por ejemplo, implementar controles técnicos o actualizar las políticas del SGSDP para evitar que incidentes similares o relacionados vuelvan a ocurrir.</a:t>
            </a:r>
          </a:p>
          <a:p>
            <a:pPr defTabSz="904433" eaLnBrk="0" fontAlgn="base" hangingPunct="0">
              <a:spcBef>
                <a:spcPct val="30000"/>
              </a:spcBef>
              <a:spcAft>
                <a:spcPct val="0"/>
              </a:spcAft>
              <a:defRPr/>
            </a:pPr>
            <a:endParaRPr lang="es-EC" dirty="0">
              <a:latin typeface="Times" pitchFamily="18" charset="0"/>
            </a:endParaRPr>
          </a:p>
          <a:p>
            <a:pPr defTabSz="904433" eaLnBrk="0" fontAlgn="base" hangingPunct="0">
              <a:spcBef>
                <a:spcPct val="30000"/>
              </a:spcBef>
              <a:spcAft>
                <a:spcPct val="0"/>
              </a:spcAft>
              <a:defRPr/>
            </a:pPr>
            <a:endParaRPr lang="es-EC" dirty="0">
              <a:latin typeface="Times" pitchFamily="18" charset="0"/>
            </a:endParaRPr>
          </a:p>
          <a:p>
            <a:pPr defTabSz="904433" eaLnBrk="0" fontAlgn="base" hangingPunct="0">
              <a:spcBef>
                <a:spcPct val="30000"/>
              </a:spcBef>
              <a:spcAft>
                <a:spcPct val="0"/>
              </a:spcAft>
              <a:defRPr/>
            </a:pPr>
            <a:endParaRPr lang="es-MX" dirty="0">
              <a:latin typeface="Times" pitchFamily="18" charset="0"/>
            </a:endParaRPr>
          </a:p>
          <a:p>
            <a:endParaRPr lang="es-MX" dirty="0"/>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92</a:t>
            </a:fld>
            <a:endParaRPr lang="es-ES_tradnl" dirty="0"/>
          </a:p>
        </p:txBody>
      </p:sp>
    </p:spTree>
    <p:extLst>
      <p:ext uri="{BB962C8B-B14F-4D97-AF65-F5344CB8AC3E}">
        <p14:creationId xmlns:p14="http://schemas.microsoft.com/office/powerpoint/2010/main" val="21283373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b="1" dirty="0">
                <a:latin typeface="Times" pitchFamily="18" charset="0"/>
              </a:rPr>
              <a:t>Acciones correctivas. </a:t>
            </a:r>
            <a:r>
              <a:rPr lang="es-MX" dirty="0">
                <a:latin typeface="Times" pitchFamily="18" charset="0"/>
              </a:rPr>
              <a:t>Son las acciones encaminadas a eliminar las causas de fallas o incidentes </a:t>
            </a:r>
            <a:r>
              <a:rPr lang="es-MX" b="1" dirty="0">
                <a:latin typeface="Times" pitchFamily="18" charset="0"/>
              </a:rPr>
              <a:t>ocurridos</a:t>
            </a:r>
            <a:r>
              <a:rPr lang="es-MX" dirty="0">
                <a:latin typeface="Times" pitchFamily="18" charset="0"/>
              </a:rPr>
              <a:t> en el SGSDP, con objeto de prevenir que vuelvan a ocurrir, dichas acciones deben ser proporcionales a la gravedad del incidente. </a:t>
            </a:r>
          </a:p>
          <a:p>
            <a:r>
              <a:rPr lang="es-MX" dirty="0">
                <a:latin typeface="Times" pitchFamily="18" charset="0"/>
              </a:rPr>
              <a:t> </a:t>
            </a:r>
          </a:p>
          <a:p>
            <a:r>
              <a:rPr lang="es-MX" dirty="0">
                <a:latin typeface="Times" pitchFamily="18" charset="0"/>
              </a:rPr>
              <a:t>Las acciones correctivas deben atenderse considerando:</a:t>
            </a:r>
          </a:p>
          <a:p>
            <a:pPr lvl="2"/>
            <a:r>
              <a:rPr lang="es-MX" dirty="0">
                <a:latin typeface="Times" pitchFamily="18" charset="0"/>
              </a:rPr>
              <a:t>El análisis y revisión de la falla o incidente;</a:t>
            </a:r>
          </a:p>
          <a:p>
            <a:pPr lvl="2"/>
            <a:r>
              <a:rPr lang="es-MX" dirty="0">
                <a:latin typeface="Times" pitchFamily="18" charset="0"/>
              </a:rPr>
              <a:t>Determinar las causas que dieron origen a la falla o incidente;</a:t>
            </a:r>
          </a:p>
          <a:p>
            <a:pPr lvl="2"/>
            <a:r>
              <a:rPr lang="es-MX" dirty="0">
                <a:latin typeface="Times" pitchFamily="18" charset="0"/>
              </a:rPr>
              <a:t>Evaluar las acciones necesarias para evitar que la falla o incidente vuelva a ocurrir;</a:t>
            </a:r>
          </a:p>
          <a:p>
            <a:pPr lvl="2"/>
            <a:r>
              <a:rPr lang="es-MX" dirty="0">
                <a:latin typeface="Times" pitchFamily="18" charset="0"/>
              </a:rPr>
              <a:t>Determinar e implementar las acciones necesarias;</a:t>
            </a:r>
          </a:p>
          <a:p>
            <a:pPr lvl="2"/>
            <a:r>
              <a:rPr lang="es-MX" dirty="0">
                <a:latin typeface="Times" pitchFamily="18" charset="0"/>
              </a:rPr>
              <a:t>Registrar los resultados de las acciones tomadas;</a:t>
            </a:r>
          </a:p>
          <a:p>
            <a:pPr lvl="2"/>
            <a:r>
              <a:rPr lang="es-MX" dirty="0">
                <a:latin typeface="Times" pitchFamily="18" charset="0"/>
              </a:rPr>
              <a:t>Revisar la eficacia de las acciones correctivas tomadas.</a:t>
            </a:r>
          </a:p>
          <a:p>
            <a:r>
              <a:rPr lang="es-MX" dirty="0">
                <a:latin typeface="Times" pitchFamily="18" charset="0"/>
              </a:rPr>
              <a:t> </a:t>
            </a:r>
          </a:p>
          <a:p>
            <a:pPr lvl="0"/>
            <a:r>
              <a:rPr lang="es-MX" b="1" dirty="0">
                <a:latin typeface="Times" pitchFamily="18" charset="0"/>
              </a:rPr>
              <a:t>Acciones preventivas.</a:t>
            </a:r>
            <a:r>
              <a:rPr lang="es-MX" dirty="0">
                <a:latin typeface="Times" pitchFamily="18" charset="0"/>
              </a:rPr>
              <a:t> Son las acciones encaminadas a eliminar las causas de fallas o incidentes </a:t>
            </a:r>
            <a:r>
              <a:rPr lang="es-MX" b="1" dirty="0">
                <a:latin typeface="Times" pitchFamily="18" charset="0"/>
              </a:rPr>
              <a:t>posibles</a:t>
            </a:r>
            <a:r>
              <a:rPr lang="es-MX" dirty="0">
                <a:latin typeface="Times" pitchFamily="18" charset="0"/>
              </a:rPr>
              <a:t> en el SGSDP, dichas acciones deben ser proporcionales a las amenazas potenciales.</a:t>
            </a:r>
          </a:p>
          <a:p>
            <a:r>
              <a:rPr lang="es-MX" dirty="0">
                <a:latin typeface="Times" pitchFamily="18" charset="0"/>
              </a:rPr>
              <a:t> </a:t>
            </a:r>
          </a:p>
          <a:p>
            <a:r>
              <a:rPr lang="es-MX" dirty="0">
                <a:latin typeface="Times" pitchFamily="18" charset="0"/>
              </a:rPr>
              <a:t>Las acciones preventivas deben atenderse considerando:</a:t>
            </a:r>
          </a:p>
          <a:p>
            <a:pPr lvl="2"/>
            <a:r>
              <a:rPr lang="es-MX" dirty="0">
                <a:latin typeface="Times" pitchFamily="18" charset="0"/>
              </a:rPr>
              <a:t>El análisis y revisión de la amenaza;</a:t>
            </a:r>
          </a:p>
          <a:p>
            <a:pPr lvl="2"/>
            <a:r>
              <a:rPr lang="es-MX" dirty="0">
                <a:latin typeface="Times" pitchFamily="18" charset="0"/>
              </a:rPr>
              <a:t>Determinar las fallas o incidentes que podría desencadenarse con una amenaza;</a:t>
            </a:r>
          </a:p>
          <a:p>
            <a:pPr lvl="2"/>
            <a:r>
              <a:rPr lang="es-MX" dirty="0">
                <a:latin typeface="Times" pitchFamily="18" charset="0"/>
              </a:rPr>
              <a:t>Evaluar las acciones necesarias para evitar que la falla o incidente ocurra;</a:t>
            </a:r>
          </a:p>
          <a:p>
            <a:pPr lvl="2"/>
            <a:r>
              <a:rPr lang="es-MX" dirty="0">
                <a:latin typeface="Times" pitchFamily="18" charset="0"/>
              </a:rPr>
              <a:t>Determinar e implementar las acciones necesarias;</a:t>
            </a:r>
          </a:p>
          <a:p>
            <a:pPr lvl="2"/>
            <a:r>
              <a:rPr lang="es-MX" dirty="0">
                <a:latin typeface="Times" pitchFamily="18" charset="0"/>
              </a:rPr>
              <a:t>Registrar los resultados de las acciones tomadas;</a:t>
            </a:r>
          </a:p>
          <a:p>
            <a:pPr lvl="2"/>
            <a:r>
              <a:rPr lang="es-MX" dirty="0">
                <a:latin typeface="Times" pitchFamily="18" charset="0"/>
              </a:rPr>
              <a:t>Revisar la eficacia de las acciones preventivas tomadas.</a:t>
            </a: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94</a:t>
            </a:fld>
            <a:endParaRPr lang="es-ES_tradnl" dirty="0"/>
          </a:p>
        </p:txBody>
      </p:sp>
    </p:spTree>
    <p:extLst>
      <p:ext uri="{BB962C8B-B14F-4D97-AF65-F5344CB8AC3E}">
        <p14:creationId xmlns:p14="http://schemas.microsoft.com/office/powerpoint/2010/main" val="36010582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La mejor medida de seguridad contra posibles vulneraciones es contar con personal consciente de sus responsabilidades y deberes respecto a la protección de datos personales y que identifiquen cuál es su contribución para el logro de los objetivos del SGSDP. Por ello, se deben establecer y mantener programas de capacitación que mantengan vigente al SGSDP como:</a:t>
            </a:r>
          </a:p>
          <a:p>
            <a:r>
              <a:rPr lang="es-MX" dirty="0">
                <a:latin typeface="Times" pitchFamily="18" charset="0"/>
              </a:rPr>
              <a:t> </a:t>
            </a:r>
          </a:p>
          <a:p>
            <a:pPr lvl="0"/>
            <a:r>
              <a:rPr lang="es-EC" b="1" dirty="0">
                <a:latin typeface="Times" pitchFamily="18" charset="0"/>
              </a:rPr>
              <a:t>Concienciación:</a:t>
            </a:r>
            <a:r>
              <a:rPr lang="es-EC" dirty="0">
                <a:latin typeface="Times" pitchFamily="18" charset="0"/>
              </a:rPr>
              <a:t> programas a corto plazo para la difusión en general de la protección de datos personales en la organización;</a:t>
            </a:r>
            <a:endParaRPr lang="es-MX" dirty="0">
              <a:latin typeface="Times" pitchFamily="18" charset="0"/>
            </a:endParaRPr>
          </a:p>
          <a:p>
            <a:pPr lvl="0"/>
            <a:r>
              <a:rPr lang="es-EC" b="1" dirty="0">
                <a:latin typeface="Times" pitchFamily="18" charset="0"/>
              </a:rPr>
              <a:t>Entrenamiento:</a:t>
            </a:r>
            <a:r>
              <a:rPr lang="es-EC" dirty="0">
                <a:latin typeface="Times" pitchFamily="18" charset="0"/>
              </a:rPr>
              <a:t> programas a mediano plazo que tienen por objetivo capacitar al personal de manera específica respecto a sus funciones y responsabilidad en el tratamiento y seguridad de los datos personales y;</a:t>
            </a:r>
            <a:endParaRPr lang="es-MX" dirty="0">
              <a:latin typeface="Times" pitchFamily="18" charset="0"/>
            </a:endParaRPr>
          </a:p>
          <a:p>
            <a:pPr lvl="0"/>
            <a:r>
              <a:rPr lang="es-EC" b="1" dirty="0">
                <a:latin typeface="Times" pitchFamily="18" charset="0"/>
              </a:rPr>
              <a:t>Educación:</a:t>
            </a:r>
            <a:r>
              <a:rPr lang="es-EC" dirty="0">
                <a:latin typeface="Times" pitchFamily="18" charset="0"/>
              </a:rPr>
              <a:t> programa general a largo plazo que tiene por objetivo incluir la seguridad en el tratamiento de los datos personales dentro de la cultura de la organización.</a:t>
            </a:r>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95</a:t>
            </a:fld>
            <a:endParaRPr lang="es-ES_tradnl" dirty="0"/>
          </a:p>
        </p:txBody>
      </p:sp>
    </p:spTree>
    <p:extLst>
      <p:ext uri="{BB962C8B-B14F-4D97-AF65-F5344CB8AC3E}">
        <p14:creationId xmlns:p14="http://schemas.microsoft.com/office/powerpoint/2010/main" val="9370774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MX" dirty="0">
                <a:latin typeface="Times" pitchFamily="18" charset="0"/>
              </a:rPr>
              <a:t>Recapitulación de lo visto a lo largo de la sesión. </a:t>
            </a:r>
            <a:endParaRPr lang="es-MX" baseline="0" dirty="0"/>
          </a:p>
          <a:p>
            <a:endParaRPr lang="es-MX" baseline="0" dirty="0"/>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97</a:t>
            </a:fld>
            <a:endParaRPr lang="es-ES_tradnl" dirty="0"/>
          </a:p>
        </p:txBody>
      </p:sp>
    </p:spTree>
    <p:extLst>
      <p:ext uri="{BB962C8B-B14F-4D97-AF65-F5344CB8AC3E}">
        <p14:creationId xmlns:p14="http://schemas.microsoft.com/office/powerpoint/2010/main" val="233172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NI" b="1" dirty="0">
                <a:latin typeface="Times" pitchFamily="18" charset="0"/>
              </a:rPr>
              <a:t>Activo.</a:t>
            </a:r>
            <a:r>
              <a:rPr lang="es-NI" dirty="0">
                <a:latin typeface="Times" pitchFamily="18" charset="0"/>
              </a:rPr>
              <a:t> La información, el conocimiento sobre los procesos, el </a:t>
            </a:r>
            <a:r>
              <a:rPr lang="es-NI" b="1" dirty="0">
                <a:latin typeface="Times" pitchFamily="18" charset="0"/>
              </a:rPr>
              <a:t>personal, hardware, software </a:t>
            </a:r>
            <a:r>
              <a:rPr lang="es-NI" dirty="0">
                <a:latin typeface="Times" pitchFamily="18" charset="0"/>
              </a:rPr>
              <a:t>y cualquier otro recurso involucrado en el tratamiento de los datos personales, que tenga valor para la organización.</a:t>
            </a:r>
          </a:p>
          <a:p>
            <a:pPr defTabSz="904433" eaLnBrk="0" fontAlgn="base" hangingPunct="0">
              <a:spcBef>
                <a:spcPct val="30000"/>
              </a:spcBef>
              <a:spcAft>
                <a:spcPct val="0"/>
              </a:spcAft>
              <a:defRPr/>
            </a:pPr>
            <a:endParaRPr lang="es-NI" dirty="0">
              <a:latin typeface="Times" pitchFamily="18" charset="0"/>
            </a:endParaRPr>
          </a:p>
          <a:p>
            <a:pPr defTabSz="904433" eaLnBrk="0" fontAlgn="base" hangingPunct="0">
              <a:spcBef>
                <a:spcPct val="30000"/>
              </a:spcBef>
              <a:spcAft>
                <a:spcPct val="0"/>
              </a:spcAft>
              <a:defRPr/>
            </a:pPr>
            <a:r>
              <a:rPr lang="es-NI" dirty="0">
                <a:latin typeface="Times" pitchFamily="18" charset="0"/>
              </a:rPr>
              <a:t>Activos de información y de apoyo.</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10</a:t>
            </a:fld>
            <a:endParaRPr lang="es-ES_tradnl" dirty="0"/>
          </a:p>
        </p:txBody>
      </p:sp>
    </p:spTree>
    <p:extLst>
      <p:ext uri="{BB962C8B-B14F-4D97-AF65-F5344CB8AC3E}">
        <p14:creationId xmlns:p14="http://schemas.microsoft.com/office/powerpoint/2010/main" val="228417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652061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176545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415456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416834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101625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163278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3143020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1641683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263062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248349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05F116-1A14-4386-931C-7F9E78D653F8}" type="datetimeFigureOut">
              <a:rPr lang="es-ES" smtClean="0"/>
              <a:t>21/02/2019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2988885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5F116-1A14-4386-931C-7F9E78D653F8}" type="datetimeFigureOut">
              <a:rPr lang="es-ES" smtClean="0"/>
              <a:t>21/02/2019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9534A7-2E42-4C6E-B992-393D919EE39A}" type="slidenum">
              <a:rPr lang="es-ES" smtClean="0"/>
              <a:t>‹Nº›</a:t>
            </a:fld>
            <a:endParaRPr lang="es-ES"/>
          </a:p>
        </p:txBody>
      </p:sp>
    </p:spTree>
    <p:extLst>
      <p:ext uri="{BB962C8B-B14F-4D97-AF65-F5344CB8AC3E}">
        <p14:creationId xmlns:p14="http://schemas.microsoft.com/office/powerpoint/2010/main" val="2908993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37.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11.wdp"/><Relationship Id="rId2" Type="http://schemas.openxmlformats.org/officeDocument/2006/relationships/notesSlide" Target="../notesSlides/notesSlide20.xml"/><Relationship Id="rId16" Type="http://schemas.openxmlformats.org/officeDocument/2006/relationships/image" Target="../media/image44.png"/><Relationship Id="rId1" Type="http://schemas.openxmlformats.org/officeDocument/2006/relationships/slideLayout" Target="../slideLayouts/slideLayout3.xml"/><Relationship Id="rId6" Type="http://schemas.microsoft.com/office/2007/relationships/hdphoto" Target="../media/hdphoto8.wdp"/><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34.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1.png"/><Relationship Id="rId1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jpeg"/><Relationship Id="rId7" Type="http://schemas.openxmlformats.org/officeDocument/2006/relationships/diagramColors" Target="../diagrams/colors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81.png"/><Relationship Id="rId3" Type="http://schemas.openxmlformats.org/officeDocument/2006/relationships/image" Target="../media/image87.jpeg"/><Relationship Id="rId7" Type="http://schemas.openxmlformats.org/officeDocument/2006/relationships/image" Target="../media/image84.png"/><Relationship Id="rId12"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93.png"/><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image" Target="../media/image88.png"/><Relationship Id="rId9"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76.png"/><Relationship Id="rId4" Type="http://schemas.microsoft.com/office/2007/relationships/hdphoto" Target="../media/hdphoto13.wdp"/></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3.wdp"/></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17.jpeg"/></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2312" y="4406900"/>
            <a:ext cx="8026151" cy="1781969"/>
          </a:xfrm>
        </p:spPr>
        <p:txBody>
          <a:bodyPr>
            <a:normAutofit fontScale="90000"/>
          </a:bodyPr>
          <a:lstStyle/>
          <a:p>
            <a:r>
              <a:rPr lang="es-MX" dirty="0">
                <a:solidFill>
                  <a:srgbClr val="7030A0"/>
                </a:solidFill>
              </a:rPr>
              <a:t>SISTEMA DE GESTIÓN DE SEGURIDAD DE DATOS PERSONALES</a:t>
            </a:r>
            <a:br>
              <a:rPr lang="es-MX" dirty="0">
                <a:solidFill>
                  <a:srgbClr val="7030A0"/>
                </a:solidFill>
              </a:rPr>
            </a:br>
            <a:r>
              <a:rPr lang="es-MX" dirty="0">
                <a:solidFill>
                  <a:srgbClr val="0F7969"/>
                </a:solidFill>
              </a:rPr>
              <a:t>SECTOR PÚBLICO 2019</a:t>
            </a:r>
          </a:p>
        </p:txBody>
      </p:sp>
      <p:sp>
        <p:nvSpPr>
          <p:cNvPr id="3" name="Marcador de texto 2"/>
          <p:cNvSpPr>
            <a:spLocks noGrp="1"/>
          </p:cNvSpPr>
          <p:nvPr>
            <p:ph type="body" idx="1"/>
          </p:nvPr>
        </p:nvSpPr>
        <p:spPr/>
        <p:txBody>
          <a:bodyPr>
            <a:normAutofit/>
          </a:bodyPr>
          <a:lstStyle/>
          <a:p>
            <a:r>
              <a:rPr lang="es-MX" dirty="0"/>
              <a:t>TALLER MEDIDAS DE SEGURIDAD SECTOR PÚBLICO</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124744"/>
            <a:ext cx="1910730" cy="2732952"/>
          </a:xfrm>
          <a:prstGeom prst="rect">
            <a:avLst/>
          </a:prstGeom>
        </p:spPr>
      </p:pic>
    </p:spTree>
    <p:extLst>
      <p:ext uri="{BB962C8B-B14F-4D97-AF65-F5344CB8AC3E}">
        <p14:creationId xmlns:p14="http://schemas.microsoft.com/office/powerpoint/2010/main" val="3934176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384"/>
            <a:ext cx="8229600" cy="1143000"/>
          </a:xfrm>
        </p:spPr>
        <p:txBody>
          <a:bodyPr/>
          <a:lstStyle/>
          <a:p>
            <a:pPr algn="r"/>
            <a:r>
              <a:rPr lang="es-MX" b="1" dirty="0">
                <a:solidFill>
                  <a:schemeClr val="bg1"/>
                </a:solidFill>
              </a:rPr>
              <a:t>Activo</a:t>
            </a:r>
          </a:p>
        </p:txBody>
      </p:sp>
      <p:sp>
        <p:nvSpPr>
          <p:cNvPr id="3" name="Rectángulo 2"/>
          <p:cNvSpPr/>
          <p:nvPr/>
        </p:nvSpPr>
        <p:spPr>
          <a:xfrm>
            <a:off x="549896" y="1412776"/>
            <a:ext cx="8579296" cy="2246769"/>
          </a:xfrm>
          <a:prstGeom prst="rect">
            <a:avLst/>
          </a:prstGeom>
        </p:spPr>
        <p:txBody>
          <a:bodyPr wrap="square">
            <a:spAutoFit/>
          </a:bodyPr>
          <a:lstStyle/>
          <a:p>
            <a:r>
              <a:rPr lang="es-MX" sz="2800" dirty="0"/>
              <a:t>Cualquier recurso involucrado en el tratamiento de los datos personales, </a:t>
            </a:r>
            <a:r>
              <a:rPr lang="es-MX" sz="2800" b="1" dirty="0">
                <a:solidFill>
                  <a:srgbClr val="7030A0"/>
                </a:solidFill>
              </a:rPr>
              <a:t>que tenga valor para la organización.</a:t>
            </a:r>
          </a:p>
          <a:p>
            <a:endParaRPr lang="es-MX" sz="2800" b="1" dirty="0"/>
          </a:p>
          <a:p>
            <a:pPr marL="342900" indent="-342900">
              <a:buFont typeface="Wingdings" panose="05000000000000000000" pitchFamily="2" charset="2"/>
              <a:buChar char="ü"/>
            </a:pPr>
            <a:r>
              <a:rPr lang="es-MX" sz="2800" b="1" dirty="0">
                <a:solidFill>
                  <a:srgbClr val="7030A0"/>
                </a:solidFill>
              </a:rPr>
              <a:t>Activos de Información</a:t>
            </a:r>
          </a:p>
          <a:p>
            <a:pPr marL="342900" indent="-342900">
              <a:buFont typeface="Wingdings" panose="05000000000000000000" pitchFamily="2" charset="2"/>
              <a:buChar char="ü"/>
            </a:pPr>
            <a:r>
              <a:rPr lang="es-MX" sz="2800" b="1" dirty="0">
                <a:solidFill>
                  <a:srgbClr val="0F7969"/>
                </a:solidFill>
              </a:rPr>
              <a:t>Activos de Apoyo</a:t>
            </a:r>
          </a:p>
        </p:txBody>
      </p:sp>
      <p:pic>
        <p:nvPicPr>
          <p:cNvPr id="4" name="Picture 2" descr="http://3.bp.blogspot.com/-jXOpVZu4yMs/Tfm3fwkryFI/AAAAAAAAAGg/J6bWVVvuPKE/s1600/internet_book.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704" y="1700808"/>
            <a:ext cx="6516216" cy="488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1104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Marcador de contenido"/>
          <p:cNvSpPr txBox="1">
            <a:spLocks/>
          </p:cNvSpPr>
          <p:nvPr/>
        </p:nvSpPr>
        <p:spPr>
          <a:xfrm>
            <a:off x="1115616" y="6021288"/>
            <a:ext cx="7700963" cy="4183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endParaRPr lang="es-MX" b="1" dirty="0"/>
          </a:p>
        </p:txBody>
      </p:sp>
      <p:sp>
        <p:nvSpPr>
          <p:cNvPr id="7" name="2 Marcador de contenido"/>
          <p:cNvSpPr txBox="1">
            <a:spLocks/>
          </p:cNvSpPr>
          <p:nvPr/>
        </p:nvSpPr>
        <p:spPr bwMode="auto">
          <a:xfrm>
            <a:off x="3491880" y="2756681"/>
            <a:ext cx="2376264" cy="4559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a:lnSpc>
                <a:spcPct val="80000"/>
              </a:lnSpc>
              <a:spcBef>
                <a:spcPct val="20000"/>
              </a:spcBef>
              <a:buClr>
                <a:schemeClr val="tx2"/>
              </a:buClr>
              <a:buSzPct val="70000"/>
              <a:defRPr/>
            </a:pPr>
            <a:r>
              <a:rPr lang="es-MX" sz="4400" b="1" kern="0" dirty="0">
                <a:solidFill>
                  <a:srgbClr val="006666"/>
                </a:solidFill>
                <a:latin typeface="+mj-lt"/>
              </a:rPr>
              <a:t>¿Dudas?</a:t>
            </a:r>
          </a:p>
          <a:p>
            <a:pPr marL="0" marR="0" lvl="0" indent="0" algn="r"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endParaRPr kumimoji="0" lang="es-MX" sz="2000" b="0" i="0" u="none" strike="noStrike" kern="0" cap="none" spc="0" normalizeH="0" baseline="0" noProof="0" dirty="0">
              <a:ln>
                <a:noFill/>
              </a:ln>
              <a:solidFill>
                <a:schemeClr val="tx1"/>
              </a:solidFill>
              <a:effectLst/>
              <a:uLnTx/>
              <a:uFillTx/>
              <a:latin typeface="+mn-lt"/>
              <a:ea typeface="+mn-ea"/>
              <a:cs typeface="+mn-cs"/>
            </a:endParaRPr>
          </a:p>
        </p:txBody>
      </p:sp>
      <p:sp>
        <p:nvSpPr>
          <p:cNvPr id="8" name="Rectangle 3"/>
          <p:cNvSpPr txBox="1">
            <a:spLocks noChangeArrowheads="1"/>
          </p:cNvSpPr>
          <p:nvPr/>
        </p:nvSpPr>
        <p:spPr bwMode="auto">
          <a:xfrm>
            <a:off x="2627784" y="3356992"/>
            <a:ext cx="4122297" cy="360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
                <a:schemeClr val="tx2"/>
              </a:buClr>
              <a:buSzPct val="70000"/>
              <a:buFont typeface="Wingdings" pitchFamily="2" charset="2"/>
              <a:buNone/>
              <a:tabLst/>
              <a:defRPr/>
            </a:pPr>
            <a:r>
              <a:rPr lang="es-MX" sz="2800" b="1" kern="0" dirty="0">
                <a:solidFill>
                  <a:srgbClr val="006666"/>
                </a:solidFill>
                <a:latin typeface="+mn-lt"/>
              </a:rPr>
              <a:t>seguridatos@inai.org.mx</a:t>
            </a:r>
            <a:r>
              <a:rPr lang="es-MX" sz="2400" b="1" kern="0" dirty="0">
                <a:solidFill>
                  <a:srgbClr val="006666"/>
                </a:solidFill>
                <a:latin typeface="+mn-lt"/>
              </a:rPr>
              <a:t>  </a:t>
            </a:r>
          </a:p>
        </p:txBody>
      </p:sp>
      <p:sp>
        <p:nvSpPr>
          <p:cNvPr id="9" name="Marcador de texto 2"/>
          <p:cNvSpPr txBox="1">
            <a:spLocks/>
          </p:cNvSpPr>
          <p:nvPr/>
        </p:nvSpPr>
        <p:spPr>
          <a:xfrm>
            <a:off x="107504" y="5517232"/>
            <a:ext cx="8856984" cy="1077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s-MX" sz="2800" b="1" dirty="0">
                <a:solidFill>
                  <a:srgbClr val="0F7969"/>
                </a:solidFill>
              </a:rPr>
              <a:t>Armando Becerra </a:t>
            </a:r>
            <a:r>
              <a:rPr lang="es-MX" sz="2800" b="1" i="1" dirty="0"/>
              <a:t>@</a:t>
            </a:r>
            <a:r>
              <a:rPr lang="es-MX" sz="2800" b="1" i="1" dirty="0" err="1"/>
              <a:t>CiberArmand</a:t>
            </a:r>
            <a:endParaRPr lang="es-MX" sz="2800" b="1" i="1" dirty="0"/>
          </a:p>
          <a:p>
            <a:pPr algn="r"/>
            <a:r>
              <a:rPr lang="es-MX" sz="2800" b="1" dirty="0">
                <a:solidFill>
                  <a:srgbClr val="7030A0"/>
                </a:solidFill>
              </a:rPr>
              <a:t>Miriam Padilla </a:t>
            </a:r>
            <a:r>
              <a:rPr lang="es-MX" sz="2800" b="1" i="1" dirty="0"/>
              <a:t>@</a:t>
            </a:r>
            <a:r>
              <a:rPr lang="es-MX" sz="2800" b="1" i="1" dirty="0" err="1"/>
              <a:t>Ing_Mili</a:t>
            </a:r>
            <a:endParaRPr lang="es-MX" sz="2800" b="1" i="1" dirty="0"/>
          </a:p>
          <a:p>
            <a:pPr algn="r"/>
            <a:endParaRPr lang="es-MX" b="1" i="1" dirty="0"/>
          </a:p>
        </p:txBody>
      </p:sp>
    </p:spTree>
    <p:extLst>
      <p:ext uri="{BB962C8B-B14F-4D97-AF65-F5344CB8AC3E}">
        <p14:creationId xmlns:p14="http://schemas.microsoft.com/office/powerpoint/2010/main" val="2155618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pPr algn="r"/>
            <a:r>
              <a:rPr lang="es-MX" b="1" dirty="0">
                <a:solidFill>
                  <a:schemeClr val="bg1"/>
                </a:solidFill>
              </a:rPr>
              <a:t>Alta Dirección</a:t>
            </a:r>
          </a:p>
        </p:txBody>
      </p:sp>
      <p:sp>
        <p:nvSpPr>
          <p:cNvPr id="3" name="Rectángulo 2"/>
          <p:cNvSpPr/>
          <p:nvPr/>
        </p:nvSpPr>
        <p:spPr>
          <a:xfrm>
            <a:off x="526595" y="1394773"/>
            <a:ext cx="8579296" cy="954107"/>
          </a:xfrm>
          <a:prstGeom prst="rect">
            <a:avLst/>
          </a:prstGeom>
        </p:spPr>
        <p:txBody>
          <a:bodyPr wrap="square">
            <a:spAutoFit/>
          </a:bodyPr>
          <a:lstStyle/>
          <a:p>
            <a:pPr algn="just"/>
            <a:r>
              <a:rPr lang="es-NI" sz="2800" dirty="0"/>
              <a:t>Toda persona </a:t>
            </a:r>
            <a:r>
              <a:rPr lang="es-NI" sz="2800" b="1" dirty="0">
                <a:solidFill>
                  <a:srgbClr val="7030A0"/>
                </a:solidFill>
              </a:rPr>
              <a:t>con poder legal </a:t>
            </a:r>
            <a:r>
              <a:rPr lang="es-NI" sz="2800" dirty="0"/>
              <a:t>de toma de decisión en</a:t>
            </a:r>
            <a:r>
              <a:rPr lang="es-NI" sz="2800" dirty="0">
                <a:solidFill>
                  <a:srgbClr val="7030A0"/>
                </a:solidFill>
              </a:rPr>
              <a:t> </a:t>
            </a:r>
            <a:r>
              <a:rPr lang="es-NI" sz="2800" b="1" dirty="0">
                <a:solidFill>
                  <a:srgbClr val="7030A0"/>
                </a:solidFill>
              </a:rPr>
              <a:t>las políticas de la organización. </a:t>
            </a:r>
            <a:endParaRPr lang="es-MX" sz="2800" b="1" dirty="0">
              <a:solidFill>
                <a:srgbClr val="7030A0"/>
              </a:solidFill>
            </a:endParaRPr>
          </a:p>
        </p:txBody>
      </p:sp>
      <p:pic>
        <p:nvPicPr>
          <p:cNvPr id="5" name="Picture 4" descr="http://www.altonivel.com.mx/assets/images/Estructura_V2/Consultoria/Lideres/Leadership-Today.jpg"/>
          <p:cNvPicPr>
            <a:picLocks noChangeAspect="1" noChangeArrowheads="1"/>
          </p:cNvPicPr>
          <p:nvPr/>
        </p:nvPicPr>
        <p:blipFill>
          <a:blip r:embed="rId3">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backgroundRemoval t="0" b="99600" l="0" r="98919"/>
                    </a14:imgEffect>
                  </a14:imgLayer>
                </a14:imgProps>
              </a:ext>
              <a:ext uri="{28A0092B-C50C-407E-A947-70E740481C1C}">
                <a14:useLocalDpi xmlns:a14="http://schemas.microsoft.com/office/drawing/2010/main" val="0"/>
              </a:ext>
            </a:extLst>
          </a:blip>
          <a:srcRect/>
          <a:stretch>
            <a:fillRect/>
          </a:stretch>
        </p:blipFill>
        <p:spPr bwMode="auto">
          <a:xfrm>
            <a:off x="1907704" y="2348880"/>
            <a:ext cx="5328592" cy="36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512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pPr algn="r"/>
            <a:r>
              <a:rPr lang="es-MX" b="1" dirty="0">
                <a:solidFill>
                  <a:schemeClr val="bg1"/>
                </a:solidFill>
              </a:rPr>
              <a:t>Custodio</a:t>
            </a:r>
          </a:p>
        </p:txBody>
      </p:sp>
      <p:sp>
        <p:nvSpPr>
          <p:cNvPr id="3" name="Rectángulo 2"/>
          <p:cNvSpPr/>
          <p:nvPr/>
        </p:nvSpPr>
        <p:spPr>
          <a:xfrm>
            <a:off x="282352" y="1412776"/>
            <a:ext cx="8579296" cy="1077218"/>
          </a:xfrm>
          <a:prstGeom prst="rect">
            <a:avLst/>
          </a:prstGeom>
        </p:spPr>
        <p:txBody>
          <a:bodyPr wrap="square">
            <a:spAutoFit/>
          </a:bodyPr>
          <a:lstStyle/>
          <a:p>
            <a:pPr algn="just"/>
            <a:r>
              <a:rPr lang="es-NI" sz="3200" dirty="0"/>
              <a:t>Toda persona </a:t>
            </a:r>
            <a:r>
              <a:rPr lang="es-NI" sz="3200" b="1" dirty="0">
                <a:solidFill>
                  <a:srgbClr val="0F7969"/>
                </a:solidFill>
              </a:rPr>
              <a:t>con responsabilidad funcional sobre los activos. </a:t>
            </a:r>
            <a:endParaRPr lang="es-MX" sz="3200" b="1" dirty="0">
              <a:solidFill>
                <a:srgbClr val="0F7969"/>
              </a:solidFill>
            </a:endParaRPr>
          </a:p>
        </p:txBody>
      </p:sp>
      <p:pic>
        <p:nvPicPr>
          <p:cNvPr id="1026" name="Picture 2" descr="http://oglincolninformatica.wikispaces.com/file/view/administracion-de-contenidos-300x298.jpg/174644399/administracion-de-contenidos-300x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495638"/>
            <a:ext cx="3744416" cy="371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954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pPr algn="r"/>
            <a:r>
              <a:rPr lang="es-MX" b="1" dirty="0">
                <a:solidFill>
                  <a:schemeClr val="bg1"/>
                </a:solidFill>
              </a:rPr>
              <a:t>Seguridad de la Información</a:t>
            </a:r>
          </a:p>
        </p:txBody>
      </p:sp>
      <p:graphicFrame>
        <p:nvGraphicFramePr>
          <p:cNvPr id="4" name="Diagrama 3"/>
          <p:cNvGraphicFramePr/>
          <p:nvPr>
            <p:extLst>
              <p:ext uri="{D42A27DB-BD31-4B8C-83A1-F6EECF244321}">
                <p14:modId xmlns:p14="http://schemas.microsoft.com/office/powerpoint/2010/main" val="4205966106"/>
              </p:ext>
            </p:extLst>
          </p:nvPr>
        </p:nvGraphicFramePr>
        <p:xfrm>
          <a:off x="0" y="1124744"/>
          <a:ext cx="9108504" cy="5605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5352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pPr algn="r"/>
            <a:r>
              <a:rPr lang="es-MX" b="1" dirty="0">
                <a:solidFill>
                  <a:schemeClr val="bg1"/>
                </a:solidFill>
              </a:rPr>
              <a:t>Integridad</a:t>
            </a:r>
          </a:p>
        </p:txBody>
      </p:sp>
      <p:sp>
        <p:nvSpPr>
          <p:cNvPr id="3" name="Rectángulo 2"/>
          <p:cNvSpPr/>
          <p:nvPr/>
        </p:nvSpPr>
        <p:spPr>
          <a:xfrm>
            <a:off x="457200" y="1418591"/>
            <a:ext cx="8579296" cy="954107"/>
          </a:xfrm>
          <a:prstGeom prst="rect">
            <a:avLst/>
          </a:prstGeom>
        </p:spPr>
        <p:txBody>
          <a:bodyPr wrap="square">
            <a:spAutoFit/>
          </a:bodyPr>
          <a:lstStyle/>
          <a:p>
            <a:r>
              <a:rPr lang="es-MX" sz="2800" dirty="0"/>
              <a:t>La propiedad de salvaguardar </a:t>
            </a:r>
            <a:r>
              <a:rPr lang="es-MX" sz="2800" b="1" dirty="0">
                <a:solidFill>
                  <a:srgbClr val="7030A0"/>
                </a:solidFill>
              </a:rPr>
              <a:t>la exactitud y completitud de los activos.</a:t>
            </a:r>
          </a:p>
        </p:txBody>
      </p:sp>
      <p:pic>
        <p:nvPicPr>
          <p:cNvPr id="6" name="Picture 4" descr="http://t2.gstatic.com/images?q=tbn:ANd9GcTiBBQT2bzyuDFSc09JVLtJOvTIUxpKFvz69Y_m1fkBITt0XBt-mQ"/>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6016" y="2060848"/>
            <a:ext cx="3841969" cy="462009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755576" y="3141823"/>
            <a:ext cx="3960440" cy="1384995"/>
          </a:xfrm>
          <a:prstGeom prst="rect">
            <a:avLst/>
          </a:prstGeom>
          <a:noFill/>
        </p:spPr>
        <p:txBody>
          <a:bodyPr wrap="square" rtlCol="0">
            <a:spAutoFit/>
          </a:bodyPr>
          <a:lstStyle/>
          <a:p>
            <a:pPr marL="285750" indent="-285750">
              <a:buFont typeface="Arial" panose="020B0604020202020204" pitchFamily="34" charset="0"/>
              <a:buChar char="•"/>
            </a:pPr>
            <a:r>
              <a:rPr lang="es-MX" sz="2800" dirty="0"/>
              <a:t>Evitar la modificación no autorizada o accidental.</a:t>
            </a:r>
            <a:endParaRPr lang="es-ES" sz="2800" dirty="0"/>
          </a:p>
        </p:txBody>
      </p:sp>
    </p:spTree>
    <p:extLst>
      <p:ext uri="{BB962C8B-B14F-4D97-AF65-F5344CB8AC3E}">
        <p14:creationId xmlns:p14="http://schemas.microsoft.com/office/powerpoint/2010/main" val="2516594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384"/>
            <a:ext cx="8229600" cy="1143000"/>
          </a:xfrm>
        </p:spPr>
        <p:txBody>
          <a:bodyPr/>
          <a:lstStyle/>
          <a:p>
            <a:pPr algn="r"/>
            <a:r>
              <a:rPr lang="es-MX" b="1" dirty="0">
                <a:solidFill>
                  <a:schemeClr val="bg1"/>
                </a:solidFill>
              </a:rPr>
              <a:t>Confidencialidad</a:t>
            </a:r>
          </a:p>
        </p:txBody>
      </p:sp>
      <p:sp>
        <p:nvSpPr>
          <p:cNvPr id="3" name="Rectángulo 2"/>
          <p:cNvSpPr/>
          <p:nvPr/>
        </p:nvSpPr>
        <p:spPr>
          <a:xfrm>
            <a:off x="457200" y="1418591"/>
            <a:ext cx="8445624" cy="954107"/>
          </a:xfrm>
          <a:prstGeom prst="rect">
            <a:avLst/>
          </a:prstGeom>
        </p:spPr>
        <p:txBody>
          <a:bodyPr wrap="square">
            <a:spAutoFit/>
          </a:bodyPr>
          <a:lstStyle/>
          <a:p>
            <a:r>
              <a:rPr lang="es-MX" sz="2800" dirty="0"/>
              <a:t>Propiedad de la </a:t>
            </a:r>
            <a:r>
              <a:rPr lang="es-MX" sz="2800" b="1" dirty="0">
                <a:solidFill>
                  <a:srgbClr val="0F7969"/>
                </a:solidFill>
              </a:rPr>
              <a:t>información</a:t>
            </a:r>
            <a:r>
              <a:rPr lang="es-MX" sz="2800" b="1" dirty="0"/>
              <a:t> </a:t>
            </a:r>
            <a:r>
              <a:rPr lang="es-MX" sz="2800" dirty="0"/>
              <a:t>para </a:t>
            </a:r>
            <a:r>
              <a:rPr lang="es-MX" sz="2800" b="1" dirty="0">
                <a:solidFill>
                  <a:srgbClr val="0F7969"/>
                </a:solidFill>
              </a:rPr>
              <a:t>no estar a disposición o ser revelada</a:t>
            </a:r>
            <a:r>
              <a:rPr lang="es-MX" sz="2800" b="1" dirty="0"/>
              <a:t> </a:t>
            </a:r>
            <a:r>
              <a:rPr lang="es-MX" sz="2800" dirty="0"/>
              <a:t>a personas no autorizadas.</a:t>
            </a:r>
          </a:p>
        </p:txBody>
      </p:sp>
      <p:pic>
        <p:nvPicPr>
          <p:cNvPr id="5" name="Picture 6" descr="http://4.bp.blogspot.com/_Q4fiCVCUgng/SbEhVY8X_PI/AAAAAAAAAAM/dfKfIIntFQM/s320/confidencialidad.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2996952"/>
            <a:ext cx="3400925" cy="340092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4716016" y="3019073"/>
            <a:ext cx="4186808" cy="954107"/>
          </a:xfrm>
          <a:prstGeom prst="rect">
            <a:avLst/>
          </a:prstGeom>
          <a:noFill/>
        </p:spPr>
        <p:txBody>
          <a:bodyPr wrap="square" rtlCol="0">
            <a:spAutoFit/>
          </a:bodyPr>
          <a:lstStyle/>
          <a:p>
            <a:pPr algn="ctr"/>
            <a:r>
              <a:rPr lang="es-MX" sz="2800" dirty="0"/>
              <a:t>Prevenir la divulgación no autorizada de información. </a:t>
            </a:r>
            <a:endParaRPr lang="es-ES" sz="2800" dirty="0"/>
          </a:p>
        </p:txBody>
      </p:sp>
    </p:spTree>
    <p:extLst>
      <p:ext uri="{BB962C8B-B14F-4D97-AF65-F5344CB8AC3E}">
        <p14:creationId xmlns:p14="http://schemas.microsoft.com/office/powerpoint/2010/main" val="3588218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44624"/>
            <a:ext cx="8229600" cy="1143000"/>
          </a:xfrm>
        </p:spPr>
        <p:txBody>
          <a:bodyPr/>
          <a:lstStyle/>
          <a:p>
            <a:pPr algn="r"/>
            <a:r>
              <a:rPr lang="es-MX" b="1" dirty="0">
                <a:solidFill>
                  <a:schemeClr val="bg1"/>
                </a:solidFill>
              </a:rPr>
              <a:t>Disponibilidad</a:t>
            </a:r>
          </a:p>
        </p:txBody>
      </p:sp>
      <p:sp>
        <p:nvSpPr>
          <p:cNvPr id="3" name="Rectángulo 2"/>
          <p:cNvSpPr/>
          <p:nvPr/>
        </p:nvSpPr>
        <p:spPr>
          <a:xfrm>
            <a:off x="529208" y="1340768"/>
            <a:ext cx="8579296" cy="523220"/>
          </a:xfrm>
          <a:prstGeom prst="rect">
            <a:avLst/>
          </a:prstGeom>
        </p:spPr>
        <p:txBody>
          <a:bodyPr wrap="square">
            <a:spAutoFit/>
          </a:bodyPr>
          <a:lstStyle/>
          <a:p>
            <a:r>
              <a:rPr lang="es-MX" sz="2800" dirty="0"/>
              <a:t>Propiedad de un </a:t>
            </a:r>
            <a:r>
              <a:rPr lang="es-MX" sz="2800" b="1" dirty="0">
                <a:solidFill>
                  <a:srgbClr val="7030A0"/>
                </a:solidFill>
              </a:rPr>
              <a:t>activo</a:t>
            </a:r>
            <a:r>
              <a:rPr lang="es-MX" sz="2800" dirty="0">
                <a:solidFill>
                  <a:srgbClr val="7030A0"/>
                </a:solidFill>
              </a:rPr>
              <a:t> </a:t>
            </a:r>
            <a:r>
              <a:rPr lang="es-MX" sz="2800" dirty="0"/>
              <a:t>para ser </a:t>
            </a:r>
            <a:r>
              <a:rPr lang="es-MX" sz="2800" b="1" dirty="0">
                <a:solidFill>
                  <a:srgbClr val="7030A0"/>
                </a:solidFill>
              </a:rPr>
              <a:t>accesible y utilizable</a:t>
            </a:r>
            <a:r>
              <a:rPr lang="es-MX" sz="2800" dirty="0"/>
              <a:t>.</a:t>
            </a:r>
          </a:p>
        </p:txBody>
      </p:sp>
      <p:pic>
        <p:nvPicPr>
          <p:cNvPr id="4" name="Picture 8" descr="http://www.globaltel.es/images/GlobaltelBackupOnline_00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4895" y="2049667"/>
            <a:ext cx="4521561" cy="452156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26885" y="2420888"/>
            <a:ext cx="4176464" cy="2677656"/>
          </a:xfrm>
          <a:prstGeom prst="rect">
            <a:avLst/>
          </a:prstGeom>
          <a:noFill/>
        </p:spPr>
        <p:txBody>
          <a:bodyPr wrap="square" rtlCol="0">
            <a:spAutoFit/>
          </a:bodyPr>
          <a:lstStyle/>
          <a:p>
            <a:pPr marL="285750" indent="-285750">
              <a:buFont typeface="Arial" panose="020B0604020202020204" pitchFamily="34" charset="0"/>
              <a:buChar char="•"/>
            </a:pPr>
            <a:r>
              <a:rPr lang="es-MX" sz="2800" dirty="0"/>
              <a:t>Controlar las interrupciones de los recursos.</a:t>
            </a:r>
          </a:p>
          <a:p>
            <a:pPr marL="285750" indent="-285750">
              <a:buFont typeface="Arial" panose="020B0604020202020204" pitchFamily="34" charset="0"/>
              <a:buChar char="•"/>
            </a:pPr>
            <a:endParaRPr lang="es-ES" sz="2800" dirty="0"/>
          </a:p>
          <a:p>
            <a:pPr marL="285750" indent="-285750">
              <a:buFont typeface="Arial" panose="020B0604020202020204" pitchFamily="34" charset="0"/>
              <a:buChar char="•"/>
            </a:pPr>
            <a:r>
              <a:rPr lang="es-MX" sz="2800" dirty="0"/>
              <a:t>Prevenir interrupciones no autorizadas.</a:t>
            </a:r>
          </a:p>
        </p:txBody>
      </p:sp>
    </p:spTree>
    <p:extLst>
      <p:ext uri="{BB962C8B-B14F-4D97-AF65-F5344CB8AC3E}">
        <p14:creationId xmlns:p14="http://schemas.microsoft.com/office/powerpoint/2010/main" val="953322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878904" y="-27384"/>
            <a:ext cx="8229600" cy="1143000"/>
          </a:xfrm>
        </p:spPr>
        <p:txBody>
          <a:bodyPr/>
          <a:lstStyle/>
          <a:p>
            <a:pPr algn="r"/>
            <a:r>
              <a:rPr lang="es-MX" b="1" dirty="0">
                <a:solidFill>
                  <a:schemeClr val="bg1"/>
                </a:solidFill>
              </a:rPr>
              <a:t>En resumen…</a:t>
            </a:r>
          </a:p>
        </p:txBody>
      </p:sp>
      <p:sp>
        <p:nvSpPr>
          <p:cNvPr id="9" name="Elipse 8"/>
          <p:cNvSpPr/>
          <p:nvPr/>
        </p:nvSpPr>
        <p:spPr>
          <a:xfrm>
            <a:off x="107505" y="2487889"/>
            <a:ext cx="2845538" cy="2669303"/>
          </a:xfrm>
          <a:prstGeom prst="ellipse">
            <a:avLst/>
          </a:prstGeom>
          <a:solidFill>
            <a:srgbClr val="00B49F"/>
          </a:solidFill>
          <a:ln w="12700" cap="flat">
            <a:noFill/>
            <a:miter lim="400000"/>
          </a:ln>
          <a:effectLst/>
        </p:spPr>
        <p:txBody>
          <a:bodyPr wrap="square" lIns="38100" tIns="38100" rIns="38100" bIns="38100" numCol="1" anchor="ctr">
            <a:noAutofit/>
          </a:bodyPr>
          <a:lstStyle/>
          <a:p>
            <a:endParaRPr lang="es-ES" sz="3200" dirty="0">
              <a:solidFill>
                <a:schemeClr val="tx1"/>
              </a:solidFill>
            </a:endParaRPr>
          </a:p>
        </p:txBody>
      </p:sp>
      <p:sp>
        <p:nvSpPr>
          <p:cNvPr id="10" name="Elipse 9"/>
          <p:cNvSpPr/>
          <p:nvPr/>
        </p:nvSpPr>
        <p:spPr>
          <a:xfrm>
            <a:off x="3131841" y="2492896"/>
            <a:ext cx="2845538" cy="2669303"/>
          </a:xfrm>
          <a:prstGeom prst="ellipse">
            <a:avLst/>
          </a:prstGeom>
          <a:solidFill>
            <a:schemeClr val="bg1">
              <a:lumMod val="6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sz="2000" b="1" dirty="0">
              <a:solidFill>
                <a:srgbClr val="7030A0"/>
              </a:solidFill>
              <a:effectLst>
                <a:outerShdw blurRad="38100" dist="38100" dir="2700000" algn="tl">
                  <a:srgbClr val="000000">
                    <a:alpha val="43137"/>
                  </a:srgbClr>
                </a:outerShdw>
              </a:effectLst>
            </a:endParaRPr>
          </a:p>
        </p:txBody>
      </p:sp>
      <p:sp>
        <p:nvSpPr>
          <p:cNvPr id="11" name="Elipse 10"/>
          <p:cNvSpPr/>
          <p:nvPr/>
        </p:nvSpPr>
        <p:spPr>
          <a:xfrm>
            <a:off x="6156177" y="2487889"/>
            <a:ext cx="2845538" cy="2669303"/>
          </a:xfrm>
          <a:prstGeom prst="ellipse">
            <a:avLst/>
          </a:prstGeom>
          <a:solidFill>
            <a:srgbClr val="7030A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sz="2000" b="1" dirty="0">
              <a:effectLst>
                <a:outerShdw blurRad="38100" dist="38100" dir="2700000" algn="tl">
                  <a:srgbClr val="000000">
                    <a:alpha val="43137"/>
                  </a:srgbClr>
                </a:outerShdw>
              </a:effectLst>
            </a:endParaRPr>
          </a:p>
        </p:txBody>
      </p:sp>
      <p:sp>
        <p:nvSpPr>
          <p:cNvPr id="12" name="Flecha derecha 11"/>
          <p:cNvSpPr/>
          <p:nvPr/>
        </p:nvSpPr>
        <p:spPr>
          <a:xfrm>
            <a:off x="199349" y="5445224"/>
            <a:ext cx="2880320" cy="792088"/>
          </a:xfrm>
          <a:prstGeom prst="rightArrow">
            <a:avLst/>
          </a:prstGeom>
          <a:solidFill>
            <a:srgbClr val="00B49F">
              <a:alpha val="38000"/>
            </a:srgbClr>
          </a:solidFill>
          <a:ln w="12700" cap="flat">
            <a:noFill/>
            <a:miter lim="400000"/>
          </a:ln>
          <a:effectLst/>
        </p:spPr>
        <p:txBody>
          <a:bodyPr wrap="square" lIns="38100" tIns="38100" rIns="38100" bIns="38100" numCol="1" anchor="ctr">
            <a:noAutofit/>
          </a:bodyPr>
          <a:lstStyle/>
          <a:p>
            <a:r>
              <a:rPr lang="es-MX" dirty="0"/>
              <a:t>Información correcta</a:t>
            </a:r>
            <a:endParaRPr lang="es-ES" dirty="0"/>
          </a:p>
        </p:txBody>
      </p:sp>
      <p:sp>
        <p:nvSpPr>
          <p:cNvPr id="13" name="Flecha derecha 12"/>
          <p:cNvSpPr/>
          <p:nvPr/>
        </p:nvSpPr>
        <p:spPr>
          <a:xfrm>
            <a:off x="3097059" y="5445224"/>
            <a:ext cx="2880320" cy="792088"/>
          </a:xfrm>
          <a:prstGeom prst="rightArrow">
            <a:avLst/>
          </a:prstGeom>
          <a:solidFill>
            <a:srgbClr val="5E5E5E">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para la persona correcta</a:t>
            </a:r>
            <a:endParaRPr lang="es-ES" dirty="0">
              <a:solidFill>
                <a:schemeClr val="tx1"/>
              </a:solidFill>
            </a:endParaRPr>
          </a:p>
        </p:txBody>
      </p:sp>
      <p:sp>
        <p:nvSpPr>
          <p:cNvPr id="14" name="Flecha derecha 13"/>
          <p:cNvSpPr/>
          <p:nvPr/>
        </p:nvSpPr>
        <p:spPr>
          <a:xfrm>
            <a:off x="6012160" y="5445224"/>
            <a:ext cx="2880320" cy="792088"/>
          </a:xfrm>
          <a:prstGeom prst="rightArrow">
            <a:avLst/>
          </a:prstGeom>
          <a:solidFill>
            <a:srgbClr val="7030A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en el momento correcto</a:t>
            </a:r>
            <a:endParaRPr lang="es-ES" dirty="0">
              <a:solidFill>
                <a:schemeClr val="tx1"/>
              </a:solidFill>
            </a:endParaRPr>
          </a:p>
        </p:txBody>
      </p:sp>
      <p:sp>
        <p:nvSpPr>
          <p:cNvPr id="15" name="CuadroTexto 14"/>
          <p:cNvSpPr txBox="1"/>
          <p:nvPr/>
        </p:nvSpPr>
        <p:spPr>
          <a:xfrm>
            <a:off x="3166677" y="3560930"/>
            <a:ext cx="2808312" cy="523220"/>
          </a:xfrm>
          <a:prstGeom prst="rect">
            <a:avLst/>
          </a:prstGeom>
          <a:noFill/>
        </p:spPr>
        <p:txBody>
          <a:bodyPr wrap="square" rtlCol="0">
            <a:spAutoFit/>
          </a:bodyPr>
          <a:lstStyle/>
          <a:p>
            <a:pPr algn="ctr"/>
            <a:r>
              <a:rPr lang="es-MX" sz="2800" b="1" dirty="0">
                <a:solidFill>
                  <a:schemeClr val="bg1"/>
                </a:solidFill>
                <a:effectLst>
                  <a:outerShdw blurRad="38100" dist="38100" dir="2700000" algn="tl">
                    <a:srgbClr val="000000">
                      <a:alpha val="43137"/>
                    </a:srgbClr>
                  </a:outerShdw>
                </a:effectLst>
              </a:rPr>
              <a:t>Confidencialidad</a:t>
            </a:r>
            <a:endParaRPr lang="es-ES" sz="2800" b="1" dirty="0">
              <a:solidFill>
                <a:schemeClr val="bg1"/>
              </a:solidFill>
              <a:effectLst>
                <a:outerShdw blurRad="38100" dist="38100" dir="2700000" algn="tl">
                  <a:srgbClr val="000000">
                    <a:alpha val="43137"/>
                  </a:srgbClr>
                </a:outerShdw>
              </a:effectLst>
            </a:endParaRPr>
          </a:p>
        </p:txBody>
      </p:sp>
      <p:sp>
        <p:nvSpPr>
          <p:cNvPr id="16" name="CuadroTexto 15"/>
          <p:cNvSpPr txBox="1"/>
          <p:nvPr/>
        </p:nvSpPr>
        <p:spPr>
          <a:xfrm>
            <a:off x="107504" y="3568794"/>
            <a:ext cx="2808312" cy="523220"/>
          </a:xfrm>
          <a:prstGeom prst="rect">
            <a:avLst/>
          </a:prstGeom>
          <a:noFill/>
        </p:spPr>
        <p:txBody>
          <a:bodyPr wrap="square" rtlCol="0">
            <a:spAutoFit/>
          </a:bodyPr>
          <a:lstStyle/>
          <a:p>
            <a:pPr algn="ctr"/>
            <a:r>
              <a:rPr lang="es-MX" sz="2800" b="1" dirty="0">
                <a:solidFill>
                  <a:schemeClr val="bg1"/>
                </a:solidFill>
                <a:effectLst>
                  <a:outerShdw blurRad="38100" dist="38100" dir="2700000" algn="tl">
                    <a:srgbClr val="000000">
                      <a:alpha val="43137"/>
                    </a:srgbClr>
                  </a:outerShdw>
                </a:effectLst>
              </a:rPr>
              <a:t>Integridad</a:t>
            </a:r>
            <a:endParaRPr lang="es-ES" sz="2800" b="1" dirty="0">
              <a:solidFill>
                <a:schemeClr val="bg1"/>
              </a:solidFill>
              <a:effectLst>
                <a:outerShdw blurRad="38100" dist="38100" dir="2700000" algn="tl">
                  <a:srgbClr val="000000">
                    <a:alpha val="43137"/>
                  </a:srgbClr>
                </a:outerShdw>
              </a:effectLst>
            </a:endParaRPr>
          </a:p>
        </p:txBody>
      </p:sp>
      <p:sp>
        <p:nvSpPr>
          <p:cNvPr id="17" name="CuadroTexto 16"/>
          <p:cNvSpPr txBox="1"/>
          <p:nvPr/>
        </p:nvSpPr>
        <p:spPr>
          <a:xfrm>
            <a:off x="6159364" y="3568794"/>
            <a:ext cx="2808312" cy="523220"/>
          </a:xfrm>
          <a:prstGeom prst="rect">
            <a:avLst/>
          </a:prstGeom>
          <a:noFill/>
        </p:spPr>
        <p:txBody>
          <a:bodyPr wrap="square" rtlCol="0">
            <a:spAutoFit/>
          </a:bodyPr>
          <a:lstStyle/>
          <a:p>
            <a:pPr algn="ctr"/>
            <a:r>
              <a:rPr lang="es-MX" sz="2800" b="1" dirty="0">
                <a:solidFill>
                  <a:schemeClr val="bg1"/>
                </a:solidFill>
                <a:effectLst>
                  <a:outerShdw blurRad="38100" dist="38100" dir="2700000" algn="tl">
                    <a:srgbClr val="000000">
                      <a:alpha val="43137"/>
                    </a:srgbClr>
                  </a:outerShdw>
                </a:effectLst>
              </a:rPr>
              <a:t>Disponibilidad</a:t>
            </a:r>
            <a:endParaRPr lang="es-ES" sz="2800" b="1" dirty="0">
              <a:solidFill>
                <a:schemeClr val="bg1"/>
              </a:solidFill>
              <a:effectLst>
                <a:outerShdw blurRad="38100" dist="38100" dir="2700000" algn="tl">
                  <a:srgbClr val="000000">
                    <a:alpha val="43137"/>
                  </a:srgbClr>
                </a:outerShdw>
              </a:effectLst>
            </a:endParaRPr>
          </a:p>
        </p:txBody>
      </p:sp>
      <p:sp>
        <p:nvSpPr>
          <p:cNvPr id="2" name="CuadroTexto 1"/>
          <p:cNvSpPr txBox="1"/>
          <p:nvPr/>
        </p:nvSpPr>
        <p:spPr>
          <a:xfrm>
            <a:off x="199349" y="1424970"/>
            <a:ext cx="8693131" cy="830997"/>
          </a:xfrm>
          <a:prstGeom prst="rect">
            <a:avLst/>
          </a:prstGeom>
          <a:noFill/>
        </p:spPr>
        <p:txBody>
          <a:bodyPr wrap="square" rtlCol="0">
            <a:spAutoFit/>
          </a:bodyPr>
          <a:lstStyle/>
          <a:p>
            <a:pPr algn="ctr"/>
            <a:r>
              <a:rPr lang="es-MX" sz="2400" dirty="0"/>
              <a:t>Información </a:t>
            </a:r>
            <a:r>
              <a:rPr lang="es-MX" sz="2400" b="1" dirty="0">
                <a:solidFill>
                  <a:srgbClr val="0F7969"/>
                </a:solidFill>
              </a:rPr>
              <a:t>exacta y completa</a:t>
            </a:r>
            <a:r>
              <a:rPr lang="es-MX" sz="2400" dirty="0"/>
              <a:t>, para ser revelada, accesible y utilizable sólo para las </a:t>
            </a:r>
            <a:r>
              <a:rPr lang="es-MX" sz="2400" b="1" dirty="0">
                <a:solidFill>
                  <a:srgbClr val="0F7969"/>
                </a:solidFill>
              </a:rPr>
              <a:t>personas autorizadas</a:t>
            </a:r>
            <a:r>
              <a:rPr lang="es-MX" sz="2400" dirty="0"/>
              <a:t>.</a:t>
            </a:r>
            <a:endParaRPr lang="es-ES" sz="2400" dirty="0"/>
          </a:p>
        </p:txBody>
      </p:sp>
    </p:spTree>
    <p:extLst>
      <p:ext uri="{BB962C8B-B14F-4D97-AF65-F5344CB8AC3E}">
        <p14:creationId xmlns:p14="http://schemas.microsoft.com/office/powerpoint/2010/main" val="660659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1600" y="4868865"/>
            <a:ext cx="7181539" cy="1362075"/>
          </a:xfrm>
        </p:spPr>
        <p:txBody>
          <a:bodyPr/>
          <a:lstStyle/>
          <a:p>
            <a:pPr algn="ctr"/>
            <a:r>
              <a:rPr lang="es-MX" dirty="0">
                <a:solidFill>
                  <a:srgbClr val="0F7969"/>
                </a:solidFill>
              </a:rPr>
              <a:t>Implementación de un SGSDP</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136208"/>
            <a:ext cx="1910730" cy="2732952"/>
          </a:xfrm>
          <a:prstGeom prst="rect">
            <a:avLst/>
          </a:prstGeom>
        </p:spPr>
      </p:pic>
    </p:spTree>
    <p:extLst>
      <p:ext uri="{BB962C8B-B14F-4D97-AF65-F5344CB8AC3E}">
        <p14:creationId xmlns:p14="http://schemas.microsoft.com/office/powerpoint/2010/main" val="4098654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39752" y="116632"/>
            <a:ext cx="6480720" cy="954107"/>
          </a:xfrm>
          <a:prstGeom prst="rect">
            <a:avLst/>
          </a:prstGeom>
          <a:noFill/>
        </p:spPr>
        <p:txBody>
          <a:bodyPr wrap="square" rtlCol="0">
            <a:spAutoFit/>
          </a:bodyPr>
          <a:lstStyle/>
          <a:p>
            <a:pPr algn="r"/>
            <a:r>
              <a:rPr lang="es-MX" sz="2800" b="1" dirty="0">
                <a:solidFill>
                  <a:schemeClr val="bg1"/>
                </a:solidFill>
              </a:rPr>
              <a:t>Actividades mínimas para la seguridad de los datos personales</a:t>
            </a:r>
          </a:p>
        </p:txBody>
      </p:sp>
      <p:sp>
        <p:nvSpPr>
          <p:cNvPr id="9" name="Rectángulo 8"/>
          <p:cNvSpPr/>
          <p:nvPr/>
        </p:nvSpPr>
        <p:spPr>
          <a:xfrm>
            <a:off x="5327046" y="6173160"/>
            <a:ext cx="4572000" cy="369332"/>
          </a:xfrm>
          <a:prstGeom prst="rect">
            <a:avLst/>
          </a:prstGeom>
        </p:spPr>
        <p:txBody>
          <a:bodyPr>
            <a:spAutoFit/>
          </a:bodyPr>
          <a:lstStyle/>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Artículo 33 de la LGPDPPSO</a:t>
            </a:r>
            <a:endParaRPr lang="es-MX" b="1" dirty="0">
              <a:solidFill>
                <a:srgbClr val="0F7969"/>
              </a:solidFill>
            </a:endParaRPr>
          </a:p>
        </p:txBody>
      </p:sp>
      <p:grpSp>
        <p:nvGrpSpPr>
          <p:cNvPr id="42" name="Grupo 41"/>
          <p:cNvGrpSpPr/>
          <p:nvPr/>
        </p:nvGrpSpPr>
        <p:grpSpPr>
          <a:xfrm>
            <a:off x="2765936" y="1570490"/>
            <a:ext cx="3600000" cy="2735904"/>
            <a:chOff x="1835696" y="2708920"/>
            <a:chExt cx="3600000" cy="2735904"/>
          </a:xfrm>
        </p:grpSpPr>
        <p:sp>
          <p:nvSpPr>
            <p:cNvPr id="43" name="Forma libre: forma 42"/>
            <p:cNvSpPr/>
            <p:nvPr/>
          </p:nvSpPr>
          <p:spPr>
            <a:xfrm>
              <a:off x="1835696" y="2780928"/>
              <a:ext cx="3600000" cy="2663896"/>
            </a:xfrm>
            <a:custGeom>
              <a:avLst/>
              <a:gdLst>
                <a:gd name="connsiteX0" fmla="*/ 220840 w 3600000"/>
                <a:gd name="connsiteY0" fmla="*/ 0 h 2663896"/>
                <a:gd name="connsiteX1" fmla="*/ 3379160 w 3600000"/>
                <a:gd name="connsiteY1" fmla="*/ 0 h 2663896"/>
                <a:gd name="connsiteX2" fmla="*/ 3382750 w 3600000"/>
                <a:gd name="connsiteY2" fmla="*/ 5909 h 2663896"/>
                <a:gd name="connsiteX3" fmla="*/ 3600000 w 3600000"/>
                <a:gd name="connsiteY3" fmla="*/ 863896 h 2663896"/>
                <a:gd name="connsiteX4" fmla="*/ 1800000 w 3600000"/>
                <a:gd name="connsiteY4" fmla="*/ 2663896 h 2663896"/>
                <a:gd name="connsiteX5" fmla="*/ 0 w 3600000"/>
                <a:gd name="connsiteY5" fmla="*/ 863896 h 2663896"/>
                <a:gd name="connsiteX6" fmla="*/ 217250 w 3600000"/>
                <a:gd name="connsiteY6" fmla="*/ 5909 h 266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2663896">
                  <a:moveTo>
                    <a:pt x="220840" y="0"/>
                  </a:moveTo>
                  <a:lnTo>
                    <a:pt x="3379160" y="0"/>
                  </a:lnTo>
                  <a:lnTo>
                    <a:pt x="3382750" y="5909"/>
                  </a:lnTo>
                  <a:cubicBezTo>
                    <a:pt x="3521300" y="260957"/>
                    <a:pt x="3600000" y="553236"/>
                    <a:pt x="3600000" y="863896"/>
                  </a:cubicBezTo>
                  <a:cubicBezTo>
                    <a:pt x="3600000" y="1858009"/>
                    <a:pt x="2794113" y="2663896"/>
                    <a:pt x="1800000" y="2663896"/>
                  </a:cubicBezTo>
                  <a:cubicBezTo>
                    <a:pt x="805887" y="2663896"/>
                    <a:pt x="0" y="1858009"/>
                    <a:pt x="0" y="863896"/>
                  </a:cubicBezTo>
                  <a:cubicBezTo>
                    <a:pt x="0" y="553236"/>
                    <a:pt x="78700" y="260957"/>
                    <a:pt x="217250" y="5909"/>
                  </a:cubicBezTo>
                  <a:close/>
                </a:path>
              </a:pathLst>
            </a:custGeom>
            <a:ln w="57150">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sp>
          <p:nvSpPr>
            <p:cNvPr id="44" name="Rectángulo 43"/>
            <p:cNvSpPr/>
            <p:nvPr/>
          </p:nvSpPr>
          <p:spPr>
            <a:xfrm>
              <a:off x="2051720" y="2708920"/>
              <a:ext cx="316835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38" name="Grupo 37"/>
          <p:cNvGrpSpPr/>
          <p:nvPr/>
        </p:nvGrpSpPr>
        <p:grpSpPr>
          <a:xfrm>
            <a:off x="3294112" y="1184156"/>
            <a:ext cx="2520000" cy="2520000"/>
            <a:chOff x="3419872" y="1151896"/>
            <a:chExt cx="1080120" cy="1080000"/>
          </a:xfrm>
        </p:grpSpPr>
        <p:sp>
          <p:nvSpPr>
            <p:cNvPr id="39" name="Elipse 38"/>
            <p:cNvSpPr/>
            <p:nvPr/>
          </p:nvSpPr>
          <p:spPr>
            <a:xfrm>
              <a:off x="3419872" y="1151896"/>
              <a:ext cx="1080120" cy="1080000"/>
            </a:xfrm>
            <a:prstGeom prst="ellipse">
              <a:avLst/>
            </a:prstGeom>
            <a:solidFill>
              <a:schemeClr val="bg1">
                <a:lumMod val="65000"/>
                <a:alpha val="46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40" name="Elipse 39"/>
            <p:cNvSpPr/>
            <p:nvPr/>
          </p:nvSpPr>
          <p:spPr>
            <a:xfrm>
              <a:off x="3492438" y="1233366"/>
              <a:ext cx="925817" cy="925714"/>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r>
                <a:rPr lang="es-MX" b="1" dirty="0">
                  <a:solidFill>
                    <a:schemeClr val="tx1"/>
                  </a:solidFill>
                </a:rPr>
                <a:t>MEDIDAS DE SEGURIDAD PARA LA PROTECCIÓN DE LOS DATOS PERSONALES </a:t>
              </a:r>
            </a:p>
          </p:txBody>
        </p:sp>
      </p:grpSp>
      <p:grpSp>
        <p:nvGrpSpPr>
          <p:cNvPr id="3" name="Grupo 2"/>
          <p:cNvGrpSpPr/>
          <p:nvPr/>
        </p:nvGrpSpPr>
        <p:grpSpPr>
          <a:xfrm>
            <a:off x="1029803" y="1247612"/>
            <a:ext cx="1260000" cy="1260000"/>
            <a:chOff x="1279952" y="1225212"/>
            <a:chExt cx="1260000" cy="1260000"/>
          </a:xfrm>
        </p:grpSpPr>
        <p:sp>
          <p:nvSpPr>
            <p:cNvPr id="45" name="Elipse 44"/>
            <p:cNvSpPr/>
            <p:nvPr/>
          </p:nvSpPr>
          <p:spPr>
            <a:xfrm>
              <a:off x="1279952" y="1225212"/>
              <a:ext cx="1260000" cy="1260000"/>
            </a:xfrm>
            <a:prstGeom prst="ellipse">
              <a:avLst/>
            </a:prstGeom>
            <a:noFill/>
            <a:ln w="254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dirty="0"/>
            </a:p>
          </p:txBody>
        </p:sp>
        <p:grpSp>
          <p:nvGrpSpPr>
            <p:cNvPr id="4" name="Grupo 3"/>
            <p:cNvGrpSpPr/>
            <p:nvPr/>
          </p:nvGrpSpPr>
          <p:grpSpPr>
            <a:xfrm>
              <a:off x="1370768" y="1317909"/>
              <a:ext cx="1080120" cy="1080000"/>
              <a:chOff x="3419872" y="1151896"/>
              <a:chExt cx="1080120" cy="1080000"/>
            </a:xfrm>
          </p:grpSpPr>
          <p:sp>
            <p:nvSpPr>
              <p:cNvPr id="5" name="Elipse 4"/>
              <p:cNvSpPr/>
              <p:nvPr/>
            </p:nvSpPr>
            <p:spPr>
              <a:xfrm>
                <a:off x="3419872" y="1151896"/>
                <a:ext cx="1080120" cy="108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6" name="Elipse 5"/>
              <p:cNvSpPr/>
              <p:nvPr/>
            </p:nvSpPr>
            <p:spPr>
              <a:xfrm>
                <a:off x="3581739" y="1331896"/>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grpSp>
        <p:nvGrpSpPr>
          <p:cNvPr id="46" name="Grupo 45"/>
          <p:cNvGrpSpPr/>
          <p:nvPr/>
        </p:nvGrpSpPr>
        <p:grpSpPr>
          <a:xfrm>
            <a:off x="1737842" y="4091824"/>
            <a:ext cx="1260000" cy="1260000"/>
            <a:chOff x="1279952" y="1225212"/>
            <a:chExt cx="1260000" cy="1260000"/>
          </a:xfrm>
        </p:grpSpPr>
        <p:sp>
          <p:nvSpPr>
            <p:cNvPr id="47" name="Elipse 46"/>
            <p:cNvSpPr/>
            <p:nvPr/>
          </p:nvSpPr>
          <p:spPr>
            <a:xfrm>
              <a:off x="1279952" y="1225212"/>
              <a:ext cx="1260000" cy="1260000"/>
            </a:xfrm>
            <a:prstGeom prst="ellipse">
              <a:avLst/>
            </a:prstGeom>
            <a:noFill/>
            <a:ln w="254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a:p>
          </p:txBody>
        </p:sp>
        <p:grpSp>
          <p:nvGrpSpPr>
            <p:cNvPr id="48" name="Grupo 47"/>
            <p:cNvGrpSpPr/>
            <p:nvPr/>
          </p:nvGrpSpPr>
          <p:grpSpPr>
            <a:xfrm>
              <a:off x="1370768" y="1317909"/>
              <a:ext cx="1080120" cy="1080000"/>
              <a:chOff x="3419872" y="1151896"/>
              <a:chExt cx="1080120" cy="1080000"/>
            </a:xfrm>
          </p:grpSpPr>
          <p:sp>
            <p:nvSpPr>
              <p:cNvPr id="49" name="Elipse 48"/>
              <p:cNvSpPr/>
              <p:nvPr/>
            </p:nvSpPr>
            <p:spPr>
              <a:xfrm>
                <a:off x="3419872" y="1151896"/>
                <a:ext cx="1080120" cy="108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50" name="Elipse 49"/>
              <p:cNvSpPr/>
              <p:nvPr/>
            </p:nvSpPr>
            <p:spPr>
              <a:xfrm>
                <a:off x="3581739" y="1331896"/>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grpSp>
        <p:nvGrpSpPr>
          <p:cNvPr id="52" name="Grupo 51"/>
          <p:cNvGrpSpPr/>
          <p:nvPr/>
        </p:nvGrpSpPr>
        <p:grpSpPr>
          <a:xfrm>
            <a:off x="4847320" y="4634521"/>
            <a:ext cx="1260000" cy="1260000"/>
            <a:chOff x="1279952" y="1225212"/>
            <a:chExt cx="1260000" cy="1260000"/>
          </a:xfrm>
        </p:grpSpPr>
        <p:sp>
          <p:nvSpPr>
            <p:cNvPr id="53" name="Elipse 52"/>
            <p:cNvSpPr/>
            <p:nvPr/>
          </p:nvSpPr>
          <p:spPr>
            <a:xfrm>
              <a:off x="1279952" y="1225212"/>
              <a:ext cx="1260000" cy="1260000"/>
            </a:xfrm>
            <a:prstGeom prst="ellipse">
              <a:avLst/>
            </a:prstGeom>
            <a:noFill/>
            <a:ln w="254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a:p>
          </p:txBody>
        </p:sp>
        <p:grpSp>
          <p:nvGrpSpPr>
            <p:cNvPr id="54" name="Grupo 53"/>
            <p:cNvGrpSpPr/>
            <p:nvPr/>
          </p:nvGrpSpPr>
          <p:grpSpPr>
            <a:xfrm>
              <a:off x="1370768" y="1317909"/>
              <a:ext cx="1080120" cy="1080000"/>
              <a:chOff x="3419872" y="1151896"/>
              <a:chExt cx="1080120" cy="1080000"/>
            </a:xfrm>
          </p:grpSpPr>
          <p:sp>
            <p:nvSpPr>
              <p:cNvPr id="55" name="Elipse 54"/>
              <p:cNvSpPr/>
              <p:nvPr/>
            </p:nvSpPr>
            <p:spPr>
              <a:xfrm>
                <a:off x="3419872" y="1151896"/>
                <a:ext cx="1080120" cy="108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56" name="Elipse 55"/>
              <p:cNvSpPr/>
              <p:nvPr/>
            </p:nvSpPr>
            <p:spPr>
              <a:xfrm>
                <a:off x="3581739" y="1331896"/>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grpSp>
        <p:nvGrpSpPr>
          <p:cNvPr id="58" name="Grupo 57"/>
          <p:cNvGrpSpPr/>
          <p:nvPr/>
        </p:nvGrpSpPr>
        <p:grpSpPr>
          <a:xfrm>
            <a:off x="6838516" y="2676667"/>
            <a:ext cx="1260000" cy="1260000"/>
            <a:chOff x="1279952" y="1225212"/>
            <a:chExt cx="1260000" cy="1260000"/>
          </a:xfrm>
        </p:grpSpPr>
        <p:sp>
          <p:nvSpPr>
            <p:cNvPr id="59" name="Elipse 58"/>
            <p:cNvSpPr/>
            <p:nvPr/>
          </p:nvSpPr>
          <p:spPr>
            <a:xfrm>
              <a:off x="1279952" y="1225212"/>
              <a:ext cx="1260000" cy="1260000"/>
            </a:xfrm>
            <a:prstGeom prst="ellipse">
              <a:avLst/>
            </a:prstGeom>
            <a:noFill/>
            <a:ln w="254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a:p>
          </p:txBody>
        </p:sp>
        <p:grpSp>
          <p:nvGrpSpPr>
            <p:cNvPr id="60" name="Grupo 59"/>
            <p:cNvGrpSpPr/>
            <p:nvPr/>
          </p:nvGrpSpPr>
          <p:grpSpPr>
            <a:xfrm>
              <a:off x="1370768" y="1317909"/>
              <a:ext cx="1080120" cy="1080000"/>
              <a:chOff x="3419872" y="1151896"/>
              <a:chExt cx="1080120" cy="1080000"/>
            </a:xfrm>
          </p:grpSpPr>
          <p:sp>
            <p:nvSpPr>
              <p:cNvPr id="61" name="Elipse 60"/>
              <p:cNvSpPr/>
              <p:nvPr/>
            </p:nvSpPr>
            <p:spPr>
              <a:xfrm>
                <a:off x="3419872" y="1151896"/>
                <a:ext cx="1080120" cy="108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62" name="Elipse 61"/>
              <p:cNvSpPr/>
              <p:nvPr/>
            </p:nvSpPr>
            <p:spPr>
              <a:xfrm>
                <a:off x="3581739" y="1331896"/>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grpSp>
        <p:nvGrpSpPr>
          <p:cNvPr id="71" name="Grupo 70"/>
          <p:cNvGrpSpPr/>
          <p:nvPr/>
        </p:nvGrpSpPr>
        <p:grpSpPr>
          <a:xfrm>
            <a:off x="1055793" y="2760606"/>
            <a:ext cx="1260000" cy="1260000"/>
            <a:chOff x="1331640" y="2481848"/>
            <a:chExt cx="1260000" cy="1260000"/>
          </a:xfrm>
        </p:grpSpPr>
        <p:grpSp>
          <p:nvGrpSpPr>
            <p:cNvPr id="10" name="Grupo 9"/>
            <p:cNvGrpSpPr/>
            <p:nvPr/>
          </p:nvGrpSpPr>
          <p:grpSpPr>
            <a:xfrm>
              <a:off x="1434184" y="2577909"/>
              <a:ext cx="1080120" cy="1080000"/>
              <a:chOff x="4499992" y="2824698"/>
              <a:chExt cx="1080120" cy="1080000"/>
            </a:xfrm>
          </p:grpSpPr>
          <p:sp>
            <p:nvSpPr>
              <p:cNvPr id="11" name="Elipse 10"/>
              <p:cNvSpPr/>
              <p:nvPr/>
            </p:nvSpPr>
            <p:spPr>
              <a:xfrm>
                <a:off x="4499992" y="2824698"/>
                <a:ext cx="1080120" cy="108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solidFill>
                    <a:schemeClr val="lt1"/>
                  </a:solidFill>
                </a:endParaRPr>
              </a:p>
            </p:txBody>
          </p:sp>
          <p:sp>
            <p:nvSpPr>
              <p:cNvPr id="12" name="Elipse 11"/>
              <p:cNvSpPr/>
              <p:nvPr/>
            </p:nvSpPr>
            <p:spPr>
              <a:xfrm>
                <a:off x="4680052" y="3004698"/>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70" name="Elipse 69"/>
            <p:cNvSpPr/>
            <p:nvPr/>
          </p:nvSpPr>
          <p:spPr>
            <a:xfrm>
              <a:off x="1331640" y="2481848"/>
              <a:ext cx="1260000" cy="1260000"/>
            </a:xfrm>
            <a:prstGeom prst="ellipse">
              <a:avLst/>
            </a:prstGeom>
            <a:noFill/>
            <a:ln w="25400" cap="flat" cmpd="sng" algn="ctr">
              <a:solidFill>
                <a:srgbClr val="00827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dirty="0"/>
            </a:p>
          </p:txBody>
        </p:sp>
      </p:grpSp>
      <p:grpSp>
        <p:nvGrpSpPr>
          <p:cNvPr id="72" name="Grupo 71"/>
          <p:cNvGrpSpPr/>
          <p:nvPr/>
        </p:nvGrpSpPr>
        <p:grpSpPr>
          <a:xfrm>
            <a:off x="3262972" y="4654088"/>
            <a:ext cx="1260000" cy="1260000"/>
            <a:chOff x="1331640" y="2481848"/>
            <a:chExt cx="1260000" cy="1260000"/>
          </a:xfrm>
        </p:grpSpPr>
        <p:grpSp>
          <p:nvGrpSpPr>
            <p:cNvPr id="73" name="Grupo 72"/>
            <p:cNvGrpSpPr/>
            <p:nvPr/>
          </p:nvGrpSpPr>
          <p:grpSpPr>
            <a:xfrm>
              <a:off x="1434184" y="2577909"/>
              <a:ext cx="1080120" cy="1080000"/>
              <a:chOff x="4499992" y="2824698"/>
              <a:chExt cx="1080120" cy="1080000"/>
            </a:xfrm>
          </p:grpSpPr>
          <p:sp>
            <p:nvSpPr>
              <p:cNvPr id="75" name="Elipse 74"/>
              <p:cNvSpPr/>
              <p:nvPr/>
            </p:nvSpPr>
            <p:spPr>
              <a:xfrm>
                <a:off x="4499992" y="2824698"/>
                <a:ext cx="1080120" cy="108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solidFill>
                    <a:schemeClr val="lt1"/>
                  </a:solidFill>
                </a:endParaRPr>
              </a:p>
            </p:txBody>
          </p:sp>
          <p:sp>
            <p:nvSpPr>
              <p:cNvPr id="76" name="Elipse 75"/>
              <p:cNvSpPr/>
              <p:nvPr/>
            </p:nvSpPr>
            <p:spPr>
              <a:xfrm>
                <a:off x="4680052" y="3004698"/>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74" name="Elipse 73"/>
            <p:cNvSpPr/>
            <p:nvPr/>
          </p:nvSpPr>
          <p:spPr>
            <a:xfrm>
              <a:off x="1331640" y="2481848"/>
              <a:ext cx="1260000" cy="1260000"/>
            </a:xfrm>
            <a:prstGeom prst="ellipse">
              <a:avLst/>
            </a:prstGeom>
            <a:noFill/>
            <a:ln w="25400" cap="flat" cmpd="sng" algn="ctr">
              <a:solidFill>
                <a:srgbClr val="00827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dirty="0"/>
            </a:p>
          </p:txBody>
        </p:sp>
      </p:grpSp>
      <p:grpSp>
        <p:nvGrpSpPr>
          <p:cNvPr id="78" name="Grupo 77"/>
          <p:cNvGrpSpPr/>
          <p:nvPr/>
        </p:nvGrpSpPr>
        <p:grpSpPr>
          <a:xfrm>
            <a:off x="6425993" y="4091824"/>
            <a:ext cx="1260000" cy="1260000"/>
            <a:chOff x="1331640" y="2481848"/>
            <a:chExt cx="1260000" cy="1260000"/>
          </a:xfrm>
        </p:grpSpPr>
        <p:grpSp>
          <p:nvGrpSpPr>
            <p:cNvPr id="79" name="Grupo 78"/>
            <p:cNvGrpSpPr/>
            <p:nvPr/>
          </p:nvGrpSpPr>
          <p:grpSpPr>
            <a:xfrm>
              <a:off x="1434184" y="2577909"/>
              <a:ext cx="1080120" cy="1080000"/>
              <a:chOff x="4499992" y="2824698"/>
              <a:chExt cx="1080120" cy="1080000"/>
            </a:xfrm>
          </p:grpSpPr>
          <p:sp>
            <p:nvSpPr>
              <p:cNvPr id="81" name="Elipse 80"/>
              <p:cNvSpPr/>
              <p:nvPr/>
            </p:nvSpPr>
            <p:spPr>
              <a:xfrm>
                <a:off x="4499992" y="2824698"/>
                <a:ext cx="1080120" cy="108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solidFill>
                    <a:schemeClr val="lt1"/>
                  </a:solidFill>
                </a:endParaRPr>
              </a:p>
            </p:txBody>
          </p:sp>
          <p:sp>
            <p:nvSpPr>
              <p:cNvPr id="82" name="Elipse 81"/>
              <p:cNvSpPr/>
              <p:nvPr/>
            </p:nvSpPr>
            <p:spPr>
              <a:xfrm>
                <a:off x="4680052" y="3004698"/>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80" name="Elipse 79"/>
            <p:cNvSpPr/>
            <p:nvPr/>
          </p:nvSpPr>
          <p:spPr>
            <a:xfrm>
              <a:off x="1331640" y="2481848"/>
              <a:ext cx="1260000" cy="1260000"/>
            </a:xfrm>
            <a:prstGeom prst="ellipse">
              <a:avLst/>
            </a:prstGeom>
            <a:noFill/>
            <a:ln w="25400" cap="flat" cmpd="sng" algn="ctr">
              <a:solidFill>
                <a:srgbClr val="00827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dirty="0"/>
            </a:p>
          </p:txBody>
        </p:sp>
      </p:grpSp>
      <p:grpSp>
        <p:nvGrpSpPr>
          <p:cNvPr id="84" name="Grupo 83"/>
          <p:cNvGrpSpPr/>
          <p:nvPr/>
        </p:nvGrpSpPr>
        <p:grpSpPr>
          <a:xfrm>
            <a:off x="6842069" y="1187866"/>
            <a:ext cx="1260000" cy="1260000"/>
            <a:chOff x="1331640" y="2481848"/>
            <a:chExt cx="1260000" cy="1260000"/>
          </a:xfrm>
        </p:grpSpPr>
        <p:grpSp>
          <p:nvGrpSpPr>
            <p:cNvPr id="85" name="Grupo 84"/>
            <p:cNvGrpSpPr/>
            <p:nvPr/>
          </p:nvGrpSpPr>
          <p:grpSpPr>
            <a:xfrm>
              <a:off x="1434184" y="2577909"/>
              <a:ext cx="1080120" cy="1080000"/>
              <a:chOff x="4499992" y="2824698"/>
              <a:chExt cx="1080120" cy="1080000"/>
            </a:xfrm>
          </p:grpSpPr>
          <p:sp>
            <p:nvSpPr>
              <p:cNvPr id="87" name="Elipse 86"/>
              <p:cNvSpPr/>
              <p:nvPr/>
            </p:nvSpPr>
            <p:spPr>
              <a:xfrm>
                <a:off x="4499992" y="2824698"/>
                <a:ext cx="1080120" cy="108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solidFill>
                    <a:schemeClr val="lt1"/>
                  </a:solidFill>
                </a:endParaRPr>
              </a:p>
            </p:txBody>
          </p:sp>
          <p:sp>
            <p:nvSpPr>
              <p:cNvPr id="88" name="Elipse 87"/>
              <p:cNvSpPr/>
              <p:nvPr/>
            </p:nvSpPr>
            <p:spPr>
              <a:xfrm>
                <a:off x="4680052" y="3004698"/>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86" name="Elipse 85"/>
            <p:cNvSpPr/>
            <p:nvPr/>
          </p:nvSpPr>
          <p:spPr>
            <a:xfrm>
              <a:off x="1331640" y="2481848"/>
              <a:ext cx="1260000" cy="1260000"/>
            </a:xfrm>
            <a:prstGeom prst="ellipse">
              <a:avLst/>
            </a:prstGeom>
            <a:noFill/>
            <a:ln w="25400" cap="flat" cmpd="sng" algn="ctr">
              <a:solidFill>
                <a:srgbClr val="00827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dirty="0"/>
            </a:p>
          </p:txBody>
        </p:sp>
      </p:grpSp>
      <p:grpSp>
        <p:nvGrpSpPr>
          <p:cNvPr id="93" name="Grupo 92"/>
          <p:cNvGrpSpPr/>
          <p:nvPr/>
        </p:nvGrpSpPr>
        <p:grpSpPr>
          <a:xfrm>
            <a:off x="2700270" y="1729028"/>
            <a:ext cx="360000" cy="360000"/>
            <a:chOff x="2700270" y="1729028"/>
            <a:chExt cx="360000" cy="360000"/>
          </a:xfrm>
        </p:grpSpPr>
        <p:sp>
          <p:nvSpPr>
            <p:cNvPr id="90" name="Elipse 89"/>
            <p:cNvSpPr/>
            <p:nvPr/>
          </p:nvSpPr>
          <p:spPr>
            <a:xfrm>
              <a:off x="2700270" y="1729028"/>
              <a:ext cx="360000" cy="36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92" name="Elipse 91"/>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94" name="Grupo 93"/>
          <p:cNvGrpSpPr/>
          <p:nvPr/>
        </p:nvGrpSpPr>
        <p:grpSpPr>
          <a:xfrm>
            <a:off x="3163887" y="3688220"/>
            <a:ext cx="360000" cy="360000"/>
            <a:chOff x="2700270" y="1729028"/>
            <a:chExt cx="360000" cy="360000"/>
          </a:xfrm>
        </p:grpSpPr>
        <p:sp>
          <p:nvSpPr>
            <p:cNvPr id="95" name="Elipse 94"/>
            <p:cNvSpPr/>
            <p:nvPr/>
          </p:nvSpPr>
          <p:spPr>
            <a:xfrm>
              <a:off x="2700270" y="1729028"/>
              <a:ext cx="360000" cy="36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96" name="Elipse 95"/>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97" name="Grupo 96"/>
          <p:cNvGrpSpPr/>
          <p:nvPr/>
        </p:nvGrpSpPr>
        <p:grpSpPr>
          <a:xfrm>
            <a:off x="5147046" y="3920351"/>
            <a:ext cx="360000" cy="360000"/>
            <a:chOff x="2700270" y="1729028"/>
            <a:chExt cx="360000" cy="360000"/>
          </a:xfrm>
        </p:grpSpPr>
        <p:sp>
          <p:nvSpPr>
            <p:cNvPr id="98" name="Elipse 97"/>
            <p:cNvSpPr/>
            <p:nvPr/>
          </p:nvSpPr>
          <p:spPr>
            <a:xfrm>
              <a:off x="2700270" y="1729028"/>
              <a:ext cx="360000" cy="36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99" name="Elipse 98"/>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100" name="Grupo 99"/>
          <p:cNvGrpSpPr/>
          <p:nvPr/>
        </p:nvGrpSpPr>
        <p:grpSpPr>
          <a:xfrm>
            <a:off x="6148090" y="2565375"/>
            <a:ext cx="360000" cy="360000"/>
            <a:chOff x="2700270" y="1729028"/>
            <a:chExt cx="360000" cy="360000"/>
          </a:xfrm>
        </p:grpSpPr>
        <p:sp>
          <p:nvSpPr>
            <p:cNvPr id="101" name="Elipse 100"/>
            <p:cNvSpPr/>
            <p:nvPr/>
          </p:nvSpPr>
          <p:spPr>
            <a:xfrm>
              <a:off x="2700270" y="1729028"/>
              <a:ext cx="360000" cy="36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02" name="Elipse 101"/>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103" name="Grupo 102"/>
          <p:cNvGrpSpPr/>
          <p:nvPr/>
        </p:nvGrpSpPr>
        <p:grpSpPr>
          <a:xfrm>
            <a:off x="2645473" y="2840274"/>
            <a:ext cx="360000" cy="360000"/>
            <a:chOff x="2700270" y="1729028"/>
            <a:chExt cx="360000" cy="360000"/>
          </a:xfrm>
        </p:grpSpPr>
        <p:sp>
          <p:nvSpPr>
            <p:cNvPr id="104" name="Elipse 103"/>
            <p:cNvSpPr/>
            <p:nvPr/>
          </p:nvSpPr>
          <p:spPr>
            <a:xfrm>
              <a:off x="2700270" y="1729028"/>
              <a:ext cx="360000" cy="36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05" name="Elipse 104"/>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106" name="Grupo 105"/>
          <p:cNvGrpSpPr/>
          <p:nvPr/>
        </p:nvGrpSpPr>
        <p:grpSpPr>
          <a:xfrm>
            <a:off x="3973684" y="4097539"/>
            <a:ext cx="360000" cy="360000"/>
            <a:chOff x="2700270" y="1729028"/>
            <a:chExt cx="360000" cy="360000"/>
          </a:xfrm>
        </p:grpSpPr>
        <p:sp>
          <p:nvSpPr>
            <p:cNvPr id="107" name="Elipse 106"/>
            <p:cNvSpPr/>
            <p:nvPr/>
          </p:nvSpPr>
          <p:spPr>
            <a:xfrm>
              <a:off x="2700270" y="1729028"/>
              <a:ext cx="360000" cy="36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08" name="Elipse 107"/>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109" name="Grupo 108"/>
          <p:cNvGrpSpPr/>
          <p:nvPr/>
        </p:nvGrpSpPr>
        <p:grpSpPr>
          <a:xfrm>
            <a:off x="5879778" y="3386711"/>
            <a:ext cx="360000" cy="360000"/>
            <a:chOff x="2700270" y="1729028"/>
            <a:chExt cx="360000" cy="360000"/>
          </a:xfrm>
        </p:grpSpPr>
        <p:sp>
          <p:nvSpPr>
            <p:cNvPr id="110" name="Elipse 109"/>
            <p:cNvSpPr/>
            <p:nvPr/>
          </p:nvSpPr>
          <p:spPr>
            <a:xfrm>
              <a:off x="2700270" y="1729028"/>
              <a:ext cx="360000" cy="36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11" name="Elipse 110"/>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112" name="Grupo 111"/>
          <p:cNvGrpSpPr/>
          <p:nvPr/>
        </p:nvGrpSpPr>
        <p:grpSpPr>
          <a:xfrm>
            <a:off x="6095966" y="1725614"/>
            <a:ext cx="360000" cy="360000"/>
            <a:chOff x="2700270" y="1729028"/>
            <a:chExt cx="360000" cy="360000"/>
          </a:xfrm>
        </p:grpSpPr>
        <p:sp>
          <p:nvSpPr>
            <p:cNvPr id="113" name="Elipse 112"/>
            <p:cNvSpPr/>
            <p:nvPr/>
          </p:nvSpPr>
          <p:spPr>
            <a:xfrm>
              <a:off x="2700270" y="1729028"/>
              <a:ext cx="360000" cy="36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14" name="Elipse 113"/>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115" name="CuadroTexto 114"/>
          <p:cNvSpPr txBox="1"/>
          <p:nvPr/>
        </p:nvSpPr>
        <p:spPr>
          <a:xfrm>
            <a:off x="16909" y="1374253"/>
            <a:ext cx="1074879" cy="900246"/>
          </a:xfrm>
          <a:prstGeom prst="rect">
            <a:avLst/>
          </a:prstGeom>
          <a:noFill/>
        </p:spPr>
        <p:txBody>
          <a:bodyPr wrap="square" rtlCol="0">
            <a:spAutoFit/>
          </a:bodyPr>
          <a:lstStyle/>
          <a:p>
            <a:pPr algn="ctr"/>
            <a:r>
              <a:rPr lang="es-MX" sz="1050" dirty="0"/>
              <a:t>Políticas gestión y tratamiento de datos personales</a:t>
            </a:r>
            <a:endParaRPr lang="es-ES" sz="1050" dirty="0"/>
          </a:p>
          <a:p>
            <a:endParaRPr lang="es-MX" sz="1050" dirty="0"/>
          </a:p>
        </p:txBody>
      </p:sp>
      <p:sp>
        <p:nvSpPr>
          <p:cNvPr id="116" name="CuadroTexto 115"/>
          <p:cNvSpPr txBox="1"/>
          <p:nvPr/>
        </p:nvSpPr>
        <p:spPr>
          <a:xfrm>
            <a:off x="140257" y="3216927"/>
            <a:ext cx="985216" cy="1223412"/>
          </a:xfrm>
          <a:prstGeom prst="rect">
            <a:avLst/>
          </a:prstGeom>
          <a:noFill/>
        </p:spPr>
        <p:txBody>
          <a:bodyPr wrap="square" rtlCol="0">
            <a:spAutoFit/>
          </a:bodyPr>
          <a:lstStyle/>
          <a:p>
            <a:pPr lvl="0" algn="ctr"/>
            <a:r>
              <a:rPr lang="es-MX" sz="1050" dirty="0"/>
              <a:t>Funciones y obligaciones del personal que trata datos personales</a:t>
            </a:r>
            <a:endParaRPr lang="es-ES" sz="1050" dirty="0"/>
          </a:p>
          <a:p>
            <a:pPr algn="ctr"/>
            <a:endParaRPr lang="es-MX" sz="1050" dirty="0"/>
          </a:p>
        </p:txBody>
      </p:sp>
      <p:sp>
        <p:nvSpPr>
          <p:cNvPr id="117" name="CuadroTexto 116"/>
          <p:cNvSpPr txBox="1"/>
          <p:nvPr/>
        </p:nvSpPr>
        <p:spPr>
          <a:xfrm>
            <a:off x="493917" y="5036277"/>
            <a:ext cx="1577137" cy="738664"/>
          </a:xfrm>
          <a:prstGeom prst="rect">
            <a:avLst/>
          </a:prstGeom>
          <a:noFill/>
        </p:spPr>
        <p:txBody>
          <a:bodyPr wrap="square" rtlCol="0">
            <a:spAutoFit/>
          </a:bodyPr>
          <a:lstStyle/>
          <a:p>
            <a:pPr lvl="0" algn="ctr"/>
            <a:r>
              <a:rPr lang="es-MX" sz="1050" dirty="0"/>
              <a:t>Inventario datos personales y sistemas de tratamiento</a:t>
            </a:r>
            <a:endParaRPr lang="es-ES" sz="1050" dirty="0"/>
          </a:p>
          <a:p>
            <a:pPr algn="ctr"/>
            <a:endParaRPr lang="es-MX" sz="1050" dirty="0"/>
          </a:p>
        </p:txBody>
      </p:sp>
      <p:sp>
        <p:nvSpPr>
          <p:cNvPr id="118" name="CuadroTexto 117"/>
          <p:cNvSpPr txBox="1"/>
          <p:nvPr/>
        </p:nvSpPr>
        <p:spPr>
          <a:xfrm>
            <a:off x="2556470" y="5724756"/>
            <a:ext cx="1147875" cy="738664"/>
          </a:xfrm>
          <a:prstGeom prst="rect">
            <a:avLst/>
          </a:prstGeom>
          <a:noFill/>
        </p:spPr>
        <p:txBody>
          <a:bodyPr wrap="square" rtlCol="0">
            <a:spAutoFit/>
          </a:bodyPr>
          <a:lstStyle/>
          <a:p>
            <a:pPr lvl="0" algn="ctr"/>
            <a:r>
              <a:rPr lang="es-MX" sz="1050" dirty="0"/>
              <a:t>Análisis de riesgos para datos personales</a:t>
            </a:r>
            <a:endParaRPr lang="es-ES" sz="1050" dirty="0"/>
          </a:p>
          <a:p>
            <a:pPr algn="ctr"/>
            <a:endParaRPr lang="es-MX" sz="1050" dirty="0"/>
          </a:p>
        </p:txBody>
      </p:sp>
      <p:sp>
        <p:nvSpPr>
          <p:cNvPr id="119" name="CuadroTexto 118"/>
          <p:cNvSpPr txBox="1"/>
          <p:nvPr/>
        </p:nvSpPr>
        <p:spPr>
          <a:xfrm>
            <a:off x="4706029" y="5983594"/>
            <a:ext cx="1346587" cy="738664"/>
          </a:xfrm>
          <a:prstGeom prst="rect">
            <a:avLst/>
          </a:prstGeom>
          <a:noFill/>
        </p:spPr>
        <p:txBody>
          <a:bodyPr wrap="square" rtlCol="0">
            <a:spAutoFit/>
          </a:bodyPr>
          <a:lstStyle/>
          <a:p>
            <a:pPr lvl="0" algn="ctr"/>
            <a:r>
              <a:rPr lang="es-MX" sz="1050" dirty="0"/>
              <a:t>Análisis de brecha medidas de seguridad</a:t>
            </a:r>
            <a:endParaRPr lang="es-ES" sz="1050" dirty="0"/>
          </a:p>
          <a:p>
            <a:pPr algn="ctr"/>
            <a:endParaRPr lang="es-MX" sz="1050" dirty="0"/>
          </a:p>
        </p:txBody>
      </p:sp>
      <p:sp>
        <p:nvSpPr>
          <p:cNvPr id="120" name="CuadroTexto 119"/>
          <p:cNvSpPr txBox="1"/>
          <p:nvPr/>
        </p:nvSpPr>
        <p:spPr>
          <a:xfrm>
            <a:off x="7163087" y="5418409"/>
            <a:ext cx="1692729" cy="577081"/>
          </a:xfrm>
          <a:prstGeom prst="rect">
            <a:avLst/>
          </a:prstGeom>
          <a:noFill/>
        </p:spPr>
        <p:txBody>
          <a:bodyPr wrap="square" rtlCol="0">
            <a:spAutoFit/>
          </a:bodyPr>
          <a:lstStyle/>
          <a:p>
            <a:pPr lvl="0" algn="ctr"/>
            <a:r>
              <a:rPr lang="es-MX" sz="1050" dirty="0"/>
              <a:t>Plan de trabajo medidas de seguridad</a:t>
            </a:r>
            <a:endParaRPr lang="es-ES" sz="1050" dirty="0"/>
          </a:p>
          <a:p>
            <a:pPr algn="ctr"/>
            <a:endParaRPr lang="es-MX" sz="1050" dirty="0"/>
          </a:p>
        </p:txBody>
      </p:sp>
      <p:sp>
        <p:nvSpPr>
          <p:cNvPr id="121" name="CuadroTexto 120"/>
          <p:cNvSpPr txBox="1"/>
          <p:nvPr/>
        </p:nvSpPr>
        <p:spPr>
          <a:xfrm>
            <a:off x="8041316" y="3131065"/>
            <a:ext cx="1147875" cy="900246"/>
          </a:xfrm>
          <a:prstGeom prst="rect">
            <a:avLst/>
          </a:prstGeom>
          <a:noFill/>
        </p:spPr>
        <p:txBody>
          <a:bodyPr wrap="square" rtlCol="0">
            <a:spAutoFit/>
          </a:bodyPr>
          <a:lstStyle/>
          <a:p>
            <a:pPr lvl="0" algn="ctr"/>
            <a:r>
              <a:rPr lang="es-MX" sz="1050" dirty="0"/>
              <a:t>Monitoreo y revisión periódica medidas seguridad</a:t>
            </a:r>
            <a:endParaRPr lang="es-ES" sz="1050" dirty="0"/>
          </a:p>
          <a:p>
            <a:pPr algn="ctr"/>
            <a:endParaRPr lang="es-MX" sz="1050" dirty="0"/>
          </a:p>
        </p:txBody>
      </p:sp>
      <p:sp>
        <p:nvSpPr>
          <p:cNvPr id="123" name="CuadroTexto 122"/>
          <p:cNvSpPr txBox="1"/>
          <p:nvPr/>
        </p:nvSpPr>
        <p:spPr>
          <a:xfrm>
            <a:off x="8096083" y="1475101"/>
            <a:ext cx="940414" cy="738664"/>
          </a:xfrm>
          <a:prstGeom prst="rect">
            <a:avLst/>
          </a:prstGeom>
          <a:noFill/>
        </p:spPr>
        <p:txBody>
          <a:bodyPr wrap="square" rtlCol="0">
            <a:spAutoFit/>
          </a:bodyPr>
          <a:lstStyle/>
          <a:p>
            <a:pPr lvl="0" algn="ctr"/>
            <a:r>
              <a:rPr lang="es-MX" sz="1050" dirty="0"/>
              <a:t>Capacitación basada en niveles</a:t>
            </a:r>
            <a:endParaRPr lang="es-ES" sz="1050" dirty="0"/>
          </a:p>
          <a:p>
            <a:pPr algn="ctr"/>
            <a:endParaRPr lang="es-MX" sz="1050" dirty="0"/>
          </a:p>
        </p:txBody>
      </p:sp>
      <p:pic>
        <p:nvPicPr>
          <p:cNvPr id="3074" name="Picture 2" descr="Resultado de imagen para libro icon"/>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163904">
            <a:off x="1386808" y="1601025"/>
            <a:ext cx="513913" cy="5139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n relacionada"/>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96625" y="3119440"/>
            <a:ext cx="534541" cy="5345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inventario icon"/>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1804" y="4444249"/>
            <a:ext cx="633669" cy="63366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para risk icon"/>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31530" y="5034608"/>
            <a:ext cx="488782" cy="40568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sultado de imagen para brecha icon"/>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4227" y="4982472"/>
            <a:ext cx="918708" cy="56409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sultado de imagen para plan icon"/>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1666" y="4457539"/>
            <a:ext cx="439065" cy="43906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sultado de imagen para lupa icon"/>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24674" y="3011421"/>
            <a:ext cx="561320" cy="5613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esultado de imagen para capacitacion icon"/>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7444" y="1549368"/>
            <a:ext cx="512957" cy="50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917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1154" y="4365104"/>
            <a:ext cx="8046724" cy="569987"/>
          </a:xfrm>
        </p:spPr>
        <p:txBody>
          <a:bodyPr>
            <a:normAutofit/>
          </a:bodyPr>
          <a:lstStyle/>
          <a:p>
            <a:pPr algn="r"/>
            <a:r>
              <a:rPr lang="es-MX" sz="2400" dirty="0"/>
              <a:t>Dirección general de Prevención y autorregulación</a:t>
            </a:r>
          </a:p>
        </p:txBody>
      </p:sp>
      <p:sp>
        <p:nvSpPr>
          <p:cNvPr id="3" name="Marcador de texto 2"/>
          <p:cNvSpPr>
            <a:spLocks noGrp="1"/>
          </p:cNvSpPr>
          <p:nvPr>
            <p:ph type="body" idx="1"/>
          </p:nvPr>
        </p:nvSpPr>
        <p:spPr>
          <a:xfrm>
            <a:off x="107504" y="4650097"/>
            <a:ext cx="8856984" cy="1944216"/>
          </a:xfrm>
        </p:spPr>
        <p:txBody>
          <a:bodyPr>
            <a:noAutofit/>
          </a:bodyPr>
          <a:lstStyle/>
          <a:p>
            <a:pPr algn="r"/>
            <a:r>
              <a:rPr lang="es-MX" b="1" dirty="0">
                <a:solidFill>
                  <a:srgbClr val="0F7969"/>
                </a:solidFill>
              </a:rPr>
              <a:t>Armando Becerra </a:t>
            </a:r>
            <a:r>
              <a:rPr lang="es-MX" b="1" i="1" dirty="0">
                <a:solidFill>
                  <a:schemeClr val="tx1"/>
                </a:solidFill>
              </a:rPr>
              <a:t>@</a:t>
            </a:r>
            <a:r>
              <a:rPr lang="es-MX" b="1" i="1" dirty="0" err="1">
                <a:solidFill>
                  <a:schemeClr val="tx1"/>
                </a:solidFill>
              </a:rPr>
              <a:t>CiberArmand</a:t>
            </a:r>
            <a:endParaRPr lang="es-MX" b="1" i="1" dirty="0">
              <a:solidFill>
                <a:schemeClr val="tx1"/>
              </a:solidFill>
            </a:endParaRPr>
          </a:p>
          <a:p>
            <a:pPr algn="r"/>
            <a:r>
              <a:rPr lang="es-MX" b="1" dirty="0">
                <a:solidFill>
                  <a:srgbClr val="7030A0"/>
                </a:solidFill>
              </a:rPr>
              <a:t>Miriam Padilla </a:t>
            </a:r>
            <a:r>
              <a:rPr lang="es-MX" b="1" i="1" dirty="0">
                <a:solidFill>
                  <a:schemeClr val="tx1"/>
                </a:solidFill>
              </a:rPr>
              <a:t>@</a:t>
            </a:r>
            <a:r>
              <a:rPr lang="es-MX" b="1" i="1" dirty="0" err="1">
                <a:solidFill>
                  <a:schemeClr val="tx1"/>
                </a:solidFill>
              </a:rPr>
              <a:t>Ing_Mili</a:t>
            </a:r>
            <a:endParaRPr lang="es-MX" b="1" i="1" dirty="0">
              <a:solidFill>
                <a:schemeClr val="tx1"/>
              </a:solidFill>
            </a:endParaRPr>
          </a:p>
          <a:p>
            <a:pPr algn="r"/>
            <a:endParaRPr lang="es-MX" b="1" i="1" dirty="0">
              <a:solidFill>
                <a:schemeClr val="tx1"/>
              </a:solidFill>
            </a:endParaRPr>
          </a:p>
        </p:txBody>
      </p:sp>
    </p:spTree>
    <p:extLst>
      <p:ext uri="{BB962C8B-B14F-4D97-AF65-F5344CB8AC3E}">
        <p14:creationId xmlns:p14="http://schemas.microsoft.com/office/powerpoint/2010/main" val="3278432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2411760" y="323074"/>
            <a:ext cx="6480720" cy="523220"/>
          </a:xfrm>
          <a:prstGeom prst="rect">
            <a:avLst/>
          </a:prstGeom>
          <a:noFill/>
        </p:spPr>
        <p:txBody>
          <a:bodyPr wrap="square" rtlCol="0">
            <a:spAutoFit/>
          </a:bodyPr>
          <a:lstStyle/>
          <a:p>
            <a:pPr algn="r"/>
            <a:r>
              <a:rPr lang="es-MX" sz="2800" b="1" dirty="0">
                <a:solidFill>
                  <a:schemeClr val="bg1"/>
                </a:solidFill>
              </a:rPr>
              <a:t>Sistema de Gestión de Datos Personales</a:t>
            </a:r>
          </a:p>
        </p:txBody>
      </p:sp>
      <p:sp>
        <p:nvSpPr>
          <p:cNvPr id="13" name="Rectángulo 12"/>
          <p:cNvSpPr/>
          <p:nvPr/>
        </p:nvSpPr>
        <p:spPr>
          <a:xfrm>
            <a:off x="-540568" y="1340768"/>
            <a:ext cx="4572000" cy="369332"/>
          </a:xfrm>
          <a:prstGeom prst="rect">
            <a:avLst/>
          </a:prstGeom>
        </p:spPr>
        <p:txBody>
          <a:bodyPr>
            <a:spAutoFit/>
          </a:bodyPr>
          <a:lstStyle/>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Artículo 34 de la LGPDPPSO</a:t>
            </a:r>
            <a:endParaRPr lang="es-MX" b="1" dirty="0">
              <a:solidFill>
                <a:srgbClr val="0F7969"/>
              </a:solidFill>
            </a:endParaRPr>
          </a:p>
        </p:txBody>
      </p:sp>
      <p:sp>
        <p:nvSpPr>
          <p:cNvPr id="14" name="Rectángulo 13"/>
          <p:cNvSpPr/>
          <p:nvPr/>
        </p:nvSpPr>
        <p:spPr>
          <a:xfrm>
            <a:off x="3275856" y="1216596"/>
            <a:ext cx="5256584" cy="1077218"/>
          </a:xfrm>
          <a:prstGeom prst="rect">
            <a:avLst/>
          </a:prstGeom>
        </p:spPr>
        <p:txBody>
          <a:bodyPr wrap="square">
            <a:spAutoFit/>
          </a:bodyPr>
          <a:lstStyle/>
          <a:p>
            <a:pPr algn="ctr"/>
            <a:r>
              <a:rPr lang="es-MX" sz="1600" dirty="0">
                <a:solidFill>
                  <a:srgbClr val="000000"/>
                </a:solidFill>
                <a:latin typeface="Arial" panose="020B0604020202020204" pitchFamily="34" charset="0"/>
              </a:rPr>
              <a:t>Las acciones relacionadas con las </a:t>
            </a:r>
            <a:r>
              <a:rPr lang="es-MX" sz="1600" b="1" dirty="0">
                <a:solidFill>
                  <a:srgbClr val="7030A0"/>
                </a:solidFill>
                <a:latin typeface="Arial" panose="020B0604020202020204" pitchFamily="34" charset="0"/>
              </a:rPr>
              <a:t>medidas de seguridad </a:t>
            </a:r>
            <a:r>
              <a:rPr lang="es-MX" sz="1600" dirty="0">
                <a:solidFill>
                  <a:srgbClr val="000000"/>
                </a:solidFill>
                <a:latin typeface="Arial" panose="020B0604020202020204" pitchFamily="34" charset="0"/>
              </a:rPr>
              <a:t>para el tratamiento de los datos personales deberán estar documentadas y contenidas en un </a:t>
            </a:r>
            <a:r>
              <a:rPr lang="es-MX" sz="1600" b="1" dirty="0">
                <a:solidFill>
                  <a:srgbClr val="7030A0"/>
                </a:solidFill>
                <a:latin typeface="Arial" panose="020B0604020202020204" pitchFamily="34" charset="0"/>
              </a:rPr>
              <a:t>sistema de gestión</a:t>
            </a:r>
            <a:r>
              <a:rPr lang="es-MX" sz="1600" dirty="0">
                <a:solidFill>
                  <a:srgbClr val="000000"/>
                </a:solidFill>
                <a:latin typeface="Arial" panose="020B0604020202020204" pitchFamily="34" charset="0"/>
              </a:rPr>
              <a:t>. </a:t>
            </a:r>
            <a:endParaRPr lang="es-MX" sz="1600" dirty="0"/>
          </a:p>
        </p:txBody>
      </p:sp>
      <p:grpSp>
        <p:nvGrpSpPr>
          <p:cNvPr id="17" name="Group 15"/>
          <p:cNvGrpSpPr/>
          <p:nvPr/>
        </p:nvGrpSpPr>
        <p:grpSpPr>
          <a:xfrm>
            <a:off x="-7850" y="2060848"/>
            <a:ext cx="3638550" cy="4343400"/>
            <a:chOff x="0" y="400050"/>
            <a:chExt cx="3638550" cy="4343400"/>
          </a:xfrm>
        </p:grpSpPr>
        <p:sp>
          <p:nvSpPr>
            <p:cNvPr id="22" name="Freeform 13"/>
            <p:cNvSpPr/>
            <p:nvPr/>
          </p:nvSpPr>
          <p:spPr>
            <a:xfrm>
              <a:off x="0" y="400050"/>
              <a:ext cx="3638550" cy="4343400"/>
            </a:xfrm>
            <a:custGeom>
              <a:avLst/>
              <a:gdLst>
                <a:gd name="connsiteX0" fmla="*/ 1466850 w 3638550"/>
                <a:gd name="connsiteY0" fmla="*/ 0 h 4343400"/>
                <a:gd name="connsiteX1" fmla="*/ 3638550 w 3638550"/>
                <a:gd name="connsiteY1" fmla="*/ 2171700 h 4343400"/>
                <a:gd name="connsiteX2" fmla="*/ 1466850 w 3638550"/>
                <a:gd name="connsiteY2" fmla="*/ 4343400 h 4343400"/>
                <a:gd name="connsiteX3" fmla="*/ 85447 w 3638550"/>
                <a:gd name="connsiteY3" fmla="*/ 3847490 h 4343400"/>
                <a:gd name="connsiteX4" fmla="*/ 0 w 3638550"/>
                <a:gd name="connsiteY4" fmla="*/ 3769830 h 4343400"/>
                <a:gd name="connsiteX5" fmla="*/ 0 w 3638550"/>
                <a:gd name="connsiteY5" fmla="*/ 573570 h 4343400"/>
                <a:gd name="connsiteX6" fmla="*/ 85447 w 3638550"/>
                <a:gd name="connsiteY6" fmla="*/ 495911 h 4343400"/>
                <a:gd name="connsiteX7" fmla="*/ 1466850 w 3638550"/>
                <a:gd name="connsiteY7"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8550" h="4343400">
                  <a:moveTo>
                    <a:pt x="1466850" y="0"/>
                  </a:moveTo>
                  <a:cubicBezTo>
                    <a:pt x="2666247" y="0"/>
                    <a:pt x="3638550" y="972303"/>
                    <a:pt x="3638550" y="2171700"/>
                  </a:cubicBezTo>
                  <a:cubicBezTo>
                    <a:pt x="3638550" y="3371097"/>
                    <a:pt x="2666247" y="4343400"/>
                    <a:pt x="1466850" y="4343400"/>
                  </a:cubicBezTo>
                  <a:cubicBezTo>
                    <a:pt x="942114" y="4343400"/>
                    <a:pt x="460845" y="4157295"/>
                    <a:pt x="85447" y="3847490"/>
                  </a:cubicBezTo>
                  <a:lnTo>
                    <a:pt x="0" y="3769830"/>
                  </a:lnTo>
                  <a:lnTo>
                    <a:pt x="0" y="573570"/>
                  </a:lnTo>
                  <a:lnTo>
                    <a:pt x="85447" y="495911"/>
                  </a:lnTo>
                  <a:cubicBezTo>
                    <a:pt x="460845" y="186105"/>
                    <a:pt x="942114" y="0"/>
                    <a:pt x="1466850" y="0"/>
                  </a:cubicBezTo>
                  <a:close/>
                </a:path>
              </a:pathLst>
            </a:cu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4"/>
            <p:cNvSpPr/>
            <p:nvPr/>
          </p:nvSpPr>
          <p:spPr>
            <a:xfrm>
              <a:off x="0" y="605790"/>
              <a:ext cx="3432810" cy="3931920"/>
            </a:xfrm>
            <a:custGeom>
              <a:avLst/>
              <a:gdLst>
                <a:gd name="connsiteX0" fmla="*/ 1466850 w 3432810"/>
                <a:gd name="connsiteY0" fmla="*/ 0 h 3931920"/>
                <a:gd name="connsiteX1" fmla="*/ 3432810 w 3432810"/>
                <a:gd name="connsiteY1" fmla="*/ 1965960 h 3931920"/>
                <a:gd name="connsiteX2" fmla="*/ 1466850 w 3432810"/>
                <a:gd name="connsiteY2" fmla="*/ 3931920 h 3931920"/>
                <a:gd name="connsiteX3" fmla="*/ 76706 w 3432810"/>
                <a:gd name="connsiteY3" fmla="*/ 3356104 h 3931920"/>
                <a:gd name="connsiteX4" fmla="*/ 0 w 3432810"/>
                <a:gd name="connsiteY4" fmla="*/ 3271706 h 3931920"/>
                <a:gd name="connsiteX5" fmla="*/ 0 w 3432810"/>
                <a:gd name="connsiteY5" fmla="*/ 660215 h 3931920"/>
                <a:gd name="connsiteX6" fmla="*/ 76706 w 3432810"/>
                <a:gd name="connsiteY6" fmla="*/ 575816 h 3931920"/>
                <a:gd name="connsiteX7" fmla="*/ 1466850 w 3432810"/>
                <a:gd name="connsiteY7" fmla="*/ 0 h 393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810" h="3931920">
                  <a:moveTo>
                    <a:pt x="1466850" y="0"/>
                  </a:moveTo>
                  <a:cubicBezTo>
                    <a:pt x="2552620" y="0"/>
                    <a:pt x="3432810" y="880190"/>
                    <a:pt x="3432810" y="1965960"/>
                  </a:cubicBezTo>
                  <a:cubicBezTo>
                    <a:pt x="3432810" y="3051730"/>
                    <a:pt x="2552620" y="3931920"/>
                    <a:pt x="1466850" y="3931920"/>
                  </a:cubicBezTo>
                  <a:cubicBezTo>
                    <a:pt x="923965" y="3931920"/>
                    <a:pt x="432475" y="3711873"/>
                    <a:pt x="76706" y="3356104"/>
                  </a:cubicBezTo>
                  <a:lnTo>
                    <a:pt x="0" y="3271706"/>
                  </a:lnTo>
                  <a:lnTo>
                    <a:pt x="0" y="660215"/>
                  </a:lnTo>
                  <a:lnTo>
                    <a:pt x="76706" y="575816"/>
                  </a:lnTo>
                  <a:cubicBezTo>
                    <a:pt x="432475" y="220048"/>
                    <a:pt x="923965" y="0"/>
                    <a:pt x="146685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8" name="Text Placeholder 1"/>
          <p:cNvSpPr txBox="1">
            <a:spLocks/>
          </p:cNvSpPr>
          <p:nvPr/>
        </p:nvSpPr>
        <p:spPr>
          <a:xfrm>
            <a:off x="854057" y="3814488"/>
            <a:ext cx="2061759" cy="850287"/>
          </a:xfrm>
          <a:prstGeom prst="rect">
            <a:avLst/>
          </a:prstGeom>
        </p:spPr>
        <p:txBody>
          <a:bodyPr lIns="0" tIns="0" rIns="0" bIns="0"/>
          <a:lstStyle/>
          <a:p>
            <a:pPr marR="0" lvl="0" algn="ctr" defTabSz="914400" rtl="0" eaLnBrk="1" fontAlgn="auto" latinLnBrk="0" hangingPunct="1">
              <a:lnSpc>
                <a:spcPct val="100000"/>
              </a:lnSpc>
              <a:spcAft>
                <a:spcPts val="0"/>
              </a:spcAft>
              <a:buClrTx/>
              <a:buSzTx/>
              <a:tabLst/>
              <a:defRPr/>
            </a:pPr>
            <a:r>
              <a:rPr kumimoji="0" lang="en-US" sz="2400" b="1" i="0" u="none" strike="noStrike" kern="1200" cap="none" spc="0" normalizeH="0" baseline="0" noProof="0" dirty="0">
                <a:ln>
                  <a:noFill/>
                </a:ln>
                <a:solidFill>
                  <a:schemeClr val="bg1"/>
                </a:solidFill>
                <a:effectLst/>
                <a:uLnTx/>
                <a:uFillTx/>
              </a:rPr>
              <a:t>Sistema de Gestión</a:t>
            </a:r>
            <a:endParaRPr kumimoji="0" lang="ar-SA" sz="2400" b="1" i="0" u="none" strike="noStrike" kern="1200" cap="none" spc="0" normalizeH="0" baseline="0" noProof="0" dirty="0">
              <a:ln>
                <a:noFill/>
              </a:ln>
              <a:solidFill>
                <a:schemeClr val="bg1"/>
              </a:solidFill>
              <a:effectLst/>
              <a:uLnTx/>
              <a:uFillTx/>
            </a:endParaRPr>
          </a:p>
        </p:txBody>
      </p:sp>
      <p:cxnSp>
        <p:nvCxnSpPr>
          <p:cNvPr id="20" name="Straight Connector 9"/>
          <p:cNvCxnSpPr/>
          <p:nvPr/>
        </p:nvCxnSpPr>
        <p:spPr>
          <a:xfrm>
            <a:off x="711713" y="3918578"/>
            <a:ext cx="27432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54" name="Picture 6" descr="Resultado de imagen para sistema de gestion icon"/>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283" y="3717032"/>
            <a:ext cx="853491" cy="85349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p:cNvGrpSpPr/>
          <p:nvPr/>
        </p:nvGrpSpPr>
        <p:grpSpPr>
          <a:xfrm>
            <a:off x="3857335" y="2942507"/>
            <a:ext cx="4941965" cy="2509313"/>
            <a:chOff x="3857335" y="2942507"/>
            <a:chExt cx="4941965" cy="2509313"/>
          </a:xfrm>
        </p:grpSpPr>
        <p:grpSp>
          <p:nvGrpSpPr>
            <p:cNvPr id="2" name="Grupo 1"/>
            <p:cNvGrpSpPr/>
            <p:nvPr/>
          </p:nvGrpSpPr>
          <p:grpSpPr>
            <a:xfrm>
              <a:off x="3857335" y="2942507"/>
              <a:ext cx="4941965" cy="2509313"/>
              <a:chOff x="3857335" y="2942507"/>
              <a:chExt cx="4941965" cy="2509313"/>
            </a:xfrm>
          </p:grpSpPr>
          <p:grpSp>
            <p:nvGrpSpPr>
              <p:cNvPr id="25" name="Group 3"/>
              <p:cNvGrpSpPr/>
              <p:nvPr/>
            </p:nvGrpSpPr>
            <p:grpSpPr>
              <a:xfrm>
                <a:off x="3857335" y="3025048"/>
                <a:ext cx="1459016" cy="354742"/>
                <a:chOff x="722289" y="2334704"/>
                <a:chExt cx="1459016" cy="354742"/>
              </a:xfrm>
            </p:grpSpPr>
            <p:sp>
              <p:nvSpPr>
                <p:cNvPr id="26" name="TextBox 4"/>
                <p:cNvSpPr txBox="1"/>
                <p:nvPr/>
              </p:nvSpPr>
              <p:spPr>
                <a:xfrm>
                  <a:off x="722289" y="2535558"/>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27" name="TextBox 5"/>
                <p:cNvSpPr txBox="1"/>
                <p:nvPr/>
              </p:nvSpPr>
              <p:spPr>
                <a:xfrm>
                  <a:off x="722337" y="2334704"/>
                  <a:ext cx="1458940" cy="246221"/>
                </a:xfrm>
                <a:prstGeom prst="rect">
                  <a:avLst/>
                </a:prstGeom>
                <a:noFill/>
              </p:spPr>
              <p:txBody>
                <a:bodyPr wrap="square" lIns="0" tIns="0" rIns="0" bIns="0" rtlCol="0">
                  <a:spAutoFit/>
                </a:bodyPr>
                <a:lstStyle/>
                <a:p>
                  <a:pPr algn="ctr"/>
                  <a:r>
                    <a:rPr lang="en-US" sz="1600" b="1" dirty="0">
                      <a:solidFill>
                        <a:srgbClr val="0070C0"/>
                      </a:solidFill>
                      <a:latin typeface="Lato Black" panose="020F0A02020204030203" pitchFamily="34" charset="0"/>
                    </a:rPr>
                    <a:t>PLANEAR</a:t>
                  </a:r>
                </a:p>
              </p:txBody>
            </p:sp>
          </p:grpSp>
          <p:grpSp>
            <p:nvGrpSpPr>
              <p:cNvPr id="28" name="Group 6"/>
              <p:cNvGrpSpPr/>
              <p:nvPr/>
            </p:nvGrpSpPr>
            <p:grpSpPr>
              <a:xfrm>
                <a:off x="4929840" y="5104927"/>
                <a:ext cx="1697564" cy="346893"/>
                <a:chOff x="2937964" y="3753983"/>
                <a:chExt cx="1697564" cy="346893"/>
              </a:xfrm>
            </p:grpSpPr>
            <p:sp>
              <p:nvSpPr>
                <p:cNvPr id="29" name="TextBox 7"/>
                <p:cNvSpPr txBox="1"/>
                <p:nvPr/>
              </p:nvSpPr>
              <p:spPr>
                <a:xfrm>
                  <a:off x="3128495" y="3946988"/>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30" name="TextBox 8"/>
                <p:cNvSpPr txBox="1"/>
                <p:nvPr/>
              </p:nvSpPr>
              <p:spPr>
                <a:xfrm>
                  <a:off x="2937964" y="3753983"/>
                  <a:ext cx="1697564" cy="246221"/>
                </a:xfrm>
                <a:prstGeom prst="rect">
                  <a:avLst/>
                </a:prstGeom>
                <a:noFill/>
              </p:spPr>
              <p:txBody>
                <a:bodyPr wrap="square" lIns="0" tIns="0" rIns="0" bIns="0" rtlCol="0">
                  <a:spAutoFit/>
                </a:bodyPr>
                <a:lstStyle/>
                <a:p>
                  <a:pPr algn="ctr"/>
                  <a:r>
                    <a:rPr lang="en-US" sz="1600" b="1" dirty="0">
                      <a:solidFill>
                        <a:srgbClr val="7030A0"/>
                      </a:solidFill>
                      <a:latin typeface="Lato Black" panose="020F0A02020204030203" pitchFamily="34" charset="0"/>
                    </a:rPr>
                    <a:t>IMPLEMENTAR</a:t>
                  </a:r>
                </a:p>
              </p:txBody>
            </p:sp>
          </p:grpSp>
          <p:grpSp>
            <p:nvGrpSpPr>
              <p:cNvPr id="31" name="Group 12"/>
              <p:cNvGrpSpPr/>
              <p:nvPr/>
            </p:nvGrpSpPr>
            <p:grpSpPr>
              <a:xfrm>
                <a:off x="7002611" y="2942507"/>
                <a:ext cx="1459016" cy="354742"/>
                <a:chOff x="5243285" y="1598982"/>
                <a:chExt cx="1459016" cy="354742"/>
              </a:xfrm>
            </p:grpSpPr>
            <p:sp>
              <p:nvSpPr>
                <p:cNvPr id="32" name="TextBox 10"/>
                <p:cNvSpPr txBox="1"/>
                <p:nvPr/>
              </p:nvSpPr>
              <p:spPr>
                <a:xfrm>
                  <a:off x="5243285" y="1799836"/>
                  <a:ext cx="1459016" cy="153888"/>
                </a:xfrm>
                <a:prstGeom prst="rect">
                  <a:avLst/>
                </a:prstGeom>
                <a:noFill/>
              </p:spPr>
              <p:txBody>
                <a:bodyPr wrap="square" lIns="0" tIns="0" rIns="0" bIns="0" rtlCol="0">
                  <a:spAutoFit/>
                </a:bodyPr>
                <a:lstStyle/>
                <a:p>
                  <a:pPr algn="ctr">
                    <a:lnSpc>
                      <a:spcPts val="1200"/>
                    </a:lnSpc>
                    <a:spcAft>
                      <a:spcPts val="600"/>
                    </a:spcAft>
                  </a:pPr>
                  <a:endParaRPr lang="en-US" sz="1200" dirty="0">
                    <a:solidFill>
                      <a:schemeClr val="tx1">
                        <a:lumMod val="50000"/>
                        <a:lumOff val="50000"/>
                      </a:schemeClr>
                    </a:solidFill>
                    <a:latin typeface="Lato" panose="020F0502020204030203" pitchFamily="34" charset="0"/>
                  </a:endParaRPr>
                </a:p>
              </p:txBody>
            </p:sp>
            <p:sp>
              <p:nvSpPr>
                <p:cNvPr id="33" name="TextBox 11"/>
                <p:cNvSpPr txBox="1"/>
                <p:nvPr/>
              </p:nvSpPr>
              <p:spPr>
                <a:xfrm>
                  <a:off x="5243333" y="1598982"/>
                  <a:ext cx="1458940" cy="276999"/>
                </a:xfrm>
                <a:prstGeom prst="rect">
                  <a:avLst/>
                </a:prstGeom>
                <a:noFill/>
              </p:spPr>
              <p:txBody>
                <a:bodyPr wrap="square" lIns="0" tIns="0" rIns="0" bIns="0" rtlCol="0">
                  <a:spAutoFit/>
                </a:bodyPr>
                <a:lstStyle/>
                <a:p>
                  <a:pPr algn="ctr"/>
                  <a:r>
                    <a:rPr lang="en-US" b="1" dirty="0">
                      <a:solidFill>
                        <a:schemeClr val="accent3">
                          <a:lumMod val="75000"/>
                        </a:schemeClr>
                      </a:solidFill>
                      <a:latin typeface="Lato Black" panose="020F0A02020204030203" pitchFamily="34" charset="0"/>
                    </a:rPr>
                    <a:t>MEJORAR</a:t>
                  </a:r>
                </a:p>
              </p:txBody>
            </p:sp>
          </p:grpSp>
          <p:grpSp>
            <p:nvGrpSpPr>
              <p:cNvPr id="34" name="Group 9"/>
              <p:cNvGrpSpPr/>
              <p:nvPr/>
            </p:nvGrpSpPr>
            <p:grpSpPr>
              <a:xfrm>
                <a:off x="7122556" y="5011044"/>
                <a:ext cx="1676744" cy="354742"/>
                <a:chOff x="4597348" y="3753983"/>
                <a:chExt cx="1676744" cy="354742"/>
              </a:xfrm>
            </p:grpSpPr>
            <p:sp>
              <p:nvSpPr>
                <p:cNvPr id="35" name="TextBox 13"/>
                <p:cNvSpPr txBox="1"/>
                <p:nvPr/>
              </p:nvSpPr>
              <p:spPr>
                <a:xfrm>
                  <a:off x="4741316" y="3954837"/>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36" name="TextBox 14"/>
                <p:cNvSpPr txBox="1"/>
                <p:nvPr/>
              </p:nvSpPr>
              <p:spPr>
                <a:xfrm>
                  <a:off x="4597348" y="3753983"/>
                  <a:ext cx="1676744" cy="246221"/>
                </a:xfrm>
                <a:prstGeom prst="rect">
                  <a:avLst/>
                </a:prstGeom>
                <a:noFill/>
              </p:spPr>
              <p:txBody>
                <a:bodyPr wrap="square" lIns="0" tIns="0" rIns="0" bIns="0" rtlCol="0">
                  <a:spAutoFit/>
                </a:bodyPr>
                <a:lstStyle/>
                <a:p>
                  <a:pPr algn="ctr"/>
                  <a:r>
                    <a:rPr lang="en-US" sz="1600" b="1" dirty="0">
                      <a:solidFill>
                        <a:schemeClr val="accent6">
                          <a:lumMod val="75000"/>
                        </a:schemeClr>
                      </a:solidFill>
                      <a:latin typeface="Lato Black" panose="020F0A02020204030203" pitchFamily="34" charset="0"/>
                    </a:rPr>
                    <a:t>MONITOREAR</a:t>
                  </a:r>
                </a:p>
              </p:txBody>
            </p:sp>
          </p:grpSp>
          <p:sp>
            <p:nvSpPr>
              <p:cNvPr id="58" name="Freeform 5"/>
              <p:cNvSpPr>
                <a:spLocks/>
              </p:cNvSpPr>
              <p:nvPr/>
            </p:nvSpPr>
            <p:spPr bwMode="auto">
              <a:xfrm>
                <a:off x="5997973" y="3032529"/>
                <a:ext cx="531184" cy="590579"/>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9" name="Group 37"/>
              <p:cNvGrpSpPr/>
              <p:nvPr/>
            </p:nvGrpSpPr>
            <p:grpSpPr>
              <a:xfrm>
                <a:off x="4579060" y="3440288"/>
                <a:ext cx="890819" cy="888749"/>
                <a:chOff x="3366319" y="2012677"/>
                <a:chExt cx="959786" cy="957555"/>
              </a:xfrm>
            </p:grpSpPr>
            <p:sp>
              <p:nvSpPr>
                <p:cNvPr id="75"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Oval 54"/>
                <p:cNvSpPr/>
                <p:nvPr/>
              </p:nvSpPr>
              <p:spPr>
                <a:xfrm>
                  <a:off x="3573292" y="2217611"/>
                  <a:ext cx="547690" cy="5476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3" name="Freeform 8"/>
              <p:cNvSpPr>
                <a:spLocks noEditPoints="1"/>
              </p:cNvSpPr>
              <p:nvPr/>
            </p:nvSpPr>
            <p:spPr bwMode="auto">
              <a:xfrm rot="21110908">
                <a:off x="5357030" y="3919643"/>
                <a:ext cx="890819" cy="888749"/>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rgbClr val="7030A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Oval 52"/>
              <p:cNvSpPr/>
              <p:nvPr/>
            </p:nvSpPr>
            <p:spPr>
              <a:xfrm rot="21110908">
                <a:off x="5549122" y="4109730"/>
                <a:ext cx="508335" cy="5083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39"/>
              <p:cNvGrpSpPr/>
              <p:nvPr/>
            </p:nvGrpSpPr>
            <p:grpSpPr>
              <a:xfrm>
                <a:off x="6093744" y="3144072"/>
                <a:ext cx="1187725" cy="1184964"/>
                <a:chOff x="3366319" y="2012677"/>
                <a:chExt cx="959786" cy="957555"/>
              </a:xfrm>
            </p:grpSpPr>
            <p:sp>
              <p:nvSpPr>
                <p:cNvPr id="71"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3"/>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Oval 50"/>
                <p:cNvSpPr/>
                <p:nvPr/>
              </p:nvSpPr>
              <p:spPr>
                <a:xfrm>
                  <a:off x="3573292" y="2217611"/>
                  <a:ext cx="547690" cy="5476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40"/>
              <p:cNvGrpSpPr/>
              <p:nvPr/>
            </p:nvGrpSpPr>
            <p:grpSpPr>
              <a:xfrm rot="21110908">
                <a:off x="7107903" y="3919643"/>
                <a:ext cx="890819" cy="888749"/>
                <a:chOff x="3366319" y="2012677"/>
                <a:chExt cx="959786" cy="957555"/>
              </a:xfrm>
            </p:grpSpPr>
            <p:sp>
              <p:nvSpPr>
                <p:cNvPr id="69"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6">
                    <a:lumMod val="75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Oval 48"/>
                <p:cNvSpPr/>
                <p:nvPr/>
              </p:nvSpPr>
              <p:spPr>
                <a:xfrm>
                  <a:off x="3573292" y="2217611"/>
                  <a:ext cx="547690" cy="54768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Freeform 5"/>
              <p:cNvSpPr>
                <a:spLocks/>
              </p:cNvSpPr>
              <p:nvPr/>
            </p:nvSpPr>
            <p:spPr bwMode="auto">
              <a:xfrm rot="10800000">
                <a:off x="7684269" y="4458918"/>
                <a:ext cx="369276" cy="410567"/>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
              <p:cNvSpPr>
                <a:spLocks/>
              </p:cNvSpPr>
              <p:nvPr/>
            </p:nvSpPr>
            <p:spPr bwMode="auto">
              <a:xfrm rot="10800000">
                <a:off x="5938489" y="4473930"/>
                <a:ext cx="369276" cy="410567"/>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5"/>
              <p:cNvSpPr>
                <a:spLocks/>
              </p:cNvSpPr>
              <p:nvPr/>
            </p:nvSpPr>
            <p:spPr bwMode="auto">
              <a:xfrm>
                <a:off x="4504023" y="3383577"/>
                <a:ext cx="360311" cy="400600"/>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81"/>
              <p:cNvSpPr>
                <a:spLocks noEditPoints="1"/>
              </p:cNvSpPr>
              <p:nvPr/>
            </p:nvSpPr>
            <p:spPr bwMode="auto">
              <a:xfrm>
                <a:off x="8165162" y="3883676"/>
                <a:ext cx="183680" cy="183678"/>
              </a:xfrm>
              <a:custGeom>
                <a:avLst/>
                <a:gdLst/>
                <a:ahLst/>
                <a:cxnLst>
                  <a:cxn ang="0">
                    <a:pos x="252" y="2"/>
                  </a:cxn>
                  <a:cxn ang="0">
                    <a:pos x="252" y="2"/>
                  </a:cxn>
                  <a:cxn ang="0">
                    <a:pos x="248" y="0"/>
                  </a:cxn>
                  <a:cxn ang="0">
                    <a:pos x="248" y="0"/>
                  </a:cxn>
                  <a:cxn ang="0">
                    <a:pos x="244" y="2"/>
                  </a:cxn>
                  <a:cxn ang="0">
                    <a:pos x="4" y="162"/>
                  </a:cxn>
                  <a:cxn ang="0">
                    <a:pos x="4" y="162"/>
                  </a:cxn>
                  <a:cxn ang="0">
                    <a:pos x="0" y="164"/>
                  </a:cxn>
                  <a:cxn ang="0">
                    <a:pos x="0" y="168"/>
                  </a:cxn>
                  <a:cxn ang="0">
                    <a:pos x="0" y="168"/>
                  </a:cxn>
                  <a:cxn ang="0">
                    <a:pos x="2" y="172"/>
                  </a:cxn>
                  <a:cxn ang="0">
                    <a:pos x="6" y="176"/>
                  </a:cxn>
                  <a:cxn ang="0">
                    <a:pos x="68" y="200"/>
                  </a:cxn>
                  <a:cxn ang="0">
                    <a:pos x="98" y="252"/>
                  </a:cxn>
                  <a:cxn ang="0">
                    <a:pos x="98" y="252"/>
                  </a:cxn>
                  <a:cxn ang="0">
                    <a:pos x="100" y="254"/>
                  </a:cxn>
                  <a:cxn ang="0">
                    <a:pos x="104" y="256"/>
                  </a:cxn>
                  <a:cxn ang="0">
                    <a:pos x="104" y="256"/>
                  </a:cxn>
                  <a:cxn ang="0">
                    <a:pos x="104" y="256"/>
                  </a:cxn>
                  <a:cxn ang="0">
                    <a:pos x="108" y="254"/>
                  </a:cxn>
                  <a:cxn ang="0">
                    <a:pos x="110" y="252"/>
                  </a:cxn>
                  <a:cxn ang="0">
                    <a:pos x="128" y="224"/>
                  </a:cxn>
                  <a:cxn ang="0">
                    <a:pos x="206" y="256"/>
                  </a:cxn>
                  <a:cxn ang="0">
                    <a:pos x="206" y="256"/>
                  </a:cxn>
                  <a:cxn ang="0">
                    <a:pos x="208" y="256"/>
                  </a:cxn>
                  <a:cxn ang="0">
                    <a:pos x="208" y="256"/>
                  </a:cxn>
                  <a:cxn ang="0">
                    <a:pos x="212" y="254"/>
                  </a:cxn>
                  <a:cxn ang="0">
                    <a:pos x="212" y="254"/>
                  </a:cxn>
                  <a:cxn ang="0">
                    <a:pos x="214" y="252"/>
                  </a:cxn>
                  <a:cxn ang="0">
                    <a:pos x="216" y="250"/>
                  </a:cxn>
                  <a:cxn ang="0">
                    <a:pos x="256" y="10"/>
                  </a:cxn>
                  <a:cxn ang="0">
                    <a:pos x="256" y="10"/>
                  </a:cxn>
                  <a:cxn ang="0">
                    <a:pos x="256" y="4"/>
                  </a:cxn>
                  <a:cxn ang="0">
                    <a:pos x="252" y="2"/>
                  </a:cxn>
                  <a:cxn ang="0">
                    <a:pos x="26" y="166"/>
                  </a:cxn>
                  <a:cxn ang="0">
                    <a:pos x="210" y="42"/>
                  </a:cxn>
                  <a:cxn ang="0">
                    <a:pos x="76" y="186"/>
                  </a:cxn>
                  <a:cxn ang="0">
                    <a:pos x="76" y="186"/>
                  </a:cxn>
                  <a:cxn ang="0">
                    <a:pos x="74" y="186"/>
                  </a:cxn>
                  <a:cxn ang="0">
                    <a:pos x="26" y="166"/>
                  </a:cxn>
                  <a:cxn ang="0">
                    <a:pos x="82" y="192"/>
                  </a:cxn>
                  <a:cxn ang="0">
                    <a:pos x="82" y="192"/>
                  </a:cxn>
                  <a:cxn ang="0">
                    <a:pos x="82" y="192"/>
                  </a:cxn>
                  <a:cxn ang="0">
                    <a:pos x="234" y="30"/>
                  </a:cxn>
                  <a:cxn ang="0">
                    <a:pos x="104" y="232"/>
                  </a:cxn>
                  <a:cxn ang="0">
                    <a:pos x="82" y="192"/>
                  </a:cxn>
                  <a:cxn ang="0">
                    <a:pos x="202" y="236"/>
                  </a:cxn>
                  <a:cxn ang="0">
                    <a:pos x="134" y="210"/>
                  </a:cxn>
                  <a:cxn ang="0">
                    <a:pos x="134" y="210"/>
                  </a:cxn>
                  <a:cxn ang="0">
                    <a:pos x="128" y="208"/>
                  </a:cxn>
                  <a:cxn ang="0">
                    <a:pos x="234" y="46"/>
                  </a:cxn>
                  <a:cxn ang="0">
                    <a:pos x="202" y="236"/>
                  </a:cxn>
                </a:cxnLst>
                <a:rect l="0" t="0" r="r" b="b"/>
                <a:pathLst>
                  <a:path w="256" h="256">
                    <a:moveTo>
                      <a:pt x="252" y="2"/>
                    </a:moveTo>
                    <a:lnTo>
                      <a:pt x="252" y="2"/>
                    </a:lnTo>
                    <a:lnTo>
                      <a:pt x="248" y="0"/>
                    </a:lnTo>
                    <a:lnTo>
                      <a:pt x="248" y="0"/>
                    </a:lnTo>
                    <a:lnTo>
                      <a:pt x="244" y="2"/>
                    </a:lnTo>
                    <a:lnTo>
                      <a:pt x="4" y="162"/>
                    </a:lnTo>
                    <a:lnTo>
                      <a:pt x="4" y="162"/>
                    </a:lnTo>
                    <a:lnTo>
                      <a:pt x="0" y="164"/>
                    </a:lnTo>
                    <a:lnTo>
                      <a:pt x="0" y="168"/>
                    </a:lnTo>
                    <a:lnTo>
                      <a:pt x="0" y="168"/>
                    </a:lnTo>
                    <a:lnTo>
                      <a:pt x="2" y="172"/>
                    </a:lnTo>
                    <a:lnTo>
                      <a:pt x="6" y="176"/>
                    </a:lnTo>
                    <a:lnTo>
                      <a:pt x="68" y="200"/>
                    </a:lnTo>
                    <a:lnTo>
                      <a:pt x="98" y="252"/>
                    </a:lnTo>
                    <a:lnTo>
                      <a:pt x="98" y="252"/>
                    </a:lnTo>
                    <a:lnTo>
                      <a:pt x="100" y="254"/>
                    </a:lnTo>
                    <a:lnTo>
                      <a:pt x="104" y="256"/>
                    </a:lnTo>
                    <a:lnTo>
                      <a:pt x="104" y="256"/>
                    </a:lnTo>
                    <a:lnTo>
                      <a:pt x="104" y="256"/>
                    </a:lnTo>
                    <a:lnTo>
                      <a:pt x="108" y="254"/>
                    </a:lnTo>
                    <a:lnTo>
                      <a:pt x="110" y="252"/>
                    </a:lnTo>
                    <a:lnTo>
                      <a:pt x="128" y="224"/>
                    </a:lnTo>
                    <a:lnTo>
                      <a:pt x="206" y="256"/>
                    </a:lnTo>
                    <a:lnTo>
                      <a:pt x="206" y="256"/>
                    </a:lnTo>
                    <a:lnTo>
                      <a:pt x="208" y="256"/>
                    </a:lnTo>
                    <a:lnTo>
                      <a:pt x="208" y="256"/>
                    </a:lnTo>
                    <a:lnTo>
                      <a:pt x="212" y="254"/>
                    </a:lnTo>
                    <a:lnTo>
                      <a:pt x="212" y="254"/>
                    </a:lnTo>
                    <a:lnTo>
                      <a:pt x="214" y="252"/>
                    </a:lnTo>
                    <a:lnTo>
                      <a:pt x="216" y="250"/>
                    </a:lnTo>
                    <a:lnTo>
                      <a:pt x="256" y="10"/>
                    </a:lnTo>
                    <a:lnTo>
                      <a:pt x="256" y="10"/>
                    </a:lnTo>
                    <a:lnTo>
                      <a:pt x="256" y="4"/>
                    </a:lnTo>
                    <a:lnTo>
                      <a:pt x="252" y="2"/>
                    </a:lnTo>
                    <a:close/>
                    <a:moveTo>
                      <a:pt x="26" y="166"/>
                    </a:moveTo>
                    <a:lnTo>
                      <a:pt x="210" y="42"/>
                    </a:lnTo>
                    <a:lnTo>
                      <a:pt x="76" y="186"/>
                    </a:lnTo>
                    <a:lnTo>
                      <a:pt x="76" y="186"/>
                    </a:lnTo>
                    <a:lnTo>
                      <a:pt x="74" y="186"/>
                    </a:lnTo>
                    <a:lnTo>
                      <a:pt x="26" y="166"/>
                    </a:lnTo>
                    <a:close/>
                    <a:moveTo>
                      <a:pt x="82" y="192"/>
                    </a:moveTo>
                    <a:lnTo>
                      <a:pt x="82" y="192"/>
                    </a:lnTo>
                    <a:lnTo>
                      <a:pt x="82" y="192"/>
                    </a:lnTo>
                    <a:lnTo>
                      <a:pt x="234" y="30"/>
                    </a:lnTo>
                    <a:lnTo>
                      <a:pt x="104" y="232"/>
                    </a:lnTo>
                    <a:lnTo>
                      <a:pt x="82" y="192"/>
                    </a:lnTo>
                    <a:close/>
                    <a:moveTo>
                      <a:pt x="202" y="236"/>
                    </a:moveTo>
                    <a:lnTo>
                      <a:pt x="134" y="210"/>
                    </a:lnTo>
                    <a:lnTo>
                      <a:pt x="134" y="210"/>
                    </a:lnTo>
                    <a:lnTo>
                      <a:pt x="128" y="208"/>
                    </a:lnTo>
                    <a:lnTo>
                      <a:pt x="234" y="46"/>
                    </a:lnTo>
                    <a:lnTo>
                      <a:pt x="202" y="2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nvGrpSpPr>
              <p:cNvPr id="44" name="Group 22"/>
              <p:cNvGrpSpPr/>
              <p:nvPr/>
            </p:nvGrpSpPr>
            <p:grpSpPr>
              <a:xfrm>
                <a:off x="5681810" y="4257656"/>
                <a:ext cx="216276" cy="216274"/>
                <a:chOff x="5588000" y="1962150"/>
                <a:chExt cx="406400" cy="406400"/>
              </a:xfrm>
              <a:solidFill>
                <a:schemeClr val="bg1"/>
              </a:solidFill>
            </p:grpSpPr>
            <p:sp>
              <p:nvSpPr>
                <p:cNvPr id="52" name="Freeform 106"/>
                <p:cNvSpPr>
                  <a:spLocks noEditPoints="1"/>
                </p:cNvSpPr>
                <p:nvPr/>
              </p:nvSpPr>
              <p:spPr bwMode="auto">
                <a:xfrm>
                  <a:off x="5588000" y="1962150"/>
                  <a:ext cx="406400" cy="406400"/>
                </a:xfrm>
                <a:custGeom>
                  <a:avLst/>
                  <a:gdLst/>
                  <a:ahLst/>
                  <a:cxnLst>
                    <a:cxn ang="0">
                      <a:pos x="214" y="86"/>
                    </a:cxn>
                    <a:cxn ang="0">
                      <a:pos x="230" y="54"/>
                    </a:cxn>
                    <a:cxn ang="0">
                      <a:pos x="210" y="30"/>
                    </a:cxn>
                    <a:cxn ang="0">
                      <a:pos x="194" y="26"/>
                    </a:cxn>
                    <a:cxn ang="0">
                      <a:pos x="160" y="38"/>
                    </a:cxn>
                    <a:cxn ang="0">
                      <a:pos x="150" y="4"/>
                    </a:cxn>
                    <a:cxn ang="0">
                      <a:pos x="118" y="0"/>
                    </a:cxn>
                    <a:cxn ang="0">
                      <a:pos x="102" y="12"/>
                    </a:cxn>
                    <a:cxn ang="0">
                      <a:pos x="66" y="28"/>
                    </a:cxn>
                    <a:cxn ang="0">
                      <a:pos x="56" y="26"/>
                    </a:cxn>
                    <a:cxn ang="0">
                      <a:pos x="30" y="46"/>
                    </a:cxn>
                    <a:cxn ang="0">
                      <a:pos x="28" y="66"/>
                    </a:cxn>
                    <a:cxn ang="0">
                      <a:pos x="12" y="102"/>
                    </a:cxn>
                    <a:cxn ang="0">
                      <a:pos x="0" y="112"/>
                    </a:cxn>
                    <a:cxn ang="0">
                      <a:pos x="0" y="144"/>
                    </a:cxn>
                    <a:cxn ang="0">
                      <a:pos x="38" y="160"/>
                    </a:cxn>
                    <a:cxn ang="0">
                      <a:pos x="28" y="190"/>
                    </a:cxn>
                    <a:cxn ang="0">
                      <a:pos x="30" y="210"/>
                    </a:cxn>
                    <a:cxn ang="0">
                      <a:pos x="56" y="230"/>
                    </a:cxn>
                    <a:cxn ang="0">
                      <a:pos x="86" y="214"/>
                    </a:cxn>
                    <a:cxn ang="0">
                      <a:pos x="102" y="244"/>
                    </a:cxn>
                    <a:cxn ang="0">
                      <a:pos x="118" y="256"/>
                    </a:cxn>
                    <a:cxn ang="0">
                      <a:pos x="150" y="252"/>
                    </a:cxn>
                    <a:cxn ang="0">
                      <a:pos x="160" y="218"/>
                    </a:cxn>
                    <a:cxn ang="0">
                      <a:pos x="194" y="230"/>
                    </a:cxn>
                    <a:cxn ang="0">
                      <a:pos x="210" y="226"/>
                    </a:cxn>
                    <a:cxn ang="0">
                      <a:pos x="230" y="202"/>
                    </a:cxn>
                    <a:cxn ang="0">
                      <a:pos x="214" y="170"/>
                    </a:cxn>
                    <a:cxn ang="0">
                      <a:pos x="248" y="152"/>
                    </a:cxn>
                    <a:cxn ang="0">
                      <a:pos x="256" y="118"/>
                    </a:cxn>
                    <a:cxn ang="0">
                      <a:pos x="248" y="104"/>
                    </a:cxn>
                    <a:cxn ang="0">
                      <a:pos x="208" y="148"/>
                    </a:cxn>
                    <a:cxn ang="0">
                      <a:pos x="200" y="162"/>
                    </a:cxn>
                    <a:cxn ang="0">
                      <a:pos x="200" y="214"/>
                    </a:cxn>
                    <a:cxn ang="0">
                      <a:pos x="170" y="198"/>
                    </a:cxn>
                    <a:cxn ang="0">
                      <a:pos x="154" y="204"/>
                    </a:cxn>
                    <a:cxn ang="0">
                      <a:pos x="138" y="240"/>
                    </a:cxn>
                    <a:cxn ang="0">
                      <a:pos x="108" y="208"/>
                    </a:cxn>
                    <a:cxn ang="0">
                      <a:pos x="94" y="200"/>
                    </a:cxn>
                    <a:cxn ang="0">
                      <a:pos x="78" y="202"/>
                    </a:cxn>
                    <a:cxn ang="0">
                      <a:pos x="54" y="178"/>
                    </a:cxn>
                    <a:cxn ang="0">
                      <a:pos x="52" y="154"/>
                    </a:cxn>
                    <a:cxn ang="0">
                      <a:pos x="16" y="138"/>
                    </a:cxn>
                    <a:cxn ang="0">
                      <a:pos x="48" y="108"/>
                    </a:cxn>
                    <a:cxn ang="0">
                      <a:pos x="56" y="94"/>
                    </a:cxn>
                    <a:cxn ang="0">
                      <a:pos x="56" y="42"/>
                    </a:cxn>
                    <a:cxn ang="0">
                      <a:pos x="86" y="58"/>
                    </a:cxn>
                    <a:cxn ang="0">
                      <a:pos x="102" y="52"/>
                    </a:cxn>
                    <a:cxn ang="0">
                      <a:pos x="118" y="16"/>
                    </a:cxn>
                    <a:cxn ang="0">
                      <a:pos x="148" y="48"/>
                    </a:cxn>
                    <a:cxn ang="0">
                      <a:pos x="162" y="56"/>
                    </a:cxn>
                    <a:cxn ang="0">
                      <a:pos x="178" y="54"/>
                    </a:cxn>
                    <a:cxn ang="0">
                      <a:pos x="202" y="78"/>
                    </a:cxn>
                    <a:cxn ang="0">
                      <a:pos x="204" y="102"/>
                    </a:cxn>
                    <a:cxn ang="0">
                      <a:pos x="240" y="118"/>
                    </a:cxn>
                  </a:cxnLst>
                  <a:rect l="0" t="0" r="r" b="b"/>
                  <a:pathLst>
                    <a:path w="256" h="256">
                      <a:moveTo>
                        <a:pt x="244" y="102"/>
                      </a:moveTo>
                      <a:lnTo>
                        <a:pt x="218" y="96"/>
                      </a:lnTo>
                      <a:lnTo>
                        <a:pt x="218" y="96"/>
                      </a:lnTo>
                      <a:lnTo>
                        <a:pt x="214" y="86"/>
                      </a:lnTo>
                      <a:lnTo>
                        <a:pt x="228" y="66"/>
                      </a:lnTo>
                      <a:lnTo>
                        <a:pt x="228" y="66"/>
                      </a:lnTo>
                      <a:lnTo>
                        <a:pt x="230" y="60"/>
                      </a:lnTo>
                      <a:lnTo>
                        <a:pt x="230" y="54"/>
                      </a:lnTo>
                      <a:lnTo>
                        <a:pt x="230" y="50"/>
                      </a:lnTo>
                      <a:lnTo>
                        <a:pt x="226" y="46"/>
                      </a:lnTo>
                      <a:lnTo>
                        <a:pt x="210" y="30"/>
                      </a:lnTo>
                      <a:lnTo>
                        <a:pt x="210" y="30"/>
                      </a:lnTo>
                      <a:lnTo>
                        <a:pt x="206" y="26"/>
                      </a:lnTo>
                      <a:lnTo>
                        <a:pt x="200" y="26"/>
                      </a:lnTo>
                      <a:lnTo>
                        <a:pt x="200" y="26"/>
                      </a:lnTo>
                      <a:lnTo>
                        <a:pt x="194" y="26"/>
                      </a:lnTo>
                      <a:lnTo>
                        <a:pt x="190" y="28"/>
                      </a:lnTo>
                      <a:lnTo>
                        <a:pt x="170" y="42"/>
                      </a:lnTo>
                      <a:lnTo>
                        <a:pt x="170" y="42"/>
                      </a:lnTo>
                      <a:lnTo>
                        <a:pt x="160" y="38"/>
                      </a:lnTo>
                      <a:lnTo>
                        <a:pt x="154" y="12"/>
                      </a:lnTo>
                      <a:lnTo>
                        <a:pt x="154" y="12"/>
                      </a:lnTo>
                      <a:lnTo>
                        <a:pt x="152" y="8"/>
                      </a:lnTo>
                      <a:lnTo>
                        <a:pt x="150" y="4"/>
                      </a:lnTo>
                      <a:lnTo>
                        <a:pt x="144" y="0"/>
                      </a:lnTo>
                      <a:lnTo>
                        <a:pt x="138" y="0"/>
                      </a:lnTo>
                      <a:lnTo>
                        <a:pt x="118" y="0"/>
                      </a:lnTo>
                      <a:lnTo>
                        <a:pt x="118" y="0"/>
                      </a:lnTo>
                      <a:lnTo>
                        <a:pt x="112" y="0"/>
                      </a:lnTo>
                      <a:lnTo>
                        <a:pt x="106" y="4"/>
                      </a:lnTo>
                      <a:lnTo>
                        <a:pt x="104" y="8"/>
                      </a:lnTo>
                      <a:lnTo>
                        <a:pt x="102" y="12"/>
                      </a:lnTo>
                      <a:lnTo>
                        <a:pt x="96" y="38"/>
                      </a:lnTo>
                      <a:lnTo>
                        <a:pt x="96" y="38"/>
                      </a:lnTo>
                      <a:lnTo>
                        <a:pt x="86" y="42"/>
                      </a:lnTo>
                      <a:lnTo>
                        <a:pt x="66" y="28"/>
                      </a:lnTo>
                      <a:lnTo>
                        <a:pt x="66" y="28"/>
                      </a:lnTo>
                      <a:lnTo>
                        <a:pt x="62" y="26"/>
                      </a:lnTo>
                      <a:lnTo>
                        <a:pt x="56" y="26"/>
                      </a:lnTo>
                      <a:lnTo>
                        <a:pt x="56" y="26"/>
                      </a:lnTo>
                      <a:lnTo>
                        <a:pt x="50" y="26"/>
                      </a:lnTo>
                      <a:lnTo>
                        <a:pt x="46" y="30"/>
                      </a:lnTo>
                      <a:lnTo>
                        <a:pt x="30" y="46"/>
                      </a:lnTo>
                      <a:lnTo>
                        <a:pt x="30" y="46"/>
                      </a:lnTo>
                      <a:lnTo>
                        <a:pt x="26" y="50"/>
                      </a:lnTo>
                      <a:lnTo>
                        <a:pt x="26" y="54"/>
                      </a:lnTo>
                      <a:lnTo>
                        <a:pt x="26" y="60"/>
                      </a:lnTo>
                      <a:lnTo>
                        <a:pt x="28" y="66"/>
                      </a:lnTo>
                      <a:lnTo>
                        <a:pt x="42" y="86"/>
                      </a:lnTo>
                      <a:lnTo>
                        <a:pt x="42" y="86"/>
                      </a:lnTo>
                      <a:lnTo>
                        <a:pt x="38" y="96"/>
                      </a:lnTo>
                      <a:lnTo>
                        <a:pt x="12" y="102"/>
                      </a:lnTo>
                      <a:lnTo>
                        <a:pt x="12" y="102"/>
                      </a:lnTo>
                      <a:lnTo>
                        <a:pt x="8" y="104"/>
                      </a:lnTo>
                      <a:lnTo>
                        <a:pt x="4" y="106"/>
                      </a:lnTo>
                      <a:lnTo>
                        <a:pt x="0" y="112"/>
                      </a:lnTo>
                      <a:lnTo>
                        <a:pt x="0" y="118"/>
                      </a:lnTo>
                      <a:lnTo>
                        <a:pt x="0" y="138"/>
                      </a:lnTo>
                      <a:lnTo>
                        <a:pt x="0" y="138"/>
                      </a:lnTo>
                      <a:lnTo>
                        <a:pt x="0" y="144"/>
                      </a:lnTo>
                      <a:lnTo>
                        <a:pt x="4" y="150"/>
                      </a:lnTo>
                      <a:lnTo>
                        <a:pt x="8" y="152"/>
                      </a:lnTo>
                      <a:lnTo>
                        <a:pt x="12" y="154"/>
                      </a:lnTo>
                      <a:lnTo>
                        <a:pt x="38" y="160"/>
                      </a:lnTo>
                      <a:lnTo>
                        <a:pt x="38" y="160"/>
                      </a:lnTo>
                      <a:lnTo>
                        <a:pt x="42" y="170"/>
                      </a:lnTo>
                      <a:lnTo>
                        <a:pt x="28" y="190"/>
                      </a:lnTo>
                      <a:lnTo>
                        <a:pt x="28" y="190"/>
                      </a:lnTo>
                      <a:lnTo>
                        <a:pt x="26" y="196"/>
                      </a:lnTo>
                      <a:lnTo>
                        <a:pt x="26" y="202"/>
                      </a:lnTo>
                      <a:lnTo>
                        <a:pt x="26" y="206"/>
                      </a:lnTo>
                      <a:lnTo>
                        <a:pt x="30" y="210"/>
                      </a:lnTo>
                      <a:lnTo>
                        <a:pt x="46" y="226"/>
                      </a:lnTo>
                      <a:lnTo>
                        <a:pt x="46" y="226"/>
                      </a:lnTo>
                      <a:lnTo>
                        <a:pt x="50" y="230"/>
                      </a:lnTo>
                      <a:lnTo>
                        <a:pt x="56" y="230"/>
                      </a:lnTo>
                      <a:lnTo>
                        <a:pt x="56" y="230"/>
                      </a:lnTo>
                      <a:lnTo>
                        <a:pt x="62" y="230"/>
                      </a:lnTo>
                      <a:lnTo>
                        <a:pt x="66" y="228"/>
                      </a:lnTo>
                      <a:lnTo>
                        <a:pt x="86" y="214"/>
                      </a:lnTo>
                      <a:lnTo>
                        <a:pt x="86" y="214"/>
                      </a:lnTo>
                      <a:lnTo>
                        <a:pt x="96" y="218"/>
                      </a:lnTo>
                      <a:lnTo>
                        <a:pt x="102" y="244"/>
                      </a:lnTo>
                      <a:lnTo>
                        <a:pt x="102" y="244"/>
                      </a:lnTo>
                      <a:lnTo>
                        <a:pt x="104" y="248"/>
                      </a:lnTo>
                      <a:lnTo>
                        <a:pt x="106" y="252"/>
                      </a:lnTo>
                      <a:lnTo>
                        <a:pt x="112" y="256"/>
                      </a:lnTo>
                      <a:lnTo>
                        <a:pt x="118" y="256"/>
                      </a:lnTo>
                      <a:lnTo>
                        <a:pt x="138" y="256"/>
                      </a:lnTo>
                      <a:lnTo>
                        <a:pt x="138" y="256"/>
                      </a:lnTo>
                      <a:lnTo>
                        <a:pt x="144" y="256"/>
                      </a:lnTo>
                      <a:lnTo>
                        <a:pt x="150" y="252"/>
                      </a:lnTo>
                      <a:lnTo>
                        <a:pt x="152" y="248"/>
                      </a:lnTo>
                      <a:lnTo>
                        <a:pt x="154" y="244"/>
                      </a:lnTo>
                      <a:lnTo>
                        <a:pt x="160" y="218"/>
                      </a:lnTo>
                      <a:lnTo>
                        <a:pt x="160" y="218"/>
                      </a:lnTo>
                      <a:lnTo>
                        <a:pt x="170" y="214"/>
                      </a:lnTo>
                      <a:lnTo>
                        <a:pt x="190" y="228"/>
                      </a:lnTo>
                      <a:lnTo>
                        <a:pt x="190" y="228"/>
                      </a:lnTo>
                      <a:lnTo>
                        <a:pt x="194" y="230"/>
                      </a:lnTo>
                      <a:lnTo>
                        <a:pt x="200" y="230"/>
                      </a:lnTo>
                      <a:lnTo>
                        <a:pt x="200" y="230"/>
                      </a:lnTo>
                      <a:lnTo>
                        <a:pt x="206" y="230"/>
                      </a:lnTo>
                      <a:lnTo>
                        <a:pt x="210" y="226"/>
                      </a:lnTo>
                      <a:lnTo>
                        <a:pt x="226" y="210"/>
                      </a:lnTo>
                      <a:lnTo>
                        <a:pt x="226" y="210"/>
                      </a:lnTo>
                      <a:lnTo>
                        <a:pt x="230" y="206"/>
                      </a:lnTo>
                      <a:lnTo>
                        <a:pt x="230" y="202"/>
                      </a:lnTo>
                      <a:lnTo>
                        <a:pt x="230" y="196"/>
                      </a:lnTo>
                      <a:lnTo>
                        <a:pt x="228" y="190"/>
                      </a:lnTo>
                      <a:lnTo>
                        <a:pt x="214" y="170"/>
                      </a:lnTo>
                      <a:lnTo>
                        <a:pt x="214" y="170"/>
                      </a:lnTo>
                      <a:lnTo>
                        <a:pt x="218" y="160"/>
                      </a:lnTo>
                      <a:lnTo>
                        <a:pt x="244" y="154"/>
                      </a:lnTo>
                      <a:lnTo>
                        <a:pt x="244" y="154"/>
                      </a:lnTo>
                      <a:lnTo>
                        <a:pt x="248" y="152"/>
                      </a:lnTo>
                      <a:lnTo>
                        <a:pt x="252" y="150"/>
                      </a:lnTo>
                      <a:lnTo>
                        <a:pt x="256" y="144"/>
                      </a:lnTo>
                      <a:lnTo>
                        <a:pt x="256" y="138"/>
                      </a:lnTo>
                      <a:lnTo>
                        <a:pt x="256" y="118"/>
                      </a:lnTo>
                      <a:lnTo>
                        <a:pt x="256" y="118"/>
                      </a:lnTo>
                      <a:lnTo>
                        <a:pt x="256" y="112"/>
                      </a:lnTo>
                      <a:lnTo>
                        <a:pt x="252" y="106"/>
                      </a:lnTo>
                      <a:lnTo>
                        <a:pt x="248" y="104"/>
                      </a:lnTo>
                      <a:lnTo>
                        <a:pt x="244" y="102"/>
                      </a:lnTo>
                      <a:close/>
                      <a:moveTo>
                        <a:pt x="216" y="144"/>
                      </a:moveTo>
                      <a:lnTo>
                        <a:pt x="216" y="144"/>
                      </a:lnTo>
                      <a:lnTo>
                        <a:pt x="208" y="148"/>
                      </a:lnTo>
                      <a:lnTo>
                        <a:pt x="204" y="154"/>
                      </a:lnTo>
                      <a:lnTo>
                        <a:pt x="204" y="154"/>
                      </a:lnTo>
                      <a:lnTo>
                        <a:pt x="200" y="162"/>
                      </a:lnTo>
                      <a:lnTo>
                        <a:pt x="200" y="162"/>
                      </a:lnTo>
                      <a:lnTo>
                        <a:pt x="198" y="170"/>
                      </a:lnTo>
                      <a:lnTo>
                        <a:pt x="202" y="178"/>
                      </a:lnTo>
                      <a:lnTo>
                        <a:pt x="214" y="200"/>
                      </a:lnTo>
                      <a:lnTo>
                        <a:pt x="200" y="214"/>
                      </a:lnTo>
                      <a:lnTo>
                        <a:pt x="178" y="202"/>
                      </a:lnTo>
                      <a:lnTo>
                        <a:pt x="178" y="202"/>
                      </a:lnTo>
                      <a:lnTo>
                        <a:pt x="174" y="198"/>
                      </a:lnTo>
                      <a:lnTo>
                        <a:pt x="170" y="198"/>
                      </a:lnTo>
                      <a:lnTo>
                        <a:pt x="170" y="198"/>
                      </a:lnTo>
                      <a:lnTo>
                        <a:pt x="162" y="200"/>
                      </a:lnTo>
                      <a:lnTo>
                        <a:pt x="162" y="200"/>
                      </a:lnTo>
                      <a:lnTo>
                        <a:pt x="154" y="204"/>
                      </a:lnTo>
                      <a:lnTo>
                        <a:pt x="154" y="204"/>
                      </a:lnTo>
                      <a:lnTo>
                        <a:pt x="148" y="208"/>
                      </a:lnTo>
                      <a:lnTo>
                        <a:pt x="144" y="216"/>
                      </a:lnTo>
                      <a:lnTo>
                        <a:pt x="138" y="240"/>
                      </a:lnTo>
                      <a:lnTo>
                        <a:pt x="118" y="240"/>
                      </a:lnTo>
                      <a:lnTo>
                        <a:pt x="112" y="216"/>
                      </a:lnTo>
                      <a:lnTo>
                        <a:pt x="112" y="216"/>
                      </a:lnTo>
                      <a:lnTo>
                        <a:pt x="108" y="208"/>
                      </a:lnTo>
                      <a:lnTo>
                        <a:pt x="102" y="204"/>
                      </a:lnTo>
                      <a:lnTo>
                        <a:pt x="102" y="204"/>
                      </a:lnTo>
                      <a:lnTo>
                        <a:pt x="94" y="200"/>
                      </a:lnTo>
                      <a:lnTo>
                        <a:pt x="94" y="200"/>
                      </a:lnTo>
                      <a:lnTo>
                        <a:pt x="86" y="198"/>
                      </a:lnTo>
                      <a:lnTo>
                        <a:pt x="86" y="198"/>
                      </a:lnTo>
                      <a:lnTo>
                        <a:pt x="82" y="198"/>
                      </a:lnTo>
                      <a:lnTo>
                        <a:pt x="78" y="202"/>
                      </a:lnTo>
                      <a:lnTo>
                        <a:pt x="56" y="214"/>
                      </a:lnTo>
                      <a:lnTo>
                        <a:pt x="42" y="200"/>
                      </a:lnTo>
                      <a:lnTo>
                        <a:pt x="54" y="178"/>
                      </a:lnTo>
                      <a:lnTo>
                        <a:pt x="54" y="178"/>
                      </a:lnTo>
                      <a:lnTo>
                        <a:pt x="58" y="170"/>
                      </a:lnTo>
                      <a:lnTo>
                        <a:pt x="56" y="162"/>
                      </a:lnTo>
                      <a:lnTo>
                        <a:pt x="56" y="162"/>
                      </a:lnTo>
                      <a:lnTo>
                        <a:pt x="52" y="154"/>
                      </a:lnTo>
                      <a:lnTo>
                        <a:pt x="52" y="154"/>
                      </a:lnTo>
                      <a:lnTo>
                        <a:pt x="48" y="148"/>
                      </a:lnTo>
                      <a:lnTo>
                        <a:pt x="40" y="144"/>
                      </a:lnTo>
                      <a:lnTo>
                        <a:pt x="16" y="138"/>
                      </a:lnTo>
                      <a:lnTo>
                        <a:pt x="16" y="118"/>
                      </a:lnTo>
                      <a:lnTo>
                        <a:pt x="40" y="112"/>
                      </a:lnTo>
                      <a:lnTo>
                        <a:pt x="40" y="112"/>
                      </a:lnTo>
                      <a:lnTo>
                        <a:pt x="48" y="108"/>
                      </a:lnTo>
                      <a:lnTo>
                        <a:pt x="52" y="102"/>
                      </a:lnTo>
                      <a:lnTo>
                        <a:pt x="52" y="102"/>
                      </a:lnTo>
                      <a:lnTo>
                        <a:pt x="56" y="94"/>
                      </a:lnTo>
                      <a:lnTo>
                        <a:pt x="56" y="94"/>
                      </a:lnTo>
                      <a:lnTo>
                        <a:pt x="58" y="86"/>
                      </a:lnTo>
                      <a:lnTo>
                        <a:pt x="54" y="78"/>
                      </a:lnTo>
                      <a:lnTo>
                        <a:pt x="42" y="56"/>
                      </a:lnTo>
                      <a:lnTo>
                        <a:pt x="56" y="42"/>
                      </a:lnTo>
                      <a:lnTo>
                        <a:pt x="78" y="54"/>
                      </a:lnTo>
                      <a:lnTo>
                        <a:pt x="78" y="54"/>
                      </a:lnTo>
                      <a:lnTo>
                        <a:pt x="82" y="58"/>
                      </a:lnTo>
                      <a:lnTo>
                        <a:pt x="86" y="58"/>
                      </a:lnTo>
                      <a:lnTo>
                        <a:pt x="86" y="58"/>
                      </a:lnTo>
                      <a:lnTo>
                        <a:pt x="94" y="56"/>
                      </a:lnTo>
                      <a:lnTo>
                        <a:pt x="94" y="56"/>
                      </a:lnTo>
                      <a:lnTo>
                        <a:pt x="102" y="52"/>
                      </a:lnTo>
                      <a:lnTo>
                        <a:pt x="102" y="52"/>
                      </a:lnTo>
                      <a:lnTo>
                        <a:pt x="108" y="48"/>
                      </a:lnTo>
                      <a:lnTo>
                        <a:pt x="112" y="40"/>
                      </a:lnTo>
                      <a:lnTo>
                        <a:pt x="118" y="16"/>
                      </a:lnTo>
                      <a:lnTo>
                        <a:pt x="138" y="16"/>
                      </a:lnTo>
                      <a:lnTo>
                        <a:pt x="144" y="40"/>
                      </a:lnTo>
                      <a:lnTo>
                        <a:pt x="144" y="40"/>
                      </a:lnTo>
                      <a:lnTo>
                        <a:pt x="148" y="48"/>
                      </a:lnTo>
                      <a:lnTo>
                        <a:pt x="154" y="52"/>
                      </a:lnTo>
                      <a:lnTo>
                        <a:pt x="154" y="52"/>
                      </a:lnTo>
                      <a:lnTo>
                        <a:pt x="162" y="56"/>
                      </a:lnTo>
                      <a:lnTo>
                        <a:pt x="162" y="56"/>
                      </a:lnTo>
                      <a:lnTo>
                        <a:pt x="170" y="58"/>
                      </a:lnTo>
                      <a:lnTo>
                        <a:pt x="170" y="58"/>
                      </a:lnTo>
                      <a:lnTo>
                        <a:pt x="174" y="58"/>
                      </a:lnTo>
                      <a:lnTo>
                        <a:pt x="178" y="54"/>
                      </a:lnTo>
                      <a:lnTo>
                        <a:pt x="200" y="42"/>
                      </a:lnTo>
                      <a:lnTo>
                        <a:pt x="214" y="56"/>
                      </a:lnTo>
                      <a:lnTo>
                        <a:pt x="202" y="78"/>
                      </a:lnTo>
                      <a:lnTo>
                        <a:pt x="202" y="78"/>
                      </a:lnTo>
                      <a:lnTo>
                        <a:pt x="198" y="86"/>
                      </a:lnTo>
                      <a:lnTo>
                        <a:pt x="200" y="94"/>
                      </a:lnTo>
                      <a:lnTo>
                        <a:pt x="200" y="94"/>
                      </a:lnTo>
                      <a:lnTo>
                        <a:pt x="204" y="102"/>
                      </a:lnTo>
                      <a:lnTo>
                        <a:pt x="204" y="102"/>
                      </a:lnTo>
                      <a:lnTo>
                        <a:pt x="208" y="108"/>
                      </a:lnTo>
                      <a:lnTo>
                        <a:pt x="216" y="112"/>
                      </a:lnTo>
                      <a:lnTo>
                        <a:pt x="240" y="118"/>
                      </a:lnTo>
                      <a:lnTo>
                        <a:pt x="240" y="138"/>
                      </a:lnTo>
                      <a:lnTo>
                        <a:pt x="216" y="1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sp>
              <p:nvSpPr>
                <p:cNvPr id="54" name="Freeform 32"/>
                <p:cNvSpPr>
                  <a:spLocks noEditPoints="1"/>
                </p:cNvSpPr>
                <p:nvPr/>
              </p:nvSpPr>
              <p:spPr bwMode="auto">
                <a:xfrm>
                  <a:off x="5740400" y="2114550"/>
                  <a:ext cx="101600" cy="101600"/>
                </a:xfrm>
                <a:custGeom>
                  <a:avLst/>
                  <a:gdLst/>
                  <a:ahLst/>
                  <a:cxnLst>
                    <a:cxn ang="0">
                      <a:pos x="32" y="0"/>
                    </a:cxn>
                    <a:cxn ang="0">
                      <a:pos x="32" y="0"/>
                    </a:cxn>
                    <a:cxn ang="0">
                      <a:pos x="26" y="0"/>
                    </a:cxn>
                    <a:cxn ang="0">
                      <a:pos x="20" y="2"/>
                    </a:cxn>
                    <a:cxn ang="0">
                      <a:pos x="10" y="10"/>
                    </a:cxn>
                    <a:cxn ang="0">
                      <a:pos x="2" y="20"/>
                    </a:cxn>
                    <a:cxn ang="0">
                      <a:pos x="0" y="26"/>
                    </a:cxn>
                    <a:cxn ang="0">
                      <a:pos x="0" y="32"/>
                    </a:cxn>
                    <a:cxn ang="0">
                      <a:pos x="0" y="32"/>
                    </a:cxn>
                    <a:cxn ang="0">
                      <a:pos x="0" y="38"/>
                    </a:cxn>
                    <a:cxn ang="0">
                      <a:pos x="2" y="44"/>
                    </a:cxn>
                    <a:cxn ang="0">
                      <a:pos x="10" y="54"/>
                    </a:cxn>
                    <a:cxn ang="0">
                      <a:pos x="20" y="62"/>
                    </a:cxn>
                    <a:cxn ang="0">
                      <a:pos x="26" y="64"/>
                    </a:cxn>
                    <a:cxn ang="0">
                      <a:pos x="32" y="64"/>
                    </a:cxn>
                    <a:cxn ang="0">
                      <a:pos x="32" y="64"/>
                    </a:cxn>
                    <a:cxn ang="0">
                      <a:pos x="38" y="64"/>
                    </a:cxn>
                    <a:cxn ang="0">
                      <a:pos x="44" y="62"/>
                    </a:cxn>
                    <a:cxn ang="0">
                      <a:pos x="54" y="54"/>
                    </a:cxn>
                    <a:cxn ang="0">
                      <a:pos x="62" y="44"/>
                    </a:cxn>
                    <a:cxn ang="0">
                      <a:pos x="64" y="38"/>
                    </a:cxn>
                    <a:cxn ang="0">
                      <a:pos x="64" y="32"/>
                    </a:cxn>
                    <a:cxn ang="0">
                      <a:pos x="64" y="32"/>
                    </a:cxn>
                    <a:cxn ang="0">
                      <a:pos x="64" y="26"/>
                    </a:cxn>
                    <a:cxn ang="0">
                      <a:pos x="62" y="20"/>
                    </a:cxn>
                    <a:cxn ang="0">
                      <a:pos x="54" y="10"/>
                    </a:cxn>
                    <a:cxn ang="0">
                      <a:pos x="44" y="2"/>
                    </a:cxn>
                    <a:cxn ang="0">
                      <a:pos x="38" y="0"/>
                    </a:cxn>
                    <a:cxn ang="0">
                      <a:pos x="32" y="0"/>
                    </a:cxn>
                    <a:cxn ang="0">
                      <a:pos x="32" y="56"/>
                    </a:cxn>
                    <a:cxn ang="0">
                      <a:pos x="32" y="56"/>
                    </a:cxn>
                    <a:cxn ang="0">
                      <a:pos x="22" y="54"/>
                    </a:cxn>
                    <a:cxn ang="0">
                      <a:pos x="16" y="48"/>
                    </a:cxn>
                    <a:cxn ang="0">
                      <a:pos x="10" y="42"/>
                    </a:cxn>
                    <a:cxn ang="0">
                      <a:pos x="8" y="32"/>
                    </a:cxn>
                    <a:cxn ang="0">
                      <a:pos x="8" y="32"/>
                    </a:cxn>
                    <a:cxn ang="0">
                      <a:pos x="10" y="22"/>
                    </a:cxn>
                    <a:cxn ang="0">
                      <a:pos x="16" y="16"/>
                    </a:cxn>
                    <a:cxn ang="0">
                      <a:pos x="22" y="10"/>
                    </a:cxn>
                    <a:cxn ang="0">
                      <a:pos x="32" y="8"/>
                    </a:cxn>
                    <a:cxn ang="0">
                      <a:pos x="32" y="8"/>
                    </a:cxn>
                    <a:cxn ang="0">
                      <a:pos x="42" y="10"/>
                    </a:cxn>
                    <a:cxn ang="0">
                      <a:pos x="48" y="16"/>
                    </a:cxn>
                    <a:cxn ang="0">
                      <a:pos x="54" y="22"/>
                    </a:cxn>
                    <a:cxn ang="0">
                      <a:pos x="56" y="32"/>
                    </a:cxn>
                    <a:cxn ang="0">
                      <a:pos x="56" y="32"/>
                    </a:cxn>
                    <a:cxn ang="0">
                      <a:pos x="54" y="42"/>
                    </a:cxn>
                    <a:cxn ang="0">
                      <a:pos x="48" y="48"/>
                    </a:cxn>
                    <a:cxn ang="0">
                      <a:pos x="42" y="54"/>
                    </a:cxn>
                    <a:cxn ang="0">
                      <a:pos x="32" y="56"/>
                    </a:cxn>
                  </a:cxnLst>
                  <a:rect l="0" t="0" r="r" b="b"/>
                  <a:pathLst>
                    <a:path w="64" h="64">
                      <a:moveTo>
                        <a:pt x="32" y="0"/>
                      </a:moveTo>
                      <a:lnTo>
                        <a:pt x="32" y="0"/>
                      </a:lnTo>
                      <a:lnTo>
                        <a:pt x="26" y="0"/>
                      </a:lnTo>
                      <a:lnTo>
                        <a:pt x="20" y="2"/>
                      </a:lnTo>
                      <a:lnTo>
                        <a:pt x="10" y="10"/>
                      </a:lnTo>
                      <a:lnTo>
                        <a:pt x="2" y="20"/>
                      </a:lnTo>
                      <a:lnTo>
                        <a:pt x="0" y="26"/>
                      </a:lnTo>
                      <a:lnTo>
                        <a:pt x="0" y="32"/>
                      </a:lnTo>
                      <a:lnTo>
                        <a:pt x="0" y="32"/>
                      </a:lnTo>
                      <a:lnTo>
                        <a:pt x="0" y="38"/>
                      </a:lnTo>
                      <a:lnTo>
                        <a:pt x="2" y="44"/>
                      </a:lnTo>
                      <a:lnTo>
                        <a:pt x="10" y="54"/>
                      </a:lnTo>
                      <a:lnTo>
                        <a:pt x="20" y="62"/>
                      </a:lnTo>
                      <a:lnTo>
                        <a:pt x="26" y="64"/>
                      </a:lnTo>
                      <a:lnTo>
                        <a:pt x="32" y="64"/>
                      </a:lnTo>
                      <a:lnTo>
                        <a:pt x="32" y="64"/>
                      </a:lnTo>
                      <a:lnTo>
                        <a:pt x="38" y="64"/>
                      </a:lnTo>
                      <a:lnTo>
                        <a:pt x="44" y="62"/>
                      </a:lnTo>
                      <a:lnTo>
                        <a:pt x="54" y="54"/>
                      </a:lnTo>
                      <a:lnTo>
                        <a:pt x="62" y="44"/>
                      </a:lnTo>
                      <a:lnTo>
                        <a:pt x="64" y="38"/>
                      </a:lnTo>
                      <a:lnTo>
                        <a:pt x="64" y="32"/>
                      </a:lnTo>
                      <a:lnTo>
                        <a:pt x="64" y="32"/>
                      </a:lnTo>
                      <a:lnTo>
                        <a:pt x="64" y="26"/>
                      </a:lnTo>
                      <a:lnTo>
                        <a:pt x="62" y="20"/>
                      </a:lnTo>
                      <a:lnTo>
                        <a:pt x="54" y="10"/>
                      </a:lnTo>
                      <a:lnTo>
                        <a:pt x="44" y="2"/>
                      </a:lnTo>
                      <a:lnTo>
                        <a:pt x="38" y="0"/>
                      </a:lnTo>
                      <a:lnTo>
                        <a:pt x="32" y="0"/>
                      </a:lnTo>
                      <a:close/>
                      <a:moveTo>
                        <a:pt x="32" y="56"/>
                      </a:moveTo>
                      <a:lnTo>
                        <a:pt x="32" y="56"/>
                      </a:lnTo>
                      <a:lnTo>
                        <a:pt x="22" y="54"/>
                      </a:lnTo>
                      <a:lnTo>
                        <a:pt x="16" y="48"/>
                      </a:lnTo>
                      <a:lnTo>
                        <a:pt x="10" y="42"/>
                      </a:lnTo>
                      <a:lnTo>
                        <a:pt x="8" y="32"/>
                      </a:lnTo>
                      <a:lnTo>
                        <a:pt x="8" y="32"/>
                      </a:lnTo>
                      <a:lnTo>
                        <a:pt x="10" y="22"/>
                      </a:lnTo>
                      <a:lnTo>
                        <a:pt x="16" y="16"/>
                      </a:lnTo>
                      <a:lnTo>
                        <a:pt x="22" y="10"/>
                      </a:lnTo>
                      <a:lnTo>
                        <a:pt x="32" y="8"/>
                      </a:lnTo>
                      <a:lnTo>
                        <a:pt x="32" y="8"/>
                      </a:lnTo>
                      <a:lnTo>
                        <a:pt x="42" y="10"/>
                      </a:lnTo>
                      <a:lnTo>
                        <a:pt x="48" y="16"/>
                      </a:lnTo>
                      <a:lnTo>
                        <a:pt x="54" y="22"/>
                      </a:lnTo>
                      <a:lnTo>
                        <a:pt x="56" y="32"/>
                      </a:lnTo>
                      <a:lnTo>
                        <a:pt x="56" y="32"/>
                      </a:lnTo>
                      <a:lnTo>
                        <a:pt x="54" y="42"/>
                      </a:lnTo>
                      <a:lnTo>
                        <a:pt x="48" y="48"/>
                      </a:lnTo>
                      <a:lnTo>
                        <a:pt x="42" y="54"/>
                      </a:lnTo>
                      <a:lnTo>
                        <a:pt x="32"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nvGrpSpPr>
              <p:cNvPr id="77" name="Group 23"/>
              <p:cNvGrpSpPr/>
              <p:nvPr/>
            </p:nvGrpSpPr>
            <p:grpSpPr>
              <a:xfrm>
                <a:off x="7453497" y="4249122"/>
                <a:ext cx="216276" cy="216274"/>
                <a:chOff x="4775198" y="1962150"/>
                <a:chExt cx="406400" cy="406400"/>
              </a:xfrm>
              <a:solidFill>
                <a:schemeClr val="bg1"/>
              </a:solidFill>
            </p:grpSpPr>
            <p:sp>
              <p:nvSpPr>
                <p:cNvPr id="78" name="Freeform 115"/>
                <p:cNvSpPr>
                  <a:spLocks noEditPoints="1"/>
                </p:cNvSpPr>
                <p:nvPr/>
              </p:nvSpPr>
              <p:spPr bwMode="auto">
                <a:xfrm>
                  <a:off x="4775198" y="1962150"/>
                  <a:ext cx="406400" cy="406400"/>
                </a:xfrm>
                <a:custGeom>
                  <a:avLst/>
                  <a:gdLst/>
                  <a:ahLst/>
                  <a:cxnLst>
                    <a:cxn ang="0">
                      <a:pos x="160" y="0"/>
                    </a:cxn>
                    <a:cxn ang="0">
                      <a:pos x="122" y="8"/>
                    </a:cxn>
                    <a:cxn ang="0">
                      <a:pos x="92" y="28"/>
                    </a:cxn>
                    <a:cxn ang="0">
                      <a:pos x="72" y="58"/>
                    </a:cxn>
                    <a:cxn ang="0">
                      <a:pos x="64" y="96"/>
                    </a:cxn>
                    <a:cxn ang="0">
                      <a:pos x="64" y="108"/>
                    </a:cxn>
                    <a:cxn ang="0">
                      <a:pos x="70" y="130"/>
                    </a:cxn>
                    <a:cxn ang="0">
                      <a:pos x="8" y="208"/>
                    </a:cxn>
                    <a:cxn ang="0">
                      <a:pos x="8" y="208"/>
                    </a:cxn>
                    <a:cxn ang="0">
                      <a:pos x="0" y="228"/>
                    </a:cxn>
                    <a:cxn ang="0">
                      <a:pos x="2" y="238"/>
                    </a:cxn>
                    <a:cxn ang="0">
                      <a:pos x="18" y="254"/>
                    </a:cxn>
                    <a:cxn ang="0">
                      <a:pos x="28" y="256"/>
                    </a:cxn>
                    <a:cxn ang="0">
                      <a:pos x="48" y="248"/>
                    </a:cxn>
                    <a:cxn ang="0">
                      <a:pos x="116" y="180"/>
                    </a:cxn>
                    <a:cxn ang="0">
                      <a:pos x="126" y="186"/>
                    </a:cxn>
                    <a:cxn ang="0">
                      <a:pos x="148" y="192"/>
                    </a:cxn>
                    <a:cxn ang="0">
                      <a:pos x="160" y="192"/>
                    </a:cxn>
                    <a:cxn ang="0">
                      <a:pos x="198" y="184"/>
                    </a:cxn>
                    <a:cxn ang="0">
                      <a:pos x="228" y="164"/>
                    </a:cxn>
                    <a:cxn ang="0">
                      <a:pos x="248" y="134"/>
                    </a:cxn>
                    <a:cxn ang="0">
                      <a:pos x="256" y="96"/>
                    </a:cxn>
                    <a:cxn ang="0">
                      <a:pos x="254" y="76"/>
                    </a:cxn>
                    <a:cxn ang="0">
                      <a:pos x="240" y="42"/>
                    </a:cxn>
                    <a:cxn ang="0">
                      <a:pos x="214" y="16"/>
                    </a:cxn>
                    <a:cxn ang="0">
                      <a:pos x="180" y="2"/>
                    </a:cxn>
                    <a:cxn ang="0">
                      <a:pos x="38" y="238"/>
                    </a:cxn>
                    <a:cxn ang="0">
                      <a:pos x="34" y="240"/>
                    </a:cxn>
                    <a:cxn ang="0">
                      <a:pos x="28" y="242"/>
                    </a:cxn>
                    <a:cxn ang="0">
                      <a:pos x="18" y="238"/>
                    </a:cxn>
                    <a:cxn ang="0">
                      <a:pos x="14" y="228"/>
                    </a:cxn>
                    <a:cxn ang="0">
                      <a:pos x="16" y="222"/>
                    </a:cxn>
                    <a:cxn ang="0">
                      <a:pos x="18" y="218"/>
                    </a:cxn>
                    <a:cxn ang="0">
                      <a:pos x="82" y="154"/>
                    </a:cxn>
                    <a:cxn ang="0">
                      <a:pos x="102" y="174"/>
                    </a:cxn>
                    <a:cxn ang="0">
                      <a:pos x="160" y="176"/>
                    </a:cxn>
                    <a:cxn ang="0">
                      <a:pos x="144" y="174"/>
                    </a:cxn>
                    <a:cxn ang="0">
                      <a:pos x="116" y="162"/>
                    </a:cxn>
                    <a:cxn ang="0">
                      <a:pos x="94" y="140"/>
                    </a:cxn>
                    <a:cxn ang="0">
                      <a:pos x="82" y="112"/>
                    </a:cxn>
                    <a:cxn ang="0">
                      <a:pos x="80" y="96"/>
                    </a:cxn>
                    <a:cxn ang="0">
                      <a:pos x="86" y="64"/>
                    </a:cxn>
                    <a:cxn ang="0">
                      <a:pos x="104" y="40"/>
                    </a:cxn>
                    <a:cxn ang="0">
                      <a:pos x="128" y="22"/>
                    </a:cxn>
                    <a:cxn ang="0">
                      <a:pos x="160" y="16"/>
                    </a:cxn>
                    <a:cxn ang="0">
                      <a:pos x="176" y="18"/>
                    </a:cxn>
                    <a:cxn ang="0">
                      <a:pos x="204" y="30"/>
                    </a:cxn>
                    <a:cxn ang="0">
                      <a:pos x="226" y="52"/>
                    </a:cxn>
                    <a:cxn ang="0">
                      <a:pos x="238" y="80"/>
                    </a:cxn>
                    <a:cxn ang="0">
                      <a:pos x="240" y="96"/>
                    </a:cxn>
                    <a:cxn ang="0">
                      <a:pos x="234" y="128"/>
                    </a:cxn>
                    <a:cxn ang="0">
                      <a:pos x="216" y="152"/>
                    </a:cxn>
                    <a:cxn ang="0">
                      <a:pos x="192" y="170"/>
                    </a:cxn>
                    <a:cxn ang="0">
                      <a:pos x="160" y="176"/>
                    </a:cxn>
                  </a:cxnLst>
                  <a:rect l="0" t="0" r="r" b="b"/>
                  <a:pathLst>
                    <a:path w="256" h="256">
                      <a:moveTo>
                        <a:pt x="160" y="0"/>
                      </a:moveTo>
                      <a:lnTo>
                        <a:pt x="160" y="0"/>
                      </a:lnTo>
                      <a:lnTo>
                        <a:pt x="140" y="2"/>
                      </a:lnTo>
                      <a:lnTo>
                        <a:pt x="122" y="8"/>
                      </a:lnTo>
                      <a:lnTo>
                        <a:pt x="106" y="16"/>
                      </a:lnTo>
                      <a:lnTo>
                        <a:pt x="92" y="28"/>
                      </a:lnTo>
                      <a:lnTo>
                        <a:pt x="80" y="42"/>
                      </a:lnTo>
                      <a:lnTo>
                        <a:pt x="72" y="58"/>
                      </a:lnTo>
                      <a:lnTo>
                        <a:pt x="66" y="76"/>
                      </a:lnTo>
                      <a:lnTo>
                        <a:pt x="64" y="96"/>
                      </a:lnTo>
                      <a:lnTo>
                        <a:pt x="64" y="96"/>
                      </a:lnTo>
                      <a:lnTo>
                        <a:pt x="64" y="108"/>
                      </a:lnTo>
                      <a:lnTo>
                        <a:pt x="66" y="120"/>
                      </a:lnTo>
                      <a:lnTo>
                        <a:pt x="70" y="130"/>
                      </a:lnTo>
                      <a:lnTo>
                        <a:pt x="76" y="140"/>
                      </a:lnTo>
                      <a:lnTo>
                        <a:pt x="8" y="208"/>
                      </a:lnTo>
                      <a:lnTo>
                        <a:pt x="8" y="208"/>
                      </a:lnTo>
                      <a:lnTo>
                        <a:pt x="8" y="208"/>
                      </a:lnTo>
                      <a:lnTo>
                        <a:pt x="2" y="216"/>
                      </a:lnTo>
                      <a:lnTo>
                        <a:pt x="0" y="228"/>
                      </a:lnTo>
                      <a:lnTo>
                        <a:pt x="0" y="228"/>
                      </a:lnTo>
                      <a:lnTo>
                        <a:pt x="2" y="238"/>
                      </a:lnTo>
                      <a:lnTo>
                        <a:pt x="8" y="248"/>
                      </a:lnTo>
                      <a:lnTo>
                        <a:pt x="18" y="254"/>
                      </a:lnTo>
                      <a:lnTo>
                        <a:pt x="28" y="256"/>
                      </a:lnTo>
                      <a:lnTo>
                        <a:pt x="28" y="256"/>
                      </a:lnTo>
                      <a:lnTo>
                        <a:pt x="40" y="254"/>
                      </a:lnTo>
                      <a:lnTo>
                        <a:pt x="48" y="248"/>
                      </a:lnTo>
                      <a:lnTo>
                        <a:pt x="48" y="248"/>
                      </a:lnTo>
                      <a:lnTo>
                        <a:pt x="116" y="180"/>
                      </a:lnTo>
                      <a:lnTo>
                        <a:pt x="116" y="180"/>
                      </a:lnTo>
                      <a:lnTo>
                        <a:pt x="126" y="186"/>
                      </a:lnTo>
                      <a:lnTo>
                        <a:pt x="136" y="190"/>
                      </a:lnTo>
                      <a:lnTo>
                        <a:pt x="148" y="192"/>
                      </a:lnTo>
                      <a:lnTo>
                        <a:pt x="160" y="192"/>
                      </a:lnTo>
                      <a:lnTo>
                        <a:pt x="160" y="192"/>
                      </a:lnTo>
                      <a:lnTo>
                        <a:pt x="180" y="190"/>
                      </a:lnTo>
                      <a:lnTo>
                        <a:pt x="198" y="184"/>
                      </a:lnTo>
                      <a:lnTo>
                        <a:pt x="214" y="176"/>
                      </a:lnTo>
                      <a:lnTo>
                        <a:pt x="228" y="164"/>
                      </a:lnTo>
                      <a:lnTo>
                        <a:pt x="240" y="150"/>
                      </a:lnTo>
                      <a:lnTo>
                        <a:pt x="248" y="134"/>
                      </a:lnTo>
                      <a:lnTo>
                        <a:pt x="254" y="116"/>
                      </a:lnTo>
                      <a:lnTo>
                        <a:pt x="256" y="96"/>
                      </a:lnTo>
                      <a:lnTo>
                        <a:pt x="256" y="96"/>
                      </a:lnTo>
                      <a:lnTo>
                        <a:pt x="254" y="76"/>
                      </a:lnTo>
                      <a:lnTo>
                        <a:pt x="248" y="58"/>
                      </a:lnTo>
                      <a:lnTo>
                        <a:pt x="240" y="42"/>
                      </a:lnTo>
                      <a:lnTo>
                        <a:pt x="228" y="28"/>
                      </a:lnTo>
                      <a:lnTo>
                        <a:pt x="214" y="16"/>
                      </a:lnTo>
                      <a:lnTo>
                        <a:pt x="198" y="8"/>
                      </a:lnTo>
                      <a:lnTo>
                        <a:pt x="180" y="2"/>
                      </a:lnTo>
                      <a:lnTo>
                        <a:pt x="160" y="0"/>
                      </a:lnTo>
                      <a:close/>
                      <a:moveTo>
                        <a:pt x="38" y="238"/>
                      </a:moveTo>
                      <a:lnTo>
                        <a:pt x="38" y="238"/>
                      </a:lnTo>
                      <a:lnTo>
                        <a:pt x="34" y="240"/>
                      </a:lnTo>
                      <a:lnTo>
                        <a:pt x="28" y="242"/>
                      </a:lnTo>
                      <a:lnTo>
                        <a:pt x="28" y="242"/>
                      </a:lnTo>
                      <a:lnTo>
                        <a:pt x="22" y="240"/>
                      </a:lnTo>
                      <a:lnTo>
                        <a:pt x="18" y="238"/>
                      </a:lnTo>
                      <a:lnTo>
                        <a:pt x="16" y="234"/>
                      </a:lnTo>
                      <a:lnTo>
                        <a:pt x="14" y="228"/>
                      </a:lnTo>
                      <a:lnTo>
                        <a:pt x="14" y="228"/>
                      </a:lnTo>
                      <a:lnTo>
                        <a:pt x="16" y="222"/>
                      </a:lnTo>
                      <a:lnTo>
                        <a:pt x="18" y="218"/>
                      </a:lnTo>
                      <a:lnTo>
                        <a:pt x="18" y="218"/>
                      </a:lnTo>
                      <a:lnTo>
                        <a:pt x="82" y="154"/>
                      </a:lnTo>
                      <a:lnTo>
                        <a:pt x="82" y="154"/>
                      </a:lnTo>
                      <a:lnTo>
                        <a:pt x="92" y="164"/>
                      </a:lnTo>
                      <a:lnTo>
                        <a:pt x="102" y="174"/>
                      </a:lnTo>
                      <a:lnTo>
                        <a:pt x="38" y="238"/>
                      </a:lnTo>
                      <a:close/>
                      <a:moveTo>
                        <a:pt x="160" y="176"/>
                      </a:moveTo>
                      <a:lnTo>
                        <a:pt x="160" y="176"/>
                      </a:lnTo>
                      <a:lnTo>
                        <a:pt x="144" y="174"/>
                      </a:lnTo>
                      <a:lnTo>
                        <a:pt x="128" y="170"/>
                      </a:lnTo>
                      <a:lnTo>
                        <a:pt x="116" y="162"/>
                      </a:lnTo>
                      <a:lnTo>
                        <a:pt x="104" y="152"/>
                      </a:lnTo>
                      <a:lnTo>
                        <a:pt x="94" y="140"/>
                      </a:lnTo>
                      <a:lnTo>
                        <a:pt x="86" y="128"/>
                      </a:lnTo>
                      <a:lnTo>
                        <a:pt x="82" y="112"/>
                      </a:lnTo>
                      <a:lnTo>
                        <a:pt x="80" y="96"/>
                      </a:lnTo>
                      <a:lnTo>
                        <a:pt x="80" y="96"/>
                      </a:lnTo>
                      <a:lnTo>
                        <a:pt x="82" y="80"/>
                      </a:lnTo>
                      <a:lnTo>
                        <a:pt x="86" y="64"/>
                      </a:lnTo>
                      <a:lnTo>
                        <a:pt x="94" y="52"/>
                      </a:lnTo>
                      <a:lnTo>
                        <a:pt x="104" y="40"/>
                      </a:lnTo>
                      <a:lnTo>
                        <a:pt x="116" y="30"/>
                      </a:lnTo>
                      <a:lnTo>
                        <a:pt x="128" y="22"/>
                      </a:lnTo>
                      <a:lnTo>
                        <a:pt x="144" y="18"/>
                      </a:lnTo>
                      <a:lnTo>
                        <a:pt x="160" y="16"/>
                      </a:lnTo>
                      <a:lnTo>
                        <a:pt x="160" y="16"/>
                      </a:lnTo>
                      <a:lnTo>
                        <a:pt x="176" y="18"/>
                      </a:lnTo>
                      <a:lnTo>
                        <a:pt x="192" y="22"/>
                      </a:lnTo>
                      <a:lnTo>
                        <a:pt x="204" y="30"/>
                      </a:lnTo>
                      <a:lnTo>
                        <a:pt x="216" y="40"/>
                      </a:lnTo>
                      <a:lnTo>
                        <a:pt x="226" y="52"/>
                      </a:lnTo>
                      <a:lnTo>
                        <a:pt x="234" y="64"/>
                      </a:lnTo>
                      <a:lnTo>
                        <a:pt x="238" y="80"/>
                      </a:lnTo>
                      <a:lnTo>
                        <a:pt x="240" y="96"/>
                      </a:lnTo>
                      <a:lnTo>
                        <a:pt x="240" y="96"/>
                      </a:lnTo>
                      <a:lnTo>
                        <a:pt x="238" y="112"/>
                      </a:lnTo>
                      <a:lnTo>
                        <a:pt x="234" y="128"/>
                      </a:lnTo>
                      <a:lnTo>
                        <a:pt x="226" y="140"/>
                      </a:lnTo>
                      <a:lnTo>
                        <a:pt x="216" y="152"/>
                      </a:lnTo>
                      <a:lnTo>
                        <a:pt x="204" y="162"/>
                      </a:lnTo>
                      <a:lnTo>
                        <a:pt x="192" y="170"/>
                      </a:lnTo>
                      <a:lnTo>
                        <a:pt x="176" y="174"/>
                      </a:lnTo>
                      <a:lnTo>
                        <a:pt x="160"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sp>
              <p:nvSpPr>
                <p:cNvPr id="79" name="Freeform 119"/>
                <p:cNvSpPr>
                  <a:spLocks/>
                </p:cNvSpPr>
                <p:nvPr/>
              </p:nvSpPr>
              <p:spPr bwMode="auto">
                <a:xfrm>
                  <a:off x="4940300" y="2025650"/>
                  <a:ext cx="95250"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80" name="Freeform 120"/>
                <p:cNvSpPr>
                  <a:spLocks/>
                </p:cNvSpPr>
                <p:nvPr/>
              </p:nvSpPr>
              <p:spPr bwMode="auto">
                <a:xfrm>
                  <a:off x="4940300" y="2025650"/>
                  <a:ext cx="95251"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nvGrpSpPr>
              <p:cNvPr id="81" name="Group 21"/>
              <p:cNvGrpSpPr/>
              <p:nvPr/>
            </p:nvGrpSpPr>
            <p:grpSpPr>
              <a:xfrm>
                <a:off x="4944071" y="3775538"/>
                <a:ext cx="148690" cy="216276"/>
                <a:chOff x="4838700" y="2774950"/>
                <a:chExt cx="279400" cy="406400"/>
              </a:xfrm>
              <a:solidFill>
                <a:schemeClr val="bg1"/>
              </a:solidFill>
            </p:grpSpPr>
            <p:sp>
              <p:nvSpPr>
                <p:cNvPr id="82"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83" name="Freeform 66"/>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84" name="Freeform 67"/>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pic>
          <p:nvPicPr>
            <p:cNvPr id="53" name="Picture 12" descr="Resultado de imagen para plan icon"/>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89063" y="3489285"/>
              <a:ext cx="394392" cy="3943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0735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2339752" y="260648"/>
            <a:ext cx="6480720" cy="523220"/>
          </a:xfrm>
          <a:prstGeom prst="rect">
            <a:avLst/>
          </a:prstGeom>
          <a:noFill/>
        </p:spPr>
        <p:txBody>
          <a:bodyPr wrap="square" rtlCol="0">
            <a:spAutoFit/>
          </a:bodyPr>
          <a:lstStyle/>
          <a:p>
            <a:pPr algn="r"/>
            <a:r>
              <a:rPr lang="es-MX" sz="2800" b="1" dirty="0">
                <a:solidFill>
                  <a:schemeClr val="bg1"/>
                </a:solidFill>
              </a:rPr>
              <a:t>Documento de seguridad</a:t>
            </a:r>
          </a:p>
        </p:txBody>
      </p:sp>
      <p:sp>
        <p:nvSpPr>
          <p:cNvPr id="55" name="Shape 2449"/>
          <p:cNvSpPr/>
          <p:nvPr/>
        </p:nvSpPr>
        <p:spPr>
          <a:xfrm>
            <a:off x="3880027" y="4621449"/>
            <a:ext cx="1124021" cy="956905"/>
          </a:xfrm>
          <a:custGeom>
            <a:avLst/>
            <a:gdLst/>
            <a:ahLst/>
            <a:cxnLst>
              <a:cxn ang="0">
                <a:pos x="wd2" y="hd2"/>
              </a:cxn>
              <a:cxn ang="5400000">
                <a:pos x="wd2" y="hd2"/>
              </a:cxn>
              <a:cxn ang="10800000">
                <a:pos x="wd2" y="hd2"/>
              </a:cxn>
              <a:cxn ang="16200000">
                <a:pos x="wd2" y="hd2"/>
              </a:cxn>
            </a:cxnLst>
            <a:rect l="0" t="0" r="r" b="b"/>
            <a:pathLst>
              <a:path w="21600" h="21600" extrusionOk="0">
                <a:moveTo>
                  <a:pt x="2325" y="0"/>
                </a:moveTo>
                <a:cubicBezTo>
                  <a:pt x="1042" y="0"/>
                  <a:pt x="0" y="936"/>
                  <a:pt x="0" y="2087"/>
                </a:cubicBezTo>
                <a:cubicBezTo>
                  <a:pt x="0" y="3238"/>
                  <a:pt x="1042" y="4169"/>
                  <a:pt x="2325" y="4169"/>
                </a:cubicBezTo>
                <a:lnTo>
                  <a:pt x="19280" y="4169"/>
                </a:lnTo>
                <a:cubicBezTo>
                  <a:pt x="20563" y="4169"/>
                  <a:pt x="21600" y="3238"/>
                  <a:pt x="21600" y="2087"/>
                </a:cubicBezTo>
                <a:cubicBezTo>
                  <a:pt x="21600" y="936"/>
                  <a:pt x="20563" y="0"/>
                  <a:pt x="19280" y="0"/>
                </a:cubicBezTo>
                <a:lnTo>
                  <a:pt x="2325" y="0"/>
                </a:lnTo>
                <a:close/>
                <a:moveTo>
                  <a:pt x="926" y="5553"/>
                </a:moveTo>
                <a:cubicBezTo>
                  <a:pt x="416" y="5553"/>
                  <a:pt x="0" y="5922"/>
                  <a:pt x="0" y="6380"/>
                </a:cubicBezTo>
                <a:cubicBezTo>
                  <a:pt x="0" y="6837"/>
                  <a:pt x="416" y="7211"/>
                  <a:pt x="926" y="7211"/>
                </a:cubicBezTo>
                <a:lnTo>
                  <a:pt x="20679" y="7211"/>
                </a:lnTo>
                <a:cubicBezTo>
                  <a:pt x="21189" y="7211"/>
                  <a:pt x="21600" y="6837"/>
                  <a:pt x="21600" y="6380"/>
                </a:cubicBezTo>
                <a:cubicBezTo>
                  <a:pt x="21600" y="5922"/>
                  <a:pt x="21189" y="5553"/>
                  <a:pt x="20679" y="5553"/>
                </a:cubicBezTo>
                <a:lnTo>
                  <a:pt x="926" y="5553"/>
                </a:lnTo>
                <a:close/>
                <a:moveTo>
                  <a:pt x="926" y="8476"/>
                </a:moveTo>
                <a:cubicBezTo>
                  <a:pt x="416" y="8476"/>
                  <a:pt x="0" y="8845"/>
                  <a:pt x="0" y="9302"/>
                </a:cubicBezTo>
                <a:cubicBezTo>
                  <a:pt x="0" y="9759"/>
                  <a:pt x="416" y="10133"/>
                  <a:pt x="926" y="10133"/>
                </a:cubicBezTo>
                <a:lnTo>
                  <a:pt x="20679" y="10133"/>
                </a:lnTo>
                <a:cubicBezTo>
                  <a:pt x="21189" y="10133"/>
                  <a:pt x="21600" y="9759"/>
                  <a:pt x="21600" y="9302"/>
                </a:cubicBezTo>
                <a:cubicBezTo>
                  <a:pt x="21600" y="8845"/>
                  <a:pt x="21189" y="8476"/>
                  <a:pt x="20679" y="8476"/>
                </a:cubicBezTo>
                <a:lnTo>
                  <a:pt x="926" y="8476"/>
                </a:lnTo>
                <a:close/>
                <a:moveTo>
                  <a:pt x="926" y="11252"/>
                </a:moveTo>
                <a:cubicBezTo>
                  <a:pt x="416" y="11252"/>
                  <a:pt x="0" y="11621"/>
                  <a:pt x="0" y="12079"/>
                </a:cubicBezTo>
                <a:cubicBezTo>
                  <a:pt x="0" y="12536"/>
                  <a:pt x="416" y="12910"/>
                  <a:pt x="926" y="12910"/>
                </a:cubicBezTo>
                <a:lnTo>
                  <a:pt x="20679" y="12910"/>
                </a:lnTo>
                <a:cubicBezTo>
                  <a:pt x="21189" y="12910"/>
                  <a:pt x="21600" y="12536"/>
                  <a:pt x="21600" y="12079"/>
                </a:cubicBezTo>
                <a:cubicBezTo>
                  <a:pt x="21600" y="11621"/>
                  <a:pt x="21189" y="11252"/>
                  <a:pt x="20679" y="11252"/>
                </a:cubicBezTo>
                <a:lnTo>
                  <a:pt x="926" y="11252"/>
                </a:lnTo>
                <a:close/>
                <a:moveTo>
                  <a:pt x="987" y="14321"/>
                </a:moveTo>
                <a:cubicBezTo>
                  <a:pt x="443" y="14321"/>
                  <a:pt x="0" y="14713"/>
                  <a:pt x="0" y="15198"/>
                </a:cubicBezTo>
                <a:lnTo>
                  <a:pt x="0" y="15723"/>
                </a:lnTo>
                <a:lnTo>
                  <a:pt x="4528" y="19216"/>
                </a:lnTo>
                <a:lnTo>
                  <a:pt x="17072" y="19216"/>
                </a:lnTo>
                <a:lnTo>
                  <a:pt x="21600" y="15723"/>
                </a:lnTo>
                <a:lnTo>
                  <a:pt x="21600" y="15198"/>
                </a:lnTo>
                <a:cubicBezTo>
                  <a:pt x="21600" y="14713"/>
                  <a:pt x="21162" y="14321"/>
                  <a:pt x="20618" y="14321"/>
                </a:cubicBezTo>
                <a:lnTo>
                  <a:pt x="10800" y="14321"/>
                </a:lnTo>
                <a:lnTo>
                  <a:pt x="987" y="14321"/>
                </a:lnTo>
                <a:close/>
                <a:moveTo>
                  <a:pt x="5860" y="20312"/>
                </a:moveTo>
                <a:lnTo>
                  <a:pt x="7534" y="21600"/>
                </a:lnTo>
                <a:lnTo>
                  <a:pt x="10724" y="21600"/>
                </a:lnTo>
                <a:lnTo>
                  <a:pt x="13913" y="21600"/>
                </a:lnTo>
                <a:lnTo>
                  <a:pt x="15582" y="20312"/>
                </a:lnTo>
                <a:cubicBezTo>
                  <a:pt x="15582" y="20312"/>
                  <a:pt x="5860" y="20312"/>
                  <a:pt x="5860" y="20312"/>
                </a:cubicBezTo>
                <a:close/>
              </a:path>
            </a:pathLst>
          </a:custGeom>
          <a:solidFill>
            <a:schemeClr val="bg1">
              <a:lumMod val="50000"/>
            </a:schemeClr>
          </a:solidFill>
          <a:ln w="25400" cap="flat">
            <a:noFill/>
            <a:prstDash val="solid"/>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56" name="Shape 2450"/>
          <p:cNvSpPr/>
          <p:nvPr/>
        </p:nvSpPr>
        <p:spPr>
          <a:xfrm>
            <a:off x="3228785" y="2104140"/>
            <a:ext cx="1226246" cy="1094113"/>
          </a:xfrm>
          <a:custGeom>
            <a:avLst/>
            <a:gdLst/>
            <a:ahLst/>
            <a:cxnLst>
              <a:cxn ang="0">
                <a:pos x="wd2" y="hd2"/>
              </a:cxn>
              <a:cxn ang="5400000">
                <a:pos x="wd2" y="hd2"/>
              </a:cxn>
              <a:cxn ang="10800000">
                <a:pos x="wd2" y="hd2"/>
              </a:cxn>
              <a:cxn ang="16200000">
                <a:pos x="wd2" y="hd2"/>
              </a:cxn>
            </a:cxnLst>
            <a:rect l="0" t="0" r="r" b="b"/>
            <a:pathLst>
              <a:path w="21348" h="21600" extrusionOk="0">
                <a:moveTo>
                  <a:pt x="12734" y="3959"/>
                </a:moveTo>
                <a:lnTo>
                  <a:pt x="12734" y="2570"/>
                </a:lnTo>
                <a:cubicBezTo>
                  <a:pt x="13197" y="2366"/>
                  <a:pt x="13522" y="1891"/>
                  <a:pt x="13522" y="1338"/>
                </a:cubicBezTo>
                <a:cubicBezTo>
                  <a:pt x="13522" y="599"/>
                  <a:pt x="12941" y="0"/>
                  <a:pt x="12225" y="0"/>
                </a:cubicBezTo>
                <a:cubicBezTo>
                  <a:pt x="11509" y="0"/>
                  <a:pt x="10928" y="599"/>
                  <a:pt x="10928" y="1338"/>
                </a:cubicBezTo>
                <a:cubicBezTo>
                  <a:pt x="10928" y="1891"/>
                  <a:pt x="11253" y="2366"/>
                  <a:pt x="11716" y="2570"/>
                </a:cubicBezTo>
                <a:lnTo>
                  <a:pt x="11716" y="3959"/>
                </a:lnTo>
                <a:lnTo>
                  <a:pt x="292" y="3959"/>
                </a:lnTo>
                <a:cubicBezTo>
                  <a:pt x="-252" y="7514"/>
                  <a:pt x="-223" y="12358"/>
                  <a:pt x="2040" y="18106"/>
                </a:cubicBezTo>
                <a:cubicBezTo>
                  <a:pt x="2475" y="19212"/>
                  <a:pt x="3136" y="20400"/>
                  <a:pt x="3867" y="21600"/>
                </a:cubicBezTo>
                <a:lnTo>
                  <a:pt x="11716" y="21600"/>
                </a:lnTo>
                <a:lnTo>
                  <a:pt x="11716" y="20248"/>
                </a:lnTo>
                <a:cubicBezTo>
                  <a:pt x="11253" y="20044"/>
                  <a:pt x="10928" y="19570"/>
                  <a:pt x="10928" y="19017"/>
                </a:cubicBezTo>
                <a:cubicBezTo>
                  <a:pt x="10928" y="18278"/>
                  <a:pt x="11509" y="17678"/>
                  <a:pt x="12225" y="17678"/>
                </a:cubicBezTo>
                <a:cubicBezTo>
                  <a:pt x="12941" y="17678"/>
                  <a:pt x="13522" y="18278"/>
                  <a:pt x="13522" y="19017"/>
                </a:cubicBezTo>
                <a:cubicBezTo>
                  <a:pt x="13522" y="19570"/>
                  <a:pt x="13197" y="20044"/>
                  <a:pt x="12734" y="20248"/>
                </a:cubicBezTo>
                <a:lnTo>
                  <a:pt x="12734" y="21600"/>
                </a:lnTo>
                <a:lnTo>
                  <a:pt x="21348" y="21600"/>
                </a:lnTo>
                <a:lnTo>
                  <a:pt x="21348" y="3959"/>
                </a:lnTo>
                <a:cubicBezTo>
                  <a:pt x="21348" y="3959"/>
                  <a:pt x="12734" y="3959"/>
                  <a:pt x="12734" y="3959"/>
                </a:cubicBezTo>
                <a:close/>
              </a:path>
            </a:pathLst>
          </a:custGeom>
          <a:solidFill>
            <a:srgbClr val="00B49F"/>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a:p>
        </p:txBody>
      </p:sp>
      <p:sp>
        <p:nvSpPr>
          <p:cNvPr id="57" name="Shape 2451"/>
          <p:cNvSpPr/>
          <p:nvPr/>
        </p:nvSpPr>
        <p:spPr>
          <a:xfrm>
            <a:off x="3243016" y="1359657"/>
            <a:ext cx="1430344" cy="940160"/>
          </a:xfrm>
          <a:custGeom>
            <a:avLst/>
            <a:gdLst/>
            <a:ahLst/>
            <a:cxnLst>
              <a:cxn ang="0">
                <a:pos x="wd2" y="hd2"/>
              </a:cxn>
              <a:cxn ang="5400000">
                <a:pos x="wd2" y="hd2"/>
              </a:cxn>
              <a:cxn ang="10800000">
                <a:pos x="wd2" y="hd2"/>
              </a:cxn>
              <a:cxn ang="16200000">
                <a:pos x="wd2" y="hd2"/>
              </a:cxn>
            </a:cxnLst>
            <a:rect l="0" t="0" r="r" b="b"/>
            <a:pathLst>
              <a:path w="21600" h="21512" extrusionOk="0">
                <a:moveTo>
                  <a:pt x="20475" y="8155"/>
                </a:moveTo>
                <a:cubicBezTo>
                  <a:pt x="20010" y="8155"/>
                  <a:pt x="19611" y="8543"/>
                  <a:pt x="19440" y="9097"/>
                </a:cubicBezTo>
                <a:lnTo>
                  <a:pt x="18265" y="9097"/>
                </a:lnTo>
                <a:lnTo>
                  <a:pt x="18265" y="0"/>
                </a:lnTo>
                <a:cubicBezTo>
                  <a:pt x="17128" y="0"/>
                  <a:pt x="11910" y="-88"/>
                  <a:pt x="6541" y="5987"/>
                </a:cubicBezTo>
                <a:cubicBezTo>
                  <a:pt x="4100" y="8748"/>
                  <a:pt x="1516" y="12961"/>
                  <a:pt x="434" y="18655"/>
                </a:cubicBezTo>
                <a:cubicBezTo>
                  <a:pt x="273" y="19504"/>
                  <a:pt x="121" y="20460"/>
                  <a:pt x="0" y="21512"/>
                </a:cubicBezTo>
                <a:lnTo>
                  <a:pt x="9910" y="21512"/>
                </a:lnTo>
                <a:lnTo>
                  <a:pt x="9910" y="19902"/>
                </a:lnTo>
                <a:cubicBezTo>
                  <a:pt x="9508" y="19666"/>
                  <a:pt x="9226" y="19116"/>
                  <a:pt x="9226" y="18475"/>
                </a:cubicBezTo>
                <a:cubicBezTo>
                  <a:pt x="9226" y="17618"/>
                  <a:pt x="9730" y="16924"/>
                  <a:pt x="10351" y="16924"/>
                </a:cubicBezTo>
                <a:cubicBezTo>
                  <a:pt x="10972" y="16924"/>
                  <a:pt x="11476" y="17618"/>
                  <a:pt x="11476" y="18475"/>
                </a:cubicBezTo>
                <a:cubicBezTo>
                  <a:pt x="11476" y="19116"/>
                  <a:pt x="11194" y="19666"/>
                  <a:pt x="10792" y="19902"/>
                </a:cubicBezTo>
                <a:lnTo>
                  <a:pt x="10792" y="21512"/>
                </a:lnTo>
                <a:lnTo>
                  <a:pt x="18265" y="21512"/>
                </a:lnTo>
                <a:lnTo>
                  <a:pt x="18265" y="10314"/>
                </a:lnTo>
                <a:lnTo>
                  <a:pt x="19440" y="10314"/>
                </a:lnTo>
                <a:cubicBezTo>
                  <a:pt x="19611" y="10868"/>
                  <a:pt x="20010" y="11257"/>
                  <a:pt x="20475" y="11257"/>
                </a:cubicBezTo>
                <a:cubicBezTo>
                  <a:pt x="21096" y="11257"/>
                  <a:pt x="21600" y="10562"/>
                  <a:pt x="21600" y="9706"/>
                </a:cubicBezTo>
                <a:cubicBezTo>
                  <a:pt x="21600" y="8849"/>
                  <a:pt x="21096" y="8155"/>
                  <a:pt x="20475" y="8155"/>
                </a:cubicBezTo>
                <a:close/>
              </a:path>
            </a:pathLst>
          </a:custGeom>
          <a:solidFill>
            <a:schemeClr val="bg1">
              <a:lumMod val="65000"/>
            </a:schemeClr>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a:p>
        </p:txBody>
      </p:sp>
      <p:sp>
        <p:nvSpPr>
          <p:cNvPr id="58" name="Shape 2452"/>
          <p:cNvSpPr/>
          <p:nvPr/>
        </p:nvSpPr>
        <p:spPr>
          <a:xfrm>
            <a:off x="4452554" y="2298353"/>
            <a:ext cx="1226247" cy="1091830"/>
          </a:xfrm>
          <a:custGeom>
            <a:avLst/>
            <a:gdLst/>
            <a:ahLst/>
            <a:cxnLst>
              <a:cxn ang="0">
                <a:pos x="wd2" y="hd2"/>
              </a:cxn>
              <a:cxn ang="5400000">
                <a:pos x="wd2" y="hd2"/>
              </a:cxn>
              <a:cxn ang="10800000">
                <a:pos x="wd2" y="hd2"/>
              </a:cxn>
              <a:cxn ang="16200000">
                <a:pos x="wd2" y="hd2"/>
              </a:cxn>
            </a:cxnLst>
            <a:rect l="0" t="0" r="r" b="b"/>
            <a:pathLst>
              <a:path w="21348" h="21600" extrusionOk="0">
                <a:moveTo>
                  <a:pt x="21056" y="0"/>
                </a:moveTo>
                <a:lnTo>
                  <a:pt x="9632" y="0"/>
                </a:lnTo>
                <a:lnTo>
                  <a:pt x="9632" y="1335"/>
                </a:lnTo>
                <a:cubicBezTo>
                  <a:pt x="10095" y="1539"/>
                  <a:pt x="10420" y="2015"/>
                  <a:pt x="10420" y="2569"/>
                </a:cubicBezTo>
                <a:cubicBezTo>
                  <a:pt x="10420" y="3309"/>
                  <a:pt x="9839" y="3910"/>
                  <a:pt x="9123" y="3910"/>
                </a:cubicBezTo>
                <a:cubicBezTo>
                  <a:pt x="8407" y="3910"/>
                  <a:pt x="7826" y="3309"/>
                  <a:pt x="7826" y="2569"/>
                </a:cubicBezTo>
                <a:cubicBezTo>
                  <a:pt x="7826" y="2015"/>
                  <a:pt x="8151" y="1539"/>
                  <a:pt x="8615" y="1335"/>
                </a:cubicBezTo>
                <a:lnTo>
                  <a:pt x="8615" y="0"/>
                </a:lnTo>
                <a:lnTo>
                  <a:pt x="0" y="0"/>
                </a:lnTo>
                <a:lnTo>
                  <a:pt x="0" y="17678"/>
                </a:lnTo>
                <a:lnTo>
                  <a:pt x="8615" y="17678"/>
                </a:lnTo>
                <a:lnTo>
                  <a:pt x="8615" y="19025"/>
                </a:lnTo>
                <a:cubicBezTo>
                  <a:pt x="8151" y="19230"/>
                  <a:pt x="7826" y="19705"/>
                  <a:pt x="7826" y="20259"/>
                </a:cubicBezTo>
                <a:cubicBezTo>
                  <a:pt x="7826" y="21000"/>
                  <a:pt x="8407" y="21600"/>
                  <a:pt x="9123" y="21600"/>
                </a:cubicBezTo>
                <a:cubicBezTo>
                  <a:pt x="9839" y="21600"/>
                  <a:pt x="10420" y="21000"/>
                  <a:pt x="10420" y="20259"/>
                </a:cubicBezTo>
                <a:cubicBezTo>
                  <a:pt x="10420" y="19705"/>
                  <a:pt x="10095" y="19230"/>
                  <a:pt x="9632" y="19025"/>
                </a:cubicBezTo>
                <a:lnTo>
                  <a:pt x="9632" y="17678"/>
                </a:lnTo>
                <a:lnTo>
                  <a:pt x="17481" y="17678"/>
                </a:lnTo>
                <a:cubicBezTo>
                  <a:pt x="18212" y="16476"/>
                  <a:pt x="18873" y="15285"/>
                  <a:pt x="19308" y="14177"/>
                </a:cubicBezTo>
                <a:cubicBezTo>
                  <a:pt x="21571" y="8417"/>
                  <a:pt x="21600" y="3563"/>
                  <a:pt x="21056" y="0"/>
                </a:cubicBezTo>
                <a:close/>
              </a:path>
            </a:pathLst>
          </a:custGeom>
          <a:solidFill>
            <a:srgbClr val="0F7969"/>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dirty="0"/>
          </a:p>
        </p:txBody>
      </p:sp>
      <p:sp>
        <p:nvSpPr>
          <p:cNvPr id="59" name="Shape 2453"/>
          <p:cNvSpPr/>
          <p:nvPr/>
        </p:nvSpPr>
        <p:spPr>
          <a:xfrm>
            <a:off x="4452554" y="1359657"/>
            <a:ext cx="1209466" cy="1137795"/>
          </a:xfrm>
          <a:custGeom>
            <a:avLst/>
            <a:gdLst/>
            <a:ahLst/>
            <a:cxnLst>
              <a:cxn ang="0">
                <a:pos x="wd2" y="hd2"/>
              </a:cxn>
              <a:cxn ang="5400000">
                <a:pos x="wd2" y="hd2"/>
              </a:cxn>
              <a:cxn ang="10800000">
                <a:pos x="wd2" y="hd2"/>
              </a:cxn>
              <a:cxn ang="16200000">
                <a:pos x="wd2" y="hd2"/>
              </a:cxn>
            </a:cxnLst>
            <a:rect l="0" t="0" r="r" b="b"/>
            <a:pathLst>
              <a:path w="21600" h="21527" extrusionOk="0">
                <a:moveTo>
                  <a:pt x="9881" y="19064"/>
                </a:moveTo>
                <a:lnTo>
                  <a:pt x="9881" y="17788"/>
                </a:lnTo>
                <a:lnTo>
                  <a:pt x="21600" y="17788"/>
                </a:lnTo>
                <a:cubicBezTo>
                  <a:pt x="21458" y="16918"/>
                  <a:pt x="21277" y="16128"/>
                  <a:pt x="21087" y="15425"/>
                </a:cubicBezTo>
                <a:cubicBezTo>
                  <a:pt x="19808" y="10717"/>
                  <a:pt x="16751" y="7233"/>
                  <a:pt x="13865" y="4950"/>
                </a:cubicBezTo>
                <a:cubicBezTo>
                  <a:pt x="7515" y="-73"/>
                  <a:pt x="1345" y="0"/>
                  <a:pt x="0" y="0"/>
                </a:cubicBezTo>
                <a:lnTo>
                  <a:pt x="0" y="7522"/>
                </a:lnTo>
                <a:lnTo>
                  <a:pt x="1390" y="7522"/>
                </a:lnTo>
                <a:cubicBezTo>
                  <a:pt x="1592" y="7064"/>
                  <a:pt x="2064" y="6743"/>
                  <a:pt x="2614" y="6743"/>
                </a:cubicBezTo>
                <a:cubicBezTo>
                  <a:pt x="3349" y="6743"/>
                  <a:pt x="3944" y="7317"/>
                  <a:pt x="3944" y="8025"/>
                </a:cubicBezTo>
                <a:cubicBezTo>
                  <a:pt x="3944" y="8734"/>
                  <a:pt x="3349" y="9308"/>
                  <a:pt x="2614" y="9308"/>
                </a:cubicBezTo>
                <a:cubicBezTo>
                  <a:pt x="2064" y="9308"/>
                  <a:pt x="1592" y="8986"/>
                  <a:pt x="1390" y="8528"/>
                </a:cubicBezTo>
                <a:lnTo>
                  <a:pt x="0" y="8528"/>
                </a:lnTo>
                <a:lnTo>
                  <a:pt x="0" y="17788"/>
                </a:lnTo>
                <a:lnTo>
                  <a:pt x="8837" y="17788"/>
                </a:lnTo>
                <a:lnTo>
                  <a:pt x="8837" y="19064"/>
                </a:lnTo>
                <a:cubicBezTo>
                  <a:pt x="8362" y="19260"/>
                  <a:pt x="8028" y="19715"/>
                  <a:pt x="8028" y="20244"/>
                </a:cubicBezTo>
                <a:cubicBezTo>
                  <a:pt x="8028" y="20953"/>
                  <a:pt x="8624" y="21527"/>
                  <a:pt x="9359" y="21527"/>
                </a:cubicBezTo>
                <a:cubicBezTo>
                  <a:pt x="10094" y="21527"/>
                  <a:pt x="10689" y="20953"/>
                  <a:pt x="10689" y="20244"/>
                </a:cubicBezTo>
                <a:cubicBezTo>
                  <a:pt x="10689" y="19715"/>
                  <a:pt x="10356" y="19260"/>
                  <a:pt x="9881" y="19064"/>
                </a:cubicBezTo>
                <a:close/>
              </a:path>
            </a:pathLst>
          </a:custGeom>
          <a:solidFill>
            <a:srgbClr val="5E5E5E"/>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a:p>
        </p:txBody>
      </p:sp>
      <p:sp>
        <p:nvSpPr>
          <p:cNvPr id="60" name="Shape 2454"/>
          <p:cNvSpPr/>
          <p:nvPr/>
        </p:nvSpPr>
        <p:spPr>
          <a:xfrm>
            <a:off x="4239106" y="3198208"/>
            <a:ext cx="1215220" cy="902848"/>
          </a:xfrm>
          <a:custGeom>
            <a:avLst/>
            <a:gdLst/>
            <a:ahLst/>
            <a:cxnLst>
              <a:cxn ang="0">
                <a:pos x="wd2" y="hd2"/>
              </a:cxn>
              <a:cxn ang="5400000">
                <a:pos x="wd2" y="hd2"/>
              </a:cxn>
              <a:cxn ang="10800000">
                <a:pos x="wd2" y="hd2"/>
              </a:cxn>
              <a:cxn ang="16200000">
                <a:pos x="wd2" y="hd2"/>
              </a:cxn>
            </a:cxnLst>
            <a:rect l="0" t="0" r="r" b="b"/>
            <a:pathLst>
              <a:path w="21600" h="21548" extrusionOk="0">
                <a:moveTo>
                  <a:pt x="13586" y="0"/>
                </a:moveTo>
                <a:lnTo>
                  <a:pt x="13586" y="1625"/>
                </a:lnTo>
                <a:cubicBezTo>
                  <a:pt x="14059" y="1871"/>
                  <a:pt x="14391" y="2445"/>
                  <a:pt x="14391" y="3113"/>
                </a:cubicBezTo>
                <a:cubicBezTo>
                  <a:pt x="14391" y="4007"/>
                  <a:pt x="13798" y="4731"/>
                  <a:pt x="13066" y="4731"/>
                </a:cubicBezTo>
                <a:cubicBezTo>
                  <a:pt x="12335" y="4731"/>
                  <a:pt x="11742" y="4007"/>
                  <a:pt x="11742" y="3113"/>
                </a:cubicBezTo>
                <a:cubicBezTo>
                  <a:pt x="11742" y="2445"/>
                  <a:pt x="12074" y="1871"/>
                  <a:pt x="12547" y="1625"/>
                </a:cubicBezTo>
                <a:lnTo>
                  <a:pt x="12547" y="0"/>
                </a:lnTo>
                <a:lnTo>
                  <a:pt x="3752" y="0"/>
                </a:lnTo>
                <a:lnTo>
                  <a:pt x="3752" y="7027"/>
                </a:lnTo>
                <a:lnTo>
                  <a:pt x="2543" y="7027"/>
                </a:lnTo>
                <a:cubicBezTo>
                  <a:pt x="2341" y="6449"/>
                  <a:pt x="1871" y="6044"/>
                  <a:pt x="1324" y="6044"/>
                </a:cubicBezTo>
                <a:cubicBezTo>
                  <a:pt x="593" y="6044"/>
                  <a:pt x="0" y="6768"/>
                  <a:pt x="0" y="7661"/>
                </a:cubicBezTo>
                <a:cubicBezTo>
                  <a:pt x="0" y="8555"/>
                  <a:pt x="593" y="9279"/>
                  <a:pt x="1324" y="9279"/>
                </a:cubicBezTo>
                <a:cubicBezTo>
                  <a:pt x="1871" y="9279"/>
                  <a:pt x="2341" y="8874"/>
                  <a:pt x="2543" y="8296"/>
                </a:cubicBezTo>
                <a:lnTo>
                  <a:pt x="3752" y="8296"/>
                </a:lnTo>
                <a:lnTo>
                  <a:pt x="3752" y="21548"/>
                </a:lnTo>
                <a:lnTo>
                  <a:pt x="12092" y="21548"/>
                </a:lnTo>
                <a:cubicBezTo>
                  <a:pt x="12092" y="21548"/>
                  <a:pt x="13631" y="21600"/>
                  <a:pt x="14311" y="20125"/>
                </a:cubicBezTo>
                <a:cubicBezTo>
                  <a:pt x="15565" y="17405"/>
                  <a:pt x="15832" y="12047"/>
                  <a:pt x="17994" y="7010"/>
                </a:cubicBezTo>
                <a:cubicBezTo>
                  <a:pt x="18897" y="4905"/>
                  <a:pt x="20349" y="2434"/>
                  <a:pt x="21600" y="0"/>
                </a:cubicBezTo>
                <a:cubicBezTo>
                  <a:pt x="21600" y="0"/>
                  <a:pt x="13586" y="0"/>
                  <a:pt x="13586" y="0"/>
                </a:cubicBezTo>
                <a:close/>
              </a:path>
            </a:pathLst>
          </a:custGeom>
          <a:solidFill>
            <a:schemeClr val="accent4">
              <a:lumMod val="50000"/>
            </a:schemeClr>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a:p>
        </p:txBody>
      </p:sp>
      <p:sp>
        <p:nvSpPr>
          <p:cNvPr id="61" name="Shape 2455"/>
          <p:cNvSpPr/>
          <p:nvPr/>
        </p:nvSpPr>
        <p:spPr>
          <a:xfrm>
            <a:off x="3449348" y="2997521"/>
            <a:ext cx="1004150" cy="1101488"/>
          </a:xfrm>
          <a:custGeom>
            <a:avLst/>
            <a:gdLst/>
            <a:ahLst/>
            <a:cxnLst>
              <a:cxn ang="0">
                <a:pos x="wd2" y="hd2"/>
              </a:cxn>
              <a:cxn ang="5400000">
                <a:pos x="wd2" y="hd2"/>
              </a:cxn>
              <a:cxn ang="10800000">
                <a:pos x="wd2" y="hd2"/>
              </a:cxn>
              <a:cxn ang="16200000">
                <a:pos x="wd2" y="hd2"/>
              </a:cxn>
            </a:cxnLst>
            <a:rect l="0" t="0" r="r" b="b"/>
            <a:pathLst>
              <a:path w="21600" h="21557" extrusionOk="0">
                <a:moveTo>
                  <a:pt x="20137" y="10690"/>
                </a:moveTo>
                <a:cubicBezTo>
                  <a:pt x="19893" y="11164"/>
                  <a:pt x="19324" y="11497"/>
                  <a:pt x="18663" y="11497"/>
                </a:cubicBezTo>
                <a:cubicBezTo>
                  <a:pt x="17777" y="11497"/>
                  <a:pt x="17060" y="10903"/>
                  <a:pt x="17060" y="10170"/>
                </a:cubicBezTo>
                <a:cubicBezTo>
                  <a:pt x="17060" y="9437"/>
                  <a:pt x="17777" y="8843"/>
                  <a:pt x="18663" y="8843"/>
                </a:cubicBezTo>
                <a:cubicBezTo>
                  <a:pt x="19324" y="8843"/>
                  <a:pt x="19893" y="9176"/>
                  <a:pt x="20137" y="9650"/>
                </a:cubicBezTo>
                <a:lnTo>
                  <a:pt x="21600" y="9650"/>
                </a:lnTo>
                <a:lnTo>
                  <a:pt x="21600" y="3888"/>
                </a:lnTo>
                <a:lnTo>
                  <a:pt x="10956" y="3888"/>
                </a:lnTo>
                <a:lnTo>
                  <a:pt x="10956" y="2547"/>
                </a:lnTo>
                <a:cubicBezTo>
                  <a:pt x="11529" y="2345"/>
                  <a:pt x="11930" y="1875"/>
                  <a:pt x="11930" y="1327"/>
                </a:cubicBezTo>
                <a:cubicBezTo>
                  <a:pt x="11930" y="594"/>
                  <a:pt x="11213" y="0"/>
                  <a:pt x="10328" y="0"/>
                </a:cubicBezTo>
                <a:cubicBezTo>
                  <a:pt x="9443" y="0"/>
                  <a:pt x="8725" y="594"/>
                  <a:pt x="8725" y="1327"/>
                </a:cubicBezTo>
                <a:cubicBezTo>
                  <a:pt x="8725" y="1875"/>
                  <a:pt x="9126" y="2345"/>
                  <a:pt x="9699" y="2547"/>
                </a:cubicBezTo>
                <a:lnTo>
                  <a:pt x="9699" y="3888"/>
                </a:lnTo>
                <a:lnTo>
                  <a:pt x="0" y="3888"/>
                </a:lnTo>
                <a:cubicBezTo>
                  <a:pt x="1514" y="5883"/>
                  <a:pt x="3272" y="7910"/>
                  <a:pt x="4365" y="9636"/>
                </a:cubicBezTo>
                <a:cubicBezTo>
                  <a:pt x="6980" y="13766"/>
                  <a:pt x="7303" y="18160"/>
                  <a:pt x="8821" y="20390"/>
                </a:cubicBezTo>
                <a:cubicBezTo>
                  <a:pt x="9643" y="21600"/>
                  <a:pt x="11507" y="21557"/>
                  <a:pt x="11507" y="21557"/>
                </a:cubicBezTo>
                <a:lnTo>
                  <a:pt x="21600" y="21557"/>
                </a:lnTo>
                <a:lnTo>
                  <a:pt x="21600" y="10690"/>
                </a:lnTo>
                <a:cubicBezTo>
                  <a:pt x="21600" y="10690"/>
                  <a:pt x="20137" y="10690"/>
                  <a:pt x="20137" y="10690"/>
                </a:cubicBezTo>
                <a:close/>
              </a:path>
            </a:pathLst>
          </a:custGeom>
          <a:solidFill>
            <a:srgbClr val="7030A0"/>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a:p>
        </p:txBody>
      </p:sp>
      <p:grpSp>
        <p:nvGrpSpPr>
          <p:cNvPr id="68" name="Group 17"/>
          <p:cNvGrpSpPr/>
          <p:nvPr/>
        </p:nvGrpSpPr>
        <p:grpSpPr>
          <a:xfrm>
            <a:off x="2073297" y="1819090"/>
            <a:ext cx="1293811" cy="64008"/>
            <a:chOff x="2635252" y="1868472"/>
            <a:chExt cx="1293811" cy="64008"/>
          </a:xfrm>
        </p:grpSpPr>
        <p:sp>
          <p:nvSpPr>
            <p:cNvPr id="69" name="Oval 18"/>
            <p:cNvSpPr/>
            <p:nvPr/>
          </p:nvSpPr>
          <p:spPr>
            <a:xfrm>
              <a:off x="2635252" y="1868472"/>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70" name="Straight Connector 19"/>
            <p:cNvCxnSpPr>
              <a:endCxn id="69" idx="6"/>
            </p:cNvCxnSpPr>
            <p:nvPr/>
          </p:nvCxnSpPr>
          <p:spPr>
            <a:xfrm flipH="1">
              <a:off x="2699260" y="1900476"/>
              <a:ext cx="122980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20"/>
          <p:cNvGrpSpPr/>
          <p:nvPr/>
        </p:nvGrpSpPr>
        <p:grpSpPr>
          <a:xfrm>
            <a:off x="2059500" y="2720986"/>
            <a:ext cx="1048542" cy="64008"/>
            <a:chOff x="2635252" y="2753326"/>
            <a:chExt cx="1048542" cy="64008"/>
          </a:xfrm>
        </p:grpSpPr>
        <p:sp>
          <p:nvSpPr>
            <p:cNvPr id="72" name="Oval 22"/>
            <p:cNvSpPr/>
            <p:nvPr/>
          </p:nvSpPr>
          <p:spPr>
            <a:xfrm>
              <a:off x="2635252" y="2753326"/>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73" name="Straight Connector 23"/>
            <p:cNvCxnSpPr>
              <a:endCxn id="72" idx="6"/>
            </p:cNvCxnSpPr>
            <p:nvPr/>
          </p:nvCxnSpPr>
          <p:spPr>
            <a:xfrm flipH="1">
              <a:off x="2699260" y="2785330"/>
              <a:ext cx="98453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34"/>
          <p:cNvGrpSpPr/>
          <p:nvPr/>
        </p:nvGrpSpPr>
        <p:grpSpPr>
          <a:xfrm>
            <a:off x="5548621" y="1804066"/>
            <a:ext cx="1293812" cy="64008"/>
            <a:chOff x="5216646" y="1868472"/>
            <a:chExt cx="1293812" cy="64008"/>
          </a:xfrm>
        </p:grpSpPr>
        <p:sp>
          <p:nvSpPr>
            <p:cNvPr id="78" name="Oval 28"/>
            <p:cNvSpPr/>
            <p:nvPr/>
          </p:nvSpPr>
          <p:spPr>
            <a:xfrm>
              <a:off x="6446450" y="1868472"/>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79" name="Straight Connector 29"/>
            <p:cNvCxnSpPr>
              <a:stCxn id="78" idx="2"/>
            </p:cNvCxnSpPr>
            <p:nvPr/>
          </p:nvCxnSpPr>
          <p:spPr>
            <a:xfrm flipH="1">
              <a:off x="5216646" y="1900476"/>
              <a:ext cx="122980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 27"/>
          <p:cNvGrpSpPr/>
          <p:nvPr/>
        </p:nvGrpSpPr>
        <p:grpSpPr>
          <a:xfrm>
            <a:off x="5793891" y="2766759"/>
            <a:ext cx="1048542" cy="64008"/>
            <a:chOff x="5461916" y="2753326"/>
            <a:chExt cx="1048542" cy="64008"/>
          </a:xfrm>
        </p:grpSpPr>
        <p:sp>
          <p:nvSpPr>
            <p:cNvPr id="81" name="Oval 30"/>
            <p:cNvSpPr/>
            <p:nvPr/>
          </p:nvSpPr>
          <p:spPr>
            <a:xfrm>
              <a:off x="6446450" y="2753326"/>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82" name="Straight Connector 31"/>
            <p:cNvCxnSpPr>
              <a:stCxn id="81" idx="2"/>
            </p:cNvCxnSpPr>
            <p:nvPr/>
          </p:nvCxnSpPr>
          <p:spPr>
            <a:xfrm flipH="1">
              <a:off x="5461916" y="2785330"/>
              <a:ext cx="98453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3" name="Group 24"/>
          <p:cNvGrpSpPr/>
          <p:nvPr/>
        </p:nvGrpSpPr>
        <p:grpSpPr>
          <a:xfrm>
            <a:off x="5429559" y="3556342"/>
            <a:ext cx="1412874" cy="64008"/>
            <a:chOff x="5097584" y="3637446"/>
            <a:chExt cx="1412874" cy="64008"/>
          </a:xfrm>
        </p:grpSpPr>
        <p:sp>
          <p:nvSpPr>
            <p:cNvPr id="84" name="Oval 32"/>
            <p:cNvSpPr/>
            <p:nvPr/>
          </p:nvSpPr>
          <p:spPr>
            <a:xfrm>
              <a:off x="6446450" y="3637446"/>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85" name="Straight Connector 33"/>
            <p:cNvCxnSpPr>
              <a:stCxn id="84" idx="2"/>
            </p:cNvCxnSpPr>
            <p:nvPr/>
          </p:nvCxnSpPr>
          <p:spPr>
            <a:xfrm flipH="1">
              <a:off x="5097584" y="3669450"/>
              <a:ext cx="1348866"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8" name="TextBox 38"/>
          <p:cNvSpPr txBox="1"/>
          <p:nvPr/>
        </p:nvSpPr>
        <p:spPr>
          <a:xfrm>
            <a:off x="189109" y="1612566"/>
            <a:ext cx="1763711" cy="246221"/>
          </a:xfrm>
          <a:prstGeom prst="rect">
            <a:avLst/>
          </a:prstGeom>
          <a:noFill/>
        </p:spPr>
        <p:txBody>
          <a:bodyPr wrap="square" lIns="0" tIns="0" rIns="0" bIns="0" rtlCol="1">
            <a:spAutoFit/>
          </a:bodyPr>
          <a:lstStyle/>
          <a:p>
            <a:pPr algn="r" rtl="0">
              <a:spcAft>
                <a:spcPts val="1200"/>
              </a:spcAft>
            </a:pPr>
            <a:r>
              <a:rPr lang="en-US" sz="1600" dirty="0" err="1">
                <a:solidFill>
                  <a:schemeClr val="bg1">
                    <a:lumMod val="50000"/>
                  </a:schemeClr>
                </a:solidFill>
                <a:ea typeface="Open Sans" pitchFamily="34" charset="0"/>
                <a:cs typeface="Open Sans" pitchFamily="34" charset="0"/>
              </a:rPr>
              <a:t>Análisis</a:t>
            </a:r>
            <a:r>
              <a:rPr lang="en-US" sz="1600" dirty="0">
                <a:solidFill>
                  <a:schemeClr val="bg1">
                    <a:lumMod val="50000"/>
                  </a:schemeClr>
                </a:solidFill>
                <a:ea typeface="Open Sans" pitchFamily="34" charset="0"/>
                <a:cs typeface="Open Sans" pitchFamily="34" charset="0"/>
              </a:rPr>
              <a:t> de </a:t>
            </a:r>
            <a:r>
              <a:rPr lang="en-US" sz="1600" dirty="0" err="1">
                <a:solidFill>
                  <a:schemeClr val="bg1">
                    <a:lumMod val="50000"/>
                  </a:schemeClr>
                </a:solidFill>
                <a:ea typeface="Open Sans" pitchFamily="34" charset="0"/>
                <a:cs typeface="Open Sans" pitchFamily="34" charset="0"/>
              </a:rPr>
              <a:t>riesgos</a:t>
            </a:r>
            <a:endParaRPr lang="en-US" sz="1600" dirty="0">
              <a:solidFill>
                <a:schemeClr val="bg1">
                  <a:lumMod val="50000"/>
                </a:schemeClr>
              </a:solidFill>
              <a:ea typeface="Open Sans" pitchFamily="34" charset="0"/>
              <a:cs typeface="Open Sans" pitchFamily="34" charset="0"/>
            </a:endParaRPr>
          </a:p>
        </p:txBody>
      </p:sp>
      <p:sp>
        <p:nvSpPr>
          <p:cNvPr id="91" name="TextBox 40"/>
          <p:cNvSpPr txBox="1"/>
          <p:nvPr/>
        </p:nvSpPr>
        <p:spPr>
          <a:xfrm>
            <a:off x="208175" y="2528231"/>
            <a:ext cx="1763711" cy="492443"/>
          </a:xfrm>
          <a:prstGeom prst="rect">
            <a:avLst/>
          </a:prstGeom>
          <a:noFill/>
        </p:spPr>
        <p:txBody>
          <a:bodyPr wrap="square" lIns="0" tIns="0" rIns="0" bIns="0" rtlCol="1">
            <a:spAutoFit/>
          </a:bodyPr>
          <a:lstStyle/>
          <a:p>
            <a:pPr algn="ctr" rtl="0">
              <a:spcAft>
                <a:spcPts val="1200"/>
              </a:spcAft>
            </a:pPr>
            <a:r>
              <a:rPr lang="en-US" sz="1600" dirty="0" err="1">
                <a:solidFill>
                  <a:srgbClr val="00B49F"/>
                </a:solidFill>
                <a:ea typeface="Open Sans" pitchFamily="34" charset="0"/>
                <a:cs typeface="Open Sans" pitchFamily="34" charset="0"/>
              </a:rPr>
              <a:t>Funciones</a:t>
            </a:r>
            <a:r>
              <a:rPr lang="en-US" sz="1600" dirty="0">
                <a:solidFill>
                  <a:srgbClr val="00B49F"/>
                </a:solidFill>
                <a:ea typeface="Open Sans" pitchFamily="34" charset="0"/>
                <a:cs typeface="Open Sans" pitchFamily="34" charset="0"/>
              </a:rPr>
              <a:t> y </a:t>
            </a:r>
            <a:r>
              <a:rPr lang="en-US" sz="1600" dirty="0" err="1">
                <a:solidFill>
                  <a:srgbClr val="00B49F"/>
                </a:solidFill>
                <a:ea typeface="Open Sans" pitchFamily="34" charset="0"/>
                <a:cs typeface="Open Sans" pitchFamily="34" charset="0"/>
              </a:rPr>
              <a:t>obligaciones</a:t>
            </a:r>
            <a:r>
              <a:rPr lang="en-US" sz="1600" dirty="0">
                <a:solidFill>
                  <a:srgbClr val="00B49F"/>
                </a:solidFill>
                <a:ea typeface="Open Sans" pitchFamily="34" charset="0"/>
                <a:cs typeface="Open Sans" pitchFamily="34" charset="0"/>
              </a:rPr>
              <a:t> </a:t>
            </a:r>
          </a:p>
        </p:txBody>
      </p:sp>
      <p:grpSp>
        <p:nvGrpSpPr>
          <p:cNvPr id="111" name="Grupo 110"/>
          <p:cNvGrpSpPr/>
          <p:nvPr/>
        </p:nvGrpSpPr>
        <p:grpSpPr>
          <a:xfrm>
            <a:off x="85273" y="3518165"/>
            <a:ext cx="3352615" cy="492443"/>
            <a:chOff x="85273" y="3518165"/>
            <a:chExt cx="3352615" cy="492443"/>
          </a:xfrm>
        </p:grpSpPr>
        <p:grpSp>
          <p:nvGrpSpPr>
            <p:cNvPr id="74" name="Group 21"/>
            <p:cNvGrpSpPr/>
            <p:nvPr/>
          </p:nvGrpSpPr>
          <p:grpSpPr>
            <a:xfrm>
              <a:off x="2025015" y="3556342"/>
              <a:ext cx="1412873" cy="64008"/>
              <a:chOff x="2635252" y="3637446"/>
              <a:chExt cx="1412873" cy="64008"/>
            </a:xfrm>
          </p:grpSpPr>
          <p:sp>
            <p:nvSpPr>
              <p:cNvPr id="75" name="Oval 25"/>
              <p:cNvSpPr/>
              <p:nvPr/>
            </p:nvSpPr>
            <p:spPr>
              <a:xfrm>
                <a:off x="2635252" y="3637446"/>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76" name="Straight Connector 26"/>
              <p:cNvCxnSpPr>
                <a:endCxn id="75" idx="6"/>
              </p:cNvCxnSpPr>
              <p:nvPr/>
            </p:nvCxnSpPr>
            <p:spPr>
              <a:xfrm flipH="1">
                <a:off x="2699260" y="3669450"/>
                <a:ext cx="134886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4" name="TextBox 42"/>
            <p:cNvSpPr txBox="1"/>
            <p:nvPr/>
          </p:nvSpPr>
          <p:spPr>
            <a:xfrm>
              <a:off x="85273" y="3518165"/>
              <a:ext cx="1763711" cy="492443"/>
            </a:xfrm>
            <a:prstGeom prst="rect">
              <a:avLst/>
            </a:prstGeom>
            <a:noFill/>
          </p:spPr>
          <p:txBody>
            <a:bodyPr wrap="square" lIns="0" tIns="0" rIns="0" bIns="0" rtlCol="1">
              <a:spAutoFit/>
            </a:bodyPr>
            <a:lstStyle/>
            <a:p>
              <a:pPr algn="ctr" rtl="0">
                <a:spcAft>
                  <a:spcPts val="1200"/>
                </a:spcAft>
              </a:pPr>
              <a:r>
                <a:rPr lang="en-US" sz="1600" dirty="0" err="1">
                  <a:solidFill>
                    <a:srgbClr val="7030A0"/>
                  </a:solidFill>
                  <a:ea typeface="Open Sans" pitchFamily="34" charset="0"/>
                  <a:cs typeface="Open Sans" pitchFamily="34" charset="0"/>
                </a:rPr>
                <a:t>Inventario</a:t>
              </a:r>
              <a:r>
                <a:rPr lang="en-US" sz="1600" dirty="0">
                  <a:solidFill>
                    <a:srgbClr val="7030A0"/>
                  </a:solidFill>
                  <a:ea typeface="Open Sans" pitchFamily="34" charset="0"/>
                  <a:cs typeface="Open Sans" pitchFamily="34" charset="0"/>
                </a:rPr>
                <a:t> de </a:t>
              </a:r>
              <a:r>
                <a:rPr lang="en-US" sz="1600" dirty="0" err="1">
                  <a:solidFill>
                    <a:srgbClr val="7030A0"/>
                  </a:solidFill>
                  <a:ea typeface="Open Sans" pitchFamily="34" charset="0"/>
                  <a:cs typeface="Open Sans" pitchFamily="34" charset="0"/>
                </a:rPr>
                <a:t>datos</a:t>
              </a:r>
              <a:r>
                <a:rPr lang="en-US" sz="1600" dirty="0">
                  <a:solidFill>
                    <a:srgbClr val="7030A0"/>
                  </a:solidFill>
                  <a:ea typeface="Open Sans" pitchFamily="34" charset="0"/>
                  <a:cs typeface="Open Sans" pitchFamily="34" charset="0"/>
                </a:rPr>
                <a:t> </a:t>
              </a:r>
              <a:r>
                <a:rPr lang="en-US" sz="1600" dirty="0" err="1">
                  <a:solidFill>
                    <a:srgbClr val="7030A0"/>
                  </a:solidFill>
                  <a:ea typeface="Open Sans" pitchFamily="34" charset="0"/>
                  <a:cs typeface="Open Sans" pitchFamily="34" charset="0"/>
                </a:rPr>
                <a:t>personales</a:t>
              </a:r>
              <a:endParaRPr lang="en-US" sz="1600" dirty="0">
                <a:solidFill>
                  <a:srgbClr val="7030A0"/>
                </a:solidFill>
                <a:ea typeface="Open Sans" pitchFamily="34" charset="0"/>
                <a:cs typeface="Open Sans" pitchFamily="34" charset="0"/>
              </a:endParaRPr>
            </a:p>
          </p:txBody>
        </p:sp>
      </p:grpSp>
      <p:sp>
        <p:nvSpPr>
          <p:cNvPr id="97" name="TextBox 44"/>
          <p:cNvSpPr txBox="1"/>
          <p:nvPr/>
        </p:nvSpPr>
        <p:spPr>
          <a:xfrm>
            <a:off x="7056761" y="1669343"/>
            <a:ext cx="1763711" cy="215444"/>
          </a:xfrm>
          <a:prstGeom prst="rect">
            <a:avLst/>
          </a:prstGeom>
          <a:noFill/>
        </p:spPr>
        <p:txBody>
          <a:bodyPr wrap="square" lIns="0" tIns="0" rIns="0" bIns="0" rtlCol="1">
            <a:spAutoFit/>
          </a:bodyPr>
          <a:lstStyle/>
          <a:p>
            <a:pPr rtl="0">
              <a:spcAft>
                <a:spcPts val="1200"/>
              </a:spcAft>
            </a:pPr>
            <a:r>
              <a:rPr lang="en-US" sz="1400" dirty="0" err="1">
                <a:solidFill>
                  <a:schemeClr val="tx1">
                    <a:lumMod val="75000"/>
                    <a:lumOff val="25000"/>
                  </a:schemeClr>
                </a:solidFill>
                <a:latin typeface="Lato Black" pitchFamily="34" charset="0"/>
                <a:ea typeface="Open Sans" pitchFamily="34" charset="0"/>
                <a:cs typeface="Open Sans" pitchFamily="34" charset="0"/>
              </a:rPr>
              <a:t>Análisis</a:t>
            </a:r>
            <a:r>
              <a:rPr lang="en-US" sz="1400" dirty="0">
                <a:solidFill>
                  <a:schemeClr val="tx1">
                    <a:lumMod val="75000"/>
                    <a:lumOff val="25000"/>
                  </a:schemeClr>
                </a:solidFill>
                <a:latin typeface="Lato Black" pitchFamily="34" charset="0"/>
                <a:ea typeface="Open Sans" pitchFamily="34" charset="0"/>
                <a:cs typeface="Open Sans" pitchFamily="34" charset="0"/>
              </a:rPr>
              <a:t> de </a:t>
            </a:r>
            <a:r>
              <a:rPr lang="en-US" sz="1400" dirty="0" err="1">
                <a:solidFill>
                  <a:schemeClr val="tx1">
                    <a:lumMod val="75000"/>
                    <a:lumOff val="25000"/>
                  </a:schemeClr>
                </a:solidFill>
                <a:latin typeface="Lato Black" pitchFamily="34" charset="0"/>
                <a:ea typeface="Open Sans" pitchFamily="34" charset="0"/>
                <a:cs typeface="Open Sans" pitchFamily="34" charset="0"/>
              </a:rPr>
              <a:t>brecha</a:t>
            </a:r>
            <a:endParaRPr lang="en-US" sz="1400" dirty="0">
              <a:solidFill>
                <a:schemeClr val="tx1">
                  <a:lumMod val="75000"/>
                  <a:lumOff val="25000"/>
                </a:schemeClr>
              </a:solidFill>
              <a:latin typeface="Lato Black" pitchFamily="34" charset="0"/>
              <a:ea typeface="Open Sans" pitchFamily="34" charset="0"/>
              <a:cs typeface="Open Sans" pitchFamily="34" charset="0"/>
            </a:endParaRPr>
          </a:p>
        </p:txBody>
      </p:sp>
      <p:sp>
        <p:nvSpPr>
          <p:cNvPr id="100" name="TextBox 46"/>
          <p:cNvSpPr txBox="1"/>
          <p:nvPr/>
        </p:nvSpPr>
        <p:spPr>
          <a:xfrm>
            <a:off x="7056761" y="2629486"/>
            <a:ext cx="1763711" cy="215444"/>
          </a:xfrm>
          <a:prstGeom prst="rect">
            <a:avLst/>
          </a:prstGeom>
          <a:noFill/>
        </p:spPr>
        <p:txBody>
          <a:bodyPr wrap="square" lIns="0" tIns="0" rIns="0" bIns="0" rtlCol="1">
            <a:spAutoFit/>
          </a:bodyPr>
          <a:lstStyle/>
          <a:p>
            <a:pPr rtl="0">
              <a:spcAft>
                <a:spcPts val="1200"/>
              </a:spcAft>
            </a:pPr>
            <a:r>
              <a:rPr lang="en-US" sz="1400" dirty="0">
                <a:solidFill>
                  <a:srgbClr val="0F7969"/>
                </a:solidFill>
                <a:latin typeface="Lato Black" pitchFamily="34" charset="0"/>
                <a:ea typeface="Open Sans" pitchFamily="34" charset="0"/>
                <a:cs typeface="Open Sans" pitchFamily="34" charset="0"/>
              </a:rPr>
              <a:t>Plan de </a:t>
            </a:r>
            <a:r>
              <a:rPr lang="en-US" sz="1400" dirty="0" err="1">
                <a:solidFill>
                  <a:srgbClr val="0F7969"/>
                </a:solidFill>
                <a:latin typeface="Lato Black" pitchFamily="34" charset="0"/>
                <a:ea typeface="Open Sans" pitchFamily="34" charset="0"/>
                <a:cs typeface="Open Sans" pitchFamily="34" charset="0"/>
              </a:rPr>
              <a:t>trabajo</a:t>
            </a:r>
            <a:endParaRPr lang="en-US" sz="1400" dirty="0">
              <a:solidFill>
                <a:srgbClr val="0F7969"/>
              </a:solidFill>
              <a:latin typeface="Lato Black" pitchFamily="34" charset="0"/>
              <a:ea typeface="Open Sans" pitchFamily="34" charset="0"/>
              <a:cs typeface="Open Sans" pitchFamily="34" charset="0"/>
            </a:endParaRPr>
          </a:p>
        </p:txBody>
      </p:sp>
      <p:sp>
        <p:nvSpPr>
          <p:cNvPr id="103" name="TextBox 48"/>
          <p:cNvSpPr txBox="1"/>
          <p:nvPr/>
        </p:nvSpPr>
        <p:spPr>
          <a:xfrm>
            <a:off x="7056760" y="3452678"/>
            <a:ext cx="1763711" cy="646331"/>
          </a:xfrm>
          <a:prstGeom prst="rect">
            <a:avLst/>
          </a:prstGeom>
          <a:noFill/>
        </p:spPr>
        <p:txBody>
          <a:bodyPr wrap="square" lIns="0" tIns="0" rIns="0" bIns="0" rtlCol="1">
            <a:spAutoFit/>
          </a:bodyPr>
          <a:lstStyle/>
          <a:p>
            <a:pPr algn="ctr" rtl="0">
              <a:spcAft>
                <a:spcPts val="1200"/>
              </a:spcAft>
            </a:pPr>
            <a:r>
              <a:rPr lang="en-US" sz="1400" dirty="0" err="1">
                <a:solidFill>
                  <a:schemeClr val="accent4">
                    <a:lumMod val="50000"/>
                  </a:schemeClr>
                </a:solidFill>
                <a:latin typeface="Lato Black" pitchFamily="34" charset="0"/>
                <a:ea typeface="Open Sans" pitchFamily="34" charset="0"/>
                <a:cs typeface="Open Sans" pitchFamily="34" charset="0"/>
              </a:rPr>
              <a:t>Mecanismos</a:t>
            </a:r>
            <a:r>
              <a:rPr lang="en-US" sz="1400" dirty="0">
                <a:solidFill>
                  <a:schemeClr val="accent4">
                    <a:lumMod val="50000"/>
                  </a:schemeClr>
                </a:solidFill>
                <a:latin typeface="Lato Black" pitchFamily="34" charset="0"/>
                <a:ea typeface="Open Sans" pitchFamily="34" charset="0"/>
                <a:cs typeface="Open Sans" pitchFamily="34" charset="0"/>
              </a:rPr>
              <a:t> para </a:t>
            </a:r>
            <a:r>
              <a:rPr lang="en-US" sz="1400" dirty="0" err="1">
                <a:solidFill>
                  <a:schemeClr val="accent4">
                    <a:lumMod val="50000"/>
                  </a:schemeClr>
                </a:solidFill>
                <a:latin typeface="Lato Black" pitchFamily="34" charset="0"/>
                <a:ea typeface="Open Sans" pitchFamily="34" charset="0"/>
                <a:cs typeface="Open Sans" pitchFamily="34" charset="0"/>
              </a:rPr>
              <a:t>monitoreo</a:t>
            </a:r>
            <a:r>
              <a:rPr lang="en-US" sz="1400" dirty="0">
                <a:solidFill>
                  <a:schemeClr val="accent4">
                    <a:lumMod val="50000"/>
                  </a:schemeClr>
                </a:solidFill>
                <a:latin typeface="Lato Black" pitchFamily="34" charset="0"/>
                <a:ea typeface="Open Sans" pitchFamily="34" charset="0"/>
                <a:cs typeface="Open Sans" pitchFamily="34" charset="0"/>
              </a:rPr>
              <a:t> y revision </a:t>
            </a:r>
            <a:r>
              <a:rPr lang="en-US" sz="1400" dirty="0" err="1">
                <a:solidFill>
                  <a:schemeClr val="accent4">
                    <a:lumMod val="50000"/>
                  </a:schemeClr>
                </a:solidFill>
                <a:latin typeface="Lato Black" pitchFamily="34" charset="0"/>
                <a:ea typeface="Open Sans" pitchFamily="34" charset="0"/>
                <a:cs typeface="Open Sans" pitchFamily="34" charset="0"/>
              </a:rPr>
              <a:t>medidas</a:t>
            </a:r>
            <a:r>
              <a:rPr lang="en-US" sz="1400" dirty="0">
                <a:solidFill>
                  <a:schemeClr val="accent4">
                    <a:lumMod val="50000"/>
                  </a:schemeClr>
                </a:solidFill>
                <a:latin typeface="Lato Black" pitchFamily="34" charset="0"/>
                <a:ea typeface="Open Sans" pitchFamily="34" charset="0"/>
                <a:cs typeface="Open Sans" pitchFamily="34" charset="0"/>
              </a:rPr>
              <a:t> de </a:t>
            </a:r>
            <a:r>
              <a:rPr lang="en-US" sz="1400" dirty="0" err="1">
                <a:solidFill>
                  <a:schemeClr val="accent4">
                    <a:lumMod val="50000"/>
                  </a:schemeClr>
                </a:solidFill>
                <a:latin typeface="Lato Black" pitchFamily="34" charset="0"/>
                <a:ea typeface="Open Sans" pitchFamily="34" charset="0"/>
                <a:cs typeface="Open Sans" pitchFamily="34" charset="0"/>
              </a:rPr>
              <a:t>seguridad</a:t>
            </a:r>
            <a:endParaRPr lang="en-US" sz="1400" dirty="0">
              <a:solidFill>
                <a:schemeClr val="accent4">
                  <a:lumMod val="50000"/>
                </a:schemeClr>
              </a:solidFill>
              <a:latin typeface="Lato Black" pitchFamily="34" charset="0"/>
              <a:ea typeface="Open Sans" pitchFamily="34" charset="0"/>
              <a:cs typeface="Open Sans" pitchFamily="34" charset="0"/>
            </a:endParaRPr>
          </a:p>
        </p:txBody>
      </p:sp>
      <p:sp>
        <p:nvSpPr>
          <p:cNvPr id="2" name="Rectángulo: esquinas redondeadas 1"/>
          <p:cNvSpPr/>
          <p:nvPr/>
        </p:nvSpPr>
        <p:spPr>
          <a:xfrm>
            <a:off x="3874112" y="4099008"/>
            <a:ext cx="1129936" cy="478813"/>
          </a:xfrm>
          <a:custGeom>
            <a:avLst/>
            <a:gdLst>
              <a:gd name="connsiteX0" fmla="*/ 0 w 1091860"/>
              <a:gd name="connsiteY0" fmla="*/ 150286 h 415948"/>
              <a:gd name="connsiteX1" fmla="*/ 150286 w 1091860"/>
              <a:gd name="connsiteY1" fmla="*/ 0 h 415948"/>
              <a:gd name="connsiteX2" fmla="*/ 941574 w 1091860"/>
              <a:gd name="connsiteY2" fmla="*/ 0 h 415948"/>
              <a:gd name="connsiteX3" fmla="*/ 1091860 w 1091860"/>
              <a:gd name="connsiteY3" fmla="*/ 150286 h 415948"/>
              <a:gd name="connsiteX4" fmla="*/ 1091860 w 1091860"/>
              <a:gd name="connsiteY4" fmla="*/ 265662 h 415948"/>
              <a:gd name="connsiteX5" fmla="*/ 941574 w 1091860"/>
              <a:gd name="connsiteY5" fmla="*/ 415948 h 415948"/>
              <a:gd name="connsiteX6" fmla="*/ 150286 w 1091860"/>
              <a:gd name="connsiteY6" fmla="*/ 415948 h 415948"/>
              <a:gd name="connsiteX7" fmla="*/ 0 w 1091860"/>
              <a:gd name="connsiteY7" fmla="*/ 265662 h 415948"/>
              <a:gd name="connsiteX8" fmla="*/ 0 w 1091860"/>
              <a:gd name="connsiteY8" fmla="*/ 150286 h 415948"/>
              <a:gd name="connsiteX0" fmla="*/ 0 w 1096622"/>
              <a:gd name="connsiteY0" fmla="*/ 150286 h 415948"/>
              <a:gd name="connsiteX1" fmla="*/ 150286 w 1096622"/>
              <a:gd name="connsiteY1" fmla="*/ 0 h 415948"/>
              <a:gd name="connsiteX2" fmla="*/ 941574 w 1096622"/>
              <a:gd name="connsiteY2" fmla="*/ 0 h 415948"/>
              <a:gd name="connsiteX3" fmla="*/ 1096622 w 1096622"/>
              <a:gd name="connsiteY3" fmla="*/ 83611 h 415948"/>
              <a:gd name="connsiteX4" fmla="*/ 1091860 w 1096622"/>
              <a:gd name="connsiteY4" fmla="*/ 265662 h 415948"/>
              <a:gd name="connsiteX5" fmla="*/ 941574 w 1096622"/>
              <a:gd name="connsiteY5" fmla="*/ 415948 h 415948"/>
              <a:gd name="connsiteX6" fmla="*/ 150286 w 1096622"/>
              <a:gd name="connsiteY6" fmla="*/ 415948 h 415948"/>
              <a:gd name="connsiteX7" fmla="*/ 0 w 1096622"/>
              <a:gd name="connsiteY7" fmla="*/ 265662 h 415948"/>
              <a:gd name="connsiteX8" fmla="*/ 0 w 1096622"/>
              <a:gd name="connsiteY8" fmla="*/ 150286 h 415948"/>
              <a:gd name="connsiteX0" fmla="*/ 9525 w 1096622"/>
              <a:gd name="connsiteY0" fmla="*/ 93136 h 415948"/>
              <a:gd name="connsiteX1" fmla="*/ 150286 w 1096622"/>
              <a:gd name="connsiteY1" fmla="*/ 0 h 415948"/>
              <a:gd name="connsiteX2" fmla="*/ 941574 w 1096622"/>
              <a:gd name="connsiteY2" fmla="*/ 0 h 415948"/>
              <a:gd name="connsiteX3" fmla="*/ 1096622 w 1096622"/>
              <a:gd name="connsiteY3" fmla="*/ 83611 h 415948"/>
              <a:gd name="connsiteX4" fmla="*/ 1091860 w 1096622"/>
              <a:gd name="connsiteY4" fmla="*/ 265662 h 415948"/>
              <a:gd name="connsiteX5" fmla="*/ 941574 w 1096622"/>
              <a:gd name="connsiteY5" fmla="*/ 415948 h 415948"/>
              <a:gd name="connsiteX6" fmla="*/ 150286 w 1096622"/>
              <a:gd name="connsiteY6" fmla="*/ 415948 h 415948"/>
              <a:gd name="connsiteX7" fmla="*/ 0 w 1096622"/>
              <a:gd name="connsiteY7" fmla="*/ 265662 h 415948"/>
              <a:gd name="connsiteX8" fmla="*/ 9525 w 1096622"/>
              <a:gd name="connsiteY8" fmla="*/ 93136 h 415948"/>
              <a:gd name="connsiteX0" fmla="*/ 9525 w 1105508"/>
              <a:gd name="connsiteY0" fmla="*/ 93136 h 415948"/>
              <a:gd name="connsiteX1" fmla="*/ 150286 w 1105508"/>
              <a:gd name="connsiteY1" fmla="*/ 0 h 415948"/>
              <a:gd name="connsiteX2" fmla="*/ 941574 w 1105508"/>
              <a:gd name="connsiteY2" fmla="*/ 0 h 415948"/>
              <a:gd name="connsiteX3" fmla="*/ 1096622 w 1105508"/>
              <a:gd name="connsiteY3" fmla="*/ 83611 h 415948"/>
              <a:gd name="connsiteX4" fmla="*/ 1105508 w 1105508"/>
              <a:gd name="connsiteY4" fmla="*/ 265662 h 415948"/>
              <a:gd name="connsiteX5" fmla="*/ 941574 w 1105508"/>
              <a:gd name="connsiteY5" fmla="*/ 415948 h 415948"/>
              <a:gd name="connsiteX6" fmla="*/ 150286 w 1105508"/>
              <a:gd name="connsiteY6" fmla="*/ 415948 h 415948"/>
              <a:gd name="connsiteX7" fmla="*/ 0 w 1105508"/>
              <a:gd name="connsiteY7" fmla="*/ 265662 h 415948"/>
              <a:gd name="connsiteX8" fmla="*/ 9525 w 1105508"/>
              <a:gd name="connsiteY8" fmla="*/ 93136 h 41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508" h="415948">
                <a:moveTo>
                  <a:pt x="9525" y="93136"/>
                </a:moveTo>
                <a:cubicBezTo>
                  <a:pt x="9525" y="10135"/>
                  <a:pt x="67285" y="0"/>
                  <a:pt x="150286" y="0"/>
                </a:cubicBezTo>
                <a:lnTo>
                  <a:pt x="941574" y="0"/>
                </a:lnTo>
                <a:cubicBezTo>
                  <a:pt x="1024575" y="0"/>
                  <a:pt x="1096622" y="610"/>
                  <a:pt x="1096622" y="83611"/>
                </a:cubicBezTo>
                <a:cubicBezTo>
                  <a:pt x="1096622" y="122070"/>
                  <a:pt x="1105508" y="227203"/>
                  <a:pt x="1105508" y="265662"/>
                </a:cubicBezTo>
                <a:cubicBezTo>
                  <a:pt x="1105508" y="348663"/>
                  <a:pt x="1024575" y="415948"/>
                  <a:pt x="941574" y="415948"/>
                </a:cubicBezTo>
                <a:lnTo>
                  <a:pt x="150286" y="415948"/>
                </a:lnTo>
                <a:cubicBezTo>
                  <a:pt x="67285" y="415948"/>
                  <a:pt x="0" y="348663"/>
                  <a:pt x="0" y="265662"/>
                </a:cubicBezTo>
                <a:lnTo>
                  <a:pt x="9525" y="93136"/>
                </a:lnTo>
                <a:close/>
              </a:path>
            </a:pathLst>
          </a:custGeom>
          <a:solidFill>
            <a:schemeClr val="accent4">
              <a:lumMod val="60000"/>
              <a:lumOff val="40000"/>
            </a:schemeClr>
          </a:solidFill>
          <a:ln w="12700" cap="flat">
            <a:solidFill>
              <a:schemeClr val="bg1"/>
            </a:solidFill>
            <a:prstDash val="solid"/>
            <a:miter lim="400000"/>
          </a:ln>
          <a:effectLst/>
        </p:spPr>
        <p:txBody>
          <a:bodyPr wrap="square" lIns="38100" tIns="38100" rIns="38100" bIns="38100" numCol="1" anchor="ctr">
            <a:noAutofit/>
          </a:bodyPr>
          <a:lstStyle/>
          <a:p>
            <a:endParaRPr lang="es-MX" sz="3200">
              <a:solidFill>
                <a:schemeClr val="tx1"/>
              </a:solidFill>
            </a:endParaRPr>
          </a:p>
        </p:txBody>
      </p:sp>
      <p:grpSp>
        <p:nvGrpSpPr>
          <p:cNvPr id="105" name="Group 24"/>
          <p:cNvGrpSpPr/>
          <p:nvPr/>
        </p:nvGrpSpPr>
        <p:grpSpPr>
          <a:xfrm>
            <a:off x="5423352" y="4428620"/>
            <a:ext cx="1412874" cy="64008"/>
            <a:chOff x="5097584" y="3637446"/>
            <a:chExt cx="1412874" cy="64008"/>
          </a:xfrm>
        </p:grpSpPr>
        <p:sp>
          <p:nvSpPr>
            <p:cNvPr id="106" name="Oval 32"/>
            <p:cNvSpPr/>
            <p:nvPr/>
          </p:nvSpPr>
          <p:spPr>
            <a:xfrm>
              <a:off x="6446450" y="3637446"/>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107" name="Straight Connector 33"/>
            <p:cNvCxnSpPr>
              <a:stCxn id="106" idx="2"/>
            </p:cNvCxnSpPr>
            <p:nvPr/>
          </p:nvCxnSpPr>
          <p:spPr>
            <a:xfrm flipH="1">
              <a:off x="5097584" y="3669450"/>
              <a:ext cx="1348866"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useBgFill="1">
        <p:nvSpPr>
          <p:cNvPr id="110" name="TextBox 48"/>
          <p:cNvSpPr txBox="1"/>
          <p:nvPr/>
        </p:nvSpPr>
        <p:spPr>
          <a:xfrm>
            <a:off x="7056760" y="4362377"/>
            <a:ext cx="1763711" cy="430887"/>
          </a:xfrm>
          <a:prstGeom prst="rect">
            <a:avLst/>
          </a:prstGeom>
        </p:spPr>
        <p:txBody>
          <a:bodyPr wrap="square" lIns="0" tIns="0" rIns="0" bIns="0" rtlCol="1">
            <a:spAutoFit/>
          </a:bodyPr>
          <a:lstStyle/>
          <a:p>
            <a:pPr algn="ctr" rtl="0">
              <a:spcAft>
                <a:spcPts val="1200"/>
              </a:spcAft>
            </a:pPr>
            <a:r>
              <a:rPr lang="en-US" sz="1400" dirty="0" err="1">
                <a:solidFill>
                  <a:schemeClr val="accent4">
                    <a:lumMod val="75000"/>
                  </a:schemeClr>
                </a:solidFill>
                <a:latin typeface="Lato Black" pitchFamily="34" charset="0"/>
                <a:ea typeface="Open Sans" pitchFamily="34" charset="0"/>
                <a:cs typeface="Open Sans" pitchFamily="34" charset="0"/>
              </a:rPr>
              <a:t>Programa</a:t>
            </a:r>
            <a:r>
              <a:rPr lang="en-US" sz="1400" dirty="0">
                <a:solidFill>
                  <a:schemeClr val="accent4">
                    <a:lumMod val="75000"/>
                  </a:schemeClr>
                </a:solidFill>
                <a:latin typeface="Lato Black" pitchFamily="34" charset="0"/>
                <a:ea typeface="Open Sans" pitchFamily="34" charset="0"/>
                <a:cs typeface="Open Sans" pitchFamily="34" charset="0"/>
              </a:rPr>
              <a:t> general de </a:t>
            </a:r>
            <a:r>
              <a:rPr lang="en-US" sz="1400" dirty="0" err="1">
                <a:solidFill>
                  <a:schemeClr val="accent4">
                    <a:lumMod val="75000"/>
                  </a:schemeClr>
                </a:solidFill>
                <a:latin typeface="Lato Black" pitchFamily="34" charset="0"/>
                <a:ea typeface="Open Sans" pitchFamily="34" charset="0"/>
                <a:cs typeface="Open Sans" pitchFamily="34" charset="0"/>
              </a:rPr>
              <a:t>capacitación</a:t>
            </a:r>
            <a:endParaRPr lang="en-US" sz="1400" dirty="0">
              <a:solidFill>
                <a:schemeClr val="accent4">
                  <a:lumMod val="75000"/>
                </a:schemeClr>
              </a:solidFill>
              <a:latin typeface="Lato Black" pitchFamily="34" charset="0"/>
              <a:ea typeface="Open Sans" pitchFamily="34" charset="0"/>
              <a:cs typeface="Open Sans" pitchFamily="34" charset="0"/>
            </a:endParaRPr>
          </a:p>
        </p:txBody>
      </p:sp>
      <p:sp>
        <p:nvSpPr>
          <p:cNvPr id="112" name="Rectángulo 111"/>
          <p:cNvSpPr/>
          <p:nvPr/>
        </p:nvSpPr>
        <p:spPr>
          <a:xfrm>
            <a:off x="108123" y="5810015"/>
            <a:ext cx="6948637" cy="738664"/>
          </a:xfrm>
          <a:prstGeom prst="rect">
            <a:avLst/>
          </a:prstGeom>
        </p:spPr>
        <p:txBody>
          <a:bodyPr wrap="square">
            <a:spAutoFit/>
          </a:bodyPr>
          <a:lstStyle/>
          <a:p>
            <a:pPr algn="ctr"/>
            <a:r>
              <a:rPr lang="es-MX" sz="1400" dirty="0">
                <a:solidFill>
                  <a:srgbClr val="000000"/>
                </a:solidFill>
              </a:rPr>
              <a:t>Instrumento que describe y da cuenta de manera general sobre las </a:t>
            </a:r>
            <a:r>
              <a:rPr lang="es-MX" sz="1400" dirty="0">
                <a:solidFill>
                  <a:srgbClr val="7030A0"/>
                </a:solidFill>
              </a:rPr>
              <a:t>medidas de seguridad técnicas, físicas y administrativas adoptadas por el responsable </a:t>
            </a:r>
            <a:r>
              <a:rPr lang="es-MX" sz="1400" dirty="0">
                <a:solidFill>
                  <a:srgbClr val="000000"/>
                </a:solidFill>
              </a:rPr>
              <a:t>para garantizar la confidencialidad, integridad y disponibilidad de los datos personales que posee; </a:t>
            </a:r>
            <a:endParaRPr lang="es-MX" sz="1400" dirty="0"/>
          </a:p>
        </p:txBody>
      </p:sp>
      <p:sp>
        <p:nvSpPr>
          <p:cNvPr id="113" name="Rectángulo 112"/>
          <p:cNvSpPr/>
          <p:nvPr/>
        </p:nvSpPr>
        <p:spPr>
          <a:xfrm>
            <a:off x="-726543" y="5393688"/>
            <a:ext cx="4572000" cy="369332"/>
          </a:xfrm>
          <a:prstGeom prst="rect">
            <a:avLst/>
          </a:prstGeom>
        </p:spPr>
        <p:txBody>
          <a:bodyPr>
            <a:spAutoFit/>
          </a:bodyPr>
          <a:lstStyle/>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Artículo 35 de la LGPDPPSO</a:t>
            </a:r>
            <a:endParaRPr lang="es-MX" b="1" dirty="0">
              <a:solidFill>
                <a:srgbClr val="0F7969"/>
              </a:solidFill>
            </a:endParaRPr>
          </a:p>
        </p:txBody>
      </p:sp>
      <p:pic>
        <p:nvPicPr>
          <p:cNvPr id="114" name="Picture 6" descr="Resultado de imagen para inventario icon"/>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3807523" y="3419139"/>
            <a:ext cx="500900" cy="5009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Imagen relacionada"/>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41087" y="2412615"/>
            <a:ext cx="534541" cy="53454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Resultado de imagen para risk icon"/>
          <p:cNvPicPr>
            <a:picLocks noChangeAspect="1" noChangeArrowheads="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3759749" y="1602146"/>
            <a:ext cx="488782" cy="40568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0" descr="Resultado de imagen para brecha icon"/>
          <p:cNvPicPr>
            <a:picLocks noChangeAspect="1" noChangeArrowheads="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4629198" y="1651748"/>
            <a:ext cx="807997" cy="49611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6" descr="Resultado de imagen para capacitacion icon"/>
          <p:cNvPicPr>
            <a:picLocks noChangeAspect="1" noChangeArrowheads="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brightnessContrast bright="78000"/>
                    </a14:imgEffect>
                  </a14:imgLayer>
                </a14:imgProps>
              </a:ext>
              <a:ext uri="{28A0092B-C50C-407E-A947-70E740481C1C}">
                <a14:useLocalDpi xmlns:a14="http://schemas.microsoft.com/office/drawing/2010/main" val="0"/>
              </a:ext>
            </a:extLst>
          </a:blip>
          <a:srcRect/>
          <a:stretch>
            <a:fillRect/>
          </a:stretch>
        </p:blipFill>
        <p:spPr bwMode="auto">
          <a:xfrm>
            <a:off x="4265563" y="4156615"/>
            <a:ext cx="387219" cy="378418"/>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2" descr="Resultado de imagen para plan icon"/>
          <p:cNvPicPr>
            <a:picLocks noChangeAspect="1" noChangeArrowheads="1"/>
          </p:cNvPicPr>
          <p:nvPr/>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47460" y="2538116"/>
            <a:ext cx="439065" cy="43906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4" descr="Resultado de imagen para lupa icon"/>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4975" y="3313877"/>
            <a:ext cx="561320" cy="56132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fld id="{1D9534A7-2E42-4C6E-B992-393D919EE39A}" type="slidenum">
              <a:rPr lang="es-ES" smtClean="0"/>
              <a:t>21</a:t>
            </a:fld>
            <a:endParaRPr lang="es-ES"/>
          </a:p>
        </p:txBody>
      </p:sp>
      <p:pic>
        <p:nvPicPr>
          <p:cNvPr id="50" name="Imagen 49"/>
          <p:cNvPicPr>
            <a:picLocks noChangeAspect="1"/>
          </p:cNvPicPr>
          <p:nvPr/>
        </p:nvPicPr>
        <p:blipFill>
          <a:blip r:embed="rId16"/>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418890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627784" y="-27384"/>
            <a:ext cx="6516216" cy="1143000"/>
          </a:xfrm>
        </p:spPr>
        <p:txBody>
          <a:bodyPr>
            <a:normAutofit fontScale="90000"/>
          </a:bodyPr>
          <a:lstStyle/>
          <a:p>
            <a:pPr algn="r"/>
            <a:r>
              <a:rPr lang="es-MX" sz="3200" dirty="0">
                <a:solidFill>
                  <a:schemeClr val="bg1"/>
                </a:solidFill>
              </a:rPr>
              <a:t>		</a:t>
            </a:r>
            <a:r>
              <a:rPr lang="es-MX" sz="4000" b="1" dirty="0">
                <a:solidFill>
                  <a:schemeClr val="bg1"/>
                </a:solidFill>
              </a:rPr>
              <a:t>Sistema de Gestión de Seguridad de Datos Personales</a:t>
            </a:r>
            <a:endParaRPr lang="es-MX" sz="3200" b="1" dirty="0">
              <a:solidFill>
                <a:schemeClr val="bg1"/>
              </a:solidFill>
            </a:endParaRPr>
          </a:p>
        </p:txBody>
      </p:sp>
      <p:graphicFrame>
        <p:nvGraphicFramePr>
          <p:cNvPr id="2" name="Diagrama 1"/>
          <p:cNvGraphicFramePr/>
          <p:nvPr>
            <p:extLst/>
          </p:nvPr>
        </p:nvGraphicFramePr>
        <p:xfrm>
          <a:off x="107504" y="1240489"/>
          <a:ext cx="903649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1792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normAutofit fontScale="90000"/>
          </a:bodyPr>
          <a:lstStyle/>
          <a:p>
            <a:pPr algn="r"/>
            <a:r>
              <a:rPr lang="es-MX" sz="3600" dirty="0">
                <a:solidFill>
                  <a:schemeClr val="bg1"/>
                </a:solidFill>
              </a:rPr>
              <a:t>				</a:t>
            </a:r>
            <a:r>
              <a:rPr lang="es-MX" sz="4000" b="1" dirty="0">
                <a:solidFill>
                  <a:schemeClr val="bg1"/>
                </a:solidFill>
              </a:rPr>
              <a:t>Caso de estudio: Instituto Mexicano de Audición (IMA) </a:t>
            </a:r>
          </a:p>
        </p:txBody>
      </p:sp>
      <p:pic>
        <p:nvPicPr>
          <p:cNvPr id="3074" name="Picture 2" descr="http://www.bpcpa.com/blogs/construction-accounting/wp-content/uploads/2012/04/Office-Building_iStock_000000976238X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666" y="1556792"/>
            <a:ext cx="6800667" cy="451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10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3648" y="5301208"/>
            <a:ext cx="6768752" cy="1362075"/>
          </a:xfrm>
        </p:spPr>
        <p:txBody>
          <a:bodyPr/>
          <a:lstStyle/>
          <a:p>
            <a:pPr algn="ctr"/>
            <a:r>
              <a:rPr lang="es-MX" dirty="0">
                <a:solidFill>
                  <a:srgbClr val="0F7969"/>
                </a:solidFill>
              </a:rPr>
              <a:t>FASE 1: Planear el SGSDP</a:t>
            </a:r>
          </a:p>
        </p:txBody>
      </p:sp>
      <p:pic>
        <p:nvPicPr>
          <p:cNvPr id="4" name="Imagen 3"/>
          <p:cNvPicPr>
            <a:picLocks noChangeAspect="1"/>
          </p:cNvPicPr>
          <p:nvPr/>
        </p:nvPicPr>
        <p:blipFill>
          <a:blip r:embed="rId3"/>
          <a:stretch>
            <a:fillRect/>
          </a:stretch>
        </p:blipFill>
        <p:spPr>
          <a:xfrm>
            <a:off x="1259632" y="1274818"/>
            <a:ext cx="6813065" cy="4032448"/>
          </a:xfrm>
          <a:prstGeom prst="rect">
            <a:avLst/>
          </a:prstGeom>
        </p:spPr>
      </p:pic>
    </p:spTree>
    <p:extLst>
      <p:ext uri="{BB962C8B-B14F-4D97-AF65-F5344CB8AC3E}">
        <p14:creationId xmlns:p14="http://schemas.microsoft.com/office/powerpoint/2010/main" val="2018105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25</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36" name="TextBox 28"/>
          <p:cNvSpPr txBox="1"/>
          <p:nvPr/>
        </p:nvSpPr>
        <p:spPr>
          <a:xfrm>
            <a:off x="791415" y="4218700"/>
            <a:ext cx="1887890" cy="615553"/>
          </a:xfrm>
          <a:prstGeom prst="rect">
            <a:avLst/>
          </a:prstGeom>
          <a:noFill/>
        </p:spPr>
        <p:txBody>
          <a:bodyPr wrap="square" lIns="0" tIns="0" rIns="0" bIns="0" rtlCol="1">
            <a:spAutoFit/>
          </a:bodyPr>
          <a:lstStyle/>
          <a:p>
            <a:pPr lvl="0" algn="ctr"/>
            <a:r>
              <a:rPr lang="es-MX" sz="2000" b="1" dirty="0">
                <a:solidFill>
                  <a:srgbClr val="00B49F"/>
                </a:solidFill>
                <a:ea typeface="Open Sans" pitchFamily="34" charset="0"/>
                <a:cs typeface="Open Sans" pitchFamily="34" charset="0"/>
              </a:rPr>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2. Política de Gestión de DP</a:t>
            </a:r>
          </a:p>
        </p:txBody>
      </p:sp>
      <p:sp>
        <p:nvSpPr>
          <p:cNvPr id="52" name="TextBox 28"/>
          <p:cNvSpPr txBox="1"/>
          <p:nvPr/>
        </p:nvSpPr>
        <p:spPr>
          <a:xfrm>
            <a:off x="2933302" y="4230464"/>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3. Funciones y Obligaciones</a:t>
            </a:r>
          </a:p>
        </p:txBody>
      </p:sp>
      <p:sp>
        <p:nvSpPr>
          <p:cNvPr id="53" name="TextBox 28"/>
          <p:cNvSpPr txBox="1"/>
          <p:nvPr/>
        </p:nvSpPr>
        <p:spPr>
          <a:xfrm>
            <a:off x="4008964" y="1678949"/>
            <a:ext cx="1851720" cy="215444"/>
          </a:xfrm>
          <a:prstGeom prst="rect">
            <a:avLst/>
          </a:prstGeom>
          <a:noFill/>
        </p:spPr>
        <p:txBody>
          <a:bodyPr wrap="square" lIns="0" tIns="0" rIns="0" bIns="0" rtlCol="1">
            <a:spAutoFit/>
          </a:bodyPr>
          <a:lstStyle/>
          <a:p>
            <a:pPr lvl="0" algn="ctr"/>
            <a:r>
              <a:rPr lang="es-MX" sz="1400" dirty="0">
                <a:solidFill>
                  <a:schemeClr val="bg1">
                    <a:lumMod val="75000"/>
                  </a:schemeClr>
                </a:solidFill>
              </a:rPr>
              <a:t>Paso 4. Inventario de DP</a:t>
            </a:r>
          </a:p>
        </p:txBody>
      </p:sp>
      <p:sp>
        <p:nvSpPr>
          <p:cNvPr id="54" name="TextBox 28"/>
          <p:cNvSpPr txBox="1"/>
          <p:nvPr/>
        </p:nvSpPr>
        <p:spPr>
          <a:xfrm>
            <a:off x="5330541" y="4230162"/>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5. Análisis de Riesgo de DP</a:t>
            </a:r>
          </a:p>
        </p:txBody>
      </p:sp>
      <p:sp>
        <p:nvSpPr>
          <p:cNvPr id="55" name="TextBox 28"/>
          <p:cNvSpPr txBox="1"/>
          <p:nvPr/>
        </p:nvSpPr>
        <p:spPr>
          <a:xfrm>
            <a:off x="6334515"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6. Análisis de Brecha</a:t>
            </a:r>
          </a:p>
        </p:txBody>
      </p:sp>
    </p:spTree>
    <p:extLst>
      <p:ext uri="{BB962C8B-B14F-4D97-AF65-F5344CB8AC3E}">
        <p14:creationId xmlns:p14="http://schemas.microsoft.com/office/powerpoint/2010/main" val="1838959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914400" y="0"/>
            <a:ext cx="8229600" cy="1143000"/>
          </a:xfrm>
        </p:spPr>
        <p:txBody>
          <a:bodyPr>
            <a:normAutofit fontScale="90000"/>
          </a:bodyPr>
          <a:lstStyle/>
          <a:p>
            <a:pPr algn="r"/>
            <a:r>
              <a:rPr lang="es-MX" sz="3600" dirty="0">
                <a:solidFill>
                  <a:schemeClr val="bg1"/>
                </a:solidFill>
              </a:rPr>
              <a:t>		</a:t>
            </a:r>
            <a:r>
              <a:rPr lang="es-MX" sz="3800" b="1" dirty="0">
                <a:solidFill>
                  <a:schemeClr val="bg1"/>
                </a:solidFill>
              </a:rPr>
              <a:t>Paso 1. Establecer el Alcance y los Objetivo</a:t>
            </a:r>
            <a:r>
              <a:rPr lang="es-MX" sz="4000" b="1" dirty="0">
                <a:solidFill>
                  <a:schemeClr val="bg1"/>
                </a:solidFill>
              </a:rPr>
              <a:t>s</a:t>
            </a:r>
          </a:p>
        </p:txBody>
      </p:sp>
      <p:sp>
        <p:nvSpPr>
          <p:cNvPr id="12" name="Forma libre: forma 11"/>
          <p:cNvSpPr/>
          <p:nvPr/>
        </p:nvSpPr>
        <p:spPr>
          <a:xfrm>
            <a:off x="914400" y="1631990"/>
            <a:ext cx="2877507" cy="1076930"/>
          </a:xfrm>
          <a:custGeom>
            <a:avLst/>
            <a:gdLst>
              <a:gd name="connsiteX0" fmla="*/ 0 w 2877507"/>
              <a:gd name="connsiteY0" fmla="*/ 201873 h 2018731"/>
              <a:gd name="connsiteX1" fmla="*/ 201873 w 2877507"/>
              <a:gd name="connsiteY1" fmla="*/ 0 h 2018731"/>
              <a:gd name="connsiteX2" fmla="*/ 2675634 w 2877507"/>
              <a:gd name="connsiteY2" fmla="*/ 0 h 2018731"/>
              <a:gd name="connsiteX3" fmla="*/ 2877507 w 2877507"/>
              <a:gd name="connsiteY3" fmla="*/ 201873 h 2018731"/>
              <a:gd name="connsiteX4" fmla="*/ 2877507 w 2877507"/>
              <a:gd name="connsiteY4" fmla="*/ 1816858 h 2018731"/>
              <a:gd name="connsiteX5" fmla="*/ 2675634 w 2877507"/>
              <a:gd name="connsiteY5" fmla="*/ 2018731 h 2018731"/>
              <a:gd name="connsiteX6" fmla="*/ 201873 w 2877507"/>
              <a:gd name="connsiteY6" fmla="*/ 2018731 h 2018731"/>
              <a:gd name="connsiteX7" fmla="*/ 0 w 2877507"/>
              <a:gd name="connsiteY7" fmla="*/ 1816858 h 2018731"/>
              <a:gd name="connsiteX8" fmla="*/ 0 w 2877507"/>
              <a:gd name="connsiteY8" fmla="*/ 201873 h 20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507" h="2018731">
                <a:moveTo>
                  <a:pt x="0" y="201873"/>
                </a:moveTo>
                <a:cubicBezTo>
                  <a:pt x="0" y="90382"/>
                  <a:pt x="90382" y="0"/>
                  <a:pt x="201873" y="0"/>
                </a:cubicBezTo>
                <a:lnTo>
                  <a:pt x="2675634" y="0"/>
                </a:lnTo>
                <a:cubicBezTo>
                  <a:pt x="2787125" y="0"/>
                  <a:pt x="2877507" y="90382"/>
                  <a:pt x="2877507" y="201873"/>
                </a:cubicBezTo>
                <a:lnTo>
                  <a:pt x="2877507" y="1816858"/>
                </a:lnTo>
                <a:cubicBezTo>
                  <a:pt x="2877507" y="1928349"/>
                  <a:pt x="2787125" y="2018731"/>
                  <a:pt x="2675634" y="2018731"/>
                </a:cubicBezTo>
                <a:lnTo>
                  <a:pt x="201873" y="2018731"/>
                </a:lnTo>
                <a:cubicBezTo>
                  <a:pt x="90382" y="2018731"/>
                  <a:pt x="0" y="1928349"/>
                  <a:pt x="0" y="1816858"/>
                </a:cubicBezTo>
                <a:lnTo>
                  <a:pt x="0" y="201873"/>
                </a:lnTo>
                <a:close/>
              </a:path>
            </a:pathLst>
          </a:custGeom>
          <a:solidFill>
            <a:srgbClr val="0F79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6287" tIns="196287" rIns="196287" bIns="196287" numCol="1" spcCol="1270" anchor="ctr" anchorCtr="0">
            <a:noAutofit/>
          </a:bodyPr>
          <a:lstStyle/>
          <a:p>
            <a:pPr marL="0" lvl="0" indent="0" algn="ctr" defTabSz="1600200">
              <a:lnSpc>
                <a:spcPct val="90000"/>
              </a:lnSpc>
              <a:spcBef>
                <a:spcPct val="0"/>
              </a:spcBef>
              <a:spcAft>
                <a:spcPct val="35000"/>
              </a:spcAft>
              <a:buNone/>
            </a:pPr>
            <a:r>
              <a:rPr lang="es-MX" sz="3600" b="1" kern="1200" dirty="0"/>
              <a:t>Alcance</a:t>
            </a:r>
          </a:p>
        </p:txBody>
      </p:sp>
      <p:sp>
        <p:nvSpPr>
          <p:cNvPr id="13" name="Forma libre: forma 12"/>
          <p:cNvSpPr/>
          <p:nvPr/>
        </p:nvSpPr>
        <p:spPr>
          <a:xfrm>
            <a:off x="938409" y="4033581"/>
            <a:ext cx="2877507" cy="935926"/>
          </a:xfrm>
          <a:custGeom>
            <a:avLst/>
            <a:gdLst>
              <a:gd name="connsiteX0" fmla="*/ 0 w 2877507"/>
              <a:gd name="connsiteY0" fmla="*/ 200613 h 2006133"/>
              <a:gd name="connsiteX1" fmla="*/ 200613 w 2877507"/>
              <a:gd name="connsiteY1" fmla="*/ 0 h 2006133"/>
              <a:gd name="connsiteX2" fmla="*/ 2676894 w 2877507"/>
              <a:gd name="connsiteY2" fmla="*/ 0 h 2006133"/>
              <a:gd name="connsiteX3" fmla="*/ 2877507 w 2877507"/>
              <a:gd name="connsiteY3" fmla="*/ 200613 h 2006133"/>
              <a:gd name="connsiteX4" fmla="*/ 2877507 w 2877507"/>
              <a:gd name="connsiteY4" fmla="*/ 1805520 h 2006133"/>
              <a:gd name="connsiteX5" fmla="*/ 2676894 w 2877507"/>
              <a:gd name="connsiteY5" fmla="*/ 2006133 h 2006133"/>
              <a:gd name="connsiteX6" fmla="*/ 200613 w 2877507"/>
              <a:gd name="connsiteY6" fmla="*/ 2006133 h 2006133"/>
              <a:gd name="connsiteX7" fmla="*/ 0 w 2877507"/>
              <a:gd name="connsiteY7" fmla="*/ 1805520 h 2006133"/>
              <a:gd name="connsiteX8" fmla="*/ 0 w 2877507"/>
              <a:gd name="connsiteY8" fmla="*/ 200613 h 200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507" h="2006133">
                <a:moveTo>
                  <a:pt x="0" y="200613"/>
                </a:moveTo>
                <a:cubicBezTo>
                  <a:pt x="0" y="89817"/>
                  <a:pt x="89817" y="0"/>
                  <a:pt x="200613" y="0"/>
                </a:cubicBezTo>
                <a:lnTo>
                  <a:pt x="2676894" y="0"/>
                </a:lnTo>
                <a:cubicBezTo>
                  <a:pt x="2787690" y="0"/>
                  <a:pt x="2877507" y="89817"/>
                  <a:pt x="2877507" y="200613"/>
                </a:cubicBezTo>
                <a:lnTo>
                  <a:pt x="2877507" y="1805520"/>
                </a:lnTo>
                <a:cubicBezTo>
                  <a:pt x="2877507" y="1916316"/>
                  <a:pt x="2787690" y="2006133"/>
                  <a:pt x="2676894" y="2006133"/>
                </a:cubicBezTo>
                <a:lnTo>
                  <a:pt x="200613" y="2006133"/>
                </a:lnTo>
                <a:cubicBezTo>
                  <a:pt x="89817" y="2006133"/>
                  <a:pt x="0" y="1916316"/>
                  <a:pt x="0" y="1805520"/>
                </a:cubicBezTo>
                <a:lnTo>
                  <a:pt x="0" y="200613"/>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918" tIns="195918" rIns="195918" bIns="195918" numCol="1" spcCol="1270" anchor="ctr" anchorCtr="0">
            <a:noAutofit/>
          </a:bodyPr>
          <a:lstStyle/>
          <a:p>
            <a:pPr marL="0" lvl="0" indent="0" algn="ctr" defTabSz="1600200">
              <a:lnSpc>
                <a:spcPct val="90000"/>
              </a:lnSpc>
              <a:spcBef>
                <a:spcPct val="0"/>
              </a:spcBef>
              <a:spcAft>
                <a:spcPct val="35000"/>
              </a:spcAft>
              <a:buNone/>
            </a:pPr>
            <a:r>
              <a:rPr lang="es-MX" sz="3600" b="1" kern="1200" dirty="0"/>
              <a:t>Objetivo</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830" y="4007721"/>
            <a:ext cx="3312368" cy="2072902"/>
          </a:xfrm>
          <a:prstGeom prst="rect">
            <a:avLst/>
          </a:prstGeom>
          <a:ln>
            <a:noFill/>
          </a:ln>
          <a:effectLst>
            <a:softEdge rad="112500"/>
          </a:effec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1340768"/>
            <a:ext cx="4061246" cy="2388495"/>
          </a:xfrm>
          <a:prstGeom prst="rect">
            <a:avLst/>
          </a:prstGeom>
          <a:ln>
            <a:noFill/>
          </a:ln>
          <a:effectLst>
            <a:outerShdw blurRad="292100" dist="139700" dir="2700000" algn="tl" rotWithShape="0">
              <a:srgbClr val="333333">
                <a:alpha val="65000"/>
              </a:srgbClr>
            </a:outerShdw>
          </a:effectLst>
        </p:spPr>
      </p:pic>
      <p:sp>
        <p:nvSpPr>
          <p:cNvPr id="2" name="CuadroTexto 1"/>
          <p:cNvSpPr txBox="1"/>
          <p:nvPr/>
        </p:nvSpPr>
        <p:spPr>
          <a:xfrm>
            <a:off x="777166" y="2832100"/>
            <a:ext cx="3151974" cy="369332"/>
          </a:xfrm>
          <a:prstGeom prst="rect">
            <a:avLst/>
          </a:prstGeom>
          <a:noFill/>
        </p:spPr>
        <p:txBody>
          <a:bodyPr wrap="square" rtlCol="0">
            <a:spAutoFit/>
          </a:bodyPr>
          <a:lstStyle/>
          <a:p>
            <a:pPr algn="ctr"/>
            <a:r>
              <a:rPr lang="es-MX" dirty="0">
                <a:solidFill>
                  <a:srgbClr val="0F7969"/>
                </a:solidFill>
              </a:rPr>
              <a:t>¿Hasta donde queremos llegar?</a:t>
            </a:r>
          </a:p>
        </p:txBody>
      </p:sp>
      <p:sp>
        <p:nvSpPr>
          <p:cNvPr id="9" name="CuadroTexto 8"/>
          <p:cNvSpPr txBox="1"/>
          <p:nvPr/>
        </p:nvSpPr>
        <p:spPr>
          <a:xfrm>
            <a:off x="1133260" y="5229200"/>
            <a:ext cx="2653130" cy="369332"/>
          </a:xfrm>
          <a:prstGeom prst="rect">
            <a:avLst/>
          </a:prstGeom>
          <a:noFill/>
        </p:spPr>
        <p:txBody>
          <a:bodyPr wrap="square" rtlCol="0">
            <a:spAutoFit/>
          </a:bodyPr>
          <a:lstStyle/>
          <a:p>
            <a:pPr algn="ctr"/>
            <a:r>
              <a:rPr lang="es-MX" dirty="0">
                <a:solidFill>
                  <a:srgbClr val="7030A0"/>
                </a:solidFill>
              </a:rPr>
              <a:t>¿Qué se quiere lograr?</a:t>
            </a:r>
          </a:p>
        </p:txBody>
      </p:sp>
    </p:spTree>
    <p:extLst>
      <p:ext uri="{BB962C8B-B14F-4D97-AF65-F5344CB8AC3E}">
        <p14:creationId xmlns:p14="http://schemas.microsoft.com/office/powerpoint/2010/main" val="3130260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jcvalda.files.wordpress.com/2012/01/administracion-por-objetivos.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120" y="1772816"/>
            <a:ext cx="2791695" cy="3456384"/>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p:nvPr>
        </p:nvSpPr>
        <p:spPr>
          <a:xfrm>
            <a:off x="914400" y="22413"/>
            <a:ext cx="8229600" cy="1143000"/>
          </a:xfrm>
        </p:spPr>
        <p:txBody>
          <a:bodyPr>
            <a:normAutofit fontScale="90000"/>
          </a:bodyPr>
          <a:lstStyle/>
          <a:p>
            <a:pPr algn="r"/>
            <a:r>
              <a:rPr lang="es-MX" sz="3600" dirty="0">
                <a:solidFill>
                  <a:schemeClr val="bg1"/>
                </a:solidFill>
              </a:rPr>
              <a:t>		</a:t>
            </a:r>
            <a:r>
              <a:rPr lang="es-MX" sz="3800" b="1" dirty="0">
                <a:solidFill>
                  <a:schemeClr val="bg1"/>
                </a:solidFill>
              </a:rPr>
              <a:t>Paso 1. Establecer el Alcance y los Objetivos</a:t>
            </a:r>
          </a:p>
        </p:txBody>
      </p:sp>
      <p:graphicFrame>
        <p:nvGraphicFramePr>
          <p:cNvPr id="5" name="Diagrama 4"/>
          <p:cNvGraphicFramePr/>
          <p:nvPr>
            <p:extLst/>
          </p:nvPr>
        </p:nvGraphicFramePr>
        <p:xfrm>
          <a:off x="539552" y="1844824"/>
          <a:ext cx="4488160" cy="3256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0948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0846" y="1421455"/>
            <a:ext cx="3015838" cy="1083374"/>
          </a:xfrm>
          <a:prstGeom prst="rect">
            <a:avLst/>
          </a:prstGeom>
        </p:spPr>
        <p:txBody>
          <a:bodyPr wrap="square">
            <a:spAutoFit/>
          </a:bodyPr>
          <a:lstStyle/>
          <a:p>
            <a:pPr algn="just">
              <a:lnSpc>
                <a:spcPct val="115000"/>
              </a:lnSpc>
              <a:spcAft>
                <a:spcPts val="1000"/>
              </a:spcAft>
            </a:pPr>
            <a:r>
              <a:rPr lang="es-NI"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Entrega</a:t>
            </a:r>
            <a:r>
              <a:rPr lang="es-NI" dirty="0">
                <a:solidFill>
                  <a:srgbClr val="365F91"/>
                </a:solidFill>
                <a:latin typeface="Calibri" panose="020F0502020204030204" pitchFamily="34" charset="0"/>
                <a:ea typeface="Calibri" panose="020F0502020204030204" pitchFamily="34" charset="0"/>
                <a:cs typeface="Times New Roman" panose="02020603050405020304" pitchFamily="18" charset="0"/>
              </a:rPr>
              <a:t> </a:t>
            </a:r>
            <a:r>
              <a:rPr lang="es-NI"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datos personales de identificación al personal del área de registro</a:t>
            </a:r>
            <a:endParaRPr lang="es-MX"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5" descr="http://3.bp.blogspot.com/_f73GPuX6JOY/TQIB03vs62I/AAAAAAAAAAQ/-YqdRhLW4ss/s1600/icono-tuenti-web20.png"/>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6417687" y="2600288"/>
            <a:ext cx="1219200" cy="1219201"/>
          </a:xfrm>
          <a:prstGeom prst="rect">
            <a:avLst/>
          </a:prstGeom>
          <a:noFill/>
        </p:spPr>
      </p:pic>
      <p:pic>
        <p:nvPicPr>
          <p:cNvPr id="5" name="12 Imagen" descr="PEOPLE2.png"/>
          <p:cNvPicPr>
            <a:picLocks noChangeAspect="1"/>
          </p:cNvPicPr>
          <p:nvPr/>
        </p:nvPicPr>
        <p:blipFill>
          <a:blip r:embed="rId4" cstate="print"/>
          <a:srcRect r="14138" b="26316"/>
          <a:stretch>
            <a:fillRect/>
          </a:stretch>
        </p:blipFill>
        <p:spPr>
          <a:xfrm>
            <a:off x="495271" y="2214655"/>
            <a:ext cx="2786082" cy="2000264"/>
          </a:xfrm>
          <a:prstGeom prst="rect">
            <a:avLst/>
          </a:prstGeom>
          <a:effectLst>
            <a:outerShdw blurRad="50800" dist="38100" dir="2700000" algn="tl" rotWithShape="0">
              <a:prstClr val="black">
                <a:alpha val="40000"/>
              </a:prstClr>
            </a:outerShdw>
          </a:effectLst>
        </p:spPr>
      </p:pic>
      <p:sp>
        <p:nvSpPr>
          <p:cNvPr id="6" name="Flecha curvada hacia abajo 5"/>
          <p:cNvSpPr/>
          <p:nvPr/>
        </p:nvSpPr>
        <p:spPr>
          <a:xfrm>
            <a:off x="3262531" y="2168240"/>
            <a:ext cx="3065388" cy="864096"/>
          </a:xfrm>
          <a:prstGeom prst="curved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 name="Flecha curvada hacia abajo 6"/>
          <p:cNvSpPr/>
          <p:nvPr/>
        </p:nvSpPr>
        <p:spPr>
          <a:xfrm flipH="1" flipV="1">
            <a:off x="3323169" y="4214919"/>
            <a:ext cx="2919660" cy="850777"/>
          </a:xfrm>
          <a:prstGeom prst="curvedDownArrow">
            <a:avLst/>
          </a:prstGeom>
          <a:solidFill>
            <a:srgbClr val="0F7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8" name="17 Rectángulo redondeado"/>
          <p:cNvSpPr/>
          <p:nvPr/>
        </p:nvSpPr>
        <p:spPr>
          <a:xfrm>
            <a:off x="395536" y="4466432"/>
            <a:ext cx="2985552" cy="442674"/>
          </a:xfrm>
          <a:prstGeom prst="roundRect">
            <a:avLst/>
          </a:prstGeom>
          <a:solidFill>
            <a:srgbClr val="7030A0"/>
          </a:solidFill>
          <a:effectLst>
            <a:outerShdw blurRad="40000" dist="23000" dir="5400000" rotWithShape="0">
              <a:srgbClr val="000000">
                <a:alpha val="35000"/>
              </a:srgbClr>
            </a:outerShdw>
            <a:reflection blurRad="6350" stA="52000" endA="300" endPos="35000" dir="5400000" sy="-100000" algn="bl" rotWithShape="0"/>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a:spAutoFit/>
          </a:bodyPr>
          <a:lstStyle/>
          <a:p>
            <a:pPr algn="ctr">
              <a:buFont typeface="Times" pitchFamily="18" charset="0"/>
              <a:buNone/>
            </a:pPr>
            <a:r>
              <a:rPr lang="es-ES" sz="2000" b="1" kern="0" dirty="0">
                <a:ln w="18415" cmpd="sng">
                  <a:noFill/>
                  <a:prstDash val="solid"/>
                </a:ln>
                <a:solidFill>
                  <a:srgbClr val="FFFFFF"/>
                </a:solidFill>
                <a:effectLst>
                  <a:outerShdw blurRad="38100" dist="38100" dir="2700000" algn="tl">
                    <a:srgbClr val="000000">
                      <a:alpha val="43137"/>
                    </a:srgbClr>
                  </a:outerShdw>
                </a:effectLst>
                <a:latin typeface="Candara" panose="020E0502030303020204" pitchFamily="34" charset="0"/>
                <a:cs typeface="Arial" pitchFamily="34" charset="0"/>
              </a:rPr>
              <a:t>Paciente (Titular)</a:t>
            </a:r>
          </a:p>
        </p:txBody>
      </p:sp>
      <p:sp>
        <p:nvSpPr>
          <p:cNvPr id="9" name="17 Rectángulo redondeado"/>
          <p:cNvSpPr/>
          <p:nvPr/>
        </p:nvSpPr>
        <p:spPr>
          <a:xfrm>
            <a:off x="6449553" y="4078451"/>
            <a:ext cx="2460472" cy="1123712"/>
          </a:xfrm>
          <a:prstGeom prst="roundRect">
            <a:avLst/>
          </a:prstGeom>
          <a:solidFill>
            <a:srgbClr val="008272"/>
          </a:solidFill>
          <a:effectLst>
            <a:outerShdw blurRad="40000" dist="23000" dir="5400000" rotWithShape="0">
              <a:srgbClr val="000000">
                <a:alpha val="35000"/>
              </a:srgbClr>
            </a:outerShdw>
            <a:reflection blurRad="6350" stA="52000" endA="300" endPos="35000" dir="5400000" sy="-100000" algn="bl" rotWithShape="0"/>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a:spAutoFit/>
          </a:bodyPr>
          <a:lstStyle/>
          <a:p>
            <a:pPr algn="ctr">
              <a:buFont typeface="Times" pitchFamily="18" charset="0"/>
              <a:buNone/>
            </a:pPr>
            <a:r>
              <a:rPr lang="es-ES" sz="2000" b="1" kern="0" dirty="0">
                <a:ln w="18415" cmpd="sng">
                  <a:noFill/>
                  <a:prstDash val="solid"/>
                </a:ln>
                <a:solidFill>
                  <a:srgbClr val="FFFFFF"/>
                </a:solidFill>
                <a:effectLst>
                  <a:outerShdw blurRad="38100" dist="38100" dir="2700000" algn="tl">
                    <a:srgbClr val="000000">
                      <a:alpha val="43137"/>
                    </a:srgbClr>
                  </a:outerShdw>
                </a:effectLst>
                <a:latin typeface="Candara" panose="020E0502030303020204" pitchFamily="34" charset="0"/>
                <a:cs typeface="Arial" pitchFamily="34" charset="0"/>
              </a:rPr>
              <a:t>Personal del área de donaciones (Responsable)</a:t>
            </a:r>
          </a:p>
        </p:txBody>
      </p:sp>
      <p:sp>
        <p:nvSpPr>
          <p:cNvPr id="10" name="Rectángulo 9"/>
          <p:cNvSpPr/>
          <p:nvPr/>
        </p:nvSpPr>
        <p:spPr>
          <a:xfrm>
            <a:off x="6122345" y="5327901"/>
            <a:ext cx="2802488" cy="1064650"/>
          </a:xfrm>
          <a:prstGeom prst="rect">
            <a:avLst/>
          </a:prstGeom>
        </p:spPr>
        <p:txBody>
          <a:bodyPr wrap="square">
            <a:spAutoFit/>
          </a:bodyPr>
          <a:lstStyle/>
          <a:p>
            <a:pPr algn="ctr">
              <a:lnSpc>
                <a:spcPct val="115000"/>
              </a:lnSpc>
              <a:spcAft>
                <a:spcPts val="1000"/>
              </a:spcAft>
            </a:pPr>
            <a:r>
              <a:rPr lang="es-NI" sz="2000" b="1" dirty="0">
                <a:solidFill>
                  <a:srgbClr val="0F7969"/>
                </a:solidFill>
                <a:latin typeface="Calibri" panose="020F0502020204030204" pitchFamily="34" charset="0"/>
                <a:ea typeface="Calibri" panose="020F0502020204030204" pitchFamily="34" charset="0"/>
                <a:cs typeface="Times New Roman" panose="02020603050405020304" pitchFamily="18" charset="0"/>
              </a:rPr>
              <a:t>Entrega</a:t>
            </a:r>
            <a:r>
              <a:rPr lang="es-NI" dirty="0">
                <a:solidFill>
                  <a:srgbClr val="365F91"/>
                </a:solidFill>
                <a:latin typeface="Calibri" panose="020F0502020204030204" pitchFamily="34" charset="0"/>
                <a:ea typeface="Calibri" panose="020F0502020204030204" pitchFamily="34" charset="0"/>
                <a:cs typeface="Times New Roman" panose="02020603050405020304" pitchFamily="18" charset="0"/>
              </a:rPr>
              <a:t> </a:t>
            </a:r>
            <a:r>
              <a:rPr lang="es-NI" dirty="0">
                <a:solidFill>
                  <a:srgbClr val="5E5E5E"/>
                </a:solidFill>
                <a:latin typeface="Calibri" panose="020F0502020204030204" pitchFamily="34" charset="0"/>
                <a:ea typeface="Calibri" panose="020F0502020204030204" pitchFamily="34" charset="0"/>
                <a:cs typeface="Times New Roman" panose="02020603050405020304" pitchFamily="18" charset="0"/>
              </a:rPr>
              <a:t>el resultado de la audiometría consentida por el paciente.</a:t>
            </a:r>
            <a:endParaRPr lang="es-MX" dirty="0">
              <a:solidFill>
                <a:srgbClr val="5E5E5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6327919" y="1423608"/>
            <a:ext cx="2199233" cy="1083374"/>
          </a:xfrm>
          <a:prstGeom prst="rect">
            <a:avLst/>
          </a:prstGeom>
        </p:spPr>
        <p:txBody>
          <a:bodyPr wrap="square">
            <a:spAutoFit/>
          </a:bodyPr>
          <a:lstStyle/>
          <a:p>
            <a:pPr algn="just">
              <a:lnSpc>
                <a:spcPct val="115000"/>
              </a:lnSpc>
              <a:spcAft>
                <a:spcPts val="1000"/>
              </a:spcAft>
            </a:pPr>
            <a:r>
              <a:rPr lang="es-NI" dirty="0">
                <a:solidFill>
                  <a:srgbClr val="5E5E5E"/>
                </a:solidFill>
                <a:latin typeface="Calibri" panose="020F0502020204030204" pitchFamily="34" charset="0"/>
                <a:ea typeface="Calibri" panose="020F0502020204030204" pitchFamily="34" charset="0"/>
                <a:cs typeface="Times New Roman" panose="02020603050405020304" pitchFamily="18" charset="0"/>
              </a:rPr>
              <a:t>Los</a:t>
            </a:r>
            <a:r>
              <a:rPr lang="es-NI" dirty="0">
                <a:solidFill>
                  <a:srgbClr val="365F91"/>
                </a:solidFill>
                <a:latin typeface="Calibri" panose="020F0502020204030204" pitchFamily="34" charset="0"/>
                <a:ea typeface="Calibri" panose="020F0502020204030204" pitchFamily="34" charset="0"/>
                <a:cs typeface="Times New Roman" panose="02020603050405020304" pitchFamily="18" charset="0"/>
              </a:rPr>
              <a:t> </a:t>
            </a:r>
            <a:r>
              <a:rPr lang="es-NI" sz="2000" b="1" dirty="0">
                <a:solidFill>
                  <a:srgbClr val="0F7969"/>
                </a:solidFill>
                <a:latin typeface="Calibri" panose="020F0502020204030204" pitchFamily="34" charset="0"/>
                <a:ea typeface="Calibri" panose="020F0502020204030204" pitchFamily="34" charset="0"/>
                <a:cs typeface="Times New Roman" panose="02020603050405020304" pitchFamily="18" charset="0"/>
              </a:rPr>
              <a:t>recibe</a:t>
            </a:r>
            <a:r>
              <a:rPr lang="es-NI" dirty="0">
                <a:solidFill>
                  <a:srgbClr val="365F91"/>
                </a:solidFill>
                <a:latin typeface="Calibri" panose="020F0502020204030204" pitchFamily="34" charset="0"/>
                <a:ea typeface="Calibri" panose="020F0502020204030204" pitchFamily="34" charset="0"/>
                <a:cs typeface="Times New Roman" panose="02020603050405020304" pitchFamily="18" charset="0"/>
              </a:rPr>
              <a:t> </a:t>
            </a:r>
            <a:r>
              <a:rPr lang="es-NI" dirty="0">
                <a:solidFill>
                  <a:srgbClr val="5E5E5E"/>
                </a:solidFill>
                <a:latin typeface="Calibri" panose="020F0502020204030204" pitchFamily="34" charset="0"/>
                <a:ea typeface="Calibri" panose="020F0502020204030204" pitchFamily="34" charset="0"/>
                <a:cs typeface="Times New Roman" panose="02020603050405020304" pitchFamily="18" charset="0"/>
              </a:rPr>
              <a:t>para otorgarle el servicio de audiometría.</a:t>
            </a:r>
          </a:p>
        </p:txBody>
      </p:sp>
      <p:sp>
        <p:nvSpPr>
          <p:cNvPr id="13" name="Rectángulo 12"/>
          <p:cNvSpPr/>
          <p:nvPr/>
        </p:nvSpPr>
        <p:spPr>
          <a:xfrm>
            <a:off x="578600" y="5243259"/>
            <a:ext cx="2802488" cy="764825"/>
          </a:xfrm>
          <a:prstGeom prst="rect">
            <a:avLst/>
          </a:prstGeom>
        </p:spPr>
        <p:txBody>
          <a:bodyPr wrap="square">
            <a:spAutoFit/>
          </a:bodyPr>
          <a:lstStyle/>
          <a:p>
            <a:pPr algn="just">
              <a:lnSpc>
                <a:spcPct val="115000"/>
              </a:lnSpc>
              <a:spcAft>
                <a:spcPts val="1000"/>
              </a:spcAft>
            </a:pPr>
            <a:r>
              <a:rPr lang="es-NI"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Recibe</a:t>
            </a:r>
            <a:r>
              <a:rPr lang="es-NI" sz="2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s-NI" dirty="0">
                <a:solidFill>
                  <a:srgbClr val="5E5E5E"/>
                </a:solidFill>
                <a:latin typeface="Calibri" panose="020F0502020204030204" pitchFamily="34" charset="0"/>
                <a:ea typeface="Calibri" panose="020F0502020204030204" pitchFamily="34" charset="0"/>
                <a:cs typeface="Times New Roman" panose="02020603050405020304" pitchFamily="18" charset="0"/>
              </a:rPr>
              <a:t>el resultado de la audiometría.</a:t>
            </a:r>
            <a:endParaRPr lang="es-MX" dirty="0">
              <a:solidFill>
                <a:srgbClr val="5E5E5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ítulo 4"/>
          <p:cNvSpPr txBox="1">
            <a:spLocks/>
          </p:cNvSpPr>
          <p:nvPr/>
        </p:nvSpPr>
        <p:spPr>
          <a:xfrm>
            <a:off x="680425" y="16415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4000" b="1" dirty="0">
                <a:solidFill>
                  <a:schemeClr val="bg1"/>
                </a:solidFill>
              </a:rPr>
              <a:t>Factores contractuales</a:t>
            </a:r>
          </a:p>
        </p:txBody>
      </p:sp>
    </p:spTree>
    <p:extLst>
      <p:ext uri="{BB962C8B-B14F-4D97-AF65-F5344CB8AC3E}">
        <p14:creationId xmlns:p14="http://schemas.microsoft.com/office/powerpoint/2010/main" val="3320930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anos a la o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2237461"/>
            <a:ext cx="9137496" cy="435989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700666" y="1715211"/>
            <a:ext cx="5749172" cy="5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5400" b="1" dirty="0">
                <a:solidFill>
                  <a:srgbClr val="7030A0"/>
                </a:solidFill>
              </a:rPr>
              <a:t>Manos a la obra</a:t>
            </a:r>
            <a:endParaRPr lang="es-MX" sz="5400" b="1" dirty="0">
              <a:solidFill>
                <a:srgbClr val="0F7969"/>
              </a:solidFill>
            </a:endParaRPr>
          </a:p>
        </p:txBody>
      </p:sp>
      <p:sp>
        <p:nvSpPr>
          <p:cNvPr id="7" name="Título 1"/>
          <p:cNvSpPr>
            <a:spLocks noGrp="1"/>
          </p:cNvSpPr>
          <p:nvPr>
            <p:ph type="title"/>
          </p:nvPr>
        </p:nvSpPr>
        <p:spPr>
          <a:xfrm>
            <a:off x="878904" y="-18256"/>
            <a:ext cx="8229600" cy="1143000"/>
          </a:xfrm>
        </p:spPr>
        <p:txBody>
          <a:bodyPr>
            <a:normAutofit/>
          </a:bodyPr>
          <a:lstStyle/>
          <a:p>
            <a:pPr algn="r"/>
            <a:r>
              <a:rPr lang="es-MX" sz="3200" dirty="0">
                <a:solidFill>
                  <a:schemeClr val="bg1"/>
                </a:solidFill>
              </a:rPr>
              <a:t>				</a:t>
            </a:r>
            <a:r>
              <a:rPr lang="es-MX" sz="3200" b="1" dirty="0">
                <a:solidFill>
                  <a:schemeClr val="bg1"/>
                </a:solidFill>
              </a:rPr>
              <a:t> Ejercicio 1. Factores contractuales</a:t>
            </a:r>
            <a:endParaRPr lang="es-MX" sz="3200" dirty="0">
              <a:solidFill>
                <a:schemeClr val="bg1"/>
              </a:solidFill>
            </a:endParaRPr>
          </a:p>
        </p:txBody>
      </p:sp>
    </p:spTree>
    <p:extLst>
      <p:ext uri="{BB962C8B-B14F-4D97-AF65-F5344CB8AC3E}">
        <p14:creationId xmlns:p14="http://schemas.microsoft.com/office/powerpoint/2010/main" val="296661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greso A La Escuela, Salón De Clases, La Escue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3994" y="3068960"/>
            <a:ext cx="3096796" cy="2035498"/>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191344" y="1279776"/>
            <a:ext cx="4308648" cy="430887"/>
          </a:xfrm>
          <a:prstGeom prst="rect">
            <a:avLst/>
          </a:prstGeom>
          <a:noFill/>
        </p:spPr>
        <p:txBody>
          <a:bodyPr wrap="square" rtlCol="0">
            <a:spAutoFit/>
          </a:bodyPr>
          <a:lstStyle/>
          <a:p>
            <a:r>
              <a:rPr lang="es-MX" sz="2200" b="1" i="1" dirty="0">
                <a:solidFill>
                  <a:srgbClr val="0F7969"/>
                </a:solidFill>
              </a:rPr>
              <a:t>Horario del taller:</a:t>
            </a:r>
            <a:r>
              <a:rPr lang="es-MX" sz="2200" i="1" dirty="0">
                <a:solidFill>
                  <a:srgbClr val="0F7969"/>
                </a:solidFill>
              </a:rPr>
              <a:t> </a:t>
            </a:r>
            <a:r>
              <a:rPr lang="es-MX" sz="2200" dirty="0"/>
              <a:t>10:00 a 14:00 pm</a:t>
            </a:r>
          </a:p>
        </p:txBody>
      </p:sp>
      <p:sp>
        <p:nvSpPr>
          <p:cNvPr id="8" name="Rectángulo 7"/>
          <p:cNvSpPr/>
          <p:nvPr/>
        </p:nvSpPr>
        <p:spPr>
          <a:xfrm>
            <a:off x="3291955" y="137245"/>
            <a:ext cx="5615769" cy="769441"/>
          </a:xfrm>
          <a:prstGeom prst="rect">
            <a:avLst/>
          </a:prstGeom>
        </p:spPr>
        <p:txBody>
          <a:bodyPr wrap="none">
            <a:spAutoFit/>
          </a:bodyPr>
          <a:lstStyle/>
          <a:p>
            <a:pPr algn="r"/>
            <a:r>
              <a:rPr lang="es-MX" sz="4400" b="1" dirty="0">
                <a:solidFill>
                  <a:schemeClr val="bg1"/>
                </a:solidFill>
                <a:latin typeface="+mj-lt"/>
                <a:ea typeface="+mj-ea"/>
                <a:cs typeface="+mj-cs"/>
              </a:rPr>
              <a:t>¡Bienvenido a tu Taller!</a:t>
            </a:r>
            <a:endParaRPr lang="es-ES" sz="4400" b="1" dirty="0">
              <a:solidFill>
                <a:schemeClr val="bg1"/>
              </a:solidFill>
              <a:latin typeface="+mj-lt"/>
              <a:ea typeface="+mj-ea"/>
              <a:cs typeface="+mj-cs"/>
            </a:endParaRPr>
          </a:p>
        </p:txBody>
      </p:sp>
      <p:sp>
        <p:nvSpPr>
          <p:cNvPr id="9" name="CuadroTexto 8"/>
          <p:cNvSpPr txBox="1"/>
          <p:nvPr/>
        </p:nvSpPr>
        <p:spPr>
          <a:xfrm>
            <a:off x="4659252" y="1172576"/>
            <a:ext cx="4248472" cy="769441"/>
          </a:xfrm>
          <a:prstGeom prst="rect">
            <a:avLst/>
          </a:prstGeom>
          <a:noFill/>
        </p:spPr>
        <p:txBody>
          <a:bodyPr wrap="square" rtlCol="0">
            <a:spAutoFit/>
          </a:bodyPr>
          <a:lstStyle/>
          <a:p>
            <a:r>
              <a:rPr lang="es-MX" sz="2200" b="1" i="1" dirty="0">
                <a:solidFill>
                  <a:srgbClr val="0F7969"/>
                </a:solidFill>
              </a:rPr>
              <a:t>Recesos:</a:t>
            </a:r>
            <a:r>
              <a:rPr lang="es-MX" sz="2200" b="1" dirty="0"/>
              <a:t> </a:t>
            </a:r>
            <a:r>
              <a:rPr lang="es-MX" sz="2200" dirty="0"/>
              <a:t>Un descanso de 15 a 20 minutos, indicado por el instructor</a:t>
            </a:r>
          </a:p>
        </p:txBody>
      </p:sp>
      <p:sp>
        <p:nvSpPr>
          <p:cNvPr id="5" name="CuadroTexto 4"/>
          <p:cNvSpPr txBox="1"/>
          <p:nvPr/>
        </p:nvSpPr>
        <p:spPr>
          <a:xfrm>
            <a:off x="2078289" y="2393301"/>
            <a:ext cx="1213666" cy="461665"/>
          </a:xfrm>
          <a:prstGeom prst="rect">
            <a:avLst/>
          </a:prstGeom>
          <a:noFill/>
        </p:spPr>
        <p:txBody>
          <a:bodyPr wrap="none" rtlCol="0">
            <a:spAutoFit/>
          </a:bodyPr>
          <a:lstStyle/>
          <a:p>
            <a:r>
              <a:rPr lang="es-MX" sz="2400" b="1" dirty="0">
                <a:solidFill>
                  <a:srgbClr val="7030A0"/>
                </a:solidFill>
              </a:rPr>
              <a:t>Agenda</a:t>
            </a:r>
            <a:r>
              <a:rPr lang="es-MX" dirty="0"/>
              <a:t>:</a:t>
            </a:r>
          </a:p>
        </p:txBody>
      </p:sp>
      <p:sp>
        <p:nvSpPr>
          <p:cNvPr id="6" name="Rectángulo 5"/>
          <p:cNvSpPr/>
          <p:nvPr/>
        </p:nvSpPr>
        <p:spPr>
          <a:xfrm>
            <a:off x="226041" y="2987367"/>
            <a:ext cx="5328592" cy="2169825"/>
          </a:xfrm>
          <a:prstGeom prst="rect">
            <a:avLst/>
          </a:prstGeom>
        </p:spPr>
        <p:txBody>
          <a:bodyPr wrap="square">
            <a:spAutoFit/>
          </a:bodyPr>
          <a:lstStyle/>
          <a:p>
            <a:pPr marL="285750" indent="-285750">
              <a:lnSpc>
                <a:spcPct val="150000"/>
              </a:lnSpc>
              <a:buClr>
                <a:srgbClr val="7030A0"/>
              </a:buClr>
              <a:buFont typeface="Wingdings" panose="05000000000000000000" pitchFamily="2" charset="2"/>
              <a:buChar char="§"/>
            </a:pPr>
            <a:r>
              <a:rPr lang="es-MX" dirty="0"/>
              <a:t>Principios y obligaciones de la Ley</a:t>
            </a:r>
          </a:p>
          <a:p>
            <a:pPr marL="285750" indent="-285750">
              <a:lnSpc>
                <a:spcPct val="150000"/>
              </a:lnSpc>
              <a:buClr>
                <a:srgbClr val="7030A0"/>
              </a:buClr>
              <a:buFont typeface="Wingdings" panose="05000000000000000000" pitchFamily="2" charset="2"/>
              <a:buChar char="§"/>
            </a:pPr>
            <a:r>
              <a:rPr lang="es-MX" dirty="0"/>
              <a:t>Importancia de la seguridad de los datos personales</a:t>
            </a:r>
          </a:p>
          <a:p>
            <a:pPr marL="285750" indent="-285750">
              <a:lnSpc>
                <a:spcPct val="150000"/>
              </a:lnSpc>
              <a:buClr>
                <a:srgbClr val="7030A0"/>
              </a:buClr>
              <a:buFont typeface="Wingdings" panose="05000000000000000000" pitchFamily="2" charset="2"/>
              <a:buChar char="§"/>
            </a:pPr>
            <a:r>
              <a:rPr lang="es-MX" dirty="0"/>
              <a:t>Publicaciones en materia de seguridad del INAI</a:t>
            </a:r>
          </a:p>
          <a:p>
            <a:pPr marL="285750" indent="-285750">
              <a:lnSpc>
                <a:spcPct val="150000"/>
              </a:lnSpc>
              <a:buClr>
                <a:srgbClr val="7030A0"/>
              </a:buClr>
              <a:buFont typeface="Wingdings" panose="05000000000000000000" pitchFamily="2" charset="2"/>
              <a:buChar char="§"/>
            </a:pPr>
            <a:r>
              <a:rPr lang="es-MX" dirty="0"/>
              <a:t>Definiciones útiles</a:t>
            </a:r>
          </a:p>
          <a:p>
            <a:pPr marL="285750" indent="-285750">
              <a:lnSpc>
                <a:spcPct val="150000"/>
              </a:lnSpc>
              <a:buClr>
                <a:srgbClr val="7030A0"/>
              </a:buClr>
              <a:buFont typeface="Wingdings" panose="05000000000000000000" pitchFamily="2" charset="2"/>
              <a:buChar char="§"/>
            </a:pPr>
            <a:r>
              <a:rPr lang="es-MX" dirty="0"/>
              <a:t>Implementación de un SGSDP – Caso IMA</a:t>
            </a:r>
          </a:p>
        </p:txBody>
      </p:sp>
    </p:spTree>
    <p:extLst>
      <p:ext uri="{BB962C8B-B14F-4D97-AF65-F5344CB8AC3E}">
        <p14:creationId xmlns:p14="http://schemas.microsoft.com/office/powerpoint/2010/main" val="2681469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167140353"/>
              </p:ext>
            </p:extLst>
          </p:nvPr>
        </p:nvGraphicFramePr>
        <p:xfrm>
          <a:off x="323528" y="1844824"/>
          <a:ext cx="8496944" cy="3468970"/>
        </p:xfrm>
        <a:graphic>
          <a:graphicData uri="http://schemas.openxmlformats.org/drawingml/2006/table">
            <a:tbl>
              <a:tblPr firstRow="1" firstCol="1" bandRow="1">
                <a:tableStyleId>{EB9631B5-78F2-41C9-869B-9F39066F8104}</a:tableStyleId>
              </a:tblPr>
              <a:tblGrid>
                <a:gridCol w="2153126">
                  <a:extLst>
                    <a:ext uri="{9D8B030D-6E8A-4147-A177-3AD203B41FA5}">
                      <a16:colId xmlns:a16="http://schemas.microsoft.com/office/drawing/2014/main" val="20000"/>
                    </a:ext>
                  </a:extLst>
                </a:gridCol>
                <a:gridCol w="6343818">
                  <a:extLst>
                    <a:ext uri="{9D8B030D-6E8A-4147-A177-3AD203B41FA5}">
                      <a16:colId xmlns:a16="http://schemas.microsoft.com/office/drawing/2014/main" val="20001"/>
                    </a:ext>
                  </a:extLst>
                </a:gridCol>
              </a:tblGrid>
              <a:tr h="1035904">
                <a:tc>
                  <a:txBody>
                    <a:bodyPr/>
                    <a:lstStyle/>
                    <a:p>
                      <a:pPr algn="ctr">
                        <a:lnSpc>
                          <a:spcPct val="115000"/>
                        </a:lnSpc>
                        <a:spcAft>
                          <a:spcPts val="0"/>
                        </a:spcAft>
                      </a:pPr>
                      <a:endParaRPr lang="es-NI" sz="2400" dirty="0">
                        <a:effectLst/>
                      </a:endParaRPr>
                    </a:p>
                    <a:p>
                      <a:pPr algn="ctr">
                        <a:lnSpc>
                          <a:spcPct val="115000"/>
                        </a:lnSpc>
                        <a:spcAft>
                          <a:spcPts val="0"/>
                        </a:spcAft>
                      </a:pPr>
                      <a:r>
                        <a:rPr lang="es-NI" sz="2000" dirty="0">
                          <a:effectLst/>
                        </a:rPr>
                        <a:t>Actores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ctr">
                        <a:lnSpc>
                          <a:spcPct val="115000"/>
                        </a:lnSpc>
                        <a:spcAft>
                          <a:spcPts val="0"/>
                        </a:spcAft>
                      </a:pPr>
                      <a:endParaRPr lang="es-MX" sz="2000" dirty="0">
                        <a:effectLst/>
                        <a:latin typeface="+mn-lt"/>
                        <a:ea typeface="+mn-ea"/>
                        <a:cs typeface="+mn-cs"/>
                      </a:endParaRPr>
                    </a:p>
                    <a:p>
                      <a:pPr algn="ctr">
                        <a:lnSpc>
                          <a:spcPct val="115000"/>
                        </a:lnSpc>
                        <a:spcAft>
                          <a:spcPts val="0"/>
                        </a:spcAft>
                      </a:pPr>
                      <a:r>
                        <a:rPr lang="es-MX" sz="2000" dirty="0">
                          <a:effectLst/>
                          <a:latin typeface="+mn-lt"/>
                          <a:ea typeface="+mn-ea"/>
                          <a:cs typeface="+mn-cs"/>
                        </a:rPr>
                        <a:t>¿Quiénes son los actores involucrados en el Instituto Mexicano</a:t>
                      </a:r>
                      <a:r>
                        <a:rPr lang="es-MX" sz="2000" baseline="0" dirty="0">
                          <a:effectLst/>
                          <a:latin typeface="+mn-lt"/>
                          <a:ea typeface="+mn-ea"/>
                          <a:cs typeface="+mn-cs"/>
                        </a:rPr>
                        <a:t> de Audición?</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extLst>
                  <a:ext uri="{0D108BD9-81ED-4DB2-BD59-A6C34878D82A}">
                    <a16:rowId xmlns:a16="http://schemas.microsoft.com/office/drawing/2014/main" val="10000"/>
                  </a:ext>
                </a:extLst>
              </a:tr>
              <a:tr h="165359">
                <a:tc>
                  <a:txBody>
                    <a:bodyPr/>
                    <a:lstStyle/>
                    <a:p>
                      <a:pPr algn="ctr">
                        <a:lnSpc>
                          <a:spcPct val="115000"/>
                        </a:lnSpc>
                        <a:spcAft>
                          <a:spcPts val="0"/>
                        </a:spcAft>
                      </a:pPr>
                      <a:r>
                        <a:rPr lang="es-NI" sz="2000" dirty="0">
                          <a:effectLst/>
                        </a:rPr>
                        <a:t>Titular (es)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l">
                        <a:lnSpc>
                          <a:spcPct val="115000"/>
                        </a:lnSpc>
                        <a:spcAft>
                          <a:spcPts val="0"/>
                        </a:spcAft>
                      </a:pPr>
                      <a:r>
                        <a:rPr lang="es-NI" sz="2000" dirty="0">
                          <a:effectLst/>
                          <a:latin typeface="+mn-lt"/>
                          <a:ea typeface="+mn-ea"/>
                          <a:cs typeface="+mn-cs"/>
                        </a:rPr>
                        <a:t>Pacientes, Prospectos,</a:t>
                      </a:r>
                      <a:r>
                        <a:rPr lang="es-NI" sz="2000" baseline="0" dirty="0">
                          <a:effectLst/>
                          <a:latin typeface="+mn-lt"/>
                          <a:ea typeface="+mn-ea"/>
                          <a:cs typeface="+mn-cs"/>
                        </a:rPr>
                        <a:t> Empleados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tc>
                <a:extLst>
                  <a:ext uri="{0D108BD9-81ED-4DB2-BD59-A6C34878D82A}">
                    <a16:rowId xmlns:a16="http://schemas.microsoft.com/office/drawing/2014/main" val="10001"/>
                  </a:ext>
                </a:extLst>
              </a:tr>
              <a:tr h="165359">
                <a:tc>
                  <a:txBody>
                    <a:bodyPr/>
                    <a:lstStyle/>
                    <a:p>
                      <a:pPr algn="ctr">
                        <a:lnSpc>
                          <a:spcPct val="115000"/>
                        </a:lnSpc>
                        <a:spcAft>
                          <a:spcPts val="0"/>
                        </a:spcAft>
                      </a:pPr>
                      <a:r>
                        <a:rPr lang="es-NI" sz="2000" dirty="0">
                          <a:effectLst/>
                        </a:rPr>
                        <a:t>Responsable (s)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l">
                        <a:lnSpc>
                          <a:spcPct val="115000"/>
                        </a:lnSpc>
                        <a:spcAft>
                          <a:spcPts val="0"/>
                        </a:spcAft>
                      </a:pPr>
                      <a:r>
                        <a:rPr lang="es-NI" sz="2000" dirty="0">
                          <a:effectLst/>
                        </a:rPr>
                        <a:t>Instituto Mexicano de Audición/Director General</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tc>
                <a:extLst>
                  <a:ext uri="{0D108BD9-81ED-4DB2-BD59-A6C34878D82A}">
                    <a16:rowId xmlns:a16="http://schemas.microsoft.com/office/drawing/2014/main" val="10002"/>
                  </a:ext>
                </a:extLst>
              </a:tr>
              <a:tr h="165359">
                <a:tc>
                  <a:txBody>
                    <a:bodyPr/>
                    <a:lstStyle/>
                    <a:p>
                      <a:pPr algn="ctr">
                        <a:lnSpc>
                          <a:spcPct val="115000"/>
                        </a:lnSpc>
                        <a:spcAft>
                          <a:spcPts val="0"/>
                        </a:spcAft>
                      </a:pPr>
                      <a:r>
                        <a:rPr lang="es-NI" sz="2000" dirty="0">
                          <a:effectLst/>
                        </a:rPr>
                        <a:t>Encargado (s)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l">
                        <a:lnSpc>
                          <a:spcPct val="115000"/>
                        </a:lnSpc>
                        <a:spcAft>
                          <a:spcPts val="0"/>
                        </a:spcAft>
                      </a:pPr>
                      <a:r>
                        <a:rPr lang="es-NI" sz="2000" dirty="0">
                          <a:effectLst/>
                        </a:rPr>
                        <a:t>PubliDatos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tc>
                <a:extLst>
                  <a:ext uri="{0D108BD9-81ED-4DB2-BD59-A6C34878D82A}">
                    <a16:rowId xmlns:a16="http://schemas.microsoft.com/office/drawing/2014/main" val="10003"/>
                  </a:ext>
                </a:extLst>
              </a:tr>
              <a:tr h="165359">
                <a:tc>
                  <a:txBody>
                    <a:bodyPr/>
                    <a:lstStyle/>
                    <a:p>
                      <a:pPr algn="ctr">
                        <a:lnSpc>
                          <a:spcPct val="115000"/>
                        </a:lnSpc>
                        <a:spcAft>
                          <a:spcPts val="0"/>
                        </a:spcAft>
                      </a:pPr>
                      <a:r>
                        <a:rPr lang="es-NI" sz="2000" dirty="0">
                          <a:effectLst/>
                        </a:rPr>
                        <a:t>Custodio (s)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l">
                        <a:lnSpc>
                          <a:spcPct val="115000"/>
                        </a:lnSpc>
                        <a:spcAft>
                          <a:spcPts val="0"/>
                        </a:spcAft>
                      </a:pPr>
                      <a:r>
                        <a:rPr lang="es-NI" sz="2000" dirty="0">
                          <a:effectLst/>
                        </a:rPr>
                        <a:t>Administrador 1, Administrador 2, Técnicos en Audiometría, Administrador de Donaciones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tc>
                <a:extLst>
                  <a:ext uri="{0D108BD9-81ED-4DB2-BD59-A6C34878D82A}">
                    <a16:rowId xmlns:a16="http://schemas.microsoft.com/office/drawing/2014/main" val="10004"/>
                  </a:ext>
                </a:extLst>
              </a:tr>
              <a:tr h="165359">
                <a:tc>
                  <a:txBody>
                    <a:bodyPr/>
                    <a:lstStyle/>
                    <a:p>
                      <a:pPr algn="ctr">
                        <a:lnSpc>
                          <a:spcPct val="115000"/>
                        </a:lnSpc>
                        <a:spcAft>
                          <a:spcPts val="0"/>
                        </a:spcAft>
                      </a:pPr>
                      <a:r>
                        <a:rPr lang="es-NI" sz="2000" dirty="0">
                          <a:effectLst/>
                        </a:rPr>
                        <a:t>Alta gerencia</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l">
                        <a:lnSpc>
                          <a:spcPct val="115000"/>
                        </a:lnSpc>
                        <a:spcAft>
                          <a:spcPts val="0"/>
                        </a:spcAft>
                      </a:pPr>
                      <a:r>
                        <a:rPr lang="es-NI" sz="2000" dirty="0">
                          <a:effectLst/>
                        </a:rPr>
                        <a:t>Director General, Subdirector de Recursos Humanos,</a:t>
                      </a:r>
                      <a:r>
                        <a:rPr lang="es-NI" sz="2000" baseline="0" dirty="0">
                          <a:effectLst/>
                        </a:rPr>
                        <a:t> </a:t>
                      </a:r>
                      <a:r>
                        <a:rPr lang="es-NI" sz="2000" dirty="0">
                          <a:effectLst/>
                        </a:rPr>
                        <a:t>Subdirector de Donaciones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tc>
                <a:extLst>
                  <a:ext uri="{0D108BD9-81ED-4DB2-BD59-A6C34878D82A}">
                    <a16:rowId xmlns:a16="http://schemas.microsoft.com/office/drawing/2014/main" val="10005"/>
                  </a:ext>
                </a:extLst>
              </a:tr>
            </a:tbl>
          </a:graphicData>
        </a:graphic>
      </p:graphicFrame>
      <p:sp>
        <p:nvSpPr>
          <p:cNvPr id="8" name="Título 1"/>
          <p:cNvSpPr>
            <a:spLocks noGrp="1"/>
          </p:cNvSpPr>
          <p:nvPr>
            <p:ph type="title"/>
          </p:nvPr>
        </p:nvSpPr>
        <p:spPr>
          <a:xfrm>
            <a:off x="878904" y="-18256"/>
            <a:ext cx="8229600" cy="1143000"/>
          </a:xfrm>
        </p:spPr>
        <p:txBody>
          <a:bodyPr>
            <a:normAutofit fontScale="90000"/>
          </a:bodyPr>
          <a:lstStyle/>
          <a:p>
            <a:pPr algn="r"/>
            <a:r>
              <a:rPr lang="es-MX" sz="4000" dirty="0">
                <a:solidFill>
                  <a:schemeClr val="bg1"/>
                </a:solidFill>
              </a:rPr>
              <a:t>				Ejercicio 1: Factores contractuales del IMA</a:t>
            </a:r>
          </a:p>
        </p:txBody>
      </p:sp>
    </p:spTree>
    <p:extLst>
      <p:ext uri="{BB962C8B-B14F-4D97-AF65-F5344CB8AC3E}">
        <p14:creationId xmlns:p14="http://schemas.microsoft.com/office/powerpoint/2010/main" val="921302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31</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36" name="TextBox 28"/>
          <p:cNvSpPr txBox="1"/>
          <p:nvPr/>
        </p:nvSpPr>
        <p:spPr>
          <a:xfrm>
            <a:off x="791415" y="4218700"/>
            <a:ext cx="188789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615553"/>
          </a:xfrm>
          <a:prstGeom prst="rect">
            <a:avLst/>
          </a:prstGeom>
          <a:noFill/>
        </p:spPr>
        <p:txBody>
          <a:bodyPr wrap="square" lIns="0" tIns="0" rIns="0" bIns="0" rtlCol="1">
            <a:spAutoFit/>
          </a:bodyPr>
          <a:lstStyle>
            <a:defPPr>
              <a:defRPr lang="es-ES"/>
            </a:defPPr>
            <a:lvl1pPr lvl="0" algn="ctr">
              <a:defRPr sz="2000" b="1">
                <a:solidFill>
                  <a:srgbClr val="00B49F"/>
                </a:solidFill>
                <a:ea typeface="Open Sans" pitchFamily="34" charset="0"/>
                <a:cs typeface="Open Sans" pitchFamily="34" charset="0"/>
              </a:defRPr>
            </a:lvl1pPr>
          </a:lstStyle>
          <a:p>
            <a:r>
              <a:rPr lang="es-MX" dirty="0">
                <a:solidFill>
                  <a:srgbClr val="7030A0"/>
                </a:solidFill>
              </a:rPr>
              <a:t>Paso 2. Política de Gestión de DP</a:t>
            </a:r>
          </a:p>
        </p:txBody>
      </p:sp>
      <p:sp>
        <p:nvSpPr>
          <p:cNvPr id="52" name="TextBox 28"/>
          <p:cNvSpPr txBox="1"/>
          <p:nvPr/>
        </p:nvSpPr>
        <p:spPr>
          <a:xfrm>
            <a:off x="2933302" y="4230464"/>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3. Funciones y Obligaciones</a:t>
            </a:r>
          </a:p>
        </p:txBody>
      </p:sp>
      <p:sp>
        <p:nvSpPr>
          <p:cNvPr id="53" name="TextBox 28"/>
          <p:cNvSpPr txBox="1"/>
          <p:nvPr/>
        </p:nvSpPr>
        <p:spPr>
          <a:xfrm>
            <a:off x="4008964" y="1678949"/>
            <a:ext cx="1851720" cy="215444"/>
          </a:xfrm>
          <a:prstGeom prst="rect">
            <a:avLst/>
          </a:prstGeom>
          <a:noFill/>
        </p:spPr>
        <p:txBody>
          <a:bodyPr wrap="square" lIns="0" tIns="0" rIns="0" bIns="0" rtlCol="1">
            <a:spAutoFit/>
          </a:bodyPr>
          <a:lstStyle/>
          <a:p>
            <a:pPr lvl="0" algn="ctr"/>
            <a:r>
              <a:rPr lang="es-MX" sz="1400" dirty="0">
                <a:solidFill>
                  <a:schemeClr val="bg1">
                    <a:lumMod val="75000"/>
                  </a:schemeClr>
                </a:solidFill>
              </a:rPr>
              <a:t>Paso 4. Inventario de DP</a:t>
            </a:r>
          </a:p>
        </p:txBody>
      </p:sp>
      <p:sp>
        <p:nvSpPr>
          <p:cNvPr id="54" name="TextBox 28"/>
          <p:cNvSpPr txBox="1"/>
          <p:nvPr/>
        </p:nvSpPr>
        <p:spPr>
          <a:xfrm>
            <a:off x="5330541" y="4230162"/>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5. Análisis de Riesgo de DP</a:t>
            </a:r>
          </a:p>
        </p:txBody>
      </p:sp>
      <p:sp>
        <p:nvSpPr>
          <p:cNvPr id="55" name="TextBox 28"/>
          <p:cNvSpPr txBox="1"/>
          <p:nvPr/>
        </p:nvSpPr>
        <p:spPr>
          <a:xfrm>
            <a:off x="6334515"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6. Análisis de Brecha</a:t>
            </a:r>
          </a:p>
        </p:txBody>
      </p:sp>
    </p:spTree>
    <p:extLst>
      <p:ext uri="{BB962C8B-B14F-4D97-AF65-F5344CB8AC3E}">
        <p14:creationId xmlns:p14="http://schemas.microsoft.com/office/powerpoint/2010/main" val="1364334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5736" y="0"/>
            <a:ext cx="6912768" cy="980728"/>
          </a:xfrm>
        </p:spPr>
        <p:txBody>
          <a:bodyPr>
            <a:noAutofit/>
          </a:bodyPr>
          <a:lstStyle/>
          <a:p>
            <a:pPr algn="r"/>
            <a:r>
              <a:rPr lang="es-MX" sz="2800" b="1" dirty="0">
                <a:solidFill>
                  <a:prstClr val="white"/>
                </a:solidFill>
              </a:rPr>
              <a:t>Paso 2. Elaboración de una Política de Gestión de Datos Personales</a:t>
            </a:r>
            <a:endParaRPr lang="es-MX" sz="3600" dirty="0">
              <a:solidFill>
                <a:schemeClr val="bg1"/>
              </a:solidFill>
            </a:endParaRPr>
          </a:p>
        </p:txBody>
      </p:sp>
      <p:pic>
        <p:nvPicPr>
          <p:cNvPr id="10" name="Picture 5" descr="http://3.bp.blogspot.com/_f73GPuX6JOY/TQIB03vs62I/AAAAAAAAAAQ/-YqdRhLW4ss/s1600/icono-tuenti-web20.png"/>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3160378" y="4349270"/>
            <a:ext cx="1003176" cy="1003177"/>
          </a:xfrm>
          <a:prstGeom prst="rect">
            <a:avLst/>
          </a:prstGeom>
          <a:noFill/>
        </p:spPr>
      </p:pic>
      <p:pic>
        <p:nvPicPr>
          <p:cNvPr id="11" name="Picture 6" descr="http://4.bp.blogspot.com/_Q4fiCVCUgng/SbEhVY8X_PI/AAAAAAAAAAM/dfKfIIntFQM/s320/confidencialidad.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564" y="4372168"/>
            <a:ext cx="1080120" cy="10801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jcvalda.files.wordpress.com/2012/01/administracion-por-objetivos.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9346" y="4373727"/>
            <a:ext cx="847479" cy="104926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6"/>
          <a:stretch>
            <a:fillRect/>
          </a:stretch>
        </p:blipFill>
        <p:spPr>
          <a:xfrm>
            <a:off x="6159566" y="4215349"/>
            <a:ext cx="1489218" cy="1440161"/>
          </a:xfrm>
          <a:prstGeom prst="rect">
            <a:avLst/>
          </a:prstGeom>
        </p:spPr>
      </p:pic>
      <p:pic>
        <p:nvPicPr>
          <p:cNvPr id="1026" name="Picture 2" descr="Resultado de imagen para calendar purpl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8411" y="4192041"/>
            <a:ext cx="1317637" cy="131763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127898" y="6381328"/>
            <a:ext cx="8718063" cy="273473"/>
          </a:xfrm>
          <a:prstGeom prst="rect">
            <a:avLst/>
          </a:prstGeom>
        </p:spPr>
        <p:txBody>
          <a:bodyPr wrap="square">
            <a:spAutoFit/>
          </a:bodyPr>
          <a:lstStyle/>
          <a:p>
            <a:pPr>
              <a:lnSpc>
                <a:spcPct val="107000"/>
              </a:lnSpc>
              <a:spcAft>
                <a:spcPts val="800"/>
              </a:spcAft>
            </a:pPr>
            <a:r>
              <a:rPr lang="en-US" sz="1100" b="1" i="1" dirty="0">
                <a:latin typeface="Calibri" panose="020F0502020204030204" pitchFamily="34" charset="0"/>
                <a:ea typeface="Calibri" panose="020F0502020204030204" pitchFamily="34" charset="0"/>
                <a:cs typeface="Times New Roman" panose="02020603050405020304" pitchFamily="18" charset="0"/>
              </a:rPr>
              <a:t>Fuente: </a:t>
            </a:r>
            <a:r>
              <a:rPr lang="en-US" sz="1100" i="1" dirty="0">
                <a:latin typeface="Calibri" panose="020F0502020204030204" pitchFamily="34" charset="0"/>
                <a:ea typeface="Calibri" panose="020F0502020204030204" pitchFamily="34" charset="0"/>
                <a:cs typeface="Times New Roman" panose="02020603050405020304" pitchFamily="18" charset="0"/>
              </a:rPr>
              <a:t>Technical Writing for IT Security Policies in Five Easy Steps, SANS Institute, InfoSec Reading Room.</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Resultado de imagen para salesm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8751" y="4215349"/>
            <a:ext cx="1558801" cy="127102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636082" y="2875910"/>
            <a:ext cx="1391469" cy="461665"/>
          </a:xfrm>
          <a:prstGeom prst="rect">
            <a:avLst/>
          </a:prstGeom>
          <a:solidFill>
            <a:srgbClr val="6B287F"/>
          </a:solidFill>
        </p:spPr>
        <p:txBody>
          <a:bodyPr wrap="square" rtlCol="0">
            <a:spAutoFit/>
          </a:bodyPr>
          <a:lstStyle/>
          <a:p>
            <a:pPr algn="ctr"/>
            <a:r>
              <a:rPr lang="es-MX" sz="1200" dirty="0">
                <a:solidFill>
                  <a:schemeClr val="bg1"/>
                </a:solidFill>
              </a:rPr>
              <a:t>Razón del Tratamiento</a:t>
            </a:r>
            <a:endParaRPr lang="es-MX" dirty="0">
              <a:solidFill>
                <a:schemeClr val="bg1"/>
              </a:solidFill>
            </a:endParaRPr>
          </a:p>
        </p:txBody>
      </p:sp>
      <p:grpSp>
        <p:nvGrpSpPr>
          <p:cNvPr id="5" name="Group 4"/>
          <p:cNvGrpSpPr>
            <a:grpSpLocks noChangeAspect="1"/>
          </p:cNvGrpSpPr>
          <p:nvPr/>
        </p:nvGrpSpPr>
        <p:grpSpPr bwMode="auto">
          <a:xfrm>
            <a:off x="128588" y="1341438"/>
            <a:ext cx="8893176" cy="2830512"/>
            <a:chOff x="81" y="845"/>
            <a:chExt cx="5602" cy="1783"/>
          </a:xfrm>
        </p:grpSpPr>
        <p:sp>
          <p:nvSpPr>
            <p:cNvPr id="7" name="AutoShape 3"/>
            <p:cNvSpPr>
              <a:spLocks noChangeAspect="1" noChangeArrowheads="1" noTextEdit="1"/>
            </p:cNvSpPr>
            <p:nvPr/>
          </p:nvSpPr>
          <p:spPr bwMode="auto">
            <a:xfrm>
              <a:off x="81" y="845"/>
              <a:ext cx="5602"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nvGrpSpPr>
            <p:cNvPr id="9" name="Group 205"/>
            <p:cNvGrpSpPr>
              <a:grpSpLocks/>
            </p:cNvGrpSpPr>
            <p:nvPr/>
          </p:nvGrpSpPr>
          <p:grpSpPr bwMode="auto">
            <a:xfrm>
              <a:off x="81" y="845"/>
              <a:ext cx="5600" cy="1595"/>
              <a:chOff x="81" y="845"/>
              <a:chExt cx="5600" cy="1595"/>
            </a:xfrm>
          </p:grpSpPr>
          <p:sp>
            <p:nvSpPr>
              <p:cNvPr id="38" name="Rectangle 5"/>
              <p:cNvSpPr>
                <a:spLocks noChangeArrowheads="1"/>
              </p:cNvSpPr>
              <p:nvPr/>
            </p:nvSpPr>
            <p:spPr bwMode="auto">
              <a:xfrm>
                <a:off x="90" y="853"/>
                <a:ext cx="5570" cy="26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9" name="Rectangle 6"/>
              <p:cNvSpPr>
                <a:spLocks noChangeArrowheads="1"/>
              </p:cNvSpPr>
              <p:nvPr/>
            </p:nvSpPr>
            <p:spPr bwMode="auto">
              <a:xfrm>
                <a:off x="125" y="858"/>
                <a:ext cx="5498" cy="25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0" name="Rectangle 7"/>
              <p:cNvSpPr>
                <a:spLocks noChangeArrowheads="1"/>
              </p:cNvSpPr>
              <p:nvPr/>
            </p:nvSpPr>
            <p:spPr bwMode="auto">
              <a:xfrm>
                <a:off x="2010" y="893"/>
                <a:ext cx="189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800" b="1" i="0" u="none" strike="noStrike" cap="none" normalizeH="0" baseline="0" dirty="0">
                    <a:ln>
                      <a:noFill/>
                    </a:ln>
                    <a:solidFill>
                      <a:schemeClr val="bg1"/>
                    </a:solidFill>
                    <a:effectLst/>
                    <a:latin typeface="Calibri" panose="020F0502020204030204" pitchFamily="34" charset="0"/>
                  </a:rPr>
                  <a:t>ESTRUCTURA DE UNA POLÍTICA</a:t>
                </a:r>
                <a:endParaRPr kumimoji="0" lang="es-MX" altLang="es-MX" sz="1800" b="0" i="0" u="none" strike="noStrike" cap="none" normalizeH="0" baseline="0" dirty="0">
                  <a:ln>
                    <a:noFill/>
                  </a:ln>
                  <a:solidFill>
                    <a:schemeClr val="bg1"/>
                  </a:solidFill>
                  <a:effectLst/>
                </a:endParaRPr>
              </a:p>
            </p:txBody>
          </p:sp>
          <p:sp>
            <p:nvSpPr>
              <p:cNvPr id="41" name="Rectangle 8"/>
              <p:cNvSpPr>
                <a:spLocks noChangeArrowheads="1"/>
              </p:cNvSpPr>
              <p:nvPr/>
            </p:nvSpPr>
            <p:spPr bwMode="auto">
              <a:xfrm>
                <a:off x="3640" y="859"/>
                <a:ext cx="11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800" b="1"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42" name="Rectangle 9"/>
              <p:cNvSpPr>
                <a:spLocks noChangeArrowheads="1"/>
              </p:cNvSpPr>
              <p:nvPr/>
            </p:nvSpPr>
            <p:spPr bwMode="auto">
              <a:xfrm>
                <a:off x="81" y="845"/>
                <a:ext cx="8" cy="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3" name="Rectangle 10"/>
              <p:cNvSpPr>
                <a:spLocks noChangeArrowheads="1"/>
              </p:cNvSpPr>
              <p:nvPr/>
            </p:nvSpPr>
            <p:spPr bwMode="auto">
              <a:xfrm>
                <a:off x="81" y="845"/>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4" name="Rectangle 11"/>
              <p:cNvSpPr>
                <a:spLocks noChangeArrowheads="1"/>
              </p:cNvSpPr>
              <p:nvPr/>
            </p:nvSpPr>
            <p:spPr bwMode="auto">
              <a:xfrm>
                <a:off x="89" y="845"/>
                <a:ext cx="557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5" name="Rectangle 12"/>
              <p:cNvSpPr>
                <a:spLocks noChangeArrowheads="1"/>
              </p:cNvSpPr>
              <p:nvPr/>
            </p:nvSpPr>
            <p:spPr bwMode="auto">
              <a:xfrm>
                <a:off x="89" y="853"/>
                <a:ext cx="5571" cy="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6" name="Rectangle 13"/>
              <p:cNvSpPr>
                <a:spLocks noChangeArrowheads="1"/>
              </p:cNvSpPr>
              <p:nvPr/>
            </p:nvSpPr>
            <p:spPr bwMode="auto">
              <a:xfrm>
                <a:off x="5660" y="845"/>
                <a:ext cx="7" cy="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7" name="Rectangle 14"/>
              <p:cNvSpPr>
                <a:spLocks noChangeArrowheads="1"/>
              </p:cNvSpPr>
              <p:nvPr/>
            </p:nvSpPr>
            <p:spPr bwMode="auto">
              <a:xfrm>
                <a:off x="5660" y="845"/>
                <a:ext cx="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8" name="Rectangle 15"/>
              <p:cNvSpPr>
                <a:spLocks noChangeArrowheads="1"/>
              </p:cNvSpPr>
              <p:nvPr/>
            </p:nvSpPr>
            <p:spPr bwMode="auto">
              <a:xfrm>
                <a:off x="81" y="859"/>
                <a:ext cx="8" cy="2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9" name="Rectangle 16"/>
              <p:cNvSpPr>
                <a:spLocks noChangeArrowheads="1"/>
              </p:cNvSpPr>
              <p:nvPr/>
            </p:nvSpPr>
            <p:spPr bwMode="auto">
              <a:xfrm>
                <a:off x="5660" y="859"/>
                <a:ext cx="7" cy="2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0" name="Rectangle 17"/>
              <p:cNvSpPr>
                <a:spLocks noChangeArrowheads="1"/>
              </p:cNvSpPr>
              <p:nvPr/>
            </p:nvSpPr>
            <p:spPr bwMode="auto">
              <a:xfrm>
                <a:off x="90" y="1131"/>
                <a:ext cx="1821" cy="238"/>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1" name="Rectangle 18"/>
              <p:cNvSpPr>
                <a:spLocks noChangeArrowheads="1"/>
              </p:cNvSpPr>
              <p:nvPr/>
            </p:nvSpPr>
            <p:spPr bwMode="auto">
              <a:xfrm>
                <a:off x="125" y="1137"/>
                <a:ext cx="1751"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2" name="Rectangle 19"/>
              <p:cNvSpPr>
                <a:spLocks noChangeArrowheads="1"/>
              </p:cNvSpPr>
              <p:nvPr/>
            </p:nvSpPr>
            <p:spPr bwMode="auto">
              <a:xfrm>
                <a:off x="830" y="1136"/>
                <a:ext cx="40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¿Qué?</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3" name="Rectangle 20"/>
              <p:cNvSpPr>
                <a:spLocks noChangeArrowheads="1"/>
              </p:cNvSpPr>
              <p:nvPr/>
            </p:nvSpPr>
            <p:spPr bwMode="auto">
              <a:xfrm>
                <a:off x="1170" y="11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4" name="Rectangle 21"/>
              <p:cNvSpPr>
                <a:spLocks noChangeArrowheads="1"/>
              </p:cNvSpPr>
              <p:nvPr/>
            </p:nvSpPr>
            <p:spPr bwMode="auto">
              <a:xfrm>
                <a:off x="1920" y="1131"/>
                <a:ext cx="992" cy="238"/>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5" name="Rectangle 22"/>
              <p:cNvSpPr>
                <a:spLocks noChangeArrowheads="1"/>
              </p:cNvSpPr>
              <p:nvPr/>
            </p:nvSpPr>
            <p:spPr bwMode="auto">
              <a:xfrm>
                <a:off x="1956" y="1137"/>
                <a:ext cx="920"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6" name="Rectangle 23"/>
              <p:cNvSpPr>
                <a:spLocks noChangeArrowheads="1"/>
              </p:cNvSpPr>
              <p:nvPr/>
            </p:nvSpPr>
            <p:spPr bwMode="auto">
              <a:xfrm>
                <a:off x="2196" y="1136"/>
                <a:ext cx="28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¿Qu</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7" name="Rectangle 24"/>
              <p:cNvSpPr>
                <a:spLocks noChangeArrowheads="1"/>
              </p:cNvSpPr>
              <p:nvPr/>
            </p:nvSpPr>
            <p:spPr bwMode="auto">
              <a:xfrm>
                <a:off x="2411" y="1136"/>
                <a:ext cx="291"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ién?</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8" name="Rectangle 25"/>
              <p:cNvSpPr>
                <a:spLocks noChangeArrowheads="1"/>
              </p:cNvSpPr>
              <p:nvPr/>
            </p:nvSpPr>
            <p:spPr bwMode="auto">
              <a:xfrm>
                <a:off x="2635" y="11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solidFill>
                      <a:srgbClr val="FFFFFF"/>
                    </a:solidFill>
                    <a:effectLst/>
                    <a:latin typeface="Calibri" panose="020F0502020204030204" pitchFamily="34" charset="0"/>
                  </a:rPr>
                  <a:t>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59" name="Rectangle 26"/>
              <p:cNvSpPr>
                <a:spLocks noChangeArrowheads="1"/>
              </p:cNvSpPr>
              <p:nvPr/>
            </p:nvSpPr>
            <p:spPr bwMode="auto">
              <a:xfrm>
                <a:off x="2920" y="1131"/>
                <a:ext cx="907" cy="238"/>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1" name="Rectangle 28"/>
              <p:cNvSpPr>
                <a:spLocks noChangeArrowheads="1"/>
              </p:cNvSpPr>
              <p:nvPr/>
            </p:nvSpPr>
            <p:spPr bwMode="auto">
              <a:xfrm>
                <a:off x="3107" y="1136"/>
                <a:ext cx="599"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solidFill>
                      <a:srgbClr val="FFFFFF"/>
                    </a:solidFill>
                    <a:effectLst/>
                    <a:latin typeface="Calibri" panose="020F0502020204030204" pitchFamily="34" charset="0"/>
                  </a:rPr>
                  <a:t>¿Por qué?</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62" name="Rectangle 29"/>
              <p:cNvSpPr>
                <a:spLocks noChangeArrowheads="1"/>
              </p:cNvSpPr>
              <p:nvPr/>
            </p:nvSpPr>
            <p:spPr bwMode="auto">
              <a:xfrm>
                <a:off x="3639" y="11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63" name="Rectangle 30"/>
              <p:cNvSpPr>
                <a:spLocks noChangeArrowheads="1"/>
              </p:cNvSpPr>
              <p:nvPr/>
            </p:nvSpPr>
            <p:spPr bwMode="auto">
              <a:xfrm>
                <a:off x="3836" y="1137"/>
                <a:ext cx="906"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24" name="Rectangle 31"/>
              <p:cNvSpPr>
                <a:spLocks noChangeArrowheads="1"/>
              </p:cNvSpPr>
              <p:nvPr/>
            </p:nvSpPr>
            <p:spPr bwMode="auto">
              <a:xfrm>
                <a:off x="3836" y="1137"/>
                <a:ext cx="906"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25" name="Rectangle 32"/>
              <p:cNvSpPr>
                <a:spLocks noChangeArrowheads="1"/>
              </p:cNvSpPr>
              <p:nvPr/>
            </p:nvSpPr>
            <p:spPr bwMode="auto">
              <a:xfrm>
                <a:off x="4054" y="1136"/>
                <a:ext cx="4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solidFill>
                      <a:srgbClr val="FFFFFF"/>
                    </a:solidFill>
                    <a:effectLst/>
                    <a:latin typeface="Calibri" panose="020F0502020204030204" pitchFamily="34" charset="0"/>
                  </a:rPr>
                  <a:t>¿Cómo?</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027" name="Rectangle 33"/>
              <p:cNvSpPr>
                <a:spLocks noChangeArrowheads="1"/>
              </p:cNvSpPr>
              <p:nvPr/>
            </p:nvSpPr>
            <p:spPr bwMode="auto">
              <a:xfrm>
                <a:off x="4524" y="11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28" name="Rectangle 34"/>
              <p:cNvSpPr>
                <a:spLocks noChangeArrowheads="1"/>
              </p:cNvSpPr>
              <p:nvPr/>
            </p:nvSpPr>
            <p:spPr bwMode="auto">
              <a:xfrm>
                <a:off x="4750" y="1131"/>
                <a:ext cx="910" cy="238"/>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29" name="Rectangle 35"/>
              <p:cNvSpPr>
                <a:spLocks noChangeArrowheads="1"/>
              </p:cNvSpPr>
              <p:nvPr/>
            </p:nvSpPr>
            <p:spPr bwMode="auto">
              <a:xfrm>
                <a:off x="4787" y="1137"/>
                <a:ext cx="836"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0" name="Rectangle 36"/>
              <p:cNvSpPr>
                <a:spLocks noChangeArrowheads="1"/>
              </p:cNvSpPr>
              <p:nvPr/>
            </p:nvSpPr>
            <p:spPr bwMode="auto">
              <a:xfrm>
                <a:off x="4807" y="1164"/>
                <a:ext cx="87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1" i="0" u="none" strike="noStrike" cap="none" normalizeH="0" baseline="0" dirty="0">
                    <a:ln>
                      <a:noFill/>
                    </a:ln>
                    <a:solidFill>
                      <a:srgbClr val="FFFFFF"/>
                    </a:solidFill>
                    <a:effectLst/>
                    <a:latin typeface="Calibri" panose="020F0502020204030204" pitchFamily="34" charset="0"/>
                  </a:rPr>
                  <a:t>¿Cuándo/donde?</a:t>
                </a:r>
                <a:endParaRPr kumimoji="0" lang="es-MX" altLang="es-MX" sz="1600" b="0" i="0" u="none" strike="noStrike" cap="none" normalizeH="0" baseline="0" dirty="0">
                  <a:ln>
                    <a:noFill/>
                  </a:ln>
                  <a:solidFill>
                    <a:schemeClr val="tx1"/>
                  </a:solidFill>
                  <a:effectLst/>
                  <a:latin typeface="Arial" panose="020B0604020202020204" pitchFamily="34" charset="0"/>
                </a:endParaRPr>
              </a:p>
            </p:txBody>
          </p:sp>
          <p:sp>
            <p:nvSpPr>
              <p:cNvPr id="1031" name="Rectangle 37"/>
              <p:cNvSpPr>
                <a:spLocks noChangeArrowheads="1"/>
              </p:cNvSpPr>
              <p:nvPr/>
            </p:nvSpPr>
            <p:spPr bwMode="auto">
              <a:xfrm>
                <a:off x="5467" y="11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32" name="Rectangle 38"/>
              <p:cNvSpPr>
                <a:spLocks noChangeArrowheads="1"/>
              </p:cNvSpPr>
              <p:nvPr/>
            </p:nvSpPr>
            <p:spPr bwMode="auto">
              <a:xfrm>
                <a:off x="81" y="1113"/>
                <a:ext cx="8"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3" name="Rectangle 39"/>
              <p:cNvSpPr>
                <a:spLocks noChangeArrowheads="1"/>
              </p:cNvSpPr>
              <p:nvPr/>
            </p:nvSpPr>
            <p:spPr bwMode="auto">
              <a:xfrm>
                <a:off x="89" y="1113"/>
                <a:ext cx="182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4" name="Rectangle 40"/>
              <p:cNvSpPr>
                <a:spLocks noChangeArrowheads="1"/>
              </p:cNvSpPr>
              <p:nvPr/>
            </p:nvSpPr>
            <p:spPr bwMode="auto">
              <a:xfrm>
                <a:off x="1911" y="1113"/>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5" name="Rectangle 41"/>
              <p:cNvSpPr>
                <a:spLocks noChangeArrowheads="1"/>
              </p:cNvSpPr>
              <p:nvPr/>
            </p:nvSpPr>
            <p:spPr bwMode="auto">
              <a:xfrm>
                <a:off x="1935" y="1113"/>
                <a:ext cx="976"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6" name="Rectangle 42"/>
              <p:cNvSpPr>
                <a:spLocks noChangeArrowheads="1"/>
              </p:cNvSpPr>
              <p:nvPr/>
            </p:nvSpPr>
            <p:spPr bwMode="auto">
              <a:xfrm>
                <a:off x="2911" y="1113"/>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7" name="Rectangle 43"/>
              <p:cNvSpPr>
                <a:spLocks noChangeArrowheads="1"/>
              </p:cNvSpPr>
              <p:nvPr/>
            </p:nvSpPr>
            <p:spPr bwMode="auto">
              <a:xfrm>
                <a:off x="2935" y="1113"/>
                <a:ext cx="89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8" name="Rectangle 44"/>
              <p:cNvSpPr>
                <a:spLocks noChangeArrowheads="1"/>
              </p:cNvSpPr>
              <p:nvPr/>
            </p:nvSpPr>
            <p:spPr bwMode="auto">
              <a:xfrm>
                <a:off x="3827" y="1113"/>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9" name="Rectangle 45"/>
              <p:cNvSpPr>
                <a:spLocks noChangeArrowheads="1"/>
              </p:cNvSpPr>
              <p:nvPr/>
            </p:nvSpPr>
            <p:spPr bwMode="auto">
              <a:xfrm>
                <a:off x="3851" y="1113"/>
                <a:ext cx="891"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0" name="Rectangle 46"/>
              <p:cNvSpPr>
                <a:spLocks noChangeArrowheads="1"/>
              </p:cNvSpPr>
              <p:nvPr/>
            </p:nvSpPr>
            <p:spPr bwMode="auto">
              <a:xfrm>
                <a:off x="4742" y="1113"/>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1" name="Rectangle 47"/>
              <p:cNvSpPr>
                <a:spLocks noChangeArrowheads="1"/>
              </p:cNvSpPr>
              <p:nvPr/>
            </p:nvSpPr>
            <p:spPr bwMode="auto">
              <a:xfrm>
                <a:off x="4766" y="1113"/>
                <a:ext cx="89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2" name="Rectangle 48"/>
              <p:cNvSpPr>
                <a:spLocks noChangeArrowheads="1"/>
              </p:cNvSpPr>
              <p:nvPr/>
            </p:nvSpPr>
            <p:spPr bwMode="auto">
              <a:xfrm>
                <a:off x="5660" y="1113"/>
                <a:ext cx="7"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3" name="Rectangle 49"/>
              <p:cNvSpPr>
                <a:spLocks noChangeArrowheads="1"/>
              </p:cNvSpPr>
              <p:nvPr/>
            </p:nvSpPr>
            <p:spPr bwMode="auto">
              <a:xfrm>
                <a:off x="81" y="1137"/>
                <a:ext cx="8"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4" name="Rectangle 50"/>
              <p:cNvSpPr>
                <a:spLocks noChangeArrowheads="1"/>
              </p:cNvSpPr>
              <p:nvPr/>
            </p:nvSpPr>
            <p:spPr bwMode="auto">
              <a:xfrm>
                <a:off x="1911" y="1137"/>
                <a:ext cx="8"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5" name="Rectangle 51"/>
              <p:cNvSpPr>
                <a:spLocks noChangeArrowheads="1"/>
              </p:cNvSpPr>
              <p:nvPr/>
            </p:nvSpPr>
            <p:spPr bwMode="auto">
              <a:xfrm>
                <a:off x="2911" y="1137"/>
                <a:ext cx="8"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6" name="Rectangle 52"/>
              <p:cNvSpPr>
                <a:spLocks noChangeArrowheads="1"/>
              </p:cNvSpPr>
              <p:nvPr/>
            </p:nvSpPr>
            <p:spPr bwMode="auto">
              <a:xfrm>
                <a:off x="3827" y="1137"/>
                <a:ext cx="8"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7" name="Rectangle 53"/>
              <p:cNvSpPr>
                <a:spLocks noChangeArrowheads="1"/>
              </p:cNvSpPr>
              <p:nvPr/>
            </p:nvSpPr>
            <p:spPr bwMode="auto">
              <a:xfrm>
                <a:off x="4742" y="1137"/>
                <a:ext cx="8"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8" name="Rectangle 54"/>
              <p:cNvSpPr>
                <a:spLocks noChangeArrowheads="1"/>
              </p:cNvSpPr>
              <p:nvPr/>
            </p:nvSpPr>
            <p:spPr bwMode="auto">
              <a:xfrm>
                <a:off x="5660" y="1137"/>
                <a:ext cx="7"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9" name="Rectangle 55"/>
              <p:cNvSpPr>
                <a:spLocks noChangeArrowheads="1"/>
              </p:cNvSpPr>
              <p:nvPr/>
            </p:nvSpPr>
            <p:spPr bwMode="auto">
              <a:xfrm>
                <a:off x="90" y="1388"/>
                <a:ext cx="1821" cy="407"/>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0" name="Rectangle 56"/>
              <p:cNvSpPr>
                <a:spLocks noChangeArrowheads="1"/>
              </p:cNvSpPr>
              <p:nvPr/>
            </p:nvSpPr>
            <p:spPr bwMode="auto">
              <a:xfrm>
                <a:off x="125" y="1393"/>
                <a:ext cx="1751" cy="233"/>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1" name="Rectangle 57"/>
              <p:cNvSpPr>
                <a:spLocks noChangeArrowheads="1"/>
              </p:cNvSpPr>
              <p:nvPr/>
            </p:nvSpPr>
            <p:spPr bwMode="auto">
              <a:xfrm>
                <a:off x="429" y="1393"/>
                <a:ext cx="120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¿Qué voy a proteger?</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52" name="Rectangle 58"/>
              <p:cNvSpPr>
                <a:spLocks noChangeArrowheads="1"/>
              </p:cNvSpPr>
              <p:nvPr/>
            </p:nvSpPr>
            <p:spPr bwMode="auto">
              <a:xfrm>
                <a:off x="1570" y="1393"/>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53" name="Rectangle 59"/>
              <p:cNvSpPr>
                <a:spLocks noChangeArrowheads="1"/>
              </p:cNvSpPr>
              <p:nvPr/>
            </p:nvSpPr>
            <p:spPr bwMode="auto">
              <a:xfrm>
                <a:off x="1920" y="1388"/>
                <a:ext cx="992" cy="407"/>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4" name="Rectangle 60"/>
              <p:cNvSpPr>
                <a:spLocks noChangeArrowheads="1"/>
              </p:cNvSpPr>
              <p:nvPr/>
            </p:nvSpPr>
            <p:spPr bwMode="auto">
              <a:xfrm>
                <a:off x="1956" y="1393"/>
                <a:ext cx="920" cy="170"/>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5" name="Rectangle 61"/>
              <p:cNvSpPr>
                <a:spLocks noChangeArrowheads="1"/>
              </p:cNvSpPr>
              <p:nvPr/>
            </p:nvSpPr>
            <p:spPr bwMode="auto">
              <a:xfrm>
                <a:off x="2038" y="1393"/>
                <a:ext cx="850"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¿Quién lo va a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56" name="Rectangle 62"/>
              <p:cNvSpPr>
                <a:spLocks noChangeArrowheads="1"/>
              </p:cNvSpPr>
              <p:nvPr/>
            </p:nvSpPr>
            <p:spPr bwMode="auto">
              <a:xfrm>
                <a:off x="1956" y="1563"/>
                <a:ext cx="920"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7" name="Rectangle 63"/>
              <p:cNvSpPr>
                <a:spLocks noChangeArrowheads="1"/>
              </p:cNvSpPr>
              <p:nvPr/>
            </p:nvSpPr>
            <p:spPr bwMode="auto">
              <a:xfrm>
                <a:off x="2154" y="1562"/>
                <a:ext cx="588"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solidFill>
                      <a:srgbClr val="FFFFFF"/>
                    </a:solidFill>
                    <a:effectLst/>
                    <a:latin typeface="Calibri" panose="020F0502020204030204" pitchFamily="34" charset="0"/>
                  </a:rPr>
                  <a:t>proteger?</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058" name="Rectangle 64"/>
              <p:cNvSpPr>
                <a:spLocks noChangeArrowheads="1"/>
              </p:cNvSpPr>
              <p:nvPr/>
            </p:nvSpPr>
            <p:spPr bwMode="auto">
              <a:xfrm>
                <a:off x="2677" y="1600"/>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59" name="Rectangle 65"/>
              <p:cNvSpPr>
                <a:spLocks noChangeArrowheads="1"/>
              </p:cNvSpPr>
              <p:nvPr/>
            </p:nvSpPr>
            <p:spPr bwMode="auto">
              <a:xfrm>
                <a:off x="2920" y="1388"/>
                <a:ext cx="1822" cy="407"/>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60" name="Rectangle 66"/>
              <p:cNvSpPr>
                <a:spLocks noChangeArrowheads="1"/>
              </p:cNvSpPr>
              <p:nvPr/>
            </p:nvSpPr>
            <p:spPr bwMode="auto">
              <a:xfrm>
                <a:off x="2955" y="1393"/>
                <a:ext cx="1751" cy="170"/>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61" name="Rectangle 67"/>
              <p:cNvSpPr>
                <a:spLocks noChangeArrowheads="1"/>
              </p:cNvSpPr>
              <p:nvPr/>
            </p:nvSpPr>
            <p:spPr bwMode="auto">
              <a:xfrm>
                <a:off x="3061" y="1495"/>
                <a:ext cx="156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solidFill>
                      <a:srgbClr val="FFFFFF"/>
                    </a:solidFill>
                    <a:effectLst/>
                    <a:latin typeface="Calibri" panose="020F0502020204030204" pitchFamily="34" charset="0"/>
                  </a:rPr>
                  <a:t>¿Cuál es la razón y la acción?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067" name="Rectangle 73"/>
              <p:cNvSpPr>
                <a:spLocks noChangeArrowheads="1"/>
              </p:cNvSpPr>
              <p:nvPr/>
            </p:nvSpPr>
            <p:spPr bwMode="auto">
              <a:xfrm>
                <a:off x="3995" y="1600"/>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068" name="Rectangle 74"/>
              <p:cNvSpPr>
                <a:spLocks noChangeArrowheads="1"/>
              </p:cNvSpPr>
              <p:nvPr/>
            </p:nvSpPr>
            <p:spPr bwMode="auto">
              <a:xfrm>
                <a:off x="4750" y="1388"/>
                <a:ext cx="910" cy="407"/>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1" name="Rectangle 77"/>
              <p:cNvSpPr>
                <a:spLocks noChangeArrowheads="1"/>
              </p:cNvSpPr>
              <p:nvPr/>
            </p:nvSpPr>
            <p:spPr bwMode="auto">
              <a:xfrm>
                <a:off x="4908" y="1401"/>
                <a:ext cx="701"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s-MX" altLang="es-MX" sz="1600" b="1" dirty="0">
                    <a:solidFill>
                      <a:srgbClr val="FFFFFF"/>
                    </a:solidFill>
                    <a:latin typeface="Calibri" panose="020F0502020204030204" pitchFamily="34" charset="0"/>
                  </a:rPr>
                  <a:t>¿</a:t>
                </a:r>
                <a:r>
                  <a:rPr kumimoji="0" lang="es-MX" altLang="es-MX" sz="1600" b="1" i="0" u="none" strike="noStrike" cap="none" normalizeH="0" baseline="0" dirty="0">
                    <a:ln>
                      <a:noFill/>
                    </a:ln>
                    <a:solidFill>
                      <a:srgbClr val="FFFFFF"/>
                    </a:solidFill>
                    <a:effectLst/>
                    <a:latin typeface="Calibri" panose="020F0502020204030204" pitchFamily="34" charset="0"/>
                  </a:rPr>
                  <a:t>Cuál es el periodo?</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074" name="Rectangle 80"/>
              <p:cNvSpPr>
                <a:spLocks noChangeArrowheads="1"/>
              </p:cNvSpPr>
              <p:nvPr/>
            </p:nvSpPr>
            <p:spPr bwMode="auto">
              <a:xfrm>
                <a:off x="5263" y="1600"/>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75" name="Rectangle 81"/>
              <p:cNvSpPr>
                <a:spLocks noChangeArrowheads="1"/>
              </p:cNvSpPr>
              <p:nvPr/>
            </p:nvSpPr>
            <p:spPr bwMode="auto">
              <a:xfrm>
                <a:off x="81" y="1369"/>
                <a:ext cx="8"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6" name="Rectangle 82"/>
              <p:cNvSpPr>
                <a:spLocks noChangeArrowheads="1"/>
              </p:cNvSpPr>
              <p:nvPr/>
            </p:nvSpPr>
            <p:spPr bwMode="auto">
              <a:xfrm>
                <a:off x="89" y="1369"/>
                <a:ext cx="182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7" name="Rectangle 83"/>
              <p:cNvSpPr>
                <a:spLocks noChangeArrowheads="1"/>
              </p:cNvSpPr>
              <p:nvPr/>
            </p:nvSpPr>
            <p:spPr bwMode="auto">
              <a:xfrm>
                <a:off x="1911" y="1369"/>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8" name="Rectangle 84"/>
              <p:cNvSpPr>
                <a:spLocks noChangeArrowheads="1"/>
              </p:cNvSpPr>
              <p:nvPr/>
            </p:nvSpPr>
            <p:spPr bwMode="auto">
              <a:xfrm>
                <a:off x="1935" y="1369"/>
                <a:ext cx="976"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9" name="Rectangle 85"/>
              <p:cNvSpPr>
                <a:spLocks noChangeArrowheads="1"/>
              </p:cNvSpPr>
              <p:nvPr/>
            </p:nvSpPr>
            <p:spPr bwMode="auto">
              <a:xfrm>
                <a:off x="2911" y="1369"/>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0" name="Rectangle 86"/>
              <p:cNvSpPr>
                <a:spLocks noChangeArrowheads="1"/>
              </p:cNvSpPr>
              <p:nvPr/>
            </p:nvSpPr>
            <p:spPr bwMode="auto">
              <a:xfrm>
                <a:off x="2935" y="1369"/>
                <a:ext cx="89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1" name="Rectangle 87"/>
              <p:cNvSpPr>
                <a:spLocks noChangeArrowheads="1"/>
              </p:cNvSpPr>
              <p:nvPr/>
            </p:nvSpPr>
            <p:spPr bwMode="auto">
              <a:xfrm>
                <a:off x="3827" y="1369"/>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2" name="Rectangle 88"/>
              <p:cNvSpPr>
                <a:spLocks noChangeArrowheads="1"/>
              </p:cNvSpPr>
              <p:nvPr/>
            </p:nvSpPr>
            <p:spPr bwMode="auto">
              <a:xfrm>
                <a:off x="3851" y="1369"/>
                <a:ext cx="891"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3" name="Rectangle 89"/>
              <p:cNvSpPr>
                <a:spLocks noChangeArrowheads="1"/>
              </p:cNvSpPr>
              <p:nvPr/>
            </p:nvSpPr>
            <p:spPr bwMode="auto">
              <a:xfrm>
                <a:off x="4742" y="1369"/>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4" name="Rectangle 90"/>
              <p:cNvSpPr>
                <a:spLocks noChangeArrowheads="1"/>
              </p:cNvSpPr>
              <p:nvPr/>
            </p:nvSpPr>
            <p:spPr bwMode="auto">
              <a:xfrm>
                <a:off x="4766" y="1369"/>
                <a:ext cx="89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5" name="Rectangle 91"/>
              <p:cNvSpPr>
                <a:spLocks noChangeArrowheads="1"/>
              </p:cNvSpPr>
              <p:nvPr/>
            </p:nvSpPr>
            <p:spPr bwMode="auto">
              <a:xfrm>
                <a:off x="5660" y="1369"/>
                <a:ext cx="7"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6" name="Rectangle 92"/>
              <p:cNvSpPr>
                <a:spLocks noChangeArrowheads="1"/>
              </p:cNvSpPr>
              <p:nvPr/>
            </p:nvSpPr>
            <p:spPr bwMode="auto">
              <a:xfrm>
                <a:off x="81" y="1393"/>
                <a:ext cx="8" cy="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7" name="Rectangle 93"/>
              <p:cNvSpPr>
                <a:spLocks noChangeArrowheads="1"/>
              </p:cNvSpPr>
              <p:nvPr/>
            </p:nvSpPr>
            <p:spPr bwMode="auto">
              <a:xfrm>
                <a:off x="1911" y="1393"/>
                <a:ext cx="8" cy="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8" name="Rectangle 94"/>
              <p:cNvSpPr>
                <a:spLocks noChangeArrowheads="1"/>
              </p:cNvSpPr>
              <p:nvPr/>
            </p:nvSpPr>
            <p:spPr bwMode="auto">
              <a:xfrm>
                <a:off x="2911" y="1393"/>
                <a:ext cx="8" cy="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9" name="Rectangle 95"/>
              <p:cNvSpPr>
                <a:spLocks noChangeArrowheads="1"/>
              </p:cNvSpPr>
              <p:nvPr/>
            </p:nvSpPr>
            <p:spPr bwMode="auto">
              <a:xfrm>
                <a:off x="4742" y="1393"/>
                <a:ext cx="8" cy="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0" name="Rectangle 96"/>
              <p:cNvSpPr>
                <a:spLocks noChangeArrowheads="1"/>
              </p:cNvSpPr>
              <p:nvPr/>
            </p:nvSpPr>
            <p:spPr bwMode="auto">
              <a:xfrm>
                <a:off x="5660" y="1393"/>
                <a:ext cx="7" cy="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1" name="Rectangle 97"/>
              <p:cNvSpPr>
                <a:spLocks noChangeArrowheads="1"/>
              </p:cNvSpPr>
              <p:nvPr/>
            </p:nvSpPr>
            <p:spPr bwMode="auto">
              <a:xfrm>
                <a:off x="90" y="1813"/>
                <a:ext cx="907"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2" name="Rectangle 98"/>
              <p:cNvSpPr>
                <a:spLocks noChangeArrowheads="1"/>
              </p:cNvSpPr>
              <p:nvPr/>
            </p:nvSpPr>
            <p:spPr bwMode="auto">
              <a:xfrm>
                <a:off x="125" y="1819"/>
                <a:ext cx="836" cy="116"/>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3" name="Rectangle 99"/>
              <p:cNvSpPr>
                <a:spLocks noChangeArrowheads="1"/>
              </p:cNvSpPr>
              <p:nvPr/>
            </p:nvSpPr>
            <p:spPr bwMode="auto">
              <a:xfrm>
                <a:off x="326" y="1818"/>
                <a:ext cx="50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Activo(s) de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94" name="Rectangle 100"/>
              <p:cNvSpPr>
                <a:spLocks noChangeArrowheads="1"/>
              </p:cNvSpPr>
              <p:nvPr/>
            </p:nvSpPr>
            <p:spPr bwMode="auto">
              <a:xfrm>
                <a:off x="125" y="1935"/>
                <a:ext cx="836"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5" name="Rectangle 101"/>
              <p:cNvSpPr>
                <a:spLocks noChangeArrowheads="1"/>
              </p:cNvSpPr>
              <p:nvPr/>
            </p:nvSpPr>
            <p:spPr bwMode="auto">
              <a:xfrm>
                <a:off x="320" y="1934"/>
                <a:ext cx="49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Información</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96" name="Rectangle 102"/>
              <p:cNvSpPr>
                <a:spLocks noChangeArrowheads="1"/>
              </p:cNvSpPr>
              <p:nvPr/>
            </p:nvSpPr>
            <p:spPr bwMode="auto">
              <a:xfrm>
                <a:off x="766" y="1934"/>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97" name="Rectangle 103"/>
              <p:cNvSpPr>
                <a:spLocks noChangeArrowheads="1"/>
              </p:cNvSpPr>
              <p:nvPr/>
            </p:nvSpPr>
            <p:spPr bwMode="auto">
              <a:xfrm>
                <a:off x="1005" y="1813"/>
                <a:ext cx="906"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8" name="Rectangle 104"/>
              <p:cNvSpPr>
                <a:spLocks noChangeArrowheads="1"/>
              </p:cNvSpPr>
              <p:nvPr/>
            </p:nvSpPr>
            <p:spPr bwMode="auto">
              <a:xfrm>
                <a:off x="1041" y="1819"/>
                <a:ext cx="835"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9" name="Rectangle 105"/>
              <p:cNvSpPr>
                <a:spLocks noChangeArrowheads="1"/>
              </p:cNvSpPr>
              <p:nvPr/>
            </p:nvSpPr>
            <p:spPr bwMode="auto">
              <a:xfrm>
                <a:off x="1113" y="1818"/>
                <a:ext cx="73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Activo(s) de Apoyo</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00" name="Rectangle 106"/>
              <p:cNvSpPr>
                <a:spLocks noChangeArrowheads="1"/>
              </p:cNvSpPr>
              <p:nvPr/>
            </p:nvSpPr>
            <p:spPr bwMode="auto">
              <a:xfrm>
                <a:off x="1803" y="1818"/>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01" name="Rectangle 107"/>
              <p:cNvSpPr>
                <a:spLocks noChangeArrowheads="1"/>
              </p:cNvSpPr>
              <p:nvPr/>
            </p:nvSpPr>
            <p:spPr bwMode="auto">
              <a:xfrm>
                <a:off x="1920" y="1813"/>
                <a:ext cx="992"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2" name="Rectangle 108"/>
              <p:cNvSpPr>
                <a:spLocks noChangeArrowheads="1"/>
              </p:cNvSpPr>
              <p:nvPr/>
            </p:nvSpPr>
            <p:spPr bwMode="auto">
              <a:xfrm>
                <a:off x="1956" y="1819"/>
                <a:ext cx="920" cy="116"/>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3" name="Rectangle 109"/>
              <p:cNvSpPr>
                <a:spLocks noChangeArrowheads="1"/>
              </p:cNvSpPr>
              <p:nvPr/>
            </p:nvSpPr>
            <p:spPr bwMode="auto">
              <a:xfrm>
                <a:off x="1956" y="1818"/>
                <a:ext cx="98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Responsable/Encargado/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04" name="Rectangle 110"/>
              <p:cNvSpPr>
                <a:spLocks noChangeArrowheads="1"/>
              </p:cNvSpPr>
              <p:nvPr/>
            </p:nvSpPr>
            <p:spPr bwMode="auto">
              <a:xfrm>
                <a:off x="1956" y="1935"/>
                <a:ext cx="920"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5" name="Rectangle 111"/>
              <p:cNvSpPr>
                <a:spLocks noChangeArrowheads="1"/>
              </p:cNvSpPr>
              <p:nvPr/>
            </p:nvSpPr>
            <p:spPr bwMode="auto">
              <a:xfrm>
                <a:off x="2254" y="1934"/>
                <a:ext cx="37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Custodio</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06" name="Rectangle 112"/>
              <p:cNvSpPr>
                <a:spLocks noChangeArrowheads="1"/>
              </p:cNvSpPr>
              <p:nvPr/>
            </p:nvSpPr>
            <p:spPr bwMode="auto">
              <a:xfrm>
                <a:off x="2577" y="1934"/>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07" name="Rectangle 113"/>
              <p:cNvSpPr>
                <a:spLocks noChangeArrowheads="1"/>
              </p:cNvSpPr>
              <p:nvPr/>
            </p:nvSpPr>
            <p:spPr bwMode="auto">
              <a:xfrm>
                <a:off x="2920" y="1813"/>
                <a:ext cx="907"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8" name="Rectangle 114"/>
              <p:cNvSpPr>
                <a:spLocks noChangeArrowheads="1"/>
              </p:cNvSpPr>
              <p:nvPr/>
            </p:nvSpPr>
            <p:spPr bwMode="auto">
              <a:xfrm>
                <a:off x="2955" y="1819"/>
                <a:ext cx="837"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9" name="Rectangle 115"/>
              <p:cNvSpPr>
                <a:spLocks noChangeArrowheads="1"/>
              </p:cNvSpPr>
              <p:nvPr/>
            </p:nvSpPr>
            <p:spPr bwMode="auto">
              <a:xfrm>
                <a:off x="3145" y="1818"/>
                <a:ext cx="50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Tratamiento</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10" name="Rectangle 116"/>
              <p:cNvSpPr>
                <a:spLocks noChangeArrowheads="1"/>
              </p:cNvSpPr>
              <p:nvPr/>
            </p:nvSpPr>
            <p:spPr bwMode="auto">
              <a:xfrm>
                <a:off x="3601" y="1818"/>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11" name="Rectangle 117"/>
              <p:cNvSpPr>
                <a:spLocks noChangeArrowheads="1"/>
              </p:cNvSpPr>
              <p:nvPr/>
            </p:nvSpPr>
            <p:spPr bwMode="auto">
              <a:xfrm>
                <a:off x="3836" y="1813"/>
                <a:ext cx="906"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2" name="Rectangle 118"/>
              <p:cNvSpPr>
                <a:spLocks noChangeArrowheads="1"/>
              </p:cNvSpPr>
              <p:nvPr/>
            </p:nvSpPr>
            <p:spPr bwMode="auto">
              <a:xfrm>
                <a:off x="3871" y="1819"/>
                <a:ext cx="835"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3" name="Rectangle 119"/>
              <p:cNvSpPr>
                <a:spLocks noChangeArrowheads="1"/>
              </p:cNvSpPr>
              <p:nvPr/>
            </p:nvSpPr>
            <p:spPr bwMode="auto">
              <a:xfrm>
                <a:off x="4167" y="1818"/>
                <a:ext cx="29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Acción</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14" name="Rectangle 120"/>
              <p:cNvSpPr>
                <a:spLocks noChangeArrowheads="1"/>
              </p:cNvSpPr>
              <p:nvPr/>
            </p:nvSpPr>
            <p:spPr bwMode="auto">
              <a:xfrm>
                <a:off x="4410" y="1818"/>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15" name="Rectangle 121"/>
              <p:cNvSpPr>
                <a:spLocks noChangeArrowheads="1"/>
              </p:cNvSpPr>
              <p:nvPr/>
            </p:nvSpPr>
            <p:spPr bwMode="auto">
              <a:xfrm>
                <a:off x="4750" y="1813"/>
                <a:ext cx="910"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6" name="Rectangle 122"/>
              <p:cNvSpPr>
                <a:spLocks noChangeArrowheads="1"/>
              </p:cNvSpPr>
              <p:nvPr/>
            </p:nvSpPr>
            <p:spPr bwMode="auto">
              <a:xfrm>
                <a:off x="4787" y="1819"/>
                <a:ext cx="836" cy="116"/>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7" name="Rectangle 123"/>
              <p:cNvSpPr>
                <a:spLocks noChangeArrowheads="1"/>
              </p:cNvSpPr>
              <p:nvPr/>
            </p:nvSpPr>
            <p:spPr bwMode="auto">
              <a:xfrm>
                <a:off x="5007" y="1818"/>
                <a:ext cx="4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Periodo de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18" name="Rectangle 124"/>
              <p:cNvSpPr>
                <a:spLocks noChangeArrowheads="1"/>
              </p:cNvSpPr>
              <p:nvPr/>
            </p:nvSpPr>
            <p:spPr bwMode="auto">
              <a:xfrm>
                <a:off x="4787" y="1935"/>
                <a:ext cx="836"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9" name="Rectangle 125"/>
              <p:cNvSpPr>
                <a:spLocks noChangeArrowheads="1"/>
              </p:cNvSpPr>
              <p:nvPr/>
            </p:nvSpPr>
            <p:spPr bwMode="auto">
              <a:xfrm>
                <a:off x="4965" y="1934"/>
                <a:ext cx="52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conservación</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20" name="Rectangle 126"/>
              <p:cNvSpPr>
                <a:spLocks noChangeArrowheads="1"/>
              </p:cNvSpPr>
              <p:nvPr/>
            </p:nvSpPr>
            <p:spPr bwMode="auto">
              <a:xfrm>
                <a:off x="5445" y="1934"/>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21" name="Rectangle 127"/>
              <p:cNvSpPr>
                <a:spLocks noChangeArrowheads="1"/>
              </p:cNvSpPr>
              <p:nvPr/>
            </p:nvSpPr>
            <p:spPr bwMode="auto">
              <a:xfrm>
                <a:off x="81" y="1795"/>
                <a:ext cx="8"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2" name="Rectangle 128"/>
              <p:cNvSpPr>
                <a:spLocks noChangeArrowheads="1"/>
              </p:cNvSpPr>
              <p:nvPr/>
            </p:nvSpPr>
            <p:spPr bwMode="auto">
              <a:xfrm>
                <a:off x="89" y="1795"/>
                <a:ext cx="908"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3" name="Rectangle 129"/>
              <p:cNvSpPr>
                <a:spLocks noChangeArrowheads="1"/>
              </p:cNvSpPr>
              <p:nvPr/>
            </p:nvSpPr>
            <p:spPr bwMode="auto">
              <a:xfrm>
                <a:off x="997" y="179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4" name="Rectangle 130"/>
              <p:cNvSpPr>
                <a:spLocks noChangeArrowheads="1"/>
              </p:cNvSpPr>
              <p:nvPr/>
            </p:nvSpPr>
            <p:spPr bwMode="auto">
              <a:xfrm>
                <a:off x="1021" y="1795"/>
                <a:ext cx="890"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5" name="Rectangle 131"/>
              <p:cNvSpPr>
                <a:spLocks noChangeArrowheads="1"/>
              </p:cNvSpPr>
              <p:nvPr/>
            </p:nvSpPr>
            <p:spPr bwMode="auto">
              <a:xfrm>
                <a:off x="1911" y="179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6" name="Rectangle 132"/>
              <p:cNvSpPr>
                <a:spLocks noChangeArrowheads="1"/>
              </p:cNvSpPr>
              <p:nvPr/>
            </p:nvSpPr>
            <p:spPr bwMode="auto">
              <a:xfrm>
                <a:off x="1935" y="1795"/>
                <a:ext cx="976"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7" name="Rectangle 133"/>
              <p:cNvSpPr>
                <a:spLocks noChangeArrowheads="1"/>
              </p:cNvSpPr>
              <p:nvPr/>
            </p:nvSpPr>
            <p:spPr bwMode="auto">
              <a:xfrm>
                <a:off x="2911" y="179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8" name="Rectangle 134"/>
              <p:cNvSpPr>
                <a:spLocks noChangeArrowheads="1"/>
              </p:cNvSpPr>
              <p:nvPr/>
            </p:nvSpPr>
            <p:spPr bwMode="auto">
              <a:xfrm>
                <a:off x="2935" y="1795"/>
                <a:ext cx="89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9" name="Rectangle 135"/>
              <p:cNvSpPr>
                <a:spLocks noChangeArrowheads="1"/>
              </p:cNvSpPr>
              <p:nvPr/>
            </p:nvSpPr>
            <p:spPr bwMode="auto">
              <a:xfrm>
                <a:off x="3827" y="179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0" name="Rectangle 136"/>
              <p:cNvSpPr>
                <a:spLocks noChangeArrowheads="1"/>
              </p:cNvSpPr>
              <p:nvPr/>
            </p:nvSpPr>
            <p:spPr bwMode="auto">
              <a:xfrm>
                <a:off x="3851" y="1795"/>
                <a:ext cx="891"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1" name="Rectangle 137"/>
              <p:cNvSpPr>
                <a:spLocks noChangeArrowheads="1"/>
              </p:cNvSpPr>
              <p:nvPr/>
            </p:nvSpPr>
            <p:spPr bwMode="auto">
              <a:xfrm>
                <a:off x="4742" y="179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2" name="Rectangle 138"/>
              <p:cNvSpPr>
                <a:spLocks noChangeArrowheads="1"/>
              </p:cNvSpPr>
              <p:nvPr/>
            </p:nvSpPr>
            <p:spPr bwMode="auto">
              <a:xfrm>
                <a:off x="4766" y="1795"/>
                <a:ext cx="89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3" name="Rectangle 139"/>
              <p:cNvSpPr>
                <a:spLocks noChangeArrowheads="1"/>
              </p:cNvSpPr>
              <p:nvPr/>
            </p:nvSpPr>
            <p:spPr bwMode="auto">
              <a:xfrm>
                <a:off x="5660" y="1795"/>
                <a:ext cx="7"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4" name="Rectangle 140"/>
              <p:cNvSpPr>
                <a:spLocks noChangeArrowheads="1"/>
              </p:cNvSpPr>
              <p:nvPr/>
            </p:nvSpPr>
            <p:spPr bwMode="auto">
              <a:xfrm>
                <a:off x="81"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5" name="Rectangle 141"/>
              <p:cNvSpPr>
                <a:spLocks noChangeArrowheads="1"/>
              </p:cNvSpPr>
              <p:nvPr/>
            </p:nvSpPr>
            <p:spPr bwMode="auto">
              <a:xfrm>
                <a:off x="997"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6" name="Rectangle 142"/>
              <p:cNvSpPr>
                <a:spLocks noChangeArrowheads="1"/>
              </p:cNvSpPr>
              <p:nvPr/>
            </p:nvSpPr>
            <p:spPr bwMode="auto">
              <a:xfrm>
                <a:off x="1911"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7" name="Rectangle 143"/>
              <p:cNvSpPr>
                <a:spLocks noChangeArrowheads="1"/>
              </p:cNvSpPr>
              <p:nvPr/>
            </p:nvSpPr>
            <p:spPr bwMode="auto">
              <a:xfrm>
                <a:off x="2911"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8" name="Rectangle 144"/>
              <p:cNvSpPr>
                <a:spLocks noChangeArrowheads="1"/>
              </p:cNvSpPr>
              <p:nvPr/>
            </p:nvSpPr>
            <p:spPr bwMode="auto">
              <a:xfrm>
                <a:off x="3827"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9" name="Rectangle 145"/>
              <p:cNvSpPr>
                <a:spLocks noChangeArrowheads="1"/>
              </p:cNvSpPr>
              <p:nvPr/>
            </p:nvSpPr>
            <p:spPr bwMode="auto">
              <a:xfrm>
                <a:off x="4742"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0" name="Rectangle 146"/>
              <p:cNvSpPr>
                <a:spLocks noChangeArrowheads="1"/>
              </p:cNvSpPr>
              <p:nvPr/>
            </p:nvSpPr>
            <p:spPr bwMode="auto">
              <a:xfrm>
                <a:off x="5660" y="1819"/>
                <a:ext cx="7"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1" name="Rectangle 147"/>
              <p:cNvSpPr>
                <a:spLocks noChangeArrowheads="1"/>
              </p:cNvSpPr>
              <p:nvPr/>
            </p:nvSpPr>
            <p:spPr bwMode="auto">
              <a:xfrm>
                <a:off x="90" y="2139"/>
                <a:ext cx="907"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2" name="Rectangle 148"/>
              <p:cNvSpPr>
                <a:spLocks noChangeArrowheads="1"/>
              </p:cNvSpPr>
              <p:nvPr/>
            </p:nvSpPr>
            <p:spPr bwMode="auto">
              <a:xfrm>
                <a:off x="125" y="2145"/>
                <a:ext cx="836" cy="180"/>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3" name="Rectangle 149"/>
              <p:cNvSpPr>
                <a:spLocks noChangeArrowheads="1"/>
              </p:cNvSpPr>
              <p:nvPr/>
            </p:nvSpPr>
            <p:spPr bwMode="auto">
              <a:xfrm>
                <a:off x="125" y="2143"/>
                <a:ext cx="82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Los Datos Personales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44" name="Rectangle 150"/>
              <p:cNvSpPr>
                <a:spLocks noChangeArrowheads="1"/>
              </p:cNvSpPr>
              <p:nvPr/>
            </p:nvSpPr>
            <p:spPr bwMode="auto">
              <a:xfrm>
                <a:off x="897" y="2143"/>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45" name="Rectangle 151"/>
              <p:cNvSpPr>
                <a:spLocks noChangeArrowheads="1"/>
              </p:cNvSpPr>
              <p:nvPr/>
            </p:nvSpPr>
            <p:spPr bwMode="auto">
              <a:xfrm>
                <a:off x="1005" y="2139"/>
                <a:ext cx="906"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6" name="Rectangle 152"/>
              <p:cNvSpPr>
                <a:spLocks noChangeArrowheads="1"/>
              </p:cNvSpPr>
              <p:nvPr/>
            </p:nvSpPr>
            <p:spPr bwMode="auto">
              <a:xfrm>
                <a:off x="1041" y="2145"/>
                <a:ext cx="835" cy="11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7" name="Rectangle 153"/>
              <p:cNvSpPr>
                <a:spLocks noChangeArrowheads="1"/>
              </p:cNvSpPr>
              <p:nvPr/>
            </p:nvSpPr>
            <p:spPr bwMode="auto">
              <a:xfrm>
                <a:off x="1041" y="2143"/>
                <a:ext cx="86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Recabados a través de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48" name="Rectangle 154"/>
              <p:cNvSpPr>
                <a:spLocks noChangeArrowheads="1"/>
              </p:cNvSpPr>
              <p:nvPr/>
            </p:nvSpPr>
            <p:spPr bwMode="auto">
              <a:xfrm>
                <a:off x="1041" y="2261"/>
                <a:ext cx="835" cy="179"/>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9" name="Rectangle 155"/>
              <p:cNvSpPr>
                <a:spLocks noChangeArrowheads="1"/>
              </p:cNvSpPr>
              <p:nvPr/>
            </p:nvSpPr>
            <p:spPr bwMode="auto">
              <a:xfrm>
                <a:off x="1041" y="2259"/>
                <a:ext cx="79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formularios en papel</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50" name="Rectangle 156"/>
              <p:cNvSpPr>
                <a:spLocks noChangeArrowheads="1"/>
              </p:cNvSpPr>
              <p:nvPr/>
            </p:nvSpPr>
            <p:spPr bwMode="auto">
              <a:xfrm>
                <a:off x="1785" y="2259"/>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51" name="Rectangle 157"/>
              <p:cNvSpPr>
                <a:spLocks noChangeArrowheads="1"/>
              </p:cNvSpPr>
              <p:nvPr/>
            </p:nvSpPr>
            <p:spPr bwMode="auto">
              <a:xfrm>
                <a:off x="1920" y="2139"/>
                <a:ext cx="992"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52" name="Rectangle 158"/>
              <p:cNvSpPr>
                <a:spLocks noChangeArrowheads="1"/>
              </p:cNvSpPr>
              <p:nvPr/>
            </p:nvSpPr>
            <p:spPr bwMode="auto">
              <a:xfrm>
                <a:off x="1956" y="2145"/>
                <a:ext cx="920" cy="11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53" name="Rectangle 159"/>
              <p:cNvSpPr>
                <a:spLocks noChangeArrowheads="1"/>
              </p:cNvSpPr>
              <p:nvPr/>
            </p:nvSpPr>
            <p:spPr bwMode="auto">
              <a:xfrm>
                <a:off x="2010" y="2169"/>
                <a:ext cx="91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Por los técnicos de Audiometría</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156" name="Rectangle 162"/>
              <p:cNvSpPr>
                <a:spLocks noChangeArrowheads="1"/>
              </p:cNvSpPr>
              <p:nvPr/>
            </p:nvSpPr>
            <p:spPr bwMode="auto">
              <a:xfrm>
                <a:off x="2402" y="2259"/>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157" name="Rectangle 163"/>
              <p:cNvSpPr>
                <a:spLocks noChangeArrowheads="1"/>
              </p:cNvSpPr>
              <p:nvPr/>
            </p:nvSpPr>
            <p:spPr bwMode="auto">
              <a:xfrm>
                <a:off x="2920" y="2139"/>
                <a:ext cx="907"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58" name="Rectangle 164"/>
              <p:cNvSpPr>
                <a:spLocks noChangeArrowheads="1"/>
              </p:cNvSpPr>
              <p:nvPr/>
            </p:nvSpPr>
            <p:spPr bwMode="auto">
              <a:xfrm>
                <a:off x="2955" y="2145"/>
                <a:ext cx="837" cy="11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59" name="Rectangle 165"/>
              <p:cNvSpPr>
                <a:spLocks noChangeArrowheads="1"/>
              </p:cNvSpPr>
              <p:nvPr/>
            </p:nvSpPr>
            <p:spPr bwMode="auto">
              <a:xfrm>
                <a:off x="2965" y="2174"/>
                <a:ext cx="74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Para</a:t>
                </a:r>
                <a:r>
                  <a:rPr lang="es-MX" altLang="es-MX" sz="1100" dirty="0">
                    <a:solidFill>
                      <a:srgbClr val="000000"/>
                    </a:solidFill>
                    <a:latin typeface="Calibri" panose="020F0502020204030204" pitchFamily="34" charset="0"/>
                  </a:rPr>
                  <a:t> gestionar las donaciones</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162" name="Rectangle 168"/>
              <p:cNvSpPr>
                <a:spLocks noChangeArrowheads="1"/>
              </p:cNvSpPr>
              <p:nvPr/>
            </p:nvSpPr>
            <p:spPr bwMode="auto">
              <a:xfrm>
                <a:off x="3157" y="2259"/>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163" name="Rectangle 169"/>
              <p:cNvSpPr>
                <a:spLocks noChangeArrowheads="1"/>
              </p:cNvSpPr>
              <p:nvPr/>
            </p:nvSpPr>
            <p:spPr bwMode="auto">
              <a:xfrm>
                <a:off x="3836" y="2139"/>
                <a:ext cx="906"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64" name="Rectangle 170"/>
              <p:cNvSpPr>
                <a:spLocks noChangeArrowheads="1"/>
              </p:cNvSpPr>
              <p:nvPr/>
            </p:nvSpPr>
            <p:spPr bwMode="auto">
              <a:xfrm>
                <a:off x="3871" y="2145"/>
                <a:ext cx="835" cy="180"/>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65" name="Rectangle 171"/>
              <p:cNvSpPr>
                <a:spLocks noChangeArrowheads="1"/>
              </p:cNvSpPr>
              <p:nvPr/>
            </p:nvSpPr>
            <p:spPr bwMode="auto">
              <a:xfrm>
                <a:off x="3871" y="2143"/>
                <a:ext cx="78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Deben ser destruidos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166" name="Rectangle 172"/>
              <p:cNvSpPr>
                <a:spLocks noChangeArrowheads="1"/>
              </p:cNvSpPr>
              <p:nvPr/>
            </p:nvSpPr>
            <p:spPr bwMode="auto">
              <a:xfrm>
                <a:off x="4725" y="2143"/>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67" name="Rectangle 173"/>
              <p:cNvSpPr>
                <a:spLocks noChangeArrowheads="1"/>
              </p:cNvSpPr>
              <p:nvPr/>
            </p:nvSpPr>
            <p:spPr bwMode="auto">
              <a:xfrm>
                <a:off x="4750" y="2139"/>
                <a:ext cx="910"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68" name="Rectangle 174"/>
              <p:cNvSpPr>
                <a:spLocks noChangeArrowheads="1"/>
              </p:cNvSpPr>
              <p:nvPr/>
            </p:nvSpPr>
            <p:spPr bwMode="auto">
              <a:xfrm>
                <a:off x="4787" y="2145"/>
                <a:ext cx="836" cy="180"/>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69" name="Rectangle 175"/>
              <p:cNvSpPr>
                <a:spLocks noChangeArrowheads="1"/>
              </p:cNvSpPr>
              <p:nvPr/>
            </p:nvSpPr>
            <p:spPr bwMode="auto">
              <a:xfrm>
                <a:off x="4787" y="2143"/>
                <a:ext cx="74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Después de un mes</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70" name="Rectangle 176"/>
              <p:cNvSpPr>
                <a:spLocks noChangeArrowheads="1"/>
              </p:cNvSpPr>
              <p:nvPr/>
            </p:nvSpPr>
            <p:spPr bwMode="auto">
              <a:xfrm>
                <a:off x="5481" y="2143"/>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71" name="Rectangle 177"/>
              <p:cNvSpPr>
                <a:spLocks noChangeArrowheads="1"/>
              </p:cNvSpPr>
              <p:nvPr/>
            </p:nvSpPr>
            <p:spPr bwMode="auto">
              <a:xfrm>
                <a:off x="81" y="2115"/>
                <a:ext cx="8"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2" name="Rectangle 178"/>
              <p:cNvSpPr>
                <a:spLocks noChangeArrowheads="1"/>
              </p:cNvSpPr>
              <p:nvPr/>
            </p:nvSpPr>
            <p:spPr bwMode="auto">
              <a:xfrm>
                <a:off x="89" y="2115"/>
                <a:ext cx="908"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3" name="Rectangle 179"/>
              <p:cNvSpPr>
                <a:spLocks noChangeArrowheads="1"/>
              </p:cNvSpPr>
              <p:nvPr/>
            </p:nvSpPr>
            <p:spPr bwMode="auto">
              <a:xfrm>
                <a:off x="89" y="2139"/>
                <a:ext cx="908"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4" name="Rectangle 180"/>
              <p:cNvSpPr>
                <a:spLocks noChangeArrowheads="1"/>
              </p:cNvSpPr>
              <p:nvPr/>
            </p:nvSpPr>
            <p:spPr bwMode="auto">
              <a:xfrm>
                <a:off x="1005" y="2139"/>
                <a:ext cx="1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5" name="Rectangle 181"/>
              <p:cNvSpPr>
                <a:spLocks noChangeArrowheads="1"/>
              </p:cNvSpPr>
              <p:nvPr/>
            </p:nvSpPr>
            <p:spPr bwMode="auto">
              <a:xfrm>
                <a:off x="997" y="2139"/>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6" name="Rectangle 182"/>
              <p:cNvSpPr>
                <a:spLocks noChangeArrowheads="1"/>
              </p:cNvSpPr>
              <p:nvPr/>
            </p:nvSpPr>
            <p:spPr bwMode="auto">
              <a:xfrm>
                <a:off x="997" y="211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7" name="Rectangle 183"/>
              <p:cNvSpPr>
                <a:spLocks noChangeArrowheads="1"/>
              </p:cNvSpPr>
              <p:nvPr/>
            </p:nvSpPr>
            <p:spPr bwMode="auto">
              <a:xfrm>
                <a:off x="1021" y="2115"/>
                <a:ext cx="890"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8" name="Rectangle 184"/>
              <p:cNvSpPr>
                <a:spLocks noChangeArrowheads="1"/>
              </p:cNvSpPr>
              <p:nvPr/>
            </p:nvSpPr>
            <p:spPr bwMode="auto">
              <a:xfrm>
                <a:off x="1021" y="2139"/>
                <a:ext cx="890"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9" name="Rectangle 185"/>
              <p:cNvSpPr>
                <a:spLocks noChangeArrowheads="1"/>
              </p:cNvSpPr>
              <p:nvPr/>
            </p:nvSpPr>
            <p:spPr bwMode="auto">
              <a:xfrm>
                <a:off x="1919" y="2139"/>
                <a:ext cx="1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0" name="Rectangle 186"/>
              <p:cNvSpPr>
                <a:spLocks noChangeArrowheads="1"/>
              </p:cNvSpPr>
              <p:nvPr/>
            </p:nvSpPr>
            <p:spPr bwMode="auto">
              <a:xfrm>
                <a:off x="1911" y="2139"/>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1" name="Rectangle 187"/>
              <p:cNvSpPr>
                <a:spLocks noChangeArrowheads="1"/>
              </p:cNvSpPr>
              <p:nvPr/>
            </p:nvSpPr>
            <p:spPr bwMode="auto">
              <a:xfrm>
                <a:off x="1911" y="211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2" name="Rectangle 188"/>
              <p:cNvSpPr>
                <a:spLocks noChangeArrowheads="1"/>
              </p:cNvSpPr>
              <p:nvPr/>
            </p:nvSpPr>
            <p:spPr bwMode="auto">
              <a:xfrm>
                <a:off x="1935" y="2115"/>
                <a:ext cx="976"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3" name="Rectangle 189"/>
              <p:cNvSpPr>
                <a:spLocks noChangeArrowheads="1"/>
              </p:cNvSpPr>
              <p:nvPr/>
            </p:nvSpPr>
            <p:spPr bwMode="auto">
              <a:xfrm>
                <a:off x="1935" y="2139"/>
                <a:ext cx="97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4" name="Rectangle 190"/>
              <p:cNvSpPr>
                <a:spLocks noChangeArrowheads="1"/>
              </p:cNvSpPr>
              <p:nvPr/>
            </p:nvSpPr>
            <p:spPr bwMode="auto">
              <a:xfrm>
                <a:off x="2919" y="2139"/>
                <a:ext cx="1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5" name="Rectangle 191"/>
              <p:cNvSpPr>
                <a:spLocks noChangeArrowheads="1"/>
              </p:cNvSpPr>
              <p:nvPr/>
            </p:nvSpPr>
            <p:spPr bwMode="auto">
              <a:xfrm>
                <a:off x="2911" y="2139"/>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6" name="Rectangle 192"/>
              <p:cNvSpPr>
                <a:spLocks noChangeArrowheads="1"/>
              </p:cNvSpPr>
              <p:nvPr/>
            </p:nvSpPr>
            <p:spPr bwMode="auto">
              <a:xfrm>
                <a:off x="2911" y="211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7" name="Rectangle 193"/>
              <p:cNvSpPr>
                <a:spLocks noChangeArrowheads="1"/>
              </p:cNvSpPr>
              <p:nvPr/>
            </p:nvSpPr>
            <p:spPr bwMode="auto">
              <a:xfrm>
                <a:off x="2935" y="2115"/>
                <a:ext cx="89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8" name="Rectangle 194"/>
              <p:cNvSpPr>
                <a:spLocks noChangeArrowheads="1"/>
              </p:cNvSpPr>
              <p:nvPr/>
            </p:nvSpPr>
            <p:spPr bwMode="auto">
              <a:xfrm>
                <a:off x="2935" y="2139"/>
                <a:ext cx="892"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9" name="Rectangle 195"/>
              <p:cNvSpPr>
                <a:spLocks noChangeArrowheads="1"/>
              </p:cNvSpPr>
              <p:nvPr/>
            </p:nvSpPr>
            <p:spPr bwMode="auto">
              <a:xfrm>
                <a:off x="3835" y="2139"/>
                <a:ext cx="1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0" name="Rectangle 196"/>
              <p:cNvSpPr>
                <a:spLocks noChangeArrowheads="1"/>
              </p:cNvSpPr>
              <p:nvPr/>
            </p:nvSpPr>
            <p:spPr bwMode="auto">
              <a:xfrm>
                <a:off x="3827" y="2139"/>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1" name="Rectangle 197"/>
              <p:cNvSpPr>
                <a:spLocks noChangeArrowheads="1"/>
              </p:cNvSpPr>
              <p:nvPr/>
            </p:nvSpPr>
            <p:spPr bwMode="auto">
              <a:xfrm>
                <a:off x="3827" y="211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2" name="Rectangle 198"/>
              <p:cNvSpPr>
                <a:spLocks noChangeArrowheads="1"/>
              </p:cNvSpPr>
              <p:nvPr/>
            </p:nvSpPr>
            <p:spPr bwMode="auto">
              <a:xfrm>
                <a:off x="3851" y="2115"/>
                <a:ext cx="891"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3" name="Rectangle 199"/>
              <p:cNvSpPr>
                <a:spLocks noChangeArrowheads="1"/>
              </p:cNvSpPr>
              <p:nvPr/>
            </p:nvSpPr>
            <p:spPr bwMode="auto">
              <a:xfrm>
                <a:off x="3851" y="2139"/>
                <a:ext cx="891"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4" name="Rectangle 200"/>
              <p:cNvSpPr>
                <a:spLocks noChangeArrowheads="1"/>
              </p:cNvSpPr>
              <p:nvPr/>
            </p:nvSpPr>
            <p:spPr bwMode="auto">
              <a:xfrm>
                <a:off x="4750" y="2139"/>
                <a:ext cx="1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5" name="Rectangle 201"/>
              <p:cNvSpPr>
                <a:spLocks noChangeArrowheads="1"/>
              </p:cNvSpPr>
              <p:nvPr/>
            </p:nvSpPr>
            <p:spPr bwMode="auto">
              <a:xfrm>
                <a:off x="4742" y="2139"/>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6" name="Rectangle 202"/>
              <p:cNvSpPr>
                <a:spLocks noChangeArrowheads="1"/>
              </p:cNvSpPr>
              <p:nvPr/>
            </p:nvSpPr>
            <p:spPr bwMode="auto">
              <a:xfrm>
                <a:off x="4742" y="211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7" name="Rectangle 203"/>
              <p:cNvSpPr>
                <a:spLocks noChangeArrowheads="1"/>
              </p:cNvSpPr>
              <p:nvPr/>
            </p:nvSpPr>
            <p:spPr bwMode="auto">
              <a:xfrm>
                <a:off x="4766" y="2115"/>
                <a:ext cx="89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8" name="Rectangle 204"/>
              <p:cNvSpPr>
                <a:spLocks noChangeArrowheads="1"/>
              </p:cNvSpPr>
              <p:nvPr/>
            </p:nvSpPr>
            <p:spPr bwMode="auto">
              <a:xfrm>
                <a:off x="4766" y="2139"/>
                <a:ext cx="894"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sp>
          <p:nvSpPr>
            <p:cNvPr id="13" name="Rectangle 206"/>
            <p:cNvSpPr>
              <a:spLocks noChangeArrowheads="1"/>
            </p:cNvSpPr>
            <p:nvPr/>
          </p:nvSpPr>
          <p:spPr bwMode="auto">
            <a:xfrm>
              <a:off x="5660" y="2115"/>
              <a:ext cx="7"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 name="Rectangle 207"/>
            <p:cNvSpPr>
              <a:spLocks noChangeArrowheads="1"/>
            </p:cNvSpPr>
            <p:nvPr/>
          </p:nvSpPr>
          <p:spPr bwMode="auto">
            <a:xfrm>
              <a:off x="81"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 name="Rectangle 208"/>
            <p:cNvSpPr>
              <a:spLocks noChangeArrowheads="1"/>
            </p:cNvSpPr>
            <p:nvPr/>
          </p:nvSpPr>
          <p:spPr bwMode="auto">
            <a:xfrm>
              <a:off x="81"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7" name="Rectangle 209"/>
            <p:cNvSpPr>
              <a:spLocks noChangeArrowheads="1"/>
            </p:cNvSpPr>
            <p:nvPr/>
          </p:nvSpPr>
          <p:spPr bwMode="auto">
            <a:xfrm>
              <a:off x="81"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8" name="Rectangle 210"/>
            <p:cNvSpPr>
              <a:spLocks noChangeArrowheads="1"/>
            </p:cNvSpPr>
            <p:nvPr/>
          </p:nvSpPr>
          <p:spPr bwMode="auto">
            <a:xfrm>
              <a:off x="89" y="2441"/>
              <a:ext cx="90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9" name="Rectangle 211"/>
            <p:cNvSpPr>
              <a:spLocks noChangeArrowheads="1"/>
            </p:cNvSpPr>
            <p:nvPr/>
          </p:nvSpPr>
          <p:spPr bwMode="auto">
            <a:xfrm>
              <a:off x="997"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 name="Rectangle 212"/>
            <p:cNvSpPr>
              <a:spLocks noChangeArrowheads="1"/>
            </p:cNvSpPr>
            <p:nvPr/>
          </p:nvSpPr>
          <p:spPr bwMode="auto">
            <a:xfrm>
              <a:off x="997"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 name="Rectangle 213"/>
            <p:cNvSpPr>
              <a:spLocks noChangeArrowheads="1"/>
            </p:cNvSpPr>
            <p:nvPr/>
          </p:nvSpPr>
          <p:spPr bwMode="auto">
            <a:xfrm>
              <a:off x="1005" y="2441"/>
              <a:ext cx="906"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 name="Rectangle 214"/>
            <p:cNvSpPr>
              <a:spLocks noChangeArrowheads="1"/>
            </p:cNvSpPr>
            <p:nvPr/>
          </p:nvSpPr>
          <p:spPr bwMode="auto">
            <a:xfrm>
              <a:off x="1911"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 name="Rectangle 215"/>
            <p:cNvSpPr>
              <a:spLocks noChangeArrowheads="1"/>
            </p:cNvSpPr>
            <p:nvPr/>
          </p:nvSpPr>
          <p:spPr bwMode="auto">
            <a:xfrm>
              <a:off x="1911"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 name="Rectangle 216"/>
            <p:cNvSpPr>
              <a:spLocks noChangeArrowheads="1"/>
            </p:cNvSpPr>
            <p:nvPr/>
          </p:nvSpPr>
          <p:spPr bwMode="auto">
            <a:xfrm>
              <a:off x="1919" y="2441"/>
              <a:ext cx="992"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 name="Rectangle 217"/>
            <p:cNvSpPr>
              <a:spLocks noChangeArrowheads="1"/>
            </p:cNvSpPr>
            <p:nvPr/>
          </p:nvSpPr>
          <p:spPr bwMode="auto">
            <a:xfrm>
              <a:off x="2911"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 name="Rectangle 218"/>
            <p:cNvSpPr>
              <a:spLocks noChangeArrowheads="1"/>
            </p:cNvSpPr>
            <p:nvPr/>
          </p:nvSpPr>
          <p:spPr bwMode="auto">
            <a:xfrm>
              <a:off x="2911"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 name="Rectangle 219"/>
            <p:cNvSpPr>
              <a:spLocks noChangeArrowheads="1"/>
            </p:cNvSpPr>
            <p:nvPr/>
          </p:nvSpPr>
          <p:spPr bwMode="auto">
            <a:xfrm>
              <a:off x="2919" y="2441"/>
              <a:ext cx="90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 name="Rectangle 220"/>
            <p:cNvSpPr>
              <a:spLocks noChangeArrowheads="1"/>
            </p:cNvSpPr>
            <p:nvPr/>
          </p:nvSpPr>
          <p:spPr bwMode="auto">
            <a:xfrm>
              <a:off x="3827"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 name="Rectangle 221"/>
            <p:cNvSpPr>
              <a:spLocks noChangeArrowheads="1"/>
            </p:cNvSpPr>
            <p:nvPr/>
          </p:nvSpPr>
          <p:spPr bwMode="auto">
            <a:xfrm>
              <a:off x="3827"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0" name="Rectangle 222"/>
            <p:cNvSpPr>
              <a:spLocks noChangeArrowheads="1"/>
            </p:cNvSpPr>
            <p:nvPr/>
          </p:nvSpPr>
          <p:spPr bwMode="auto">
            <a:xfrm>
              <a:off x="3835" y="2441"/>
              <a:ext cx="90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 name="Rectangle 223"/>
            <p:cNvSpPr>
              <a:spLocks noChangeArrowheads="1"/>
            </p:cNvSpPr>
            <p:nvPr/>
          </p:nvSpPr>
          <p:spPr bwMode="auto">
            <a:xfrm>
              <a:off x="4742"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 name="Rectangle 224"/>
            <p:cNvSpPr>
              <a:spLocks noChangeArrowheads="1"/>
            </p:cNvSpPr>
            <p:nvPr/>
          </p:nvSpPr>
          <p:spPr bwMode="auto">
            <a:xfrm>
              <a:off x="4742"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 name="Rectangle 225"/>
            <p:cNvSpPr>
              <a:spLocks noChangeArrowheads="1"/>
            </p:cNvSpPr>
            <p:nvPr/>
          </p:nvSpPr>
          <p:spPr bwMode="auto">
            <a:xfrm>
              <a:off x="4750" y="2441"/>
              <a:ext cx="910"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 name="Rectangle 226"/>
            <p:cNvSpPr>
              <a:spLocks noChangeArrowheads="1"/>
            </p:cNvSpPr>
            <p:nvPr/>
          </p:nvSpPr>
          <p:spPr bwMode="auto">
            <a:xfrm>
              <a:off x="5660" y="2145"/>
              <a:ext cx="7"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 name="Rectangle 227"/>
            <p:cNvSpPr>
              <a:spLocks noChangeArrowheads="1"/>
            </p:cNvSpPr>
            <p:nvPr/>
          </p:nvSpPr>
          <p:spPr bwMode="auto">
            <a:xfrm>
              <a:off x="5660" y="2441"/>
              <a:ext cx="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 name="Rectangle 228"/>
            <p:cNvSpPr>
              <a:spLocks noChangeArrowheads="1"/>
            </p:cNvSpPr>
            <p:nvPr/>
          </p:nvSpPr>
          <p:spPr bwMode="auto">
            <a:xfrm>
              <a:off x="5660" y="2441"/>
              <a:ext cx="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7" name="Rectangle 229"/>
            <p:cNvSpPr>
              <a:spLocks noChangeArrowheads="1"/>
            </p:cNvSpPr>
            <p:nvPr/>
          </p:nvSpPr>
          <p:spPr bwMode="auto">
            <a:xfrm>
              <a:off x="81" y="2448"/>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21054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33</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36" name="TextBox 28"/>
          <p:cNvSpPr txBox="1"/>
          <p:nvPr/>
        </p:nvSpPr>
        <p:spPr>
          <a:xfrm>
            <a:off x="791415" y="4218700"/>
            <a:ext cx="188789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2. Política de Gestión de DP</a:t>
            </a:r>
          </a:p>
        </p:txBody>
      </p:sp>
      <p:sp>
        <p:nvSpPr>
          <p:cNvPr id="52" name="TextBox 28"/>
          <p:cNvSpPr txBox="1"/>
          <p:nvPr/>
        </p:nvSpPr>
        <p:spPr>
          <a:xfrm>
            <a:off x="2933302" y="4230464"/>
            <a:ext cx="1851720" cy="923330"/>
          </a:xfrm>
          <a:prstGeom prst="rect">
            <a:avLst/>
          </a:prstGeom>
          <a:noFill/>
        </p:spPr>
        <p:txBody>
          <a:bodyPr wrap="square" lIns="0" tIns="0" rIns="0" bIns="0" rtlCol="1">
            <a:spAutoFit/>
          </a:bodyPr>
          <a:lstStyle>
            <a:defPPr>
              <a:defRPr lang="es-ES"/>
            </a:defPPr>
            <a:lvl1pPr lvl="0" algn="ctr">
              <a:defRPr sz="2000" b="1">
                <a:solidFill>
                  <a:srgbClr val="7030A0"/>
                </a:solidFill>
                <a:ea typeface="Open Sans" pitchFamily="34" charset="0"/>
                <a:cs typeface="Open Sans" pitchFamily="34" charset="0"/>
              </a:defRPr>
            </a:lvl1pPr>
          </a:lstStyle>
          <a:p>
            <a:r>
              <a:rPr lang="es-MX" dirty="0">
                <a:solidFill>
                  <a:schemeClr val="bg1">
                    <a:lumMod val="50000"/>
                  </a:schemeClr>
                </a:solidFill>
              </a:rPr>
              <a:t>Paso 3. Funciones y Obligaciones</a:t>
            </a:r>
          </a:p>
        </p:txBody>
      </p:sp>
      <p:sp>
        <p:nvSpPr>
          <p:cNvPr id="53" name="TextBox 28"/>
          <p:cNvSpPr txBox="1"/>
          <p:nvPr/>
        </p:nvSpPr>
        <p:spPr>
          <a:xfrm>
            <a:off x="4008964" y="1678949"/>
            <a:ext cx="1851720" cy="215444"/>
          </a:xfrm>
          <a:prstGeom prst="rect">
            <a:avLst/>
          </a:prstGeom>
          <a:noFill/>
        </p:spPr>
        <p:txBody>
          <a:bodyPr wrap="square" lIns="0" tIns="0" rIns="0" bIns="0" rtlCol="1">
            <a:spAutoFit/>
          </a:bodyPr>
          <a:lstStyle/>
          <a:p>
            <a:pPr lvl="0" algn="ctr"/>
            <a:r>
              <a:rPr lang="es-MX" sz="1400" dirty="0">
                <a:solidFill>
                  <a:schemeClr val="bg1">
                    <a:lumMod val="75000"/>
                  </a:schemeClr>
                </a:solidFill>
              </a:rPr>
              <a:t>Paso 4. Inventario de DP</a:t>
            </a:r>
          </a:p>
        </p:txBody>
      </p:sp>
      <p:sp>
        <p:nvSpPr>
          <p:cNvPr id="54" name="TextBox 28"/>
          <p:cNvSpPr txBox="1"/>
          <p:nvPr/>
        </p:nvSpPr>
        <p:spPr>
          <a:xfrm>
            <a:off x="5330541" y="4230162"/>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5. Análisis de Riesgo de DP</a:t>
            </a:r>
          </a:p>
        </p:txBody>
      </p:sp>
      <p:sp>
        <p:nvSpPr>
          <p:cNvPr id="55" name="TextBox 28"/>
          <p:cNvSpPr txBox="1"/>
          <p:nvPr/>
        </p:nvSpPr>
        <p:spPr>
          <a:xfrm>
            <a:off x="6334515"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6. Análisis de Brecha</a:t>
            </a:r>
          </a:p>
        </p:txBody>
      </p:sp>
    </p:spTree>
    <p:extLst>
      <p:ext uri="{BB962C8B-B14F-4D97-AF65-F5344CB8AC3E}">
        <p14:creationId xmlns:p14="http://schemas.microsoft.com/office/powerpoint/2010/main" val="2827770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467544" y="32031"/>
            <a:ext cx="867645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600" dirty="0">
                <a:solidFill>
                  <a:schemeClr val="bg1"/>
                </a:solidFill>
              </a:rPr>
              <a:t>	       </a:t>
            </a:r>
            <a:r>
              <a:rPr lang="es-MX" sz="3200" dirty="0">
                <a:solidFill>
                  <a:schemeClr val="bg1"/>
                </a:solidFill>
              </a:rPr>
              <a:t>		</a:t>
            </a:r>
            <a:r>
              <a:rPr lang="es-MX" sz="2400" b="1" dirty="0">
                <a:solidFill>
                  <a:schemeClr val="bg1"/>
                </a:solidFill>
              </a:rPr>
              <a:t>Paso 3. Establecer Funciones y Obligaciones de Quienes Traten Datos Personales</a:t>
            </a:r>
          </a:p>
        </p:txBody>
      </p:sp>
      <p:sp>
        <p:nvSpPr>
          <p:cNvPr id="4" name="Forma libre: forma 3"/>
          <p:cNvSpPr/>
          <p:nvPr/>
        </p:nvSpPr>
        <p:spPr>
          <a:xfrm>
            <a:off x="192875" y="1628800"/>
            <a:ext cx="8742176" cy="821540"/>
          </a:xfrm>
          <a:custGeom>
            <a:avLst/>
            <a:gdLst>
              <a:gd name="connsiteX0" fmla="*/ 0 w 8742176"/>
              <a:gd name="connsiteY0" fmla="*/ 82154 h 821540"/>
              <a:gd name="connsiteX1" fmla="*/ 82154 w 8742176"/>
              <a:gd name="connsiteY1" fmla="*/ 0 h 821540"/>
              <a:gd name="connsiteX2" fmla="*/ 8660022 w 8742176"/>
              <a:gd name="connsiteY2" fmla="*/ 0 h 821540"/>
              <a:gd name="connsiteX3" fmla="*/ 8742176 w 8742176"/>
              <a:gd name="connsiteY3" fmla="*/ 82154 h 821540"/>
              <a:gd name="connsiteX4" fmla="*/ 8742176 w 8742176"/>
              <a:gd name="connsiteY4" fmla="*/ 739386 h 821540"/>
              <a:gd name="connsiteX5" fmla="*/ 8660022 w 8742176"/>
              <a:gd name="connsiteY5" fmla="*/ 821540 h 821540"/>
              <a:gd name="connsiteX6" fmla="*/ 82154 w 8742176"/>
              <a:gd name="connsiteY6" fmla="*/ 821540 h 821540"/>
              <a:gd name="connsiteX7" fmla="*/ 0 w 8742176"/>
              <a:gd name="connsiteY7" fmla="*/ 739386 h 821540"/>
              <a:gd name="connsiteX8" fmla="*/ 0 w 8742176"/>
              <a:gd name="connsiteY8" fmla="*/ 82154 h 8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2176" h="821540">
                <a:moveTo>
                  <a:pt x="0" y="82154"/>
                </a:moveTo>
                <a:cubicBezTo>
                  <a:pt x="0" y="36782"/>
                  <a:pt x="36782" y="0"/>
                  <a:pt x="82154" y="0"/>
                </a:cubicBezTo>
                <a:lnTo>
                  <a:pt x="8660022" y="0"/>
                </a:lnTo>
                <a:cubicBezTo>
                  <a:pt x="8705394" y="0"/>
                  <a:pt x="8742176" y="36782"/>
                  <a:pt x="8742176" y="82154"/>
                </a:cubicBezTo>
                <a:lnTo>
                  <a:pt x="8742176" y="739386"/>
                </a:lnTo>
                <a:cubicBezTo>
                  <a:pt x="8742176" y="784758"/>
                  <a:pt x="8705394" y="821540"/>
                  <a:pt x="8660022" y="821540"/>
                </a:cubicBezTo>
                <a:lnTo>
                  <a:pt x="82154" y="821540"/>
                </a:lnTo>
                <a:cubicBezTo>
                  <a:pt x="36782" y="821540"/>
                  <a:pt x="0" y="784758"/>
                  <a:pt x="0" y="739386"/>
                </a:cubicBezTo>
                <a:lnTo>
                  <a:pt x="0" y="82154"/>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742" tIns="130742" rIns="130742" bIns="130742" numCol="1" spcCol="1270" anchor="ctr" anchorCtr="0">
            <a:noAutofit/>
          </a:bodyPr>
          <a:lstStyle/>
          <a:p>
            <a:pPr marL="0" lvl="0" indent="0" algn="ctr" defTabSz="1244600">
              <a:lnSpc>
                <a:spcPct val="90000"/>
              </a:lnSpc>
              <a:spcBef>
                <a:spcPct val="0"/>
              </a:spcBef>
              <a:spcAft>
                <a:spcPct val="35000"/>
              </a:spcAft>
              <a:buNone/>
            </a:pPr>
            <a:r>
              <a:rPr lang="es-MX" sz="2800" kern="1200" dirty="0"/>
              <a:t>Recursos para que el SGSDP sea parte de la organización</a:t>
            </a:r>
          </a:p>
        </p:txBody>
      </p:sp>
      <p:sp>
        <p:nvSpPr>
          <p:cNvPr id="6" name="Forma libre: forma 5"/>
          <p:cNvSpPr/>
          <p:nvPr/>
        </p:nvSpPr>
        <p:spPr>
          <a:xfrm>
            <a:off x="192875" y="2629197"/>
            <a:ext cx="2759525" cy="1353244"/>
          </a:xfrm>
          <a:custGeom>
            <a:avLst/>
            <a:gdLst>
              <a:gd name="connsiteX0" fmla="*/ 0 w 2759525"/>
              <a:gd name="connsiteY0" fmla="*/ 135324 h 1353244"/>
              <a:gd name="connsiteX1" fmla="*/ 135324 w 2759525"/>
              <a:gd name="connsiteY1" fmla="*/ 0 h 1353244"/>
              <a:gd name="connsiteX2" fmla="*/ 2624201 w 2759525"/>
              <a:gd name="connsiteY2" fmla="*/ 0 h 1353244"/>
              <a:gd name="connsiteX3" fmla="*/ 2759525 w 2759525"/>
              <a:gd name="connsiteY3" fmla="*/ 135324 h 1353244"/>
              <a:gd name="connsiteX4" fmla="*/ 2759525 w 2759525"/>
              <a:gd name="connsiteY4" fmla="*/ 1217920 h 1353244"/>
              <a:gd name="connsiteX5" fmla="*/ 2624201 w 2759525"/>
              <a:gd name="connsiteY5" fmla="*/ 1353244 h 1353244"/>
              <a:gd name="connsiteX6" fmla="*/ 135324 w 2759525"/>
              <a:gd name="connsiteY6" fmla="*/ 1353244 h 1353244"/>
              <a:gd name="connsiteX7" fmla="*/ 0 w 2759525"/>
              <a:gd name="connsiteY7" fmla="*/ 1217920 h 1353244"/>
              <a:gd name="connsiteX8" fmla="*/ 0 w 2759525"/>
              <a:gd name="connsiteY8" fmla="*/ 135324 h 135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9525" h="1353244">
                <a:moveTo>
                  <a:pt x="0" y="135324"/>
                </a:moveTo>
                <a:cubicBezTo>
                  <a:pt x="0" y="60587"/>
                  <a:pt x="60587" y="0"/>
                  <a:pt x="135324" y="0"/>
                </a:cubicBezTo>
                <a:lnTo>
                  <a:pt x="2624201" y="0"/>
                </a:lnTo>
                <a:cubicBezTo>
                  <a:pt x="2698938" y="0"/>
                  <a:pt x="2759525" y="60587"/>
                  <a:pt x="2759525" y="135324"/>
                </a:cubicBezTo>
                <a:lnTo>
                  <a:pt x="2759525" y="1217920"/>
                </a:lnTo>
                <a:cubicBezTo>
                  <a:pt x="2759525" y="1292657"/>
                  <a:pt x="2698938" y="1353244"/>
                  <a:pt x="2624201" y="1353244"/>
                </a:cubicBezTo>
                <a:lnTo>
                  <a:pt x="135324" y="1353244"/>
                </a:lnTo>
                <a:cubicBezTo>
                  <a:pt x="60587" y="1353244"/>
                  <a:pt x="0" y="1292657"/>
                  <a:pt x="0" y="1217920"/>
                </a:cubicBezTo>
                <a:lnTo>
                  <a:pt x="0" y="135324"/>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31075" tIns="131075" rIns="131075" bIns="131075" numCol="1" spcCol="1270" anchor="ctr" anchorCtr="0">
            <a:noAutofit/>
          </a:bodyPr>
          <a:lstStyle/>
          <a:p>
            <a:pPr marL="0" lvl="0" indent="0" algn="ctr" defTabSz="1066800">
              <a:lnSpc>
                <a:spcPct val="90000"/>
              </a:lnSpc>
              <a:spcBef>
                <a:spcPct val="0"/>
              </a:spcBef>
              <a:spcAft>
                <a:spcPct val="35000"/>
              </a:spcAft>
              <a:buNone/>
            </a:pPr>
            <a:r>
              <a:rPr lang="es-MX" sz="2400" kern="1200" dirty="0"/>
              <a:t>Comunicar a todos los involucrados</a:t>
            </a:r>
          </a:p>
        </p:txBody>
      </p:sp>
      <p:sp>
        <p:nvSpPr>
          <p:cNvPr id="7" name="Forma libre: forma 6"/>
          <p:cNvSpPr/>
          <p:nvPr/>
        </p:nvSpPr>
        <p:spPr>
          <a:xfrm>
            <a:off x="3184201" y="2629197"/>
            <a:ext cx="2759525" cy="1353244"/>
          </a:xfrm>
          <a:custGeom>
            <a:avLst/>
            <a:gdLst>
              <a:gd name="connsiteX0" fmla="*/ 0 w 2759525"/>
              <a:gd name="connsiteY0" fmla="*/ 135324 h 1353244"/>
              <a:gd name="connsiteX1" fmla="*/ 135324 w 2759525"/>
              <a:gd name="connsiteY1" fmla="*/ 0 h 1353244"/>
              <a:gd name="connsiteX2" fmla="*/ 2624201 w 2759525"/>
              <a:gd name="connsiteY2" fmla="*/ 0 h 1353244"/>
              <a:gd name="connsiteX3" fmla="*/ 2759525 w 2759525"/>
              <a:gd name="connsiteY3" fmla="*/ 135324 h 1353244"/>
              <a:gd name="connsiteX4" fmla="*/ 2759525 w 2759525"/>
              <a:gd name="connsiteY4" fmla="*/ 1217920 h 1353244"/>
              <a:gd name="connsiteX5" fmla="*/ 2624201 w 2759525"/>
              <a:gd name="connsiteY5" fmla="*/ 1353244 h 1353244"/>
              <a:gd name="connsiteX6" fmla="*/ 135324 w 2759525"/>
              <a:gd name="connsiteY6" fmla="*/ 1353244 h 1353244"/>
              <a:gd name="connsiteX7" fmla="*/ 0 w 2759525"/>
              <a:gd name="connsiteY7" fmla="*/ 1217920 h 1353244"/>
              <a:gd name="connsiteX8" fmla="*/ 0 w 2759525"/>
              <a:gd name="connsiteY8" fmla="*/ 135324 h 135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9525" h="1353244">
                <a:moveTo>
                  <a:pt x="0" y="135324"/>
                </a:moveTo>
                <a:cubicBezTo>
                  <a:pt x="0" y="60587"/>
                  <a:pt x="60587" y="0"/>
                  <a:pt x="135324" y="0"/>
                </a:cubicBezTo>
                <a:lnTo>
                  <a:pt x="2624201" y="0"/>
                </a:lnTo>
                <a:cubicBezTo>
                  <a:pt x="2698938" y="0"/>
                  <a:pt x="2759525" y="60587"/>
                  <a:pt x="2759525" y="135324"/>
                </a:cubicBezTo>
                <a:lnTo>
                  <a:pt x="2759525" y="1217920"/>
                </a:lnTo>
                <a:cubicBezTo>
                  <a:pt x="2759525" y="1292657"/>
                  <a:pt x="2698938" y="1353244"/>
                  <a:pt x="2624201" y="1353244"/>
                </a:cubicBezTo>
                <a:lnTo>
                  <a:pt x="135324" y="1353244"/>
                </a:lnTo>
                <a:cubicBezTo>
                  <a:pt x="60587" y="1353244"/>
                  <a:pt x="0" y="1292657"/>
                  <a:pt x="0" y="1217920"/>
                </a:cubicBezTo>
                <a:lnTo>
                  <a:pt x="0" y="135324"/>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31075" tIns="131075" rIns="131075" bIns="131075" numCol="1" spcCol="1270" anchor="ctr" anchorCtr="0">
            <a:noAutofit/>
          </a:bodyPr>
          <a:lstStyle/>
          <a:p>
            <a:pPr marL="0" lvl="0" indent="0" algn="ctr" defTabSz="1066800">
              <a:lnSpc>
                <a:spcPct val="90000"/>
              </a:lnSpc>
              <a:spcBef>
                <a:spcPct val="0"/>
              </a:spcBef>
              <a:spcAft>
                <a:spcPct val="35000"/>
              </a:spcAft>
              <a:buNone/>
            </a:pPr>
            <a:r>
              <a:rPr lang="es-MX" sz="2400" kern="1200" dirty="0"/>
              <a:t>Roles y responsabilidades</a:t>
            </a:r>
          </a:p>
        </p:txBody>
      </p:sp>
      <p:sp>
        <p:nvSpPr>
          <p:cNvPr id="8" name="Forma libre: forma 7"/>
          <p:cNvSpPr/>
          <p:nvPr/>
        </p:nvSpPr>
        <p:spPr>
          <a:xfrm>
            <a:off x="6175526" y="2629197"/>
            <a:ext cx="2759525" cy="1353244"/>
          </a:xfrm>
          <a:custGeom>
            <a:avLst/>
            <a:gdLst>
              <a:gd name="connsiteX0" fmla="*/ 0 w 2759525"/>
              <a:gd name="connsiteY0" fmla="*/ 135324 h 1353244"/>
              <a:gd name="connsiteX1" fmla="*/ 135324 w 2759525"/>
              <a:gd name="connsiteY1" fmla="*/ 0 h 1353244"/>
              <a:gd name="connsiteX2" fmla="*/ 2624201 w 2759525"/>
              <a:gd name="connsiteY2" fmla="*/ 0 h 1353244"/>
              <a:gd name="connsiteX3" fmla="*/ 2759525 w 2759525"/>
              <a:gd name="connsiteY3" fmla="*/ 135324 h 1353244"/>
              <a:gd name="connsiteX4" fmla="*/ 2759525 w 2759525"/>
              <a:gd name="connsiteY4" fmla="*/ 1217920 h 1353244"/>
              <a:gd name="connsiteX5" fmla="*/ 2624201 w 2759525"/>
              <a:gd name="connsiteY5" fmla="*/ 1353244 h 1353244"/>
              <a:gd name="connsiteX6" fmla="*/ 135324 w 2759525"/>
              <a:gd name="connsiteY6" fmla="*/ 1353244 h 1353244"/>
              <a:gd name="connsiteX7" fmla="*/ 0 w 2759525"/>
              <a:gd name="connsiteY7" fmla="*/ 1217920 h 1353244"/>
              <a:gd name="connsiteX8" fmla="*/ 0 w 2759525"/>
              <a:gd name="connsiteY8" fmla="*/ 135324 h 135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9525" h="1353244">
                <a:moveTo>
                  <a:pt x="0" y="135324"/>
                </a:moveTo>
                <a:cubicBezTo>
                  <a:pt x="0" y="60587"/>
                  <a:pt x="60587" y="0"/>
                  <a:pt x="135324" y="0"/>
                </a:cubicBezTo>
                <a:lnTo>
                  <a:pt x="2624201" y="0"/>
                </a:lnTo>
                <a:cubicBezTo>
                  <a:pt x="2698938" y="0"/>
                  <a:pt x="2759525" y="60587"/>
                  <a:pt x="2759525" y="135324"/>
                </a:cubicBezTo>
                <a:lnTo>
                  <a:pt x="2759525" y="1217920"/>
                </a:lnTo>
                <a:cubicBezTo>
                  <a:pt x="2759525" y="1292657"/>
                  <a:pt x="2698938" y="1353244"/>
                  <a:pt x="2624201" y="1353244"/>
                </a:cubicBezTo>
                <a:lnTo>
                  <a:pt x="135324" y="1353244"/>
                </a:lnTo>
                <a:cubicBezTo>
                  <a:pt x="60587" y="1353244"/>
                  <a:pt x="0" y="1292657"/>
                  <a:pt x="0" y="1217920"/>
                </a:cubicBezTo>
                <a:lnTo>
                  <a:pt x="0" y="135324"/>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31075" tIns="131075" rIns="131075" bIns="131075" numCol="1" spcCol="1270" anchor="ctr" anchorCtr="0">
            <a:noAutofit/>
          </a:bodyPr>
          <a:lstStyle/>
          <a:p>
            <a:pPr marL="0" lvl="0" indent="0" algn="ctr" defTabSz="1066800">
              <a:lnSpc>
                <a:spcPct val="90000"/>
              </a:lnSpc>
              <a:spcBef>
                <a:spcPct val="0"/>
              </a:spcBef>
              <a:spcAft>
                <a:spcPct val="35000"/>
              </a:spcAft>
              <a:buNone/>
            </a:pPr>
            <a:r>
              <a:rPr lang="es-MX" sz="2400" kern="1200" dirty="0"/>
              <a:t>Contribución y consecuencias de incumplimiento</a:t>
            </a:r>
          </a:p>
        </p:txBody>
      </p:sp>
      <p:pic>
        <p:nvPicPr>
          <p:cNvPr id="4098" name="Picture 2" descr="Red, Sociedad, Social, Comunidad, Cooperación, Zirkel"/>
          <p:cNvPicPr>
            <a:picLocks noChangeAspect="1" noChangeArrowheads="1"/>
          </p:cNvPicPr>
          <p:nvPr/>
        </p:nvPicPr>
        <p:blipFill rotWithShape="1">
          <a:blip r:embed="rId3">
            <a:extLst>
              <a:ext uri="{28A0092B-C50C-407E-A947-70E740481C1C}">
                <a14:useLocalDpi xmlns:a14="http://schemas.microsoft.com/office/drawing/2010/main" val="0"/>
              </a:ext>
            </a:extLst>
          </a:blip>
          <a:srcRect t="15320" r="-1339" b="23780"/>
          <a:stretch/>
        </p:blipFill>
        <p:spPr bwMode="auto">
          <a:xfrm>
            <a:off x="2880337" y="4161298"/>
            <a:ext cx="347491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4"/>
          <a:stretch>
            <a:fillRect/>
          </a:stretch>
        </p:blipFill>
        <p:spPr>
          <a:xfrm>
            <a:off x="7380312" y="4963655"/>
            <a:ext cx="857250" cy="1285875"/>
          </a:xfrm>
          <a:prstGeom prst="rect">
            <a:avLst/>
          </a:prstGeom>
        </p:spPr>
      </p:pic>
    </p:spTree>
    <p:extLst>
      <p:ext uri="{BB962C8B-B14F-4D97-AF65-F5344CB8AC3E}">
        <p14:creationId xmlns:p14="http://schemas.microsoft.com/office/powerpoint/2010/main" val="3313213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t="23901"/>
          <a:stretch/>
        </p:blipFill>
        <p:spPr>
          <a:xfrm>
            <a:off x="133784" y="3284984"/>
            <a:ext cx="8952592" cy="1245548"/>
          </a:xfrm>
          <a:prstGeom prst="rect">
            <a:avLst/>
          </a:prstGeom>
        </p:spPr>
      </p:pic>
      <p:pic>
        <p:nvPicPr>
          <p:cNvPr id="5122" name="Picture 2" descr="Resultado de imagen para recursos huma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629" y="1340768"/>
            <a:ext cx="3064941" cy="17690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4765901"/>
            <a:ext cx="1800200" cy="13501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archiver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3766" y="4674399"/>
            <a:ext cx="1533153" cy="153315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112238" y="127375"/>
            <a:ext cx="10225136" cy="707886"/>
          </a:xfrm>
          <a:prstGeom prst="rect">
            <a:avLst/>
          </a:prstGeom>
        </p:spPr>
        <p:txBody>
          <a:bodyPr wrap="square">
            <a:spAutoFit/>
          </a:bodyPr>
          <a:lstStyle/>
          <a:p>
            <a:pPr algn="r"/>
            <a:r>
              <a:rPr lang="es-MX" sz="4000" dirty="0">
                <a:solidFill>
                  <a:schemeClr val="bg1"/>
                </a:solidFill>
              </a:rPr>
              <a:t>			</a:t>
            </a:r>
            <a:r>
              <a:rPr lang="es-MX" sz="3200" b="1" dirty="0">
                <a:solidFill>
                  <a:schemeClr val="bg1"/>
                </a:solidFill>
              </a:rPr>
              <a:t>Ejemplo: Funciones y obligaciones en IMA</a:t>
            </a:r>
            <a:endParaRPr lang="es-MX" sz="3200" dirty="0"/>
          </a:p>
        </p:txBody>
      </p:sp>
    </p:spTree>
    <p:extLst>
      <p:ext uri="{BB962C8B-B14F-4D97-AF65-F5344CB8AC3E}">
        <p14:creationId xmlns:p14="http://schemas.microsoft.com/office/powerpoint/2010/main" val="1384210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5523" y="0"/>
            <a:ext cx="8229600" cy="1143000"/>
          </a:xfrm>
        </p:spPr>
        <p:txBody>
          <a:bodyPr>
            <a:normAutofit fontScale="90000"/>
          </a:bodyPr>
          <a:lstStyle/>
          <a:p>
            <a:pPr algn="r"/>
            <a:r>
              <a:rPr lang="es-MX" sz="4000" dirty="0">
                <a:solidFill>
                  <a:schemeClr val="bg1"/>
                </a:solidFill>
              </a:rPr>
              <a:t>			</a:t>
            </a:r>
            <a:r>
              <a:rPr lang="es-MX" sz="3100" b="1" dirty="0">
                <a:solidFill>
                  <a:schemeClr val="bg1"/>
                </a:solidFill>
              </a:rPr>
              <a:t>Funciones y obligaciones en IMA</a:t>
            </a:r>
            <a:endParaRPr lang="es-MX" sz="3600" b="1" dirty="0">
              <a:solidFill>
                <a:schemeClr val="bg1"/>
              </a:solidFill>
            </a:endParaRPr>
          </a:p>
        </p:txBody>
      </p:sp>
      <p:sp>
        <p:nvSpPr>
          <p:cNvPr id="3" name="Marcador de contenido 2"/>
          <p:cNvSpPr>
            <a:spLocks noGrp="1"/>
          </p:cNvSpPr>
          <p:nvPr>
            <p:ph idx="1"/>
          </p:nvPr>
        </p:nvSpPr>
        <p:spPr>
          <a:xfrm>
            <a:off x="454652" y="1340768"/>
            <a:ext cx="8229600" cy="2088232"/>
          </a:xfrm>
        </p:spPr>
        <p:txBody>
          <a:bodyPr>
            <a:normAutofit/>
          </a:bodyPr>
          <a:lstStyle/>
          <a:p>
            <a:pPr algn="ctr"/>
            <a:r>
              <a:rPr lang="es-MX" sz="2800" dirty="0"/>
              <a:t>Ambos subdirectores comunican a la gente bajo su cargo la Política de Protección de Datos y formalizarán los mecanismos de rendición de cuentas.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064" y="3429000"/>
            <a:ext cx="3546776" cy="2544426"/>
          </a:xfrm>
          <a:prstGeom prst="rect">
            <a:avLst/>
          </a:prstGeom>
          <a:ln>
            <a:noFill/>
          </a:ln>
          <a:effectLst>
            <a:softEdge rad="112500"/>
          </a:effectLst>
        </p:spPr>
      </p:pic>
    </p:spTree>
    <p:extLst>
      <p:ext uri="{BB962C8B-B14F-4D97-AF65-F5344CB8AC3E}">
        <p14:creationId xmlns:p14="http://schemas.microsoft.com/office/powerpoint/2010/main" val="1235000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37</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36" name="TextBox 28"/>
          <p:cNvSpPr txBox="1"/>
          <p:nvPr/>
        </p:nvSpPr>
        <p:spPr>
          <a:xfrm>
            <a:off x="791415" y="4218700"/>
            <a:ext cx="188789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2. Política de Gestión de DP</a:t>
            </a:r>
          </a:p>
        </p:txBody>
      </p:sp>
      <p:sp>
        <p:nvSpPr>
          <p:cNvPr id="52" name="TextBox 28"/>
          <p:cNvSpPr txBox="1"/>
          <p:nvPr/>
        </p:nvSpPr>
        <p:spPr>
          <a:xfrm>
            <a:off x="2933302" y="4230464"/>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3. Funciones y Obligaciones</a:t>
            </a:r>
          </a:p>
        </p:txBody>
      </p:sp>
      <p:sp>
        <p:nvSpPr>
          <p:cNvPr id="53" name="TextBox 28"/>
          <p:cNvSpPr txBox="1"/>
          <p:nvPr/>
        </p:nvSpPr>
        <p:spPr>
          <a:xfrm>
            <a:off x="4008964" y="1544080"/>
            <a:ext cx="1851720" cy="615553"/>
          </a:xfrm>
          <a:prstGeom prst="rect">
            <a:avLst/>
          </a:prstGeom>
          <a:noFill/>
        </p:spPr>
        <p:txBody>
          <a:bodyPr wrap="square" lIns="0" tIns="0" rIns="0" bIns="0" rtlCol="1">
            <a:spAutoFit/>
          </a:bodyPr>
          <a:lstStyle>
            <a:defPPr>
              <a:defRPr lang="es-ES"/>
            </a:defPPr>
            <a:lvl1pPr lvl="0" algn="ctr">
              <a:defRPr sz="2000" b="1">
                <a:solidFill>
                  <a:srgbClr val="00B49F"/>
                </a:solidFill>
                <a:ea typeface="Open Sans" pitchFamily="34" charset="0"/>
                <a:cs typeface="Open Sans" pitchFamily="34" charset="0"/>
              </a:defRPr>
            </a:lvl1pPr>
          </a:lstStyle>
          <a:p>
            <a:r>
              <a:rPr lang="es-MX" dirty="0"/>
              <a:t>Paso 4. Inventario de DP</a:t>
            </a:r>
          </a:p>
        </p:txBody>
      </p:sp>
      <p:sp>
        <p:nvSpPr>
          <p:cNvPr id="54" name="TextBox 28"/>
          <p:cNvSpPr txBox="1"/>
          <p:nvPr/>
        </p:nvSpPr>
        <p:spPr>
          <a:xfrm>
            <a:off x="5330541" y="4230162"/>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5. Análisis de Riesgo de DP</a:t>
            </a:r>
          </a:p>
        </p:txBody>
      </p:sp>
      <p:sp>
        <p:nvSpPr>
          <p:cNvPr id="55" name="TextBox 28"/>
          <p:cNvSpPr txBox="1"/>
          <p:nvPr/>
        </p:nvSpPr>
        <p:spPr>
          <a:xfrm>
            <a:off x="6334515"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6. Análisis de Brecha</a:t>
            </a:r>
          </a:p>
        </p:txBody>
      </p:sp>
    </p:spTree>
    <p:extLst>
      <p:ext uri="{BB962C8B-B14F-4D97-AF65-F5344CB8AC3E}">
        <p14:creationId xmlns:p14="http://schemas.microsoft.com/office/powerpoint/2010/main" val="2707640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27384"/>
            <a:ext cx="8229600" cy="1143000"/>
          </a:xfrm>
        </p:spPr>
        <p:txBody>
          <a:bodyPr>
            <a:normAutofit fontScale="90000"/>
          </a:bodyPr>
          <a:lstStyle/>
          <a:p>
            <a:pPr algn="r"/>
            <a:r>
              <a:rPr lang="es-MX" sz="3200" b="1" dirty="0">
                <a:solidFill>
                  <a:schemeClr val="bg1"/>
                </a:solidFill>
              </a:rPr>
              <a:t>		</a:t>
            </a:r>
            <a:r>
              <a:rPr lang="es-MX" sz="3600" b="1" dirty="0">
                <a:solidFill>
                  <a:schemeClr val="bg1"/>
                </a:solidFill>
              </a:rPr>
              <a:t>Paso 4. Inventario de datos personales</a:t>
            </a:r>
            <a:endParaRPr lang="es-MX" sz="4000" b="1" dirty="0">
              <a:solidFill>
                <a:schemeClr val="bg1"/>
              </a:solidFill>
            </a:endParaRPr>
          </a:p>
        </p:txBody>
      </p:sp>
      <p:graphicFrame>
        <p:nvGraphicFramePr>
          <p:cNvPr id="4" name="Diagrama 3"/>
          <p:cNvGraphicFramePr/>
          <p:nvPr>
            <p:extLst>
              <p:ext uri="{D42A27DB-BD31-4B8C-83A1-F6EECF244321}">
                <p14:modId xmlns:p14="http://schemas.microsoft.com/office/powerpoint/2010/main" val="622014969"/>
              </p:ext>
            </p:extLst>
          </p:nvPr>
        </p:nvGraphicFramePr>
        <p:xfrm>
          <a:off x="2843808" y="1450603"/>
          <a:ext cx="6984776" cy="4389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323528" y="2768272"/>
            <a:ext cx="3250103" cy="1754326"/>
          </a:xfrm>
          <a:prstGeom prst="rect">
            <a:avLst/>
          </a:prstGeom>
          <a:noFill/>
        </p:spPr>
        <p:txBody>
          <a:bodyPr wrap="square" rtlCol="0">
            <a:spAutoFit/>
          </a:bodyPr>
          <a:lstStyle/>
          <a:p>
            <a:pPr algn="ctr"/>
            <a:r>
              <a:rPr lang="es-MX" sz="3600" b="1" dirty="0">
                <a:solidFill>
                  <a:schemeClr val="bg1">
                    <a:lumMod val="50000"/>
                  </a:schemeClr>
                </a:solidFill>
              </a:rPr>
              <a:t>Ciclo de vida de los Datos Personales</a:t>
            </a:r>
            <a:endParaRPr lang="es-ES" sz="3600" b="1" dirty="0">
              <a:solidFill>
                <a:schemeClr val="bg1">
                  <a:lumMod val="50000"/>
                </a:schemeClr>
              </a:solidFill>
            </a:endParaRPr>
          </a:p>
        </p:txBody>
      </p:sp>
      <p:sp>
        <p:nvSpPr>
          <p:cNvPr id="5" name="Rectángulo 4"/>
          <p:cNvSpPr/>
          <p:nvPr/>
        </p:nvSpPr>
        <p:spPr>
          <a:xfrm>
            <a:off x="539552" y="5852089"/>
            <a:ext cx="3361368" cy="646331"/>
          </a:xfrm>
          <a:prstGeom prst="rect">
            <a:avLst/>
          </a:prstGeom>
        </p:spPr>
        <p:txBody>
          <a:bodyPr wrap="none">
            <a:spAutoFit/>
          </a:bodyPr>
          <a:lstStyle/>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LGPDPPSO Artículo 33 Frac. XXXIII</a:t>
            </a:r>
          </a:p>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Lineamientos Generales 59</a:t>
            </a:r>
          </a:p>
        </p:txBody>
      </p:sp>
      <p:pic>
        <p:nvPicPr>
          <p:cNvPr id="6" name="Imagen 5"/>
          <p:cNvPicPr>
            <a:picLocks noChangeAspect="1"/>
          </p:cNvPicPr>
          <p:nvPr/>
        </p:nvPicPr>
        <p:blipFill>
          <a:blip r:embed="rId8"/>
          <a:stretch>
            <a:fillRect/>
          </a:stretch>
        </p:blipFill>
        <p:spPr>
          <a:xfrm>
            <a:off x="8100392" y="5172731"/>
            <a:ext cx="857250" cy="1285875"/>
          </a:xfrm>
          <a:prstGeom prst="rect">
            <a:avLst/>
          </a:prstGeom>
        </p:spPr>
      </p:pic>
    </p:spTree>
    <p:extLst>
      <p:ext uri="{BB962C8B-B14F-4D97-AF65-F5344CB8AC3E}">
        <p14:creationId xmlns:p14="http://schemas.microsoft.com/office/powerpoint/2010/main" val="1109656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845" y="-35316"/>
            <a:ext cx="8229600" cy="1143000"/>
          </a:xfrm>
        </p:spPr>
        <p:txBody>
          <a:bodyPr/>
          <a:lstStyle/>
          <a:p>
            <a:pPr algn="r"/>
            <a:r>
              <a:rPr lang="es-MX" sz="3200" b="1" dirty="0">
                <a:solidFill>
                  <a:schemeClr val="bg1"/>
                </a:solidFill>
              </a:rPr>
              <a:t>		Riesgo inherente </a:t>
            </a:r>
          </a:p>
        </p:txBody>
      </p:sp>
      <p:sp>
        <p:nvSpPr>
          <p:cNvPr id="3" name="Marcador de contenido 2"/>
          <p:cNvSpPr>
            <a:spLocks noGrp="1"/>
          </p:cNvSpPr>
          <p:nvPr>
            <p:ph idx="1"/>
          </p:nvPr>
        </p:nvSpPr>
        <p:spPr>
          <a:xfrm>
            <a:off x="323528" y="1340768"/>
            <a:ext cx="8501109" cy="4525963"/>
          </a:xfrm>
        </p:spPr>
        <p:txBody>
          <a:bodyPr>
            <a:normAutofit/>
          </a:bodyPr>
          <a:lstStyle/>
          <a:p>
            <a:pPr marL="0" indent="0">
              <a:buNone/>
            </a:pPr>
            <a:r>
              <a:rPr lang="es-MX" sz="2800" dirty="0">
                <a:solidFill>
                  <a:schemeClr val="bg1">
                    <a:lumMod val="50000"/>
                  </a:schemeClr>
                </a:solidFill>
              </a:rPr>
              <a:t>Riesgo inherente en los sistemas de tratamiento</a:t>
            </a:r>
          </a:p>
        </p:txBody>
      </p:sp>
      <p:pic>
        <p:nvPicPr>
          <p:cNvPr id="9" name="Imagen 8"/>
          <p:cNvPicPr>
            <a:picLocks noChangeAspect="1"/>
          </p:cNvPicPr>
          <p:nvPr/>
        </p:nvPicPr>
        <p:blipFill>
          <a:blip r:embed="rId3"/>
          <a:stretch>
            <a:fillRect/>
          </a:stretch>
        </p:blipFill>
        <p:spPr>
          <a:xfrm>
            <a:off x="1403648" y="2359318"/>
            <a:ext cx="5976664" cy="3740497"/>
          </a:xfrm>
          <a:prstGeom prst="rect">
            <a:avLst/>
          </a:prstGeom>
        </p:spPr>
      </p:pic>
    </p:spTree>
    <p:extLst>
      <p:ext uri="{BB962C8B-B14F-4D97-AF65-F5344CB8AC3E}">
        <p14:creationId xmlns:p14="http://schemas.microsoft.com/office/powerpoint/2010/main" val="1028871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763688" y="116632"/>
            <a:ext cx="7139136"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2400" b="1" dirty="0">
                <a:solidFill>
                  <a:schemeClr val="bg1"/>
                </a:solidFill>
              </a:rPr>
              <a:t>Derechos, principios y deberes rectores del derecho de protección de datos personales</a:t>
            </a:r>
          </a:p>
        </p:txBody>
      </p:sp>
      <p:pic>
        <p:nvPicPr>
          <p:cNvPr id="2050" name="Picture 2" descr="Pagar, Madera, Uno, De Granos, Patrón, Dígito, Orden"/>
          <p:cNvPicPr>
            <a:picLocks noChangeAspect="1" noChangeArrowheads="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124875" y="1259632"/>
            <a:ext cx="1528970"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ar, Madera, Uno, De Granos, Patrón, Dígito, Orden"/>
          <p:cNvPicPr>
            <a:picLocks noChangeAspect="1" noChangeArrowheads="1"/>
          </p:cNvPicPr>
          <p:nvPr/>
        </p:nvPicPr>
        <p:blipFill>
          <a:blip r:embed="rId5" cstate="print">
            <a:duotone>
              <a:prstClr val="black"/>
              <a:srgbClr val="0F7969">
                <a:tint val="45000"/>
                <a:satMod val="400000"/>
              </a:srgbClr>
            </a:duotone>
            <a:extLst>
              <a:ext uri="{28A0092B-C50C-407E-A947-70E740481C1C}">
                <a14:useLocalDpi xmlns:a14="http://schemas.microsoft.com/office/drawing/2010/main" val="0"/>
              </a:ext>
            </a:extLst>
          </a:blip>
          <a:srcRect/>
          <a:stretch>
            <a:fillRect/>
          </a:stretch>
        </p:blipFill>
        <p:spPr bwMode="auto">
          <a:xfrm>
            <a:off x="3351202" y="2198765"/>
            <a:ext cx="1547711" cy="20409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agar, Madera, Uno, De Granos, Patrón, Dígito, Orden"/>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796136" y="3933594"/>
            <a:ext cx="1547711" cy="2040938"/>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563808" y="3472715"/>
            <a:ext cx="1560364" cy="461665"/>
          </a:xfrm>
          <a:prstGeom prst="rect">
            <a:avLst/>
          </a:prstGeom>
          <a:noFill/>
        </p:spPr>
        <p:txBody>
          <a:bodyPr wrap="none" rtlCol="0">
            <a:spAutoFit/>
          </a:bodyPr>
          <a:lstStyle/>
          <a:p>
            <a:r>
              <a:rPr lang="es-MX" sz="2400" b="1" dirty="0">
                <a:solidFill>
                  <a:srgbClr val="7030A0"/>
                </a:solidFill>
              </a:rPr>
              <a:t>DERECHOS</a:t>
            </a:r>
          </a:p>
        </p:txBody>
      </p:sp>
      <p:sp>
        <p:nvSpPr>
          <p:cNvPr id="7" name="CuadroTexto 6"/>
          <p:cNvSpPr txBox="1"/>
          <p:nvPr/>
        </p:nvSpPr>
        <p:spPr>
          <a:xfrm>
            <a:off x="3245518" y="4329025"/>
            <a:ext cx="1649811" cy="461665"/>
          </a:xfrm>
          <a:prstGeom prst="rect">
            <a:avLst/>
          </a:prstGeom>
          <a:noFill/>
        </p:spPr>
        <p:txBody>
          <a:bodyPr wrap="none" rtlCol="0">
            <a:spAutoFit/>
          </a:bodyPr>
          <a:lstStyle/>
          <a:p>
            <a:r>
              <a:rPr lang="es-MX" sz="2400" b="1" dirty="0">
                <a:solidFill>
                  <a:srgbClr val="0F7969"/>
                </a:solidFill>
              </a:rPr>
              <a:t>PRINCIPIOS</a:t>
            </a:r>
          </a:p>
        </p:txBody>
      </p:sp>
      <p:sp>
        <p:nvSpPr>
          <p:cNvPr id="8" name="CuadroTexto 7"/>
          <p:cNvSpPr txBox="1"/>
          <p:nvPr/>
        </p:nvSpPr>
        <p:spPr>
          <a:xfrm>
            <a:off x="5910098" y="6082448"/>
            <a:ext cx="1319785" cy="461665"/>
          </a:xfrm>
          <a:prstGeom prst="rect">
            <a:avLst/>
          </a:prstGeom>
          <a:noFill/>
        </p:spPr>
        <p:txBody>
          <a:bodyPr wrap="none" rtlCol="0">
            <a:spAutoFit/>
          </a:bodyPr>
          <a:lstStyle/>
          <a:p>
            <a:r>
              <a:rPr lang="es-MX" sz="2400" b="1" dirty="0">
                <a:solidFill>
                  <a:schemeClr val="bg1">
                    <a:lumMod val="50000"/>
                  </a:schemeClr>
                </a:solidFill>
              </a:rPr>
              <a:t>DEBERES</a:t>
            </a:r>
          </a:p>
        </p:txBody>
      </p:sp>
      <p:sp>
        <p:nvSpPr>
          <p:cNvPr id="6" name="Rectángulo: esquinas redondeadas 5"/>
          <p:cNvSpPr/>
          <p:nvPr/>
        </p:nvSpPr>
        <p:spPr>
          <a:xfrm>
            <a:off x="5188630" y="1899572"/>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Consentimiento</a:t>
            </a:r>
          </a:p>
        </p:txBody>
      </p:sp>
      <p:sp>
        <p:nvSpPr>
          <p:cNvPr id="14" name="Rectángulo: esquinas redondeadas 13"/>
          <p:cNvSpPr/>
          <p:nvPr/>
        </p:nvSpPr>
        <p:spPr>
          <a:xfrm>
            <a:off x="5158843" y="1340768"/>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Licitud</a:t>
            </a:r>
          </a:p>
        </p:txBody>
      </p:sp>
      <p:sp>
        <p:nvSpPr>
          <p:cNvPr id="15" name="Rectángulo: esquinas redondeadas 14"/>
          <p:cNvSpPr/>
          <p:nvPr/>
        </p:nvSpPr>
        <p:spPr>
          <a:xfrm>
            <a:off x="7007165" y="1356382"/>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Lealtad</a:t>
            </a:r>
          </a:p>
        </p:txBody>
      </p:sp>
      <p:sp>
        <p:nvSpPr>
          <p:cNvPr id="16" name="Rectángulo: esquinas redondeadas 15"/>
          <p:cNvSpPr/>
          <p:nvPr/>
        </p:nvSpPr>
        <p:spPr>
          <a:xfrm>
            <a:off x="7039322" y="1883958"/>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Información</a:t>
            </a:r>
          </a:p>
        </p:txBody>
      </p:sp>
      <p:sp>
        <p:nvSpPr>
          <p:cNvPr id="17" name="Rectángulo: esquinas redondeadas 16"/>
          <p:cNvSpPr/>
          <p:nvPr/>
        </p:nvSpPr>
        <p:spPr>
          <a:xfrm>
            <a:off x="5188630" y="2425282"/>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Proporcionalidad</a:t>
            </a:r>
          </a:p>
        </p:txBody>
      </p:sp>
      <p:sp>
        <p:nvSpPr>
          <p:cNvPr id="18" name="Rectángulo: esquinas redondeadas 17"/>
          <p:cNvSpPr/>
          <p:nvPr/>
        </p:nvSpPr>
        <p:spPr>
          <a:xfrm>
            <a:off x="7039322" y="2405078"/>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Finalidad</a:t>
            </a:r>
          </a:p>
        </p:txBody>
      </p:sp>
      <p:sp>
        <p:nvSpPr>
          <p:cNvPr id="19" name="Rectángulo: esquinas redondeadas 18"/>
          <p:cNvSpPr/>
          <p:nvPr/>
        </p:nvSpPr>
        <p:spPr>
          <a:xfrm>
            <a:off x="5225480" y="2941802"/>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Calidad</a:t>
            </a:r>
          </a:p>
        </p:txBody>
      </p:sp>
      <p:sp>
        <p:nvSpPr>
          <p:cNvPr id="20" name="Rectángulo: esquinas redondeadas 19"/>
          <p:cNvSpPr/>
          <p:nvPr/>
        </p:nvSpPr>
        <p:spPr>
          <a:xfrm>
            <a:off x="7039322" y="2924968"/>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Responsabilidad</a:t>
            </a:r>
          </a:p>
        </p:txBody>
      </p:sp>
      <p:sp>
        <p:nvSpPr>
          <p:cNvPr id="21" name="Rectángulo: esquinas redondeadas 20"/>
          <p:cNvSpPr/>
          <p:nvPr/>
        </p:nvSpPr>
        <p:spPr>
          <a:xfrm>
            <a:off x="7343847" y="4021436"/>
            <a:ext cx="1654815" cy="432048"/>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600" b="1" dirty="0">
                <a:solidFill>
                  <a:schemeClr val="bg1">
                    <a:lumMod val="50000"/>
                  </a:schemeClr>
                </a:solidFill>
              </a:rPr>
              <a:t>Seguridad</a:t>
            </a:r>
          </a:p>
        </p:txBody>
      </p:sp>
      <p:sp>
        <p:nvSpPr>
          <p:cNvPr id="22" name="Rectángulo: esquinas redondeadas 21"/>
          <p:cNvSpPr/>
          <p:nvPr/>
        </p:nvSpPr>
        <p:spPr>
          <a:xfrm>
            <a:off x="7343847" y="4670261"/>
            <a:ext cx="1654815" cy="432048"/>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600" dirty="0">
                <a:solidFill>
                  <a:schemeClr val="bg1">
                    <a:lumMod val="50000"/>
                  </a:schemeClr>
                </a:solidFill>
              </a:rPr>
              <a:t>Confidencialidad</a:t>
            </a:r>
          </a:p>
        </p:txBody>
      </p:sp>
      <p:sp>
        <p:nvSpPr>
          <p:cNvPr id="23" name="Rectángulo: esquinas redondeadas 22"/>
          <p:cNvSpPr/>
          <p:nvPr/>
        </p:nvSpPr>
        <p:spPr>
          <a:xfrm>
            <a:off x="1765913" y="1138916"/>
            <a:ext cx="1293919" cy="4320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MX" b="1" dirty="0">
                <a:solidFill>
                  <a:srgbClr val="7030A0"/>
                </a:solidFill>
              </a:rPr>
              <a:t>A</a:t>
            </a:r>
            <a:r>
              <a:rPr lang="es-MX" sz="1600" dirty="0">
                <a:solidFill>
                  <a:srgbClr val="7030A0"/>
                </a:solidFill>
              </a:rPr>
              <a:t>cceso</a:t>
            </a:r>
          </a:p>
        </p:txBody>
      </p:sp>
      <p:sp>
        <p:nvSpPr>
          <p:cNvPr id="24" name="Rectángulo: esquinas redondeadas 23"/>
          <p:cNvSpPr/>
          <p:nvPr/>
        </p:nvSpPr>
        <p:spPr>
          <a:xfrm>
            <a:off x="1763688" y="2130121"/>
            <a:ext cx="1327583" cy="4320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MX" b="1" dirty="0">
                <a:solidFill>
                  <a:srgbClr val="7030A0"/>
                </a:solidFill>
              </a:rPr>
              <a:t>C</a:t>
            </a:r>
            <a:r>
              <a:rPr lang="es-MX" sz="1600" dirty="0">
                <a:solidFill>
                  <a:srgbClr val="7030A0"/>
                </a:solidFill>
              </a:rPr>
              <a:t>ancelación</a:t>
            </a:r>
          </a:p>
        </p:txBody>
      </p:sp>
      <p:sp>
        <p:nvSpPr>
          <p:cNvPr id="25" name="Rectángulo: esquinas redondeadas 24"/>
          <p:cNvSpPr/>
          <p:nvPr/>
        </p:nvSpPr>
        <p:spPr>
          <a:xfrm>
            <a:off x="1763689" y="1623331"/>
            <a:ext cx="1296144" cy="4320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MX" b="1" dirty="0">
                <a:solidFill>
                  <a:srgbClr val="7030A0"/>
                </a:solidFill>
              </a:rPr>
              <a:t>R</a:t>
            </a:r>
            <a:r>
              <a:rPr lang="es-MX" sz="1600" dirty="0">
                <a:solidFill>
                  <a:srgbClr val="7030A0"/>
                </a:solidFill>
              </a:rPr>
              <a:t>ectificación</a:t>
            </a:r>
          </a:p>
        </p:txBody>
      </p:sp>
      <p:sp>
        <p:nvSpPr>
          <p:cNvPr id="26" name="Rectángulo: esquinas redondeadas 25"/>
          <p:cNvSpPr/>
          <p:nvPr/>
        </p:nvSpPr>
        <p:spPr>
          <a:xfrm>
            <a:off x="1763688" y="2636911"/>
            <a:ext cx="1327584" cy="4320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MX" b="1" dirty="0">
                <a:solidFill>
                  <a:srgbClr val="7030A0"/>
                </a:solidFill>
              </a:rPr>
              <a:t>O</a:t>
            </a:r>
            <a:r>
              <a:rPr lang="es-MX" sz="1600" dirty="0">
                <a:solidFill>
                  <a:srgbClr val="7030A0"/>
                </a:solidFill>
              </a:rPr>
              <a:t>posición</a:t>
            </a:r>
          </a:p>
        </p:txBody>
      </p:sp>
    </p:spTree>
    <p:extLst>
      <p:ext uri="{BB962C8B-B14F-4D97-AF65-F5344CB8AC3E}">
        <p14:creationId xmlns:p14="http://schemas.microsoft.com/office/powerpoint/2010/main" val="1848048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22413"/>
            <a:ext cx="8229600" cy="1143000"/>
          </a:xfrm>
        </p:spPr>
        <p:txBody>
          <a:bodyPr/>
          <a:lstStyle/>
          <a:p>
            <a:pPr algn="r"/>
            <a:r>
              <a:rPr lang="es-MX" sz="3200" b="1" dirty="0">
                <a:solidFill>
                  <a:schemeClr val="bg1"/>
                </a:solidFill>
              </a:rPr>
              <a:t>		Paso 4. Inventario de datos personales</a:t>
            </a:r>
          </a:p>
        </p:txBody>
      </p:sp>
      <p:sp>
        <p:nvSpPr>
          <p:cNvPr id="3" name="Marcador de contenido 2"/>
          <p:cNvSpPr>
            <a:spLocks noGrp="1"/>
          </p:cNvSpPr>
          <p:nvPr>
            <p:ph idx="1"/>
          </p:nvPr>
        </p:nvSpPr>
        <p:spPr>
          <a:xfrm>
            <a:off x="251520" y="1310034"/>
            <a:ext cx="8494130" cy="4525963"/>
          </a:xfrm>
        </p:spPr>
        <p:txBody>
          <a:bodyPr>
            <a:normAutofit/>
          </a:bodyPr>
          <a:lstStyle/>
          <a:p>
            <a:pPr marL="0" indent="0" algn="just">
              <a:buNone/>
            </a:pPr>
            <a:r>
              <a:rPr lang="es-MX" sz="2400" dirty="0">
                <a:solidFill>
                  <a:schemeClr val="bg1">
                    <a:lumMod val="50000"/>
                  </a:schemeClr>
                </a:solidFill>
              </a:rPr>
              <a:t>Ejemplo de </a:t>
            </a:r>
            <a:r>
              <a:rPr lang="es-MX" sz="2400" b="1" dirty="0">
                <a:solidFill>
                  <a:schemeClr val="bg1">
                    <a:lumMod val="50000"/>
                  </a:schemeClr>
                </a:solidFill>
              </a:rPr>
              <a:t>categorías</a:t>
            </a:r>
            <a:r>
              <a:rPr lang="es-MX" sz="2400" dirty="0">
                <a:solidFill>
                  <a:schemeClr val="bg1">
                    <a:lumMod val="50000"/>
                  </a:schemeClr>
                </a:solidFill>
              </a:rPr>
              <a:t> de los sistemas de tratamiento, en función del riesgo inherente:</a:t>
            </a:r>
          </a:p>
        </p:txBody>
      </p:sp>
      <p:grpSp>
        <p:nvGrpSpPr>
          <p:cNvPr id="9" name="Grupo 8"/>
          <p:cNvGrpSpPr/>
          <p:nvPr/>
        </p:nvGrpSpPr>
        <p:grpSpPr>
          <a:xfrm>
            <a:off x="2990636" y="2460552"/>
            <a:ext cx="5755014" cy="3920253"/>
            <a:chOff x="2990636" y="2460552"/>
            <a:chExt cx="5755014" cy="3920253"/>
          </a:xfrm>
        </p:grpSpPr>
        <p:sp>
          <p:nvSpPr>
            <p:cNvPr id="10" name="Forma libre: forma 9"/>
            <p:cNvSpPr/>
            <p:nvPr/>
          </p:nvSpPr>
          <p:spPr>
            <a:xfrm>
              <a:off x="2990636" y="2460552"/>
              <a:ext cx="5755014" cy="1238808"/>
            </a:xfrm>
            <a:custGeom>
              <a:avLst/>
              <a:gdLst>
                <a:gd name="connsiteX0" fmla="*/ 0 w 5755014"/>
                <a:gd name="connsiteY0" fmla="*/ 123881 h 1238808"/>
                <a:gd name="connsiteX1" fmla="*/ 123881 w 5755014"/>
                <a:gd name="connsiteY1" fmla="*/ 0 h 1238808"/>
                <a:gd name="connsiteX2" fmla="*/ 5631133 w 5755014"/>
                <a:gd name="connsiteY2" fmla="*/ 0 h 1238808"/>
                <a:gd name="connsiteX3" fmla="*/ 5755014 w 5755014"/>
                <a:gd name="connsiteY3" fmla="*/ 123881 h 1238808"/>
                <a:gd name="connsiteX4" fmla="*/ 5755014 w 5755014"/>
                <a:gd name="connsiteY4" fmla="*/ 1114927 h 1238808"/>
                <a:gd name="connsiteX5" fmla="*/ 5631133 w 5755014"/>
                <a:gd name="connsiteY5" fmla="*/ 1238808 h 1238808"/>
                <a:gd name="connsiteX6" fmla="*/ 123881 w 5755014"/>
                <a:gd name="connsiteY6" fmla="*/ 1238808 h 1238808"/>
                <a:gd name="connsiteX7" fmla="*/ 0 w 5755014"/>
                <a:gd name="connsiteY7" fmla="*/ 1114927 h 1238808"/>
                <a:gd name="connsiteX8" fmla="*/ 0 w 5755014"/>
                <a:gd name="connsiteY8" fmla="*/ 123881 h 123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14" h="1238808">
                  <a:moveTo>
                    <a:pt x="0" y="123881"/>
                  </a:moveTo>
                  <a:cubicBezTo>
                    <a:pt x="0" y="55463"/>
                    <a:pt x="55463" y="0"/>
                    <a:pt x="123881" y="0"/>
                  </a:cubicBezTo>
                  <a:lnTo>
                    <a:pt x="5631133" y="0"/>
                  </a:lnTo>
                  <a:cubicBezTo>
                    <a:pt x="5699551" y="0"/>
                    <a:pt x="5755014" y="55463"/>
                    <a:pt x="5755014" y="123881"/>
                  </a:cubicBezTo>
                  <a:lnTo>
                    <a:pt x="5755014" y="1114927"/>
                  </a:lnTo>
                  <a:cubicBezTo>
                    <a:pt x="5755014" y="1183345"/>
                    <a:pt x="5699551" y="1238808"/>
                    <a:pt x="5631133" y="1238808"/>
                  </a:cubicBezTo>
                  <a:lnTo>
                    <a:pt x="123881" y="1238808"/>
                  </a:lnTo>
                  <a:cubicBezTo>
                    <a:pt x="55463" y="1238808"/>
                    <a:pt x="0" y="1183345"/>
                    <a:pt x="0" y="1114927"/>
                  </a:cubicBezTo>
                  <a:lnTo>
                    <a:pt x="0" y="123881"/>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42963" tIns="142963" rIns="142963" bIns="142963" numCol="1" spcCol="1270" anchor="ctr" anchorCtr="0">
              <a:noAutofit/>
            </a:bodyPr>
            <a:lstStyle/>
            <a:p>
              <a:pPr marL="0" lvl="0" indent="0" algn="l" defTabSz="1244600">
                <a:lnSpc>
                  <a:spcPct val="90000"/>
                </a:lnSpc>
                <a:spcBef>
                  <a:spcPct val="0"/>
                </a:spcBef>
                <a:spcAft>
                  <a:spcPct val="35000"/>
                </a:spcAft>
                <a:buNone/>
              </a:pPr>
              <a:r>
                <a:rPr lang="es-MX" sz="2800" b="1" kern="1200" dirty="0"/>
                <a:t>Especial: </a:t>
              </a:r>
            </a:p>
            <a:p>
              <a:pPr marL="0" lvl="0" indent="0" algn="l" defTabSz="1244600">
                <a:lnSpc>
                  <a:spcPct val="90000"/>
                </a:lnSpc>
                <a:spcBef>
                  <a:spcPct val="0"/>
                </a:spcBef>
                <a:spcAft>
                  <a:spcPct val="35000"/>
                </a:spcAft>
                <a:buNone/>
              </a:pPr>
              <a:r>
                <a:rPr lang="es-MX" sz="2400" b="0" kern="1200" dirty="0"/>
                <a:t>Por su naturaleza y contexto pueden causar daño directo a los titulares.</a:t>
              </a:r>
              <a:endParaRPr lang="es-MX" sz="2800" b="0" kern="1200" dirty="0"/>
            </a:p>
          </p:txBody>
        </p:sp>
        <p:sp>
          <p:nvSpPr>
            <p:cNvPr id="11" name="Forma libre: forma 10"/>
            <p:cNvSpPr/>
            <p:nvPr/>
          </p:nvSpPr>
          <p:spPr>
            <a:xfrm>
              <a:off x="2990636" y="3801275"/>
              <a:ext cx="5755014" cy="1238808"/>
            </a:xfrm>
            <a:custGeom>
              <a:avLst/>
              <a:gdLst>
                <a:gd name="connsiteX0" fmla="*/ 0 w 5755014"/>
                <a:gd name="connsiteY0" fmla="*/ 123881 h 1238808"/>
                <a:gd name="connsiteX1" fmla="*/ 123881 w 5755014"/>
                <a:gd name="connsiteY1" fmla="*/ 0 h 1238808"/>
                <a:gd name="connsiteX2" fmla="*/ 5631133 w 5755014"/>
                <a:gd name="connsiteY2" fmla="*/ 0 h 1238808"/>
                <a:gd name="connsiteX3" fmla="*/ 5755014 w 5755014"/>
                <a:gd name="connsiteY3" fmla="*/ 123881 h 1238808"/>
                <a:gd name="connsiteX4" fmla="*/ 5755014 w 5755014"/>
                <a:gd name="connsiteY4" fmla="*/ 1114927 h 1238808"/>
                <a:gd name="connsiteX5" fmla="*/ 5631133 w 5755014"/>
                <a:gd name="connsiteY5" fmla="*/ 1238808 h 1238808"/>
                <a:gd name="connsiteX6" fmla="*/ 123881 w 5755014"/>
                <a:gd name="connsiteY6" fmla="*/ 1238808 h 1238808"/>
                <a:gd name="connsiteX7" fmla="*/ 0 w 5755014"/>
                <a:gd name="connsiteY7" fmla="*/ 1114927 h 1238808"/>
                <a:gd name="connsiteX8" fmla="*/ 0 w 5755014"/>
                <a:gd name="connsiteY8" fmla="*/ 123881 h 123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14" h="1238808">
                  <a:moveTo>
                    <a:pt x="0" y="123881"/>
                  </a:moveTo>
                  <a:cubicBezTo>
                    <a:pt x="0" y="55463"/>
                    <a:pt x="55463" y="0"/>
                    <a:pt x="123881" y="0"/>
                  </a:cubicBezTo>
                  <a:lnTo>
                    <a:pt x="5631133" y="0"/>
                  </a:lnTo>
                  <a:cubicBezTo>
                    <a:pt x="5699551" y="0"/>
                    <a:pt x="5755014" y="55463"/>
                    <a:pt x="5755014" y="123881"/>
                  </a:cubicBezTo>
                  <a:lnTo>
                    <a:pt x="5755014" y="1114927"/>
                  </a:lnTo>
                  <a:cubicBezTo>
                    <a:pt x="5755014" y="1183345"/>
                    <a:pt x="5699551" y="1238808"/>
                    <a:pt x="5631133" y="1238808"/>
                  </a:cubicBezTo>
                  <a:lnTo>
                    <a:pt x="123881" y="1238808"/>
                  </a:lnTo>
                  <a:cubicBezTo>
                    <a:pt x="55463" y="1238808"/>
                    <a:pt x="0" y="1183345"/>
                    <a:pt x="0" y="1114927"/>
                  </a:cubicBezTo>
                  <a:lnTo>
                    <a:pt x="0" y="123881"/>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42963" tIns="142963" rIns="142963" bIns="142963"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tx1"/>
                  </a:solidFill>
                </a:rPr>
                <a:t>Sensible: </a:t>
              </a:r>
            </a:p>
            <a:p>
              <a:pPr marL="0" lvl="0" indent="0" algn="l" defTabSz="1244600">
                <a:lnSpc>
                  <a:spcPct val="90000"/>
                </a:lnSpc>
                <a:spcBef>
                  <a:spcPct val="0"/>
                </a:spcBef>
                <a:spcAft>
                  <a:spcPct val="35000"/>
                </a:spcAft>
                <a:buNone/>
              </a:pPr>
              <a:r>
                <a:rPr lang="es-MX" sz="2400" b="0" kern="1200" dirty="0">
                  <a:solidFill>
                    <a:schemeClr val="tx1"/>
                  </a:solidFill>
                </a:rPr>
                <a:t>Datos patrimoniales, ubicación física, jurídicos,  autenticación, sensibles. </a:t>
              </a:r>
              <a:endParaRPr lang="es-MX" sz="2800" b="0" kern="1200" dirty="0">
                <a:solidFill>
                  <a:schemeClr val="tx1"/>
                </a:solidFill>
              </a:endParaRPr>
            </a:p>
          </p:txBody>
        </p:sp>
        <p:sp>
          <p:nvSpPr>
            <p:cNvPr id="12" name="Forma libre: forma 11"/>
            <p:cNvSpPr/>
            <p:nvPr/>
          </p:nvSpPr>
          <p:spPr>
            <a:xfrm>
              <a:off x="2990636" y="5141997"/>
              <a:ext cx="5755014" cy="1238808"/>
            </a:xfrm>
            <a:custGeom>
              <a:avLst/>
              <a:gdLst>
                <a:gd name="connsiteX0" fmla="*/ 0 w 5755014"/>
                <a:gd name="connsiteY0" fmla="*/ 123881 h 1238808"/>
                <a:gd name="connsiteX1" fmla="*/ 123881 w 5755014"/>
                <a:gd name="connsiteY1" fmla="*/ 0 h 1238808"/>
                <a:gd name="connsiteX2" fmla="*/ 5631133 w 5755014"/>
                <a:gd name="connsiteY2" fmla="*/ 0 h 1238808"/>
                <a:gd name="connsiteX3" fmla="*/ 5755014 w 5755014"/>
                <a:gd name="connsiteY3" fmla="*/ 123881 h 1238808"/>
                <a:gd name="connsiteX4" fmla="*/ 5755014 w 5755014"/>
                <a:gd name="connsiteY4" fmla="*/ 1114927 h 1238808"/>
                <a:gd name="connsiteX5" fmla="*/ 5631133 w 5755014"/>
                <a:gd name="connsiteY5" fmla="*/ 1238808 h 1238808"/>
                <a:gd name="connsiteX6" fmla="*/ 123881 w 5755014"/>
                <a:gd name="connsiteY6" fmla="*/ 1238808 h 1238808"/>
                <a:gd name="connsiteX7" fmla="*/ 0 w 5755014"/>
                <a:gd name="connsiteY7" fmla="*/ 1114927 h 1238808"/>
                <a:gd name="connsiteX8" fmla="*/ 0 w 5755014"/>
                <a:gd name="connsiteY8" fmla="*/ 123881 h 123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14" h="1238808">
                  <a:moveTo>
                    <a:pt x="0" y="123881"/>
                  </a:moveTo>
                  <a:cubicBezTo>
                    <a:pt x="0" y="55463"/>
                    <a:pt x="55463" y="0"/>
                    <a:pt x="123881" y="0"/>
                  </a:cubicBezTo>
                  <a:lnTo>
                    <a:pt x="5631133" y="0"/>
                  </a:lnTo>
                  <a:cubicBezTo>
                    <a:pt x="5699551" y="0"/>
                    <a:pt x="5755014" y="55463"/>
                    <a:pt x="5755014" y="123881"/>
                  </a:cubicBezTo>
                  <a:lnTo>
                    <a:pt x="5755014" y="1114927"/>
                  </a:lnTo>
                  <a:cubicBezTo>
                    <a:pt x="5755014" y="1183345"/>
                    <a:pt x="5699551" y="1238808"/>
                    <a:pt x="5631133" y="1238808"/>
                  </a:cubicBezTo>
                  <a:lnTo>
                    <a:pt x="123881" y="1238808"/>
                  </a:lnTo>
                  <a:cubicBezTo>
                    <a:pt x="55463" y="1238808"/>
                    <a:pt x="0" y="1183345"/>
                    <a:pt x="0" y="1114927"/>
                  </a:cubicBezTo>
                  <a:lnTo>
                    <a:pt x="0" y="123881"/>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42963" tIns="142963" rIns="142963" bIns="142963" numCol="1" spcCol="1270" anchor="ctr" anchorCtr="0">
              <a:noAutofit/>
            </a:bodyPr>
            <a:lstStyle/>
            <a:p>
              <a:pPr marL="0" lvl="0" indent="0" algn="l" defTabSz="1244600">
                <a:lnSpc>
                  <a:spcPct val="90000"/>
                </a:lnSpc>
                <a:spcBef>
                  <a:spcPct val="0"/>
                </a:spcBef>
                <a:spcAft>
                  <a:spcPct val="35000"/>
                </a:spcAft>
                <a:buNone/>
              </a:pPr>
              <a:r>
                <a:rPr lang="es-MX" sz="2800" b="1" kern="1200" dirty="0"/>
                <a:t>Estándar: </a:t>
              </a:r>
            </a:p>
            <a:p>
              <a:pPr marL="0" lvl="0" indent="0" algn="l" defTabSz="1244600">
                <a:lnSpc>
                  <a:spcPct val="90000"/>
                </a:lnSpc>
                <a:spcBef>
                  <a:spcPct val="0"/>
                </a:spcBef>
                <a:spcAft>
                  <a:spcPct val="35000"/>
                </a:spcAft>
                <a:buNone/>
              </a:pPr>
              <a:r>
                <a:rPr lang="es-MX" sz="2400" b="0" kern="1200" dirty="0"/>
                <a:t>De contacto, identificación, académicos,  y laborales.</a:t>
              </a:r>
              <a:endParaRPr lang="es-MX" sz="2800" b="0" kern="1200" dirty="0"/>
            </a:p>
          </p:txBody>
        </p:sp>
      </p:grpSp>
      <p:pic>
        <p:nvPicPr>
          <p:cNvPr id="5" name="Picture 5" descr="http://3.bp.blogspot.com/_f73GPuX6JOY/TQIB03vs62I/AAAAAAAAAAQ/-YqdRhLW4ss/s1600/icono-tuenti-web20.png"/>
          <p:cNvPicPr>
            <a:picLocks noChangeAspect="1" noChangeArrowheads="1"/>
          </p:cNvPicPr>
          <p:nvPr/>
        </p:nvPicPr>
        <p:blipFill>
          <a:blip r:embed="rId3" cstate="print">
            <a:duotone>
              <a:prstClr val="black"/>
              <a:srgbClr val="92D050">
                <a:tint val="45000"/>
                <a:satMod val="400000"/>
              </a:srgbClr>
            </a:duotone>
            <a:lum contrast="40000"/>
          </a:blip>
          <a:srcRect/>
          <a:stretch>
            <a:fillRect/>
          </a:stretch>
        </p:blipFill>
        <p:spPr bwMode="auto">
          <a:xfrm>
            <a:off x="1696383" y="5526969"/>
            <a:ext cx="864096" cy="864097"/>
          </a:xfrm>
          <a:prstGeom prst="rect">
            <a:avLst/>
          </a:prstGeom>
          <a:noFill/>
        </p:spPr>
      </p:pic>
      <p:pic>
        <p:nvPicPr>
          <p:cNvPr id="6" name="Picture 2" descr="http://www.maersa.com.mx/images/huella111.jpg"/>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1711273" y="3573016"/>
            <a:ext cx="714036" cy="860356"/>
          </a:xfrm>
          <a:prstGeom prst="rect">
            <a:avLst/>
          </a:prstGeom>
          <a:noFill/>
        </p:spPr>
      </p:pic>
      <p:pic>
        <p:nvPicPr>
          <p:cNvPr id="7" name="6 Imagen" descr="SALUD.jpg"/>
          <p:cNvPicPr>
            <a:picLocks noChangeAspect="1"/>
          </p:cNvPicPr>
          <p:nvPr/>
        </p:nvPicPr>
        <p:blipFill>
          <a:blip r:embed="rId5" cstate="print"/>
          <a:srcRect l="12500" t="9511" r="12499" b="15488"/>
          <a:stretch>
            <a:fillRect/>
          </a:stretch>
        </p:blipFill>
        <p:spPr>
          <a:xfrm>
            <a:off x="1162451" y="4059509"/>
            <a:ext cx="714036" cy="714036"/>
          </a:xfrm>
          <a:prstGeom prst="ellipse">
            <a:avLst/>
          </a:prstGeom>
          <a:effectLst>
            <a:glow rad="101600">
              <a:schemeClr val="tx1">
                <a:alpha val="40000"/>
              </a:schemeClr>
            </a:glow>
            <a:softEdge rad="31750"/>
          </a:effectLst>
        </p:spPr>
      </p:pic>
      <p:pic>
        <p:nvPicPr>
          <p:cNvPr id="8" name="Picture 23" descr="http://definicion.com.mx/imagenes/ideologia.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579532">
            <a:off x="1914407" y="4049033"/>
            <a:ext cx="779936" cy="1098501"/>
          </a:xfrm>
          <a:prstGeom prst="rect">
            <a:avLst/>
          </a:prstGeom>
          <a:noFill/>
          <a:effectLst/>
        </p:spPr>
      </p:pic>
      <p:pic>
        <p:nvPicPr>
          <p:cNvPr id="1026" name="Picture 2" descr="http://www-03.ibm.com/ibm/history/ibm100/images/icp/M527059U75767S65/us__en_us__ibm100__magnetic_stripe__icon__540x3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756" y="2233823"/>
            <a:ext cx="2407196" cy="144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321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anos a la o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2237461"/>
            <a:ext cx="9137496" cy="435989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700666" y="1715211"/>
            <a:ext cx="5749172" cy="5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5400" b="1" dirty="0">
                <a:solidFill>
                  <a:srgbClr val="7030A0"/>
                </a:solidFill>
              </a:rPr>
              <a:t>Manos a la obra</a:t>
            </a:r>
            <a:endParaRPr lang="es-MX" sz="5400" b="1" dirty="0">
              <a:solidFill>
                <a:srgbClr val="0F7969"/>
              </a:solidFill>
            </a:endParaRPr>
          </a:p>
        </p:txBody>
      </p:sp>
      <p:sp>
        <p:nvSpPr>
          <p:cNvPr id="12" name="Título 1"/>
          <p:cNvSpPr>
            <a:spLocks noGrp="1"/>
          </p:cNvSpPr>
          <p:nvPr>
            <p:ph type="title"/>
          </p:nvPr>
        </p:nvSpPr>
        <p:spPr>
          <a:xfrm>
            <a:off x="1700666" y="-12777"/>
            <a:ext cx="7443334" cy="993505"/>
          </a:xfrm>
        </p:spPr>
        <p:txBody>
          <a:bodyPr>
            <a:normAutofit fontScale="90000"/>
          </a:bodyPr>
          <a:lstStyle/>
          <a:p>
            <a:pPr algn="r"/>
            <a:r>
              <a:rPr lang="es-MX" sz="3600" dirty="0">
                <a:solidFill>
                  <a:schemeClr val="bg1"/>
                </a:solidFill>
              </a:rPr>
              <a:t>					</a:t>
            </a:r>
            <a:r>
              <a:rPr lang="es-MX" sz="2700" dirty="0">
                <a:solidFill>
                  <a:schemeClr val="bg1"/>
                </a:solidFill>
              </a:rPr>
              <a:t>      </a:t>
            </a:r>
            <a:r>
              <a:rPr lang="es-MX" sz="2700" b="1" dirty="0">
                <a:solidFill>
                  <a:schemeClr val="bg1"/>
                </a:solidFill>
              </a:rPr>
              <a:t>Ejercicio 2. 			Categorías de datos personales en los sistemas de tratamiento</a:t>
            </a:r>
          </a:p>
        </p:txBody>
      </p:sp>
    </p:spTree>
    <p:extLst>
      <p:ext uri="{BB962C8B-B14F-4D97-AF65-F5344CB8AC3E}">
        <p14:creationId xmlns:p14="http://schemas.microsoft.com/office/powerpoint/2010/main" val="2196425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584" y="0"/>
            <a:ext cx="8229600" cy="1143000"/>
          </a:xfrm>
        </p:spPr>
        <p:txBody>
          <a:bodyPr>
            <a:normAutofit fontScale="90000"/>
          </a:bodyPr>
          <a:lstStyle/>
          <a:p>
            <a:pPr algn="r"/>
            <a:r>
              <a:rPr lang="es-MX" sz="3600" b="1" dirty="0">
                <a:solidFill>
                  <a:schemeClr val="bg1"/>
                </a:solidFill>
              </a:rPr>
              <a:t>				Categorías de los sistemas de tratamiento</a:t>
            </a:r>
          </a:p>
        </p:txBody>
      </p:sp>
      <p:graphicFrame>
        <p:nvGraphicFramePr>
          <p:cNvPr id="5" name="Tabla 4"/>
          <p:cNvGraphicFramePr>
            <a:graphicFrameLocks noGrp="1"/>
          </p:cNvGraphicFramePr>
          <p:nvPr>
            <p:extLst>
              <p:ext uri="{D42A27DB-BD31-4B8C-83A1-F6EECF244321}">
                <p14:modId xmlns:p14="http://schemas.microsoft.com/office/powerpoint/2010/main" val="973586117"/>
              </p:ext>
            </p:extLst>
          </p:nvPr>
        </p:nvGraphicFramePr>
        <p:xfrm>
          <a:off x="467544" y="1916832"/>
          <a:ext cx="8064896" cy="3154680"/>
        </p:xfrm>
        <a:graphic>
          <a:graphicData uri="http://schemas.openxmlformats.org/drawingml/2006/table">
            <a:tbl>
              <a:tblPr firstRow="1" firstCol="1" bandRow="1"/>
              <a:tblGrid>
                <a:gridCol w="3240360">
                  <a:extLst>
                    <a:ext uri="{9D8B030D-6E8A-4147-A177-3AD203B41FA5}">
                      <a16:colId xmlns:a16="http://schemas.microsoft.com/office/drawing/2014/main" val="20000"/>
                    </a:ext>
                  </a:extLst>
                </a:gridCol>
                <a:gridCol w="4824536">
                  <a:extLst>
                    <a:ext uri="{9D8B030D-6E8A-4147-A177-3AD203B41FA5}">
                      <a16:colId xmlns:a16="http://schemas.microsoft.com/office/drawing/2014/main" val="20001"/>
                    </a:ext>
                  </a:extLst>
                </a:gridCol>
              </a:tblGrid>
              <a:tr h="445347">
                <a:tc>
                  <a:txBody>
                    <a:bodyPr/>
                    <a:lstStyle/>
                    <a:p>
                      <a:pPr algn="ctr">
                        <a:lnSpc>
                          <a:spcPct val="115000"/>
                        </a:lnSpc>
                        <a:spcAft>
                          <a:spcPts val="0"/>
                        </a:spcAft>
                      </a:pPr>
                      <a:r>
                        <a:rPr lang="es-NI" sz="1800" b="1" dirty="0">
                          <a:solidFill>
                            <a:srgbClr val="FFFFFF"/>
                          </a:solidFill>
                          <a:effectLst/>
                          <a:latin typeface="+mn-lt"/>
                          <a:ea typeface="Times New Roman" panose="02020603050405020304" pitchFamily="18" charset="0"/>
                          <a:cs typeface="Times New Roman" panose="02020603050405020304" pitchFamily="18" charset="0"/>
                        </a:rPr>
                        <a:t>Categoría de los sistemas de tratamiento de datos personales</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8287F"/>
                    </a:solidFill>
                  </a:tcPr>
                </a:tc>
                <a:tc>
                  <a:txBody>
                    <a:bodyPr/>
                    <a:lstStyle/>
                    <a:p>
                      <a:pPr algn="ctr">
                        <a:lnSpc>
                          <a:spcPct val="115000"/>
                        </a:lnSpc>
                        <a:spcAft>
                          <a:spcPts val="0"/>
                        </a:spcAft>
                      </a:pPr>
                      <a:endParaRPr lang="es-NI" sz="900" b="1" dirty="0">
                        <a:solidFill>
                          <a:srgbClr val="FFFFFF"/>
                        </a:solidFill>
                        <a:effectLst/>
                        <a:latin typeface="+mn-lt"/>
                        <a:ea typeface="Times New Roman" panose="02020603050405020304" pitchFamily="18" charset="0"/>
                        <a:cs typeface="Times New Roman" panose="02020603050405020304" pitchFamily="18" charset="0"/>
                      </a:endParaRPr>
                    </a:p>
                    <a:p>
                      <a:pPr algn="ctr">
                        <a:lnSpc>
                          <a:spcPct val="115000"/>
                        </a:lnSpc>
                        <a:spcAft>
                          <a:spcPts val="0"/>
                        </a:spcAft>
                      </a:pPr>
                      <a:r>
                        <a:rPr lang="es-NI" sz="1800" b="1" dirty="0">
                          <a:solidFill>
                            <a:srgbClr val="FFFFFF"/>
                          </a:solidFill>
                          <a:effectLst/>
                          <a:latin typeface="+mn-lt"/>
                          <a:ea typeface="Times New Roman" panose="02020603050405020304" pitchFamily="18" charset="0"/>
                          <a:cs typeface="Times New Roman" panose="02020603050405020304" pitchFamily="18" charset="0"/>
                        </a:rPr>
                        <a:t>Tipo de datos personal</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8287F"/>
                    </a:solidFill>
                  </a:tcPr>
                </a:tc>
                <a:extLst>
                  <a:ext uri="{0D108BD9-81ED-4DB2-BD59-A6C34878D82A}">
                    <a16:rowId xmlns:a16="http://schemas.microsoft.com/office/drawing/2014/main" val="10000"/>
                  </a:ext>
                </a:extLst>
              </a:tr>
              <a:tr h="445347">
                <a:tc>
                  <a:txBody>
                    <a:bodyPr/>
                    <a:lstStyle/>
                    <a:p>
                      <a:pPr algn="ctr">
                        <a:lnSpc>
                          <a:spcPct val="115000"/>
                        </a:lnSpc>
                        <a:spcAft>
                          <a:spcPts val="0"/>
                        </a:spcAft>
                      </a:pPr>
                      <a:endParaRPr lang="es-NI" sz="1800" b="1" dirty="0">
                        <a:effectLst/>
                        <a:latin typeface="+mn-lt"/>
                        <a:ea typeface="Times New Roman" panose="02020603050405020304" pitchFamily="18" charset="0"/>
                        <a:cs typeface="Times New Roman" panose="02020603050405020304" pitchFamily="18" charset="0"/>
                      </a:endParaRPr>
                    </a:p>
                    <a:p>
                      <a:pPr algn="ctr">
                        <a:lnSpc>
                          <a:spcPct val="115000"/>
                        </a:lnSpc>
                        <a:spcAft>
                          <a:spcPts val="0"/>
                        </a:spcAft>
                      </a:pPr>
                      <a:r>
                        <a:rPr lang="es-NI" sz="1800" b="1" dirty="0">
                          <a:effectLst/>
                          <a:latin typeface="+mn-lt"/>
                          <a:ea typeface="Times New Roman" panose="02020603050405020304" pitchFamily="18" charset="0"/>
                          <a:cs typeface="Times New Roman" panose="02020603050405020304" pitchFamily="18" charset="0"/>
                        </a:rPr>
                        <a:t>Estándar</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just">
                        <a:lnSpc>
                          <a:spcPct val="115000"/>
                        </a:lnSpc>
                        <a:spcAft>
                          <a:spcPts val="0"/>
                        </a:spcAft>
                      </a:pPr>
                      <a:r>
                        <a:rPr lang="es-NI" sz="1800" dirty="0">
                          <a:effectLst/>
                          <a:latin typeface="+mn-lt"/>
                          <a:ea typeface="Calibri" panose="020F0502020204030204" pitchFamily="34" charset="0"/>
                          <a:cs typeface="Times New Roman" panose="02020603050405020304" pitchFamily="18" charset="0"/>
                        </a:rPr>
                        <a:t>Nombre, teléfono, teléfono celular, correo electrónico, edad, sexo, CURP, RFC, estado civil, experiencia laboral, cédula profesional.</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CC0D9"/>
                    </a:solidFill>
                  </a:tcPr>
                </a:tc>
                <a:extLst>
                  <a:ext uri="{0D108BD9-81ED-4DB2-BD59-A6C34878D82A}">
                    <a16:rowId xmlns:a16="http://schemas.microsoft.com/office/drawing/2014/main" val="10001"/>
                  </a:ext>
                </a:extLst>
              </a:tr>
              <a:tr h="445347">
                <a:tc>
                  <a:txBody>
                    <a:bodyPr/>
                    <a:lstStyle/>
                    <a:p>
                      <a:pPr algn="ctr">
                        <a:lnSpc>
                          <a:spcPct val="115000"/>
                        </a:lnSpc>
                        <a:spcAft>
                          <a:spcPts val="0"/>
                        </a:spcAft>
                      </a:pPr>
                      <a:endParaRPr lang="es-NI" sz="1800" b="1" dirty="0">
                        <a:effectLst/>
                        <a:latin typeface="+mn-lt"/>
                        <a:ea typeface="Times New Roman" panose="02020603050405020304" pitchFamily="18" charset="0"/>
                        <a:cs typeface="Times New Roman" panose="02020603050405020304" pitchFamily="18" charset="0"/>
                      </a:endParaRPr>
                    </a:p>
                    <a:p>
                      <a:pPr algn="ctr">
                        <a:lnSpc>
                          <a:spcPct val="115000"/>
                        </a:lnSpc>
                        <a:spcAft>
                          <a:spcPts val="0"/>
                        </a:spcAft>
                      </a:pPr>
                      <a:r>
                        <a:rPr lang="es-NI" sz="1800" b="1" dirty="0">
                          <a:effectLst/>
                          <a:latin typeface="+mn-lt"/>
                          <a:ea typeface="Times New Roman" panose="02020603050405020304" pitchFamily="18" charset="0"/>
                          <a:cs typeface="Times New Roman" panose="02020603050405020304" pitchFamily="18" charset="0"/>
                        </a:rPr>
                        <a:t>Sensible</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just">
                        <a:lnSpc>
                          <a:spcPct val="115000"/>
                        </a:lnSpc>
                        <a:spcAft>
                          <a:spcPts val="0"/>
                        </a:spcAft>
                      </a:pPr>
                      <a:r>
                        <a:rPr lang="es-NI" sz="1800">
                          <a:effectLst/>
                          <a:latin typeface="+mn-lt"/>
                          <a:ea typeface="Calibri" panose="020F0502020204030204" pitchFamily="34" charset="0"/>
                          <a:cs typeface="Times New Roman" panose="02020603050405020304" pitchFamily="18" charset="0"/>
                        </a:rPr>
                        <a:t>Datos de salud: resultado de la audiometría, dirección, número de tarjeta bancaria, historial médico.</a:t>
                      </a:r>
                      <a:endParaRPr lang="es-ES" sz="180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45347">
                <a:tc>
                  <a:txBody>
                    <a:bodyPr/>
                    <a:lstStyle/>
                    <a:p>
                      <a:pPr algn="ctr">
                        <a:lnSpc>
                          <a:spcPct val="115000"/>
                        </a:lnSpc>
                        <a:spcAft>
                          <a:spcPts val="0"/>
                        </a:spcAft>
                      </a:pPr>
                      <a:endParaRPr lang="es-NI" sz="1050" b="1" dirty="0">
                        <a:effectLst/>
                        <a:latin typeface="+mn-lt"/>
                        <a:ea typeface="Times New Roman" panose="02020603050405020304" pitchFamily="18" charset="0"/>
                        <a:cs typeface="Times New Roman" panose="02020603050405020304" pitchFamily="18" charset="0"/>
                      </a:endParaRPr>
                    </a:p>
                    <a:p>
                      <a:pPr algn="ctr">
                        <a:lnSpc>
                          <a:spcPct val="115000"/>
                        </a:lnSpc>
                        <a:spcAft>
                          <a:spcPts val="0"/>
                        </a:spcAft>
                      </a:pPr>
                      <a:r>
                        <a:rPr lang="es-NI" sz="1800" b="1" dirty="0">
                          <a:effectLst/>
                          <a:latin typeface="+mn-lt"/>
                          <a:ea typeface="Times New Roman" panose="02020603050405020304" pitchFamily="18" charset="0"/>
                          <a:cs typeface="Times New Roman" panose="02020603050405020304" pitchFamily="18" charset="0"/>
                        </a:rPr>
                        <a:t>Especial</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D1D1"/>
                    </a:solidFill>
                  </a:tcPr>
                </a:tc>
                <a:tc>
                  <a:txBody>
                    <a:bodyPr/>
                    <a:lstStyle/>
                    <a:p>
                      <a:pPr algn="just">
                        <a:lnSpc>
                          <a:spcPct val="115000"/>
                        </a:lnSpc>
                        <a:spcAft>
                          <a:spcPts val="0"/>
                        </a:spcAft>
                      </a:pPr>
                      <a:r>
                        <a:rPr lang="es-NI" sz="1800" dirty="0">
                          <a:effectLst/>
                          <a:latin typeface="+mn-lt"/>
                          <a:ea typeface="Calibri" panose="020F0502020204030204" pitchFamily="34" charset="0"/>
                          <a:cs typeface="Times New Roman" panose="02020603050405020304" pitchFamily="18" charset="0"/>
                        </a:rPr>
                        <a:t> </a:t>
                      </a:r>
                      <a:endParaRPr lang="es-ES" sz="1800" dirty="0">
                        <a:effectLst/>
                        <a:latin typeface="+mn-lt"/>
                        <a:ea typeface="Calibri" panose="020F0502020204030204" pitchFamily="34" charset="0"/>
                        <a:cs typeface="Times New Roman" panose="02020603050405020304" pitchFamily="18" charset="0"/>
                      </a:endParaRPr>
                    </a:p>
                    <a:p>
                      <a:pPr algn="just">
                        <a:lnSpc>
                          <a:spcPct val="115000"/>
                        </a:lnSpc>
                        <a:spcAft>
                          <a:spcPts val="0"/>
                        </a:spcAft>
                      </a:pPr>
                      <a:r>
                        <a:rPr lang="es-NI" sz="1800" dirty="0">
                          <a:effectLst/>
                          <a:latin typeface="+mn-lt"/>
                          <a:ea typeface="Calibri" panose="020F0502020204030204" pitchFamily="34" charset="0"/>
                          <a:cs typeface="Times New Roman" panose="02020603050405020304" pitchFamily="18" charset="0"/>
                        </a:rPr>
                        <a:t> </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CC0D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37239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0"/>
            <a:ext cx="8388424" cy="993505"/>
          </a:xfrm>
        </p:spPr>
        <p:txBody>
          <a:bodyPr>
            <a:normAutofit fontScale="90000"/>
          </a:bodyPr>
          <a:lstStyle/>
          <a:p>
            <a:pPr algn="r"/>
            <a:r>
              <a:rPr lang="es-MX" sz="3600" dirty="0">
                <a:solidFill>
                  <a:schemeClr val="bg1"/>
                </a:solidFill>
              </a:rPr>
              <a:t>					      </a:t>
            </a:r>
            <a:r>
              <a:rPr lang="es-MX" sz="2700" b="1" dirty="0">
                <a:solidFill>
                  <a:schemeClr val="bg1"/>
                </a:solidFill>
              </a:rPr>
              <a:t>Ejercicio 2. 			Categorías de datos personales </a:t>
            </a:r>
            <a:br>
              <a:rPr lang="es-MX" sz="2700" b="1" dirty="0">
                <a:solidFill>
                  <a:schemeClr val="bg1"/>
                </a:solidFill>
              </a:rPr>
            </a:br>
            <a:r>
              <a:rPr lang="es-MX" sz="2700" b="1" dirty="0">
                <a:solidFill>
                  <a:schemeClr val="bg1"/>
                </a:solidFill>
              </a:rPr>
              <a:t>en los sistemas de tratamiento</a:t>
            </a:r>
            <a:endParaRPr lang="es-MX" sz="2300" b="1" dirty="0">
              <a:solidFill>
                <a:schemeClr val="bg1"/>
              </a:solidFill>
            </a:endParaRPr>
          </a:p>
        </p:txBody>
      </p:sp>
      <p:sp>
        <p:nvSpPr>
          <p:cNvPr id="5" name="Rectángulo 4"/>
          <p:cNvSpPr/>
          <p:nvPr/>
        </p:nvSpPr>
        <p:spPr>
          <a:xfrm>
            <a:off x="107504" y="1196752"/>
            <a:ext cx="9036496" cy="1366528"/>
          </a:xfrm>
          <a:prstGeom prst="rect">
            <a:avLst/>
          </a:prstGeom>
        </p:spPr>
        <p:txBody>
          <a:bodyPr wrap="square">
            <a:spAutoFit/>
          </a:bodyPr>
          <a:lstStyle/>
          <a:p>
            <a:pPr marL="342900" lvl="0" indent="-342900" algn="just">
              <a:lnSpc>
                <a:spcPct val="115000"/>
              </a:lnSpc>
              <a:spcAft>
                <a:spcPts val="0"/>
              </a:spcAft>
              <a:buFont typeface="Symbol" panose="05050102010706020507" pitchFamily="18" charset="2"/>
              <a:buChar char=""/>
            </a:pPr>
            <a:r>
              <a:rPr lang="es-NI" b="1" dirty="0">
                <a:solidFill>
                  <a:srgbClr val="1F7F65"/>
                </a:solidFill>
                <a:latin typeface="Calibri" panose="020F0502020204030204" pitchFamily="34" charset="0"/>
                <a:ea typeface="Calibri" panose="020F0502020204030204" pitchFamily="34" charset="0"/>
                <a:cs typeface="Times New Roman" panose="02020603050405020304" pitchFamily="18" charset="0"/>
              </a:rPr>
              <a:t>Datos Estándar: </a:t>
            </a:r>
            <a:r>
              <a:rPr lang="es-NI" dirty="0">
                <a:latin typeface="Calibri" panose="020F0502020204030204" pitchFamily="34" charset="0"/>
                <a:ea typeface="Calibri" panose="020F0502020204030204" pitchFamily="34" charset="0"/>
                <a:cs typeface="Times New Roman" panose="02020603050405020304" pitchFamily="18" charset="0"/>
              </a:rPr>
              <a:t>Nombre, teléfono, correo electrónico, edad, sexo, CURP, RFC, estado civil, datos laborales.</a:t>
            </a:r>
          </a:p>
          <a:p>
            <a:pPr lvl="0" algn="just">
              <a:lnSpc>
                <a:spcPct val="115000"/>
              </a:lnSpc>
              <a:spcAft>
                <a:spcPts val="0"/>
              </a:spcAft>
            </a:pP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NI" b="1" dirty="0">
                <a:solidFill>
                  <a:srgbClr val="1F7F65"/>
                </a:solidFill>
                <a:latin typeface="Calibri" panose="020F0502020204030204" pitchFamily="34" charset="0"/>
                <a:ea typeface="Calibri" panose="020F0502020204030204" pitchFamily="34" charset="0"/>
                <a:cs typeface="Times New Roman" panose="02020603050405020304" pitchFamily="18" charset="0"/>
              </a:rPr>
              <a:t>Datos Sensibles: </a:t>
            </a:r>
            <a:r>
              <a:rPr lang="es-NI" dirty="0">
                <a:latin typeface="Calibri" panose="020F0502020204030204" pitchFamily="34" charset="0"/>
                <a:ea typeface="Calibri" panose="020F0502020204030204" pitchFamily="34" charset="0"/>
                <a:cs typeface="Times New Roman" panose="02020603050405020304" pitchFamily="18" charset="0"/>
              </a:rPr>
              <a:t>Estado de salud, ubicación, número de tarjeta bancaria.</a:t>
            </a:r>
            <a:endParaRPr lang="es-MX"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descr="C:\Users\noemi.gonzalez\AppData\Local\Microsoft\Windows\INetCache\Content.Outlook\TVQMSHBI\Screenshot_20161109-175237.png"/>
          <p:cNvPicPr/>
          <p:nvPr/>
        </p:nvPicPr>
        <p:blipFill rotWithShape="1">
          <a:blip r:embed="rId3" cstate="print">
            <a:extLst>
              <a:ext uri="{28A0092B-C50C-407E-A947-70E740481C1C}">
                <a14:useLocalDpi xmlns:a14="http://schemas.microsoft.com/office/drawing/2010/main" val="0"/>
              </a:ext>
            </a:extLst>
          </a:blip>
          <a:srcRect l="10759" t="16141" r="9971" b="12436"/>
          <a:stretch/>
        </p:blipFill>
        <p:spPr bwMode="auto">
          <a:xfrm>
            <a:off x="4644008" y="2608287"/>
            <a:ext cx="2265045" cy="3629025"/>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a:blip r:embed="rId4"/>
          <a:stretch>
            <a:fillRect/>
          </a:stretch>
        </p:blipFill>
        <p:spPr>
          <a:xfrm>
            <a:off x="2123728" y="2619082"/>
            <a:ext cx="2257425" cy="3618230"/>
          </a:xfrm>
          <a:prstGeom prst="rect">
            <a:avLst/>
          </a:prstGeom>
        </p:spPr>
      </p:pic>
    </p:spTree>
    <p:extLst>
      <p:ext uri="{BB962C8B-B14F-4D97-AF65-F5344CB8AC3E}">
        <p14:creationId xmlns:p14="http://schemas.microsoft.com/office/powerpoint/2010/main" val="3398782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carpeta blanc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620688"/>
            <a:ext cx="7409914" cy="612068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Resultado de imagen para users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1753" y="920726"/>
            <a:ext cx="928688" cy="9286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p:cNvGraphicFramePr>
            <a:graphicFrameLocks noGrp="1"/>
          </p:cNvGraphicFramePr>
          <p:nvPr>
            <p:extLst>
              <p:ext uri="{D42A27DB-BD31-4B8C-83A1-F6EECF244321}">
                <p14:modId xmlns:p14="http://schemas.microsoft.com/office/powerpoint/2010/main" val="2744060163"/>
              </p:ext>
            </p:extLst>
          </p:nvPr>
        </p:nvGraphicFramePr>
        <p:xfrm>
          <a:off x="1645965" y="2320901"/>
          <a:ext cx="6742458" cy="885825"/>
        </p:xfrm>
        <a:graphic>
          <a:graphicData uri="http://schemas.openxmlformats.org/drawingml/2006/table">
            <a:tbl>
              <a:tblPr firstRow="1" bandRow="1">
                <a:tableStyleId>{5C22544A-7EE6-4342-B048-85BDC9FD1C3A}</a:tableStyleId>
              </a:tblPr>
              <a:tblGrid>
                <a:gridCol w="1153315">
                  <a:extLst>
                    <a:ext uri="{9D8B030D-6E8A-4147-A177-3AD203B41FA5}">
                      <a16:colId xmlns:a16="http://schemas.microsoft.com/office/drawing/2014/main" val="1891083539"/>
                    </a:ext>
                  </a:extLst>
                </a:gridCol>
                <a:gridCol w="1153315">
                  <a:extLst>
                    <a:ext uri="{9D8B030D-6E8A-4147-A177-3AD203B41FA5}">
                      <a16:colId xmlns:a16="http://schemas.microsoft.com/office/drawing/2014/main" val="2052120678"/>
                    </a:ext>
                  </a:extLst>
                </a:gridCol>
                <a:gridCol w="1153315">
                  <a:extLst>
                    <a:ext uri="{9D8B030D-6E8A-4147-A177-3AD203B41FA5}">
                      <a16:colId xmlns:a16="http://schemas.microsoft.com/office/drawing/2014/main" val="3557190132"/>
                    </a:ext>
                  </a:extLst>
                </a:gridCol>
                <a:gridCol w="1153315">
                  <a:extLst>
                    <a:ext uri="{9D8B030D-6E8A-4147-A177-3AD203B41FA5}">
                      <a16:colId xmlns:a16="http://schemas.microsoft.com/office/drawing/2014/main" val="375725298"/>
                    </a:ext>
                  </a:extLst>
                </a:gridCol>
                <a:gridCol w="1017486">
                  <a:extLst>
                    <a:ext uri="{9D8B030D-6E8A-4147-A177-3AD203B41FA5}">
                      <a16:colId xmlns:a16="http://schemas.microsoft.com/office/drawing/2014/main" val="596475439"/>
                    </a:ext>
                  </a:extLst>
                </a:gridCol>
                <a:gridCol w="1111712">
                  <a:extLst>
                    <a:ext uri="{9D8B030D-6E8A-4147-A177-3AD203B41FA5}">
                      <a16:colId xmlns:a16="http://schemas.microsoft.com/office/drawing/2014/main" val="2357308825"/>
                    </a:ext>
                  </a:extLst>
                </a:gridCol>
              </a:tblGrid>
              <a:tr h="885825">
                <a:tc>
                  <a:txBody>
                    <a:bodyPr/>
                    <a:lstStyle/>
                    <a:p>
                      <a:pPr algn="ctr"/>
                      <a:r>
                        <a:rPr lang="es-MX" sz="5000" dirty="0"/>
                        <a:t>01</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F7969"/>
                    </a:solidFill>
                  </a:tcPr>
                </a:tc>
                <a:tc>
                  <a:txBody>
                    <a:bodyPr/>
                    <a:lstStyle/>
                    <a:p>
                      <a:pPr algn="ctr"/>
                      <a:r>
                        <a:rPr lang="es-MX" sz="5000" dirty="0"/>
                        <a:t>02</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030A0"/>
                    </a:solidFill>
                  </a:tcPr>
                </a:tc>
                <a:tc>
                  <a:txBody>
                    <a:bodyPr/>
                    <a:lstStyle/>
                    <a:p>
                      <a:pPr algn="ctr"/>
                      <a:r>
                        <a:rPr lang="es-MX" sz="5000" dirty="0"/>
                        <a:t>03</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D3389"/>
                    </a:solidFill>
                  </a:tcPr>
                </a:tc>
                <a:tc>
                  <a:txBody>
                    <a:bodyPr/>
                    <a:lstStyle/>
                    <a:p>
                      <a:pPr algn="ctr"/>
                      <a:r>
                        <a:rPr lang="es-MX" sz="5000" dirty="0"/>
                        <a:t>04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a:r>
                        <a:rPr lang="es-MX" sz="5000" dirty="0"/>
                        <a:t>05</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98A6"/>
                    </a:solidFill>
                  </a:tcPr>
                </a:tc>
                <a:tc>
                  <a:txBody>
                    <a:bodyPr/>
                    <a:lstStyle/>
                    <a:p>
                      <a:pPr algn="ctr"/>
                      <a:r>
                        <a:rPr lang="es-MX" sz="5000" dirty="0"/>
                        <a:t>06</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691503328"/>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072413295"/>
              </p:ext>
            </p:extLst>
          </p:nvPr>
        </p:nvGraphicFramePr>
        <p:xfrm>
          <a:off x="1645965" y="3221014"/>
          <a:ext cx="6742458" cy="2257425"/>
        </p:xfrm>
        <a:graphic>
          <a:graphicData uri="http://schemas.openxmlformats.org/drawingml/2006/table">
            <a:tbl>
              <a:tblPr firstRow="1" bandRow="1">
                <a:tableStyleId>{5940675A-B579-460E-94D1-54222C63F5DA}</a:tableStyleId>
              </a:tblPr>
              <a:tblGrid>
                <a:gridCol w="1155025">
                  <a:extLst>
                    <a:ext uri="{9D8B030D-6E8A-4147-A177-3AD203B41FA5}">
                      <a16:colId xmlns:a16="http://schemas.microsoft.com/office/drawing/2014/main" val="1599401796"/>
                    </a:ext>
                  </a:extLst>
                </a:gridCol>
                <a:gridCol w="1155025">
                  <a:extLst>
                    <a:ext uri="{9D8B030D-6E8A-4147-A177-3AD203B41FA5}">
                      <a16:colId xmlns:a16="http://schemas.microsoft.com/office/drawing/2014/main" val="2394113450"/>
                    </a:ext>
                  </a:extLst>
                </a:gridCol>
                <a:gridCol w="1169463">
                  <a:extLst>
                    <a:ext uri="{9D8B030D-6E8A-4147-A177-3AD203B41FA5}">
                      <a16:colId xmlns:a16="http://schemas.microsoft.com/office/drawing/2014/main" val="3819306455"/>
                    </a:ext>
                  </a:extLst>
                </a:gridCol>
                <a:gridCol w="1126149">
                  <a:extLst>
                    <a:ext uri="{9D8B030D-6E8A-4147-A177-3AD203B41FA5}">
                      <a16:colId xmlns:a16="http://schemas.microsoft.com/office/drawing/2014/main" val="1516259018"/>
                    </a:ext>
                  </a:extLst>
                </a:gridCol>
                <a:gridCol w="1010647">
                  <a:extLst>
                    <a:ext uri="{9D8B030D-6E8A-4147-A177-3AD203B41FA5}">
                      <a16:colId xmlns:a16="http://schemas.microsoft.com/office/drawing/2014/main" val="1513259096"/>
                    </a:ext>
                  </a:extLst>
                </a:gridCol>
                <a:gridCol w="1126149">
                  <a:extLst>
                    <a:ext uri="{9D8B030D-6E8A-4147-A177-3AD203B41FA5}">
                      <a16:colId xmlns:a16="http://schemas.microsoft.com/office/drawing/2014/main" val="3160188781"/>
                    </a:ext>
                  </a:extLst>
                </a:gridCol>
              </a:tblGrid>
              <a:tr h="2257425">
                <a:tc>
                  <a:txBody>
                    <a:bodyPr/>
                    <a:lstStyle/>
                    <a:p>
                      <a:pPr algn="ctr"/>
                      <a:endParaRPr lang="es-MX" sz="1300" dirty="0"/>
                    </a:p>
                    <a:p>
                      <a:pPr algn="ctr"/>
                      <a:endParaRPr lang="es-MX" sz="1300" dirty="0"/>
                    </a:p>
                    <a:p>
                      <a:pPr algn="ctr"/>
                      <a:r>
                        <a:rPr lang="es-MX" sz="1300" dirty="0"/>
                        <a:t>Catálogo de medios físicos y electrónicos y sus finalidades</a:t>
                      </a:r>
                    </a:p>
                  </a:txBody>
                  <a:tcPr marL="68580" marR="68580" marT="34290" marB="34290"/>
                </a:tc>
                <a:tc>
                  <a:txBody>
                    <a:bodyPr/>
                    <a:lstStyle/>
                    <a:p>
                      <a:pPr algn="ctr"/>
                      <a:endParaRPr lang="es-MX" sz="1300" dirty="0"/>
                    </a:p>
                    <a:p>
                      <a:pPr algn="ctr"/>
                      <a:endParaRPr lang="es-MX" sz="1300" dirty="0"/>
                    </a:p>
                    <a:p>
                      <a:pPr algn="ctr"/>
                      <a:r>
                        <a:rPr lang="es-MX" sz="1300" dirty="0"/>
                        <a:t>Catálogo de los tipos de datos personales que</a:t>
                      </a:r>
                      <a:r>
                        <a:rPr lang="es-MX" sz="1300" baseline="0" dirty="0"/>
                        <a:t> se traten</a:t>
                      </a:r>
                      <a:endParaRPr lang="es-MX" sz="1300" dirty="0"/>
                    </a:p>
                  </a:txBody>
                  <a:tcPr marL="68580" marR="68580" marT="34290" marB="34290"/>
                </a:tc>
                <a:tc>
                  <a:txBody>
                    <a:bodyPr/>
                    <a:lstStyle/>
                    <a:p>
                      <a:pPr algn="ctr"/>
                      <a:endParaRPr lang="es-MX" sz="1300" dirty="0"/>
                    </a:p>
                    <a:p>
                      <a:pPr algn="ctr"/>
                      <a:endParaRPr lang="es-MX" sz="1300" dirty="0"/>
                    </a:p>
                    <a:p>
                      <a:pPr algn="ctr"/>
                      <a:r>
                        <a:rPr lang="es-MX" sz="1300" dirty="0"/>
                        <a:t>Catálogo</a:t>
                      </a:r>
                      <a:r>
                        <a:rPr lang="es-MX" sz="1300" baseline="0" dirty="0"/>
                        <a:t> de formatos de almacenamiento</a:t>
                      </a:r>
                      <a:endParaRPr lang="es-MX" sz="1300" dirty="0"/>
                    </a:p>
                  </a:txBody>
                  <a:tcPr marL="68580" marR="68580" marT="34290" marB="34290"/>
                </a:tc>
                <a:tc>
                  <a:txBody>
                    <a:bodyPr/>
                    <a:lstStyle/>
                    <a:p>
                      <a:pPr algn="ctr"/>
                      <a:endParaRPr lang="es-MX" sz="1300" dirty="0"/>
                    </a:p>
                    <a:p>
                      <a:pPr algn="ctr"/>
                      <a:endParaRPr lang="es-MX" sz="1300" dirty="0"/>
                    </a:p>
                    <a:p>
                      <a:pPr algn="ctr"/>
                      <a:r>
                        <a:rPr lang="es-MX" sz="1300" dirty="0"/>
                        <a:t>Servidores públicos que tienen acceso a los sistemas de tratamiento</a:t>
                      </a:r>
                    </a:p>
                  </a:txBody>
                  <a:tcPr marL="68580" marR="68580" marT="34290" marB="34290"/>
                </a:tc>
                <a:tc>
                  <a:txBody>
                    <a:bodyPr/>
                    <a:lstStyle/>
                    <a:p>
                      <a:pPr algn="ctr"/>
                      <a:endParaRPr lang="es-MX" sz="1300" dirty="0"/>
                    </a:p>
                    <a:p>
                      <a:pPr algn="ctr"/>
                      <a:endParaRPr lang="es-MX" sz="1300" dirty="0"/>
                    </a:p>
                    <a:p>
                      <a:pPr algn="ctr"/>
                      <a:r>
                        <a:rPr lang="es-MX" sz="1300" dirty="0"/>
                        <a:t>Nombre completo o denominación</a:t>
                      </a:r>
                      <a:r>
                        <a:rPr lang="es-MX" sz="1300" baseline="0" dirty="0"/>
                        <a:t> o RFC del encargado y el instrumento jurídico</a:t>
                      </a:r>
                      <a:endParaRPr lang="es-MX" sz="1300" dirty="0"/>
                    </a:p>
                  </a:txBody>
                  <a:tcPr marL="68580" marR="68580" marT="34290" marB="34290"/>
                </a:tc>
                <a:tc>
                  <a:txBody>
                    <a:bodyPr/>
                    <a:lstStyle/>
                    <a:p>
                      <a:pPr algn="ctr"/>
                      <a:endParaRPr lang="es-MX" sz="1300" dirty="0"/>
                    </a:p>
                    <a:p>
                      <a:pPr algn="ctr"/>
                      <a:endParaRPr lang="es-MX" sz="1300" dirty="0"/>
                    </a:p>
                    <a:p>
                      <a:pPr algn="ctr"/>
                      <a:r>
                        <a:rPr lang="es-MX" sz="1300" dirty="0"/>
                        <a:t>Destinatario o terceros receptores de las transferencias</a:t>
                      </a:r>
                    </a:p>
                  </a:txBody>
                  <a:tcPr marL="68580" marR="68580" marT="34290" marB="34290"/>
                </a:tc>
                <a:extLst>
                  <a:ext uri="{0D108BD9-81ED-4DB2-BD59-A6C34878D82A}">
                    <a16:rowId xmlns:a16="http://schemas.microsoft.com/office/drawing/2014/main" val="2788799294"/>
                  </a:ext>
                </a:extLst>
              </a:tr>
            </a:tbl>
          </a:graphicData>
        </a:graphic>
      </p:graphicFrame>
      <p:sp>
        <p:nvSpPr>
          <p:cNvPr id="12" name="CuadroTexto 11"/>
          <p:cNvSpPr txBox="1"/>
          <p:nvPr/>
        </p:nvSpPr>
        <p:spPr>
          <a:xfrm>
            <a:off x="1907704" y="6211669"/>
            <a:ext cx="5632375" cy="646331"/>
          </a:xfrm>
          <a:prstGeom prst="rect">
            <a:avLst/>
          </a:prstGeom>
        </p:spPr>
        <p:txBody>
          <a:bodyPr wrap="none">
            <a:spAutoFit/>
          </a:bodyPr>
          <a:lstStyle>
            <a:defPPr>
              <a:defRPr lang="es-ES"/>
            </a:defPPr>
            <a:lvl1pPr algn="ctr">
              <a:defRPr b="1">
                <a:solidFill>
                  <a:srgbClr val="0F7969"/>
                </a:solidFill>
                <a:latin typeface="Arial Narrow" panose="020B0606020202030204" pitchFamily="34" charset="0"/>
                <a:ea typeface="Times New Roman" panose="02020603050405020304" pitchFamily="18" charset="0"/>
                <a:cs typeface="Times New Roman" panose="02020603050405020304" pitchFamily="18" charset="0"/>
              </a:defRPr>
            </a:lvl1pPr>
          </a:lstStyle>
          <a:p>
            <a:r>
              <a:rPr lang="es-MX" dirty="0"/>
              <a:t>LGPDPPSO Art. 33 Frac. III – Lineamientos Generales Art. 58</a:t>
            </a:r>
          </a:p>
          <a:p>
            <a:endParaRPr lang="es-MX" dirty="0"/>
          </a:p>
        </p:txBody>
      </p:sp>
      <p:sp>
        <p:nvSpPr>
          <p:cNvPr id="9" name="Título 1"/>
          <p:cNvSpPr txBox="1">
            <a:spLocks/>
          </p:cNvSpPr>
          <p:nvPr/>
        </p:nvSpPr>
        <p:spPr>
          <a:xfrm>
            <a:off x="827584" y="0"/>
            <a:ext cx="8229600" cy="1143000"/>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3600" b="1" dirty="0">
                <a:solidFill>
                  <a:schemeClr val="bg1"/>
                </a:solidFill>
              </a:rPr>
              <a:t>				¿Qué debe contener un inventario de datos personales?</a:t>
            </a:r>
          </a:p>
        </p:txBody>
      </p:sp>
    </p:spTree>
    <p:extLst>
      <p:ext uri="{BB962C8B-B14F-4D97-AF65-F5344CB8AC3E}">
        <p14:creationId xmlns:p14="http://schemas.microsoft.com/office/powerpoint/2010/main" val="1763982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45</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36" name="TextBox 28"/>
          <p:cNvSpPr txBox="1"/>
          <p:nvPr/>
        </p:nvSpPr>
        <p:spPr>
          <a:xfrm>
            <a:off x="791415" y="4218700"/>
            <a:ext cx="188789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2. Política de Gestión de DP</a:t>
            </a:r>
          </a:p>
        </p:txBody>
      </p:sp>
      <p:sp>
        <p:nvSpPr>
          <p:cNvPr id="52" name="TextBox 28"/>
          <p:cNvSpPr txBox="1"/>
          <p:nvPr/>
        </p:nvSpPr>
        <p:spPr>
          <a:xfrm>
            <a:off x="2933302" y="4230464"/>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3. Funciones y Obligaciones</a:t>
            </a:r>
          </a:p>
        </p:txBody>
      </p:sp>
      <p:sp>
        <p:nvSpPr>
          <p:cNvPr id="53" name="TextBox 28"/>
          <p:cNvSpPr txBox="1"/>
          <p:nvPr/>
        </p:nvSpPr>
        <p:spPr>
          <a:xfrm>
            <a:off x="4008964" y="1678949"/>
            <a:ext cx="1851720" cy="215444"/>
          </a:xfrm>
          <a:prstGeom prst="rect">
            <a:avLst/>
          </a:prstGeom>
          <a:noFill/>
        </p:spPr>
        <p:txBody>
          <a:bodyPr wrap="square" lIns="0" tIns="0" rIns="0" bIns="0" rtlCol="1">
            <a:spAutoFit/>
          </a:bodyPr>
          <a:lstStyle/>
          <a:p>
            <a:pPr lvl="0" algn="ctr"/>
            <a:r>
              <a:rPr lang="es-MX" sz="1400" dirty="0">
                <a:solidFill>
                  <a:schemeClr val="bg1">
                    <a:lumMod val="75000"/>
                  </a:schemeClr>
                </a:solidFill>
              </a:rPr>
              <a:t>Paso 4. Inventario de DP</a:t>
            </a:r>
          </a:p>
        </p:txBody>
      </p:sp>
      <p:sp>
        <p:nvSpPr>
          <p:cNvPr id="54" name="TextBox 28"/>
          <p:cNvSpPr txBox="1"/>
          <p:nvPr/>
        </p:nvSpPr>
        <p:spPr>
          <a:xfrm>
            <a:off x="5330541" y="4230162"/>
            <a:ext cx="1851720" cy="615553"/>
          </a:xfrm>
          <a:prstGeom prst="rect">
            <a:avLst/>
          </a:prstGeom>
          <a:noFill/>
        </p:spPr>
        <p:txBody>
          <a:bodyPr wrap="square" lIns="0" tIns="0" rIns="0" bIns="0" rtlCol="1">
            <a:spAutoFit/>
          </a:bodyPr>
          <a:lstStyle>
            <a:defPPr>
              <a:defRPr lang="es-ES"/>
            </a:defPPr>
            <a:lvl1pPr lvl="0" algn="ctr">
              <a:defRPr sz="2000" b="1">
                <a:solidFill>
                  <a:schemeClr val="bg1">
                    <a:lumMod val="50000"/>
                  </a:schemeClr>
                </a:solidFill>
                <a:ea typeface="Open Sans" pitchFamily="34" charset="0"/>
                <a:cs typeface="Open Sans" pitchFamily="34" charset="0"/>
              </a:defRPr>
            </a:lvl1pPr>
          </a:lstStyle>
          <a:p>
            <a:r>
              <a:rPr lang="es-MX" dirty="0">
                <a:solidFill>
                  <a:srgbClr val="7030A0"/>
                </a:solidFill>
              </a:rPr>
              <a:t>Paso 5. Análisis de Riesgo de DP</a:t>
            </a:r>
          </a:p>
        </p:txBody>
      </p:sp>
      <p:sp>
        <p:nvSpPr>
          <p:cNvPr id="55" name="TextBox 28"/>
          <p:cNvSpPr txBox="1"/>
          <p:nvPr/>
        </p:nvSpPr>
        <p:spPr>
          <a:xfrm>
            <a:off x="6334515"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6. Análisis de Brecha</a:t>
            </a:r>
          </a:p>
        </p:txBody>
      </p:sp>
    </p:spTree>
    <p:extLst>
      <p:ext uri="{BB962C8B-B14F-4D97-AF65-F5344CB8AC3E}">
        <p14:creationId xmlns:p14="http://schemas.microsoft.com/office/powerpoint/2010/main" val="226259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384"/>
            <a:ext cx="8229600" cy="1143000"/>
          </a:xfrm>
        </p:spPr>
        <p:txBody>
          <a:bodyPr/>
          <a:lstStyle/>
          <a:p>
            <a:pPr algn="r"/>
            <a:r>
              <a:rPr lang="es-MX" sz="2400" b="1" dirty="0">
                <a:solidFill>
                  <a:schemeClr val="bg1"/>
                </a:solidFill>
              </a:rPr>
              <a:t>			</a:t>
            </a:r>
            <a:r>
              <a:rPr lang="es-MX" sz="2800" b="1" dirty="0">
                <a:solidFill>
                  <a:schemeClr val="bg1"/>
                </a:solidFill>
              </a:rPr>
              <a:t>Paso 5. Realizar el Análisis de Riesgo de los Datos Personales</a:t>
            </a:r>
            <a:endParaRPr lang="es-MX" sz="2400" b="1" dirty="0">
              <a:solidFill>
                <a:schemeClr val="bg1"/>
              </a:solidFill>
            </a:endParaRP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619062241"/>
              </p:ext>
            </p:extLst>
          </p:nvPr>
        </p:nvGraphicFramePr>
        <p:xfrm>
          <a:off x="611560" y="1268760"/>
          <a:ext cx="8229600" cy="22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p:cNvGrpSpPr/>
          <p:nvPr/>
        </p:nvGrpSpPr>
        <p:grpSpPr>
          <a:xfrm>
            <a:off x="644872" y="3285876"/>
            <a:ext cx="2254790" cy="2518240"/>
            <a:chOff x="644872" y="3285876"/>
            <a:chExt cx="2254790" cy="2518240"/>
          </a:xfrm>
        </p:grpSpPr>
        <p:sp>
          <p:nvSpPr>
            <p:cNvPr id="4" name="Forma libre: forma 3"/>
            <p:cNvSpPr/>
            <p:nvPr/>
          </p:nvSpPr>
          <p:spPr>
            <a:xfrm>
              <a:off x="644872" y="3285876"/>
              <a:ext cx="2253708" cy="606688"/>
            </a:xfrm>
            <a:custGeom>
              <a:avLst/>
              <a:gdLst>
                <a:gd name="connsiteX0" fmla="*/ 0 w 2253708"/>
                <a:gd name="connsiteY0" fmla="*/ 60669 h 606688"/>
                <a:gd name="connsiteX1" fmla="*/ 60669 w 2253708"/>
                <a:gd name="connsiteY1" fmla="*/ 0 h 606688"/>
                <a:gd name="connsiteX2" fmla="*/ 2193039 w 2253708"/>
                <a:gd name="connsiteY2" fmla="*/ 0 h 606688"/>
                <a:gd name="connsiteX3" fmla="*/ 2253708 w 2253708"/>
                <a:gd name="connsiteY3" fmla="*/ 60669 h 606688"/>
                <a:gd name="connsiteX4" fmla="*/ 2253708 w 2253708"/>
                <a:gd name="connsiteY4" fmla="*/ 546019 h 606688"/>
                <a:gd name="connsiteX5" fmla="*/ 2193039 w 2253708"/>
                <a:gd name="connsiteY5" fmla="*/ 606688 h 606688"/>
                <a:gd name="connsiteX6" fmla="*/ 60669 w 2253708"/>
                <a:gd name="connsiteY6" fmla="*/ 606688 h 606688"/>
                <a:gd name="connsiteX7" fmla="*/ 0 w 2253708"/>
                <a:gd name="connsiteY7" fmla="*/ 546019 h 606688"/>
                <a:gd name="connsiteX8" fmla="*/ 0 w 2253708"/>
                <a:gd name="connsiteY8" fmla="*/ 60669 h 60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708" h="606688">
                  <a:moveTo>
                    <a:pt x="0" y="60669"/>
                  </a:moveTo>
                  <a:cubicBezTo>
                    <a:pt x="0" y="27162"/>
                    <a:pt x="27162" y="0"/>
                    <a:pt x="60669" y="0"/>
                  </a:cubicBezTo>
                  <a:lnTo>
                    <a:pt x="2193039" y="0"/>
                  </a:lnTo>
                  <a:cubicBezTo>
                    <a:pt x="2226546" y="0"/>
                    <a:pt x="2253708" y="27162"/>
                    <a:pt x="2253708" y="60669"/>
                  </a:cubicBezTo>
                  <a:lnTo>
                    <a:pt x="2253708" y="546019"/>
                  </a:lnTo>
                  <a:cubicBezTo>
                    <a:pt x="2253708" y="579526"/>
                    <a:pt x="2226546" y="606688"/>
                    <a:pt x="2193039" y="606688"/>
                  </a:cubicBezTo>
                  <a:lnTo>
                    <a:pt x="60669" y="606688"/>
                  </a:lnTo>
                  <a:cubicBezTo>
                    <a:pt x="27162" y="606688"/>
                    <a:pt x="0" y="579526"/>
                    <a:pt x="0" y="546019"/>
                  </a:cubicBezTo>
                  <a:lnTo>
                    <a:pt x="0" y="60669"/>
                  </a:lnTo>
                  <a:close/>
                </a:path>
              </a:pathLst>
            </a:custGeom>
            <a:solidFill>
              <a:schemeClr val="accent4">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8729" tIns="78729" rIns="78729" bIns="78729" numCol="1" spcCol="1270" anchor="ctr" anchorCtr="0">
              <a:noAutofit/>
            </a:bodyPr>
            <a:lstStyle/>
            <a:p>
              <a:pPr marL="0" lvl="0" indent="0" algn="ctr" defTabSz="711200">
                <a:lnSpc>
                  <a:spcPct val="90000"/>
                </a:lnSpc>
                <a:spcBef>
                  <a:spcPct val="0"/>
                </a:spcBef>
                <a:spcAft>
                  <a:spcPct val="35000"/>
                </a:spcAft>
                <a:buNone/>
              </a:pPr>
              <a:r>
                <a:rPr lang="es-MX" sz="1600" kern="1200" dirty="0"/>
                <a:t>Paso 1. Alcances y Objetivos</a:t>
              </a:r>
            </a:p>
          </p:txBody>
        </p:sp>
        <p:sp>
          <p:nvSpPr>
            <p:cNvPr id="5" name="Forma libre: forma 4"/>
            <p:cNvSpPr/>
            <p:nvPr/>
          </p:nvSpPr>
          <p:spPr>
            <a:xfrm>
              <a:off x="645954" y="3923230"/>
              <a:ext cx="2253708" cy="606688"/>
            </a:xfrm>
            <a:custGeom>
              <a:avLst/>
              <a:gdLst>
                <a:gd name="connsiteX0" fmla="*/ 0 w 2253708"/>
                <a:gd name="connsiteY0" fmla="*/ 60669 h 606688"/>
                <a:gd name="connsiteX1" fmla="*/ 60669 w 2253708"/>
                <a:gd name="connsiteY1" fmla="*/ 0 h 606688"/>
                <a:gd name="connsiteX2" fmla="*/ 2193039 w 2253708"/>
                <a:gd name="connsiteY2" fmla="*/ 0 h 606688"/>
                <a:gd name="connsiteX3" fmla="*/ 2253708 w 2253708"/>
                <a:gd name="connsiteY3" fmla="*/ 60669 h 606688"/>
                <a:gd name="connsiteX4" fmla="*/ 2253708 w 2253708"/>
                <a:gd name="connsiteY4" fmla="*/ 546019 h 606688"/>
                <a:gd name="connsiteX5" fmla="*/ 2193039 w 2253708"/>
                <a:gd name="connsiteY5" fmla="*/ 606688 h 606688"/>
                <a:gd name="connsiteX6" fmla="*/ 60669 w 2253708"/>
                <a:gd name="connsiteY6" fmla="*/ 606688 h 606688"/>
                <a:gd name="connsiteX7" fmla="*/ 0 w 2253708"/>
                <a:gd name="connsiteY7" fmla="*/ 546019 h 606688"/>
                <a:gd name="connsiteX8" fmla="*/ 0 w 2253708"/>
                <a:gd name="connsiteY8" fmla="*/ 60669 h 60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708" h="606688">
                  <a:moveTo>
                    <a:pt x="0" y="60669"/>
                  </a:moveTo>
                  <a:cubicBezTo>
                    <a:pt x="0" y="27162"/>
                    <a:pt x="27162" y="0"/>
                    <a:pt x="60669" y="0"/>
                  </a:cubicBezTo>
                  <a:lnTo>
                    <a:pt x="2193039" y="0"/>
                  </a:lnTo>
                  <a:cubicBezTo>
                    <a:pt x="2226546" y="0"/>
                    <a:pt x="2253708" y="27162"/>
                    <a:pt x="2253708" y="60669"/>
                  </a:cubicBezTo>
                  <a:lnTo>
                    <a:pt x="2253708" y="546019"/>
                  </a:lnTo>
                  <a:cubicBezTo>
                    <a:pt x="2253708" y="579526"/>
                    <a:pt x="2226546" y="606688"/>
                    <a:pt x="2193039" y="606688"/>
                  </a:cubicBezTo>
                  <a:lnTo>
                    <a:pt x="60669" y="606688"/>
                  </a:lnTo>
                  <a:cubicBezTo>
                    <a:pt x="27162" y="606688"/>
                    <a:pt x="0" y="579526"/>
                    <a:pt x="0" y="546019"/>
                  </a:cubicBezTo>
                  <a:lnTo>
                    <a:pt x="0" y="60669"/>
                  </a:lnTo>
                  <a:close/>
                </a:path>
              </a:pathLst>
            </a:custGeom>
            <a:solidFill>
              <a:schemeClr val="accent4">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8729" tIns="78729" rIns="78729" bIns="78729" numCol="1" spcCol="1270" anchor="ctr" anchorCtr="0">
              <a:noAutofit/>
            </a:bodyPr>
            <a:lstStyle/>
            <a:p>
              <a:pPr marL="0" lvl="0" indent="0" algn="ctr" defTabSz="711200">
                <a:lnSpc>
                  <a:spcPct val="90000"/>
                </a:lnSpc>
                <a:spcBef>
                  <a:spcPct val="0"/>
                </a:spcBef>
                <a:spcAft>
                  <a:spcPct val="35000"/>
                </a:spcAft>
                <a:buNone/>
              </a:pPr>
              <a:r>
                <a:rPr lang="es-MX" sz="1600" kern="1200" dirty="0"/>
                <a:t>Paso 2. Política de Gestión de DP</a:t>
              </a:r>
            </a:p>
          </p:txBody>
        </p:sp>
        <p:sp>
          <p:nvSpPr>
            <p:cNvPr id="7" name="Forma libre: forma 6"/>
            <p:cNvSpPr/>
            <p:nvPr/>
          </p:nvSpPr>
          <p:spPr>
            <a:xfrm>
              <a:off x="645954" y="4560329"/>
              <a:ext cx="2253708" cy="606688"/>
            </a:xfrm>
            <a:custGeom>
              <a:avLst/>
              <a:gdLst>
                <a:gd name="connsiteX0" fmla="*/ 0 w 2253708"/>
                <a:gd name="connsiteY0" fmla="*/ 60669 h 606688"/>
                <a:gd name="connsiteX1" fmla="*/ 60669 w 2253708"/>
                <a:gd name="connsiteY1" fmla="*/ 0 h 606688"/>
                <a:gd name="connsiteX2" fmla="*/ 2193039 w 2253708"/>
                <a:gd name="connsiteY2" fmla="*/ 0 h 606688"/>
                <a:gd name="connsiteX3" fmla="*/ 2253708 w 2253708"/>
                <a:gd name="connsiteY3" fmla="*/ 60669 h 606688"/>
                <a:gd name="connsiteX4" fmla="*/ 2253708 w 2253708"/>
                <a:gd name="connsiteY4" fmla="*/ 546019 h 606688"/>
                <a:gd name="connsiteX5" fmla="*/ 2193039 w 2253708"/>
                <a:gd name="connsiteY5" fmla="*/ 606688 h 606688"/>
                <a:gd name="connsiteX6" fmla="*/ 60669 w 2253708"/>
                <a:gd name="connsiteY6" fmla="*/ 606688 h 606688"/>
                <a:gd name="connsiteX7" fmla="*/ 0 w 2253708"/>
                <a:gd name="connsiteY7" fmla="*/ 546019 h 606688"/>
                <a:gd name="connsiteX8" fmla="*/ 0 w 2253708"/>
                <a:gd name="connsiteY8" fmla="*/ 60669 h 60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708" h="606688">
                  <a:moveTo>
                    <a:pt x="0" y="60669"/>
                  </a:moveTo>
                  <a:cubicBezTo>
                    <a:pt x="0" y="27162"/>
                    <a:pt x="27162" y="0"/>
                    <a:pt x="60669" y="0"/>
                  </a:cubicBezTo>
                  <a:lnTo>
                    <a:pt x="2193039" y="0"/>
                  </a:lnTo>
                  <a:cubicBezTo>
                    <a:pt x="2226546" y="0"/>
                    <a:pt x="2253708" y="27162"/>
                    <a:pt x="2253708" y="60669"/>
                  </a:cubicBezTo>
                  <a:lnTo>
                    <a:pt x="2253708" y="546019"/>
                  </a:lnTo>
                  <a:cubicBezTo>
                    <a:pt x="2253708" y="579526"/>
                    <a:pt x="2226546" y="606688"/>
                    <a:pt x="2193039" y="606688"/>
                  </a:cubicBezTo>
                  <a:lnTo>
                    <a:pt x="60669" y="606688"/>
                  </a:lnTo>
                  <a:cubicBezTo>
                    <a:pt x="27162" y="606688"/>
                    <a:pt x="0" y="579526"/>
                    <a:pt x="0" y="546019"/>
                  </a:cubicBezTo>
                  <a:lnTo>
                    <a:pt x="0" y="60669"/>
                  </a:lnTo>
                  <a:close/>
                </a:path>
              </a:pathLst>
            </a:custGeom>
            <a:solidFill>
              <a:schemeClr val="accent4">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8729" tIns="78729" rIns="78729" bIns="78729" numCol="1" spcCol="1270" anchor="ctr" anchorCtr="0">
              <a:noAutofit/>
            </a:bodyPr>
            <a:lstStyle/>
            <a:p>
              <a:pPr marL="0" lvl="0" indent="0" algn="ctr" defTabSz="711200">
                <a:lnSpc>
                  <a:spcPct val="90000"/>
                </a:lnSpc>
                <a:spcBef>
                  <a:spcPct val="0"/>
                </a:spcBef>
                <a:spcAft>
                  <a:spcPct val="35000"/>
                </a:spcAft>
                <a:buNone/>
              </a:pPr>
              <a:r>
                <a:rPr lang="es-MX" sz="1600" kern="1200" dirty="0"/>
                <a:t>Paso 3. Funciones y Obligaciones</a:t>
              </a:r>
            </a:p>
          </p:txBody>
        </p:sp>
        <p:sp>
          <p:nvSpPr>
            <p:cNvPr id="8" name="Forma libre: forma 7"/>
            <p:cNvSpPr/>
            <p:nvPr/>
          </p:nvSpPr>
          <p:spPr>
            <a:xfrm>
              <a:off x="645954" y="5197428"/>
              <a:ext cx="2253708" cy="606688"/>
            </a:xfrm>
            <a:custGeom>
              <a:avLst/>
              <a:gdLst>
                <a:gd name="connsiteX0" fmla="*/ 0 w 2253708"/>
                <a:gd name="connsiteY0" fmla="*/ 60669 h 606688"/>
                <a:gd name="connsiteX1" fmla="*/ 60669 w 2253708"/>
                <a:gd name="connsiteY1" fmla="*/ 0 h 606688"/>
                <a:gd name="connsiteX2" fmla="*/ 2193039 w 2253708"/>
                <a:gd name="connsiteY2" fmla="*/ 0 h 606688"/>
                <a:gd name="connsiteX3" fmla="*/ 2253708 w 2253708"/>
                <a:gd name="connsiteY3" fmla="*/ 60669 h 606688"/>
                <a:gd name="connsiteX4" fmla="*/ 2253708 w 2253708"/>
                <a:gd name="connsiteY4" fmla="*/ 546019 h 606688"/>
                <a:gd name="connsiteX5" fmla="*/ 2193039 w 2253708"/>
                <a:gd name="connsiteY5" fmla="*/ 606688 h 606688"/>
                <a:gd name="connsiteX6" fmla="*/ 60669 w 2253708"/>
                <a:gd name="connsiteY6" fmla="*/ 606688 h 606688"/>
                <a:gd name="connsiteX7" fmla="*/ 0 w 2253708"/>
                <a:gd name="connsiteY7" fmla="*/ 546019 h 606688"/>
                <a:gd name="connsiteX8" fmla="*/ 0 w 2253708"/>
                <a:gd name="connsiteY8" fmla="*/ 60669 h 60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708" h="606688">
                  <a:moveTo>
                    <a:pt x="0" y="60669"/>
                  </a:moveTo>
                  <a:cubicBezTo>
                    <a:pt x="0" y="27162"/>
                    <a:pt x="27162" y="0"/>
                    <a:pt x="60669" y="0"/>
                  </a:cubicBezTo>
                  <a:lnTo>
                    <a:pt x="2193039" y="0"/>
                  </a:lnTo>
                  <a:cubicBezTo>
                    <a:pt x="2226546" y="0"/>
                    <a:pt x="2253708" y="27162"/>
                    <a:pt x="2253708" y="60669"/>
                  </a:cubicBezTo>
                  <a:lnTo>
                    <a:pt x="2253708" y="546019"/>
                  </a:lnTo>
                  <a:cubicBezTo>
                    <a:pt x="2253708" y="579526"/>
                    <a:pt x="2226546" y="606688"/>
                    <a:pt x="2193039" y="606688"/>
                  </a:cubicBezTo>
                  <a:lnTo>
                    <a:pt x="60669" y="606688"/>
                  </a:lnTo>
                  <a:cubicBezTo>
                    <a:pt x="27162" y="606688"/>
                    <a:pt x="0" y="579526"/>
                    <a:pt x="0" y="546019"/>
                  </a:cubicBezTo>
                  <a:lnTo>
                    <a:pt x="0" y="60669"/>
                  </a:lnTo>
                  <a:close/>
                </a:path>
              </a:pathLst>
            </a:custGeom>
            <a:solidFill>
              <a:schemeClr val="accent4">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8729" tIns="78729" rIns="78729" bIns="78729" numCol="1" spcCol="1270" anchor="ctr" anchorCtr="0">
              <a:noAutofit/>
            </a:bodyPr>
            <a:lstStyle/>
            <a:p>
              <a:pPr marL="0" lvl="0" indent="0" algn="ctr" defTabSz="711200">
                <a:lnSpc>
                  <a:spcPct val="90000"/>
                </a:lnSpc>
                <a:spcBef>
                  <a:spcPct val="0"/>
                </a:spcBef>
                <a:spcAft>
                  <a:spcPct val="35000"/>
                </a:spcAft>
                <a:buNone/>
              </a:pPr>
              <a:r>
                <a:rPr lang="es-MX" sz="1600" kern="1200" dirty="0"/>
                <a:t>Paso 4. Inventario de DP</a:t>
              </a:r>
            </a:p>
          </p:txBody>
        </p:sp>
      </p:grpSp>
      <p:pic>
        <p:nvPicPr>
          <p:cNvPr id="6146" name="Picture 2" descr="Resultado de imagen para RIS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40" y="3285876"/>
            <a:ext cx="3273941" cy="327394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9"/>
          <a:stretch>
            <a:fillRect/>
          </a:stretch>
        </p:blipFill>
        <p:spPr>
          <a:xfrm>
            <a:off x="7983910" y="4922846"/>
            <a:ext cx="857250" cy="1285875"/>
          </a:xfrm>
          <a:prstGeom prst="rect">
            <a:avLst/>
          </a:prstGeom>
        </p:spPr>
      </p:pic>
    </p:spTree>
    <p:extLst>
      <p:ext uri="{BB962C8B-B14F-4D97-AF65-F5344CB8AC3E}">
        <p14:creationId xmlns:p14="http://schemas.microsoft.com/office/powerpoint/2010/main" val="2437305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384"/>
            <a:ext cx="8229600" cy="1143000"/>
          </a:xfrm>
        </p:spPr>
        <p:txBody>
          <a:bodyPr>
            <a:normAutofit/>
          </a:bodyPr>
          <a:lstStyle/>
          <a:p>
            <a:pPr algn="r"/>
            <a:r>
              <a:rPr lang="es-MX" sz="3600" b="1" dirty="0">
                <a:solidFill>
                  <a:schemeClr val="bg1"/>
                </a:solidFill>
              </a:rPr>
              <a:t>Criterios de evaluación</a:t>
            </a:r>
          </a:p>
        </p:txBody>
      </p:sp>
      <p:graphicFrame>
        <p:nvGraphicFramePr>
          <p:cNvPr id="5" name="Diagrama 4"/>
          <p:cNvGraphicFramePr/>
          <p:nvPr>
            <p:extLst>
              <p:ext uri="{D42A27DB-BD31-4B8C-83A1-F6EECF244321}">
                <p14:modId xmlns:p14="http://schemas.microsoft.com/office/powerpoint/2010/main" val="2764248734"/>
              </p:ext>
            </p:extLst>
          </p:nvPr>
        </p:nvGraphicFramePr>
        <p:xfrm>
          <a:off x="755576" y="1628800"/>
          <a:ext cx="7793638"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459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99392"/>
            <a:ext cx="8229600" cy="1143000"/>
          </a:xfrm>
        </p:spPr>
        <p:txBody>
          <a:bodyPr>
            <a:normAutofit fontScale="90000"/>
          </a:bodyPr>
          <a:lstStyle/>
          <a:p>
            <a:pPr algn="r"/>
            <a:r>
              <a:rPr lang="es-MX" b="1" dirty="0">
                <a:solidFill>
                  <a:schemeClr val="bg1"/>
                </a:solidFill>
              </a:rPr>
              <a:t>			</a:t>
            </a:r>
            <a:r>
              <a:rPr lang="es-MX" sz="3600" b="1" dirty="0">
                <a:solidFill>
                  <a:schemeClr val="bg1"/>
                </a:solidFill>
              </a:rPr>
              <a:t>Criterios de evaluación del riesgo de IMA</a:t>
            </a:r>
          </a:p>
        </p:txBody>
      </p:sp>
      <p:sp>
        <p:nvSpPr>
          <p:cNvPr id="3" name="Marcador de contenido 2"/>
          <p:cNvSpPr>
            <a:spLocks noGrp="1"/>
          </p:cNvSpPr>
          <p:nvPr>
            <p:ph idx="1"/>
          </p:nvPr>
        </p:nvSpPr>
        <p:spPr>
          <a:xfrm>
            <a:off x="457200" y="1600200"/>
            <a:ext cx="8229600" cy="3052935"/>
          </a:xfrm>
        </p:spPr>
        <p:txBody>
          <a:bodyPr/>
          <a:lstStyle/>
          <a:p>
            <a:r>
              <a:rPr lang="es-MX" dirty="0"/>
              <a:t>Criterio de Impacto:</a:t>
            </a:r>
          </a:p>
          <a:p>
            <a:pPr lvl="1"/>
            <a:r>
              <a:rPr lang="es-MX" dirty="0"/>
              <a:t>No contar con medidas de seguridad óptimas en sus sistemas de tratamiento para datos sensibles.</a:t>
            </a:r>
          </a:p>
          <a:p>
            <a:r>
              <a:rPr lang="es-MX" dirty="0"/>
              <a:t>Criterio de Aceptación:</a:t>
            </a:r>
          </a:p>
          <a:p>
            <a:pPr lvl="1"/>
            <a:r>
              <a:rPr lang="es-MX" dirty="0"/>
              <a:t>No tener un Aviso de Privacidad correcto.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4221088"/>
            <a:ext cx="4104456" cy="2193344"/>
          </a:xfrm>
          <a:prstGeom prst="rect">
            <a:avLst/>
          </a:prstGeom>
        </p:spPr>
      </p:pic>
    </p:spTree>
    <p:extLst>
      <p:ext uri="{BB962C8B-B14F-4D97-AF65-F5344CB8AC3E}">
        <p14:creationId xmlns:p14="http://schemas.microsoft.com/office/powerpoint/2010/main" val="1272746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0"/>
            <a:ext cx="8229600" cy="1143000"/>
          </a:xfrm>
        </p:spPr>
        <p:txBody>
          <a:bodyPr>
            <a:noAutofit/>
          </a:bodyPr>
          <a:lstStyle/>
          <a:p>
            <a:pPr algn="r"/>
            <a:r>
              <a:rPr lang="es-MX" sz="2800" b="1" dirty="0">
                <a:solidFill>
                  <a:schemeClr val="bg1"/>
                </a:solidFill>
              </a:rPr>
              <a:t>			</a:t>
            </a:r>
            <a:r>
              <a:rPr lang="es-MX" sz="3200" b="1" dirty="0">
                <a:solidFill>
                  <a:schemeClr val="bg1"/>
                </a:solidFill>
              </a:rPr>
              <a:t>Valoración respecto al riesgo</a:t>
            </a:r>
            <a:endParaRPr lang="es-MX" sz="2800" b="1" dirty="0">
              <a:solidFill>
                <a:schemeClr val="bg1"/>
              </a:solidFill>
            </a:endParaRPr>
          </a:p>
        </p:txBody>
      </p:sp>
      <p:graphicFrame>
        <p:nvGraphicFramePr>
          <p:cNvPr id="4" name="Diagrama 3"/>
          <p:cNvGraphicFramePr/>
          <p:nvPr>
            <p:extLst>
              <p:ext uri="{D42A27DB-BD31-4B8C-83A1-F6EECF244321}">
                <p14:modId xmlns:p14="http://schemas.microsoft.com/office/powerpoint/2010/main" val="3953774708"/>
              </p:ext>
            </p:extLst>
          </p:nvPr>
        </p:nvGraphicFramePr>
        <p:xfrm>
          <a:off x="-396552" y="1143000"/>
          <a:ext cx="10081120" cy="4788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8064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419872" y="1412776"/>
            <a:ext cx="5286360" cy="4524315"/>
          </a:xfrm>
          <a:prstGeom prst="rect">
            <a:avLst/>
          </a:prstGeom>
          <a:noFill/>
        </p:spPr>
        <p:txBody>
          <a:bodyPr wrap="square" rtlCol="0">
            <a:spAutoFit/>
          </a:bodyPr>
          <a:lstStyle/>
          <a:p>
            <a:endParaRPr lang="es-MX" sz="2400" b="1" dirty="0">
              <a:solidFill>
                <a:srgbClr val="75AF0A"/>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400" dirty="0">
                <a:solidFill>
                  <a:srgbClr val="7030A0"/>
                </a:solidFill>
                <a:latin typeface="Arial" panose="020B0604020202020204" pitchFamily="34" charset="0"/>
                <a:cs typeface="Arial" panose="020B0604020202020204" pitchFamily="34" charset="0"/>
              </a:rPr>
              <a:t>La protección de datos personales es un derecho humano.</a:t>
            </a:r>
          </a:p>
          <a:p>
            <a:pPr marL="285750" indent="-285750" algn="just">
              <a:buFont typeface="Arial" panose="020B0604020202020204" pitchFamily="34" charset="0"/>
              <a:buChar char="•"/>
            </a:pPr>
            <a:endParaRPr lang="es-MX" sz="2400" dirty="0">
              <a:solidFill>
                <a:srgbClr val="515156"/>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400" dirty="0">
                <a:solidFill>
                  <a:srgbClr val="0F7969"/>
                </a:solidFill>
                <a:latin typeface="Arial" panose="020B0604020202020204" pitchFamily="34" charset="0"/>
                <a:cs typeface="Arial" panose="020B0604020202020204" pitchFamily="34" charset="0"/>
              </a:rPr>
              <a:t>Ayuda a mitigar los efectos de una vulneración a la seguridad.</a:t>
            </a:r>
          </a:p>
          <a:p>
            <a:pPr algn="just"/>
            <a:endParaRPr lang="es-MX" sz="2400" dirty="0">
              <a:solidFill>
                <a:srgbClr val="515156"/>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400" dirty="0">
                <a:solidFill>
                  <a:srgbClr val="7030A0"/>
                </a:solidFill>
                <a:latin typeface="Arial" panose="020B0604020202020204" pitchFamily="34" charset="0"/>
                <a:cs typeface="Arial" panose="020B0604020202020204" pitchFamily="34" charset="0"/>
              </a:rPr>
              <a:t>Evita daños a la reputación e imagen de la organización.</a:t>
            </a:r>
          </a:p>
          <a:p>
            <a:pPr marL="285750" indent="-285750" algn="just">
              <a:buFont typeface="Arial" panose="020B0604020202020204" pitchFamily="34" charset="0"/>
              <a:buChar char="•"/>
            </a:pPr>
            <a:endParaRPr lang="es-MX" sz="2400" dirty="0">
              <a:solidFill>
                <a:srgbClr val="515156"/>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400" dirty="0">
                <a:solidFill>
                  <a:srgbClr val="0F7969"/>
                </a:solidFill>
                <a:latin typeface="Arial" panose="020B0604020202020204" pitchFamily="34" charset="0"/>
                <a:cs typeface="Arial" panose="020B0604020202020204" pitchFamily="34" charset="0"/>
              </a:rPr>
              <a:t>Evita sanciones a los servidores públicos.</a:t>
            </a:r>
          </a:p>
        </p:txBody>
      </p:sp>
      <p:pic>
        <p:nvPicPr>
          <p:cNvPr id="5" name="Imagen 4"/>
          <p:cNvPicPr>
            <a:picLocks noChangeAspect="1"/>
          </p:cNvPicPr>
          <p:nvPr/>
        </p:nvPicPr>
        <p:blipFill>
          <a:blip r:embed="rId3"/>
          <a:stretch>
            <a:fillRect/>
          </a:stretch>
        </p:blipFill>
        <p:spPr>
          <a:xfrm>
            <a:off x="683568" y="1916832"/>
            <a:ext cx="2448306" cy="2824142"/>
          </a:xfrm>
          <a:prstGeom prst="rect">
            <a:avLst/>
          </a:prstGeom>
        </p:spPr>
      </p:pic>
      <p:sp>
        <p:nvSpPr>
          <p:cNvPr id="4" name="1 Título"/>
          <p:cNvSpPr txBox="1">
            <a:spLocks/>
          </p:cNvSpPr>
          <p:nvPr/>
        </p:nvSpPr>
        <p:spPr>
          <a:xfrm>
            <a:off x="1721265" y="-55324"/>
            <a:ext cx="731361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600" dirty="0">
                <a:solidFill>
                  <a:schemeClr val="bg1"/>
                </a:solidFill>
              </a:rPr>
              <a:t>   		</a:t>
            </a:r>
            <a:r>
              <a:rPr lang="es-MX" sz="3600" b="1" dirty="0">
                <a:solidFill>
                  <a:schemeClr val="bg1"/>
                </a:solidFill>
              </a:rPr>
              <a:t>¿Por qué me debe interesar la seguridad de los datos personales?</a:t>
            </a:r>
          </a:p>
          <a:p>
            <a:pPr algn="r" fontAlgn="auto">
              <a:spcAft>
                <a:spcPts val="0"/>
              </a:spcAft>
            </a:pPr>
            <a:endParaRPr lang="es-MX" sz="3600" dirty="0">
              <a:solidFill>
                <a:schemeClr val="bg1"/>
              </a:solidFill>
            </a:endParaRPr>
          </a:p>
        </p:txBody>
      </p:sp>
    </p:spTree>
    <p:extLst>
      <p:ext uri="{BB962C8B-B14F-4D97-AF65-F5344CB8AC3E}">
        <p14:creationId xmlns:p14="http://schemas.microsoft.com/office/powerpoint/2010/main" val="1257281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dirty="0"/>
              <a:t>Tregua</a:t>
            </a:r>
          </a:p>
        </p:txBody>
      </p:sp>
      <p:pic>
        <p:nvPicPr>
          <p:cNvPr id="4098" name="Picture 2" descr="White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 y="-27384"/>
            <a:ext cx="9188513"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402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899592" y="5375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4000" b="1" dirty="0">
                <a:solidFill>
                  <a:schemeClr val="bg1"/>
                </a:solidFill>
              </a:rPr>
              <a:t>			1. Identificar activos</a:t>
            </a:r>
          </a:p>
        </p:txBody>
      </p:sp>
      <p:graphicFrame>
        <p:nvGraphicFramePr>
          <p:cNvPr id="7" name="Diagrama 6"/>
          <p:cNvGraphicFramePr/>
          <p:nvPr>
            <p:extLst>
              <p:ext uri="{D42A27DB-BD31-4B8C-83A1-F6EECF244321}">
                <p14:modId xmlns:p14="http://schemas.microsoft.com/office/powerpoint/2010/main" val="4261201007"/>
              </p:ext>
            </p:extLst>
          </p:nvPr>
        </p:nvGraphicFramePr>
        <p:xfrm>
          <a:off x="1052554" y="1484784"/>
          <a:ext cx="6984776" cy="100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http://inbest.me/wp-content/uploads/2012/06/candad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803" y="2996952"/>
            <a:ext cx="3072341" cy="2304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http://4.bp.blogspot.com/-YVWPpFMJy4M/TYvu3OcKYSI/AAAAAAAAABA/yr38Wq9zG-Q/s748/planeacion%2B3.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4392" y="2801128"/>
            <a:ext cx="2808312" cy="2595562"/>
          </a:xfrm>
          <a:prstGeom prst="rect">
            <a:avLst/>
          </a:prstGeom>
          <a:noFill/>
          <a:ln>
            <a:solidFill>
              <a:schemeClr val="lt1">
                <a:hueOff val="0"/>
                <a:satOff val="0"/>
                <a:lumOff val="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769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61929"/>
            <a:ext cx="8229600" cy="922114"/>
          </a:xfrm>
        </p:spPr>
        <p:txBody>
          <a:bodyPr>
            <a:normAutofit fontScale="90000"/>
          </a:bodyPr>
          <a:lstStyle/>
          <a:p>
            <a:pPr algn="r"/>
            <a:r>
              <a:rPr lang="es-MX" b="1" dirty="0">
                <a:solidFill>
                  <a:schemeClr val="bg1"/>
                </a:solidFill>
              </a:rPr>
              <a:t>		1. </a:t>
            </a:r>
            <a:r>
              <a:rPr lang="es-MX" sz="3600" b="1" dirty="0">
                <a:solidFill>
                  <a:schemeClr val="bg1"/>
                </a:solidFill>
              </a:rPr>
              <a:t>Identificación de Activos de IMA </a:t>
            </a:r>
          </a:p>
        </p:txBody>
      </p:sp>
      <p:pic>
        <p:nvPicPr>
          <p:cNvPr id="9" name="Imagen 8"/>
          <p:cNvPicPr>
            <a:picLocks noChangeAspect="1"/>
          </p:cNvPicPr>
          <p:nvPr/>
        </p:nvPicPr>
        <p:blipFill>
          <a:blip r:embed="rId3"/>
          <a:stretch>
            <a:fillRect/>
          </a:stretch>
        </p:blipFill>
        <p:spPr>
          <a:xfrm>
            <a:off x="5900706" y="1280491"/>
            <a:ext cx="2016094" cy="1620483"/>
          </a:xfrm>
          <a:prstGeom prst="rect">
            <a:avLst/>
          </a:prstGeom>
        </p:spPr>
      </p:pic>
      <p:sp>
        <p:nvSpPr>
          <p:cNvPr id="10" name="CuadroTexto 9"/>
          <p:cNvSpPr txBox="1"/>
          <p:nvPr/>
        </p:nvSpPr>
        <p:spPr>
          <a:xfrm>
            <a:off x="1043608" y="5594467"/>
            <a:ext cx="1440160" cy="369332"/>
          </a:xfrm>
          <a:prstGeom prst="rect">
            <a:avLst/>
          </a:prstGeom>
          <a:noFill/>
        </p:spPr>
        <p:txBody>
          <a:bodyPr wrap="square" rtlCol="0">
            <a:spAutoFit/>
          </a:bodyPr>
          <a:lstStyle/>
          <a:p>
            <a:r>
              <a:rPr lang="es-MX" dirty="0"/>
              <a:t>Empleados</a:t>
            </a:r>
          </a:p>
        </p:txBody>
      </p:sp>
      <p:sp>
        <p:nvSpPr>
          <p:cNvPr id="11" name="CuadroTexto 10"/>
          <p:cNvSpPr txBox="1"/>
          <p:nvPr/>
        </p:nvSpPr>
        <p:spPr>
          <a:xfrm>
            <a:off x="2555777" y="5594467"/>
            <a:ext cx="1440160" cy="369332"/>
          </a:xfrm>
          <a:prstGeom prst="rect">
            <a:avLst/>
          </a:prstGeom>
          <a:noFill/>
        </p:spPr>
        <p:txBody>
          <a:bodyPr wrap="square" rtlCol="0">
            <a:spAutoFit/>
          </a:bodyPr>
          <a:lstStyle/>
          <a:p>
            <a:r>
              <a:rPr lang="es-MX" dirty="0"/>
              <a:t>Prospectos</a:t>
            </a:r>
          </a:p>
        </p:txBody>
      </p:sp>
      <p:sp>
        <p:nvSpPr>
          <p:cNvPr id="12" name="CuadroTexto 11"/>
          <p:cNvSpPr txBox="1"/>
          <p:nvPr/>
        </p:nvSpPr>
        <p:spPr>
          <a:xfrm>
            <a:off x="6621761" y="5591901"/>
            <a:ext cx="1440160" cy="369332"/>
          </a:xfrm>
          <a:prstGeom prst="rect">
            <a:avLst/>
          </a:prstGeom>
          <a:noFill/>
        </p:spPr>
        <p:txBody>
          <a:bodyPr wrap="square" rtlCol="0">
            <a:spAutoFit/>
          </a:bodyPr>
          <a:lstStyle/>
          <a:p>
            <a:r>
              <a:rPr lang="es-MX" dirty="0"/>
              <a:t>Pacientes</a:t>
            </a:r>
          </a:p>
        </p:txBody>
      </p:sp>
      <p:sp>
        <p:nvSpPr>
          <p:cNvPr id="13" name="Flecha derecha 12"/>
          <p:cNvSpPr/>
          <p:nvPr/>
        </p:nvSpPr>
        <p:spPr>
          <a:xfrm rot="16200000">
            <a:off x="2021823" y="3278753"/>
            <a:ext cx="954393" cy="710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Flecha derecha 13"/>
          <p:cNvSpPr/>
          <p:nvPr/>
        </p:nvSpPr>
        <p:spPr>
          <a:xfrm rot="16200000">
            <a:off x="6685570" y="3207477"/>
            <a:ext cx="954393" cy="710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170"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8587" y="1491654"/>
            <a:ext cx="2118196" cy="15129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707" y="4133141"/>
            <a:ext cx="1458760" cy="1458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4209" y="4161436"/>
            <a:ext cx="1458760" cy="1458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3386" y="4133141"/>
            <a:ext cx="1458760" cy="145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184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755576" y="22049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200" b="1" dirty="0">
                <a:solidFill>
                  <a:schemeClr val="bg1"/>
                </a:solidFill>
              </a:rPr>
              <a:t>			</a:t>
            </a:r>
            <a:r>
              <a:rPr lang="es-MX" sz="3600" b="1" dirty="0">
                <a:solidFill>
                  <a:schemeClr val="bg1"/>
                </a:solidFill>
              </a:rPr>
              <a:t>2. Identificar Amenazas</a:t>
            </a:r>
            <a:endParaRPr lang="es-MX" sz="3200" b="1" dirty="0">
              <a:solidFill>
                <a:schemeClr val="bg1"/>
              </a:solidFill>
            </a:endParaRPr>
          </a:p>
        </p:txBody>
      </p:sp>
      <p:pic>
        <p:nvPicPr>
          <p:cNvPr id="10" name="Picture 2" descr="http://blogs.lainformacion.com/legal-e-digital/files/2011/11/ATP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234" y="1363490"/>
            <a:ext cx="5009827" cy="3785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5641845" y="1685313"/>
            <a:ext cx="3070834" cy="1200329"/>
          </a:xfrm>
          <a:prstGeom prst="rect">
            <a:avLst/>
          </a:prstGeom>
        </p:spPr>
        <p:txBody>
          <a:bodyPr wrap="square">
            <a:spAutoFit/>
          </a:bodyPr>
          <a:lstStyle/>
          <a:p>
            <a:pPr algn="ctr"/>
            <a:r>
              <a:rPr lang="es-MX" sz="2400" dirty="0"/>
              <a:t>Una</a:t>
            </a:r>
            <a:r>
              <a:rPr lang="es-MX" sz="2400" b="1" dirty="0">
                <a:solidFill>
                  <a:srgbClr val="0F7969"/>
                </a:solidFill>
              </a:rPr>
              <a:t> amenaza </a:t>
            </a:r>
            <a:r>
              <a:rPr lang="es-MX" sz="2400" dirty="0"/>
              <a:t>tiene el potencial de dañar un activo.</a:t>
            </a:r>
            <a:endParaRPr lang="es-MX" sz="2000" dirty="0"/>
          </a:p>
        </p:txBody>
      </p:sp>
      <p:sp>
        <p:nvSpPr>
          <p:cNvPr id="7" name="Rectángulo 6"/>
          <p:cNvSpPr/>
          <p:nvPr/>
        </p:nvSpPr>
        <p:spPr>
          <a:xfrm>
            <a:off x="433985" y="4963244"/>
            <a:ext cx="8551191" cy="1015663"/>
          </a:xfrm>
          <a:prstGeom prst="rect">
            <a:avLst/>
          </a:prstGeom>
        </p:spPr>
        <p:txBody>
          <a:bodyPr wrap="square">
            <a:spAutoFit/>
          </a:bodyPr>
          <a:lstStyle/>
          <a:p>
            <a:pPr algn="ctr"/>
            <a:endParaRPr lang="es-MX" sz="2000" b="1" dirty="0"/>
          </a:p>
          <a:p>
            <a:pPr algn="ctr"/>
            <a:r>
              <a:rPr lang="es-MX" sz="2000" dirty="0"/>
              <a:t>Pueden ser de </a:t>
            </a:r>
            <a:r>
              <a:rPr lang="es-MX" sz="2000" dirty="0">
                <a:solidFill>
                  <a:srgbClr val="7030A0"/>
                </a:solidFill>
              </a:rPr>
              <a:t>origen natural </a:t>
            </a:r>
            <a:r>
              <a:rPr lang="es-MX" sz="2000" dirty="0"/>
              <a:t>o </a:t>
            </a:r>
            <a:r>
              <a:rPr lang="es-MX" sz="2000" dirty="0">
                <a:solidFill>
                  <a:srgbClr val="7030A0"/>
                </a:solidFill>
              </a:rPr>
              <a:t>humano</a:t>
            </a:r>
            <a:r>
              <a:rPr lang="es-MX" sz="2000" dirty="0"/>
              <a:t>, </a:t>
            </a:r>
            <a:r>
              <a:rPr lang="es-MX" sz="2000" dirty="0">
                <a:solidFill>
                  <a:srgbClr val="7030A0"/>
                </a:solidFill>
              </a:rPr>
              <a:t>accidentales o deliberadas </a:t>
            </a:r>
            <a:r>
              <a:rPr lang="es-MX" sz="2000" dirty="0"/>
              <a:t>y además provenir de </a:t>
            </a:r>
            <a:r>
              <a:rPr lang="es-MX" sz="2000" dirty="0">
                <a:solidFill>
                  <a:srgbClr val="7030A0"/>
                </a:solidFill>
              </a:rPr>
              <a:t>adentro o fuera</a:t>
            </a:r>
            <a:r>
              <a:rPr lang="es-MX" sz="2000" dirty="0"/>
              <a:t> de la organización. </a:t>
            </a:r>
          </a:p>
        </p:txBody>
      </p:sp>
    </p:spTree>
    <p:extLst>
      <p:ext uri="{BB962C8B-B14F-4D97-AF65-F5344CB8AC3E}">
        <p14:creationId xmlns:p14="http://schemas.microsoft.com/office/powerpoint/2010/main" val="403579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99392"/>
            <a:ext cx="8229600" cy="1143000"/>
          </a:xfrm>
        </p:spPr>
        <p:txBody>
          <a:bodyPr>
            <a:normAutofit fontScale="90000"/>
          </a:bodyPr>
          <a:lstStyle/>
          <a:p>
            <a:pPr algn="r"/>
            <a:r>
              <a:rPr lang="es-MX" b="1" dirty="0">
                <a:solidFill>
                  <a:schemeClr val="bg1"/>
                </a:solidFill>
              </a:rPr>
              <a:t>		2. </a:t>
            </a:r>
            <a:r>
              <a:rPr lang="es-MX" sz="3600" b="1" dirty="0">
                <a:solidFill>
                  <a:schemeClr val="bg1"/>
                </a:solidFill>
              </a:rPr>
              <a:t>Amenazas de los Activos del IMA</a:t>
            </a:r>
            <a:endParaRPr lang="es-MX" b="1" dirty="0">
              <a:solidFill>
                <a:schemeClr val="bg1"/>
              </a:solidFill>
            </a:endParaRPr>
          </a:p>
        </p:txBody>
      </p:sp>
      <p:pic>
        <p:nvPicPr>
          <p:cNvPr id="4" name="Imagen 3"/>
          <p:cNvPicPr>
            <a:picLocks noChangeAspect="1"/>
          </p:cNvPicPr>
          <p:nvPr/>
        </p:nvPicPr>
        <p:blipFill>
          <a:blip r:embed="rId3"/>
          <a:stretch>
            <a:fillRect/>
          </a:stretch>
        </p:blipFill>
        <p:spPr>
          <a:xfrm>
            <a:off x="1907704" y="2386612"/>
            <a:ext cx="1296144" cy="2086476"/>
          </a:xfrm>
          <a:prstGeom prst="rect">
            <a:avLst/>
          </a:prstGeom>
        </p:spPr>
      </p:pic>
      <p:pic>
        <p:nvPicPr>
          <p:cNvPr id="5" name="Imagen 4"/>
          <p:cNvPicPr>
            <a:picLocks noChangeAspect="1"/>
          </p:cNvPicPr>
          <p:nvPr/>
        </p:nvPicPr>
        <p:blipFill>
          <a:blip r:embed="rId4"/>
          <a:stretch>
            <a:fillRect/>
          </a:stretch>
        </p:blipFill>
        <p:spPr>
          <a:xfrm>
            <a:off x="5508104" y="2530203"/>
            <a:ext cx="1913334" cy="1799294"/>
          </a:xfrm>
          <a:prstGeom prst="rect">
            <a:avLst/>
          </a:prstGeom>
        </p:spPr>
      </p:pic>
      <p:sp>
        <p:nvSpPr>
          <p:cNvPr id="6" name="CuadroTexto 5"/>
          <p:cNvSpPr txBox="1"/>
          <p:nvPr/>
        </p:nvSpPr>
        <p:spPr>
          <a:xfrm>
            <a:off x="2123728" y="4581128"/>
            <a:ext cx="1440160" cy="523220"/>
          </a:xfrm>
          <a:prstGeom prst="rect">
            <a:avLst/>
          </a:prstGeom>
          <a:noFill/>
        </p:spPr>
        <p:txBody>
          <a:bodyPr wrap="square" rtlCol="0">
            <a:spAutoFit/>
          </a:bodyPr>
          <a:lstStyle/>
          <a:p>
            <a:r>
              <a:rPr lang="es-MX" sz="2800" b="1" dirty="0"/>
              <a:t>Fuego</a:t>
            </a:r>
            <a:endParaRPr lang="es-MX" b="1" dirty="0"/>
          </a:p>
        </p:txBody>
      </p:sp>
      <p:sp>
        <p:nvSpPr>
          <p:cNvPr id="7" name="CuadroTexto 6"/>
          <p:cNvSpPr txBox="1"/>
          <p:nvPr/>
        </p:nvSpPr>
        <p:spPr>
          <a:xfrm>
            <a:off x="6084168" y="4581128"/>
            <a:ext cx="1038994" cy="523220"/>
          </a:xfrm>
          <a:prstGeom prst="rect">
            <a:avLst/>
          </a:prstGeom>
          <a:noFill/>
        </p:spPr>
        <p:txBody>
          <a:bodyPr wrap="square" rtlCol="0">
            <a:spAutoFit/>
          </a:bodyPr>
          <a:lstStyle/>
          <a:p>
            <a:r>
              <a:rPr lang="es-MX" sz="2800" b="1" dirty="0"/>
              <a:t>Virus</a:t>
            </a:r>
          </a:p>
        </p:txBody>
      </p:sp>
    </p:spTree>
    <p:extLst>
      <p:ext uri="{BB962C8B-B14F-4D97-AF65-F5344CB8AC3E}">
        <p14:creationId xmlns:p14="http://schemas.microsoft.com/office/powerpoint/2010/main" val="2776730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051720" y="2115207"/>
            <a:ext cx="5544616" cy="3765444"/>
          </a:xfrm>
          <a:prstGeom prst="rect">
            <a:avLst/>
          </a:prstGeom>
          <a:ln>
            <a:noFill/>
          </a:ln>
          <a:effectLst>
            <a:softEdge rad="112500"/>
          </a:effectLst>
        </p:spPr>
      </p:pic>
      <p:sp>
        <p:nvSpPr>
          <p:cNvPr id="5" name="Título 1"/>
          <p:cNvSpPr txBox="1">
            <a:spLocks/>
          </p:cNvSpPr>
          <p:nvPr/>
        </p:nvSpPr>
        <p:spPr>
          <a:xfrm>
            <a:off x="-396552" y="220490"/>
            <a:ext cx="938172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200" b="1" dirty="0">
                <a:solidFill>
                  <a:schemeClr val="bg1"/>
                </a:solidFill>
              </a:rPr>
              <a:t>			</a:t>
            </a:r>
            <a:r>
              <a:rPr lang="es-MX" sz="3600" b="1" dirty="0">
                <a:solidFill>
                  <a:schemeClr val="bg1"/>
                </a:solidFill>
              </a:rPr>
              <a:t>3. Identificar Vulnerabilidades</a:t>
            </a:r>
            <a:endParaRPr lang="es-MX" sz="3200" b="1" dirty="0">
              <a:solidFill>
                <a:schemeClr val="bg1"/>
              </a:solidFill>
            </a:endParaRPr>
          </a:p>
        </p:txBody>
      </p:sp>
      <p:sp>
        <p:nvSpPr>
          <p:cNvPr id="7" name="Rectángulo 6"/>
          <p:cNvSpPr/>
          <p:nvPr/>
        </p:nvSpPr>
        <p:spPr>
          <a:xfrm>
            <a:off x="251520" y="1363490"/>
            <a:ext cx="8496944" cy="769441"/>
          </a:xfrm>
          <a:prstGeom prst="rect">
            <a:avLst/>
          </a:prstGeom>
        </p:spPr>
        <p:txBody>
          <a:bodyPr wrap="square">
            <a:spAutoFit/>
          </a:bodyPr>
          <a:lstStyle/>
          <a:p>
            <a:pPr algn="ctr"/>
            <a:r>
              <a:rPr lang="es-MX" sz="2400" dirty="0"/>
              <a:t>Las </a:t>
            </a:r>
            <a:r>
              <a:rPr lang="es-MX" sz="2400" b="1" dirty="0">
                <a:solidFill>
                  <a:srgbClr val="7030A0"/>
                </a:solidFill>
              </a:rPr>
              <a:t>vulnerabilidades</a:t>
            </a:r>
            <a:r>
              <a:rPr lang="es-MX" sz="2400" dirty="0"/>
              <a:t> son </a:t>
            </a:r>
            <a:r>
              <a:rPr lang="es-MX" sz="2400" i="1" dirty="0">
                <a:solidFill>
                  <a:srgbClr val="7030A0"/>
                </a:solidFill>
              </a:rPr>
              <a:t>debilidades en los activos</a:t>
            </a:r>
            <a:endParaRPr lang="es-MX" sz="2000" b="1" dirty="0"/>
          </a:p>
          <a:p>
            <a:pPr algn="ctr"/>
            <a:r>
              <a:rPr lang="es-MX" sz="2000" b="1" dirty="0"/>
              <a:t> </a:t>
            </a:r>
            <a:endParaRPr lang="es-MX" sz="2000" dirty="0"/>
          </a:p>
        </p:txBody>
      </p:sp>
    </p:spTree>
    <p:extLst>
      <p:ext uri="{BB962C8B-B14F-4D97-AF65-F5344CB8AC3E}">
        <p14:creationId xmlns:p14="http://schemas.microsoft.com/office/powerpoint/2010/main" val="2698346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520" y="-27384"/>
            <a:ext cx="9057692" cy="1143000"/>
          </a:xfrm>
        </p:spPr>
        <p:txBody>
          <a:bodyPr>
            <a:normAutofit fontScale="90000"/>
          </a:bodyPr>
          <a:lstStyle/>
          <a:p>
            <a:pPr algn="r"/>
            <a:r>
              <a:rPr lang="es-MX" dirty="0">
                <a:solidFill>
                  <a:schemeClr val="bg1"/>
                </a:solidFill>
              </a:rPr>
              <a:t>			3.</a:t>
            </a:r>
            <a:r>
              <a:rPr lang="es-MX" sz="3100" b="1" dirty="0">
                <a:solidFill>
                  <a:schemeClr val="bg1"/>
                </a:solidFill>
              </a:rPr>
              <a:t>Vulnerabilidades de los Activos del IMA</a:t>
            </a:r>
            <a:endParaRPr lang="es-MX" sz="3600" b="1" dirty="0">
              <a:solidFill>
                <a:schemeClr val="bg1"/>
              </a:solidFill>
            </a:endParaRPr>
          </a:p>
        </p:txBody>
      </p:sp>
      <p:pic>
        <p:nvPicPr>
          <p:cNvPr id="4" name="Imagen 3"/>
          <p:cNvPicPr>
            <a:picLocks noChangeAspect="1"/>
          </p:cNvPicPr>
          <p:nvPr/>
        </p:nvPicPr>
        <p:blipFill>
          <a:blip r:embed="rId3"/>
          <a:stretch>
            <a:fillRect/>
          </a:stretch>
        </p:blipFill>
        <p:spPr>
          <a:xfrm>
            <a:off x="1763688" y="2564903"/>
            <a:ext cx="2232248" cy="1947446"/>
          </a:xfrm>
          <a:prstGeom prst="rect">
            <a:avLst/>
          </a:prstGeom>
        </p:spPr>
      </p:pic>
      <p:pic>
        <p:nvPicPr>
          <p:cNvPr id="5" name="Imagen 4"/>
          <p:cNvPicPr>
            <a:picLocks noChangeAspect="1"/>
          </p:cNvPicPr>
          <p:nvPr/>
        </p:nvPicPr>
        <p:blipFill>
          <a:blip r:embed="rId4"/>
          <a:stretch>
            <a:fillRect/>
          </a:stretch>
        </p:blipFill>
        <p:spPr>
          <a:xfrm>
            <a:off x="6084168" y="2437827"/>
            <a:ext cx="1800200" cy="2201597"/>
          </a:xfrm>
          <a:prstGeom prst="rect">
            <a:avLst/>
          </a:prstGeom>
        </p:spPr>
      </p:pic>
      <p:sp>
        <p:nvSpPr>
          <p:cNvPr id="6" name="CuadroTexto 5"/>
          <p:cNvSpPr txBox="1"/>
          <p:nvPr/>
        </p:nvSpPr>
        <p:spPr>
          <a:xfrm>
            <a:off x="1547664" y="4579773"/>
            <a:ext cx="2988332" cy="830997"/>
          </a:xfrm>
          <a:prstGeom prst="rect">
            <a:avLst/>
          </a:prstGeom>
          <a:noFill/>
        </p:spPr>
        <p:txBody>
          <a:bodyPr wrap="square" rtlCol="0">
            <a:spAutoFit/>
          </a:bodyPr>
          <a:lstStyle/>
          <a:p>
            <a:pPr algn="ctr"/>
            <a:r>
              <a:rPr lang="es-MX" sz="2400" b="1" dirty="0"/>
              <a:t>Material susceptible al fuego </a:t>
            </a:r>
          </a:p>
        </p:txBody>
      </p:sp>
      <p:sp>
        <p:nvSpPr>
          <p:cNvPr id="7" name="CuadroTexto 6"/>
          <p:cNvSpPr txBox="1"/>
          <p:nvPr/>
        </p:nvSpPr>
        <p:spPr>
          <a:xfrm>
            <a:off x="5796136" y="4722634"/>
            <a:ext cx="2916324" cy="461665"/>
          </a:xfrm>
          <a:prstGeom prst="rect">
            <a:avLst/>
          </a:prstGeom>
          <a:noFill/>
        </p:spPr>
        <p:txBody>
          <a:bodyPr wrap="square" rtlCol="0">
            <a:spAutoFit/>
          </a:bodyPr>
          <a:lstStyle/>
          <a:p>
            <a:pPr algn="ctr"/>
            <a:r>
              <a:rPr lang="es-MX" sz="2400" b="1" dirty="0"/>
              <a:t>Falta de antivirus</a:t>
            </a:r>
          </a:p>
        </p:txBody>
      </p:sp>
    </p:spTree>
    <p:extLst>
      <p:ext uri="{BB962C8B-B14F-4D97-AF65-F5344CB8AC3E}">
        <p14:creationId xmlns:p14="http://schemas.microsoft.com/office/powerpoint/2010/main" val="7615786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550991" y="1955123"/>
            <a:ext cx="8004638" cy="1502271"/>
          </a:xfrm>
          <a:prstGeom prst="rect">
            <a:avLst/>
          </a:prstGeom>
        </p:spPr>
      </p:pic>
      <p:pic>
        <p:nvPicPr>
          <p:cNvPr id="14" name="Imagen 13"/>
          <p:cNvPicPr>
            <a:picLocks noChangeAspect="1"/>
          </p:cNvPicPr>
          <p:nvPr/>
        </p:nvPicPr>
        <p:blipFill>
          <a:blip r:embed="rId4"/>
          <a:stretch>
            <a:fillRect/>
          </a:stretch>
        </p:blipFill>
        <p:spPr>
          <a:xfrm>
            <a:off x="660198" y="3789040"/>
            <a:ext cx="7895431" cy="2138626"/>
          </a:xfrm>
          <a:prstGeom prst="rect">
            <a:avLst/>
          </a:prstGeom>
        </p:spPr>
      </p:pic>
      <p:sp>
        <p:nvSpPr>
          <p:cNvPr id="7" name="Título 1"/>
          <p:cNvSpPr txBox="1">
            <a:spLocks/>
          </p:cNvSpPr>
          <p:nvPr/>
        </p:nvSpPr>
        <p:spPr>
          <a:xfrm>
            <a:off x="-1980728" y="233978"/>
            <a:ext cx="1094521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2800" b="1" dirty="0">
                <a:solidFill>
                  <a:schemeClr val="bg1"/>
                </a:solidFill>
              </a:rPr>
              <a:t>			</a:t>
            </a:r>
            <a:r>
              <a:rPr lang="es-MX" sz="3200" b="1" dirty="0">
                <a:solidFill>
                  <a:schemeClr val="bg1"/>
                </a:solidFill>
              </a:rPr>
              <a:t>4. Identificar Escenarios de Vulneración</a:t>
            </a:r>
            <a:endParaRPr lang="es-MX" sz="2800" b="1" dirty="0">
              <a:solidFill>
                <a:schemeClr val="bg1"/>
              </a:solidFill>
            </a:endParaRPr>
          </a:p>
        </p:txBody>
      </p:sp>
    </p:spTree>
    <p:extLst>
      <p:ext uri="{BB962C8B-B14F-4D97-AF65-F5344CB8AC3E}">
        <p14:creationId xmlns:p14="http://schemas.microsoft.com/office/powerpoint/2010/main" val="3999432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914400" y="9389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2400" b="1" dirty="0">
                <a:solidFill>
                  <a:schemeClr val="bg1"/>
                </a:solidFill>
              </a:rPr>
              <a:t>			4. </a:t>
            </a:r>
            <a:r>
              <a:rPr lang="es-MX" sz="2800" b="1" dirty="0">
                <a:solidFill>
                  <a:schemeClr val="bg1"/>
                </a:solidFill>
              </a:rPr>
              <a:t>Escenarios de Vulneración de los Activos del IMA</a:t>
            </a:r>
            <a:endParaRPr lang="es-MX" sz="2400" b="1" dirty="0">
              <a:solidFill>
                <a:schemeClr val="bg1"/>
              </a:solidFill>
            </a:endParaRPr>
          </a:p>
        </p:txBody>
      </p:sp>
      <p:grpSp>
        <p:nvGrpSpPr>
          <p:cNvPr id="2" name="Grupo 1"/>
          <p:cNvGrpSpPr/>
          <p:nvPr/>
        </p:nvGrpSpPr>
        <p:grpSpPr>
          <a:xfrm>
            <a:off x="914400" y="1700808"/>
            <a:ext cx="7572375" cy="4343996"/>
            <a:chOff x="971600" y="2163425"/>
            <a:chExt cx="7572375" cy="4343996"/>
          </a:xfrm>
        </p:grpSpPr>
        <p:pic>
          <p:nvPicPr>
            <p:cNvPr id="7" name="Picture 2" descr="http://t3.gstatic.com/images?q=tbn:ANd9GcSj7RD82qKRyk9sHDYxwfjD2vDBbJWQZHFBeNNBwL002ooZq9zVIQ"/>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6002" y="5594453"/>
              <a:ext cx="671291" cy="62476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a:stretch>
              <a:fillRect/>
            </a:stretch>
          </p:blipFill>
          <p:spPr>
            <a:xfrm>
              <a:off x="971600" y="3046765"/>
              <a:ext cx="7572375" cy="2466975"/>
            </a:xfrm>
            <a:prstGeom prst="rect">
              <a:avLst/>
            </a:prstGeom>
          </p:spPr>
        </p:pic>
        <p:pic>
          <p:nvPicPr>
            <p:cNvPr id="8" name="Imagen 7"/>
            <p:cNvPicPr>
              <a:picLocks noChangeAspect="1"/>
            </p:cNvPicPr>
            <p:nvPr/>
          </p:nvPicPr>
          <p:blipFill>
            <a:blip r:embed="rId5"/>
            <a:stretch>
              <a:fillRect/>
            </a:stretch>
          </p:blipFill>
          <p:spPr>
            <a:xfrm>
              <a:off x="1346002" y="2347731"/>
              <a:ext cx="556000" cy="605978"/>
            </a:xfrm>
            <a:prstGeom prst="rect">
              <a:avLst/>
            </a:prstGeom>
          </p:spPr>
        </p:pic>
        <p:pic>
          <p:nvPicPr>
            <p:cNvPr id="11" name="Imagen 10"/>
            <p:cNvPicPr>
              <a:picLocks noChangeAspect="1"/>
            </p:cNvPicPr>
            <p:nvPr/>
          </p:nvPicPr>
          <p:blipFill>
            <a:blip r:embed="rId6"/>
            <a:stretch>
              <a:fillRect/>
            </a:stretch>
          </p:blipFill>
          <p:spPr>
            <a:xfrm>
              <a:off x="3701553" y="5513740"/>
              <a:ext cx="780465" cy="680889"/>
            </a:xfrm>
            <a:prstGeom prst="rect">
              <a:avLst/>
            </a:prstGeom>
          </p:spPr>
        </p:pic>
        <p:pic>
          <p:nvPicPr>
            <p:cNvPr id="12" name="Imagen 11"/>
            <p:cNvPicPr>
              <a:picLocks noChangeAspect="1"/>
            </p:cNvPicPr>
            <p:nvPr/>
          </p:nvPicPr>
          <p:blipFill>
            <a:blip r:embed="rId7"/>
            <a:stretch>
              <a:fillRect/>
            </a:stretch>
          </p:blipFill>
          <p:spPr>
            <a:xfrm>
              <a:off x="3729620" y="2316981"/>
              <a:ext cx="528211" cy="645988"/>
            </a:xfrm>
            <a:prstGeom prst="rect">
              <a:avLst/>
            </a:prstGeom>
          </p:spPr>
        </p:pic>
        <p:pic>
          <p:nvPicPr>
            <p:cNvPr id="13" name="Imagen 12"/>
            <p:cNvPicPr>
              <a:picLocks noChangeAspect="1"/>
            </p:cNvPicPr>
            <p:nvPr/>
          </p:nvPicPr>
          <p:blipFill>
            <a:blip r:embed="rId8"/>
            <a:stretch>
              <a:fillRect/>
            </a:stretch>
          </p:blipFill>
          <p:spPr>
            <a:xfrm>
              <a:off x="5138681" y="5559440"/>
              <a:ext cx="629816" cy="796455"/>
            </a:xfrm>
            <a:prstGeom prst="rect">
              <a:avLst/>
            </a:prstGeom>
          </p:spPr>
        </p:pic>
        <p:pic>
          <p:nvPicPr>
            <p:cNvPr id="15" name="Imagen 14"/>
            <p:cNvPicPr>
              <a:picLocks noChangeAspect="1"/>
            </p:cNvPicPr>
            <p:nvPr/>
          </p:nvPicPr>
          <p:blipFill>
            <a:blip r:embed="rId9"/>
            <a:stretch>
              <a:fillRect/>
            </a:stretch>
          </p:blipFill>
          <p:spPr>
            <a:xfrm>
              <a:off x="4657266" y="2243665"/>
              <a:ext cx="1592645" cy="757400"/>
            </a:xfrm>
            <a:prstGeom prst="rect">
              <a:avLst/>
            </a:prstGeom>
          </p:spPr>
        </p:pic>
        <p:pic>
          <p:nvPicPr>
            <p:cNvPr id="16" name="Imagen 15"/>
            <p:cNvPicPr>
              <a:picLocks noChangeAspect="1"/>
            </p:cNvPicPr>
            <p:nvPr/>
          </p:nvPicPr>
          <p:blipFill>
            <a:blip r:embed="rId10"/>
            <a:stretch>
              <a:fillRect/>
            </a:stretch>
          </p:blipFill>
          <p:spPr>
            <a:xfrm>
              <a:off x="6649346" y="2163425"/>
              <a:ext cx="1267220" cy="914838"/>
            </a:xfrm>
            <a:prstGeom prst="rect">
              <a:avLst/>
            </a:prstGeom>
          </p:spPr>
        </p:pic>
        <p:pic>
          <p:nvPicPr>
            <p:cNvPr id="17" name="Imagen 16"/>
            <p:cNvPicPr>
              <a:picLocks noChangeAspect="1"/>
            </p:cNvPicPr>
            <p:nvPr/>
          </p:nvPicPr>
          <p:blipFill>
            <a:blip r:embed="rId11"/>
            <a:stretch>
              <a:fillRect/>
            </a:stretch>
          </p:blipFill>
          <p:spPr>
            <a:xfrm>
              <a:off x="6756470" y="5513740"/>
              <a:ext cx="1243032" cy="993681"/>
            </a:xfrm>
            <a:prstGeom prst="rect">
              <a:avLst/>
            </a:prstGeom>
          </p:spPr>
        </p:pic>
        <p:pic>
          <p:nvPicPr>
            <p:cNvPr id="18" name="Imagen 17"/>
            <p:cNvPicPr>
              <a:picLocks noChangeAspect="1"/>
            </p:cNvPicPr>
            <p:nvPr/>
          </p:nvPicPr>
          <p:blipFill>
            <a:blip r:embed="rId12"/>
            <a:stretch>
              <a:fillRect/>
            </a:stretch>
          </p:blipFill>
          <p:spPr>
            <a:xfrm>
              <a:off x="2514903" y="5513740"/>
              <a:ext cx="559136" cy="900072"/>
            </a:xfrm>
            <a:prstGeom prst="rect">
              <a:avLst/>
            </a:prstGeom>
          </p:spPr>
        </p:pic>
        <p:pic>
          <p:nvPicPr>
            <p:cNvPr id="20" name="Imagen 19"/>
            <p:cNvPicPr>
              <a:picLocks noChangeAspect="1"/>
            </p:cNvPicPr>
            <p:nvPr/>
          </p:nvPicPr>
          <p:blipFill>
            <a:blip r:embed="rId13"/>
            <a:stretch>
              <a:fillRect/>
            </a:stretch>
          </p:blipFill>
          <p:spPr>
            <a:xfrm>
              <a:off x="2403120" y="2186783"/>
              <a:ext cx="825381" cy="776186"/>
            </a:xfrm>
            <a:prstGeom prst="rect">
              <a:avLst/>
            </a:prstGeom>
          </p:spPr>
        </p:pic>
      </p:grpSp>
    </p:spTree>
    <p:extLst>
      <p:ext uri="{BB962C8B-B14F-4D97-AF65-F5344CB8AC3E}">
        <p14:creationId xmlns:p14="http://schemas.microsoft.com/office/powerpoint/2010/main" val="2122650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anos a la o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2237461"/>
            <a:ext cx="9137496" cy="435989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700666" y="1715211"/>
            <a:ext cx="5749172" cy="5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5400" b="1" dirty="0">
                <a:solidFill>
                  <a:srgbClr val="7030A0"/>
                </a:solidFill>
              </a:rPr>
              <a:t>Manos a la obra</a:t>
            </a:r>
            <a:endParaRPr lang="es-MX" sz="5400" b="1" dirty="0">
              <a:solidFill>
                <a:srgbClr val="0F7969"/>
              </a:solidFill>
            </a:endParaRPr>
          </a:p>
        </p:txBody>
      </p:sp>
      <p:sp>
        <p:nvSpPr>
          <p:cNvPr id="6" name="Título 1"/>
          <p:cNvSpPr txBox="1">
            <a:spLocks/>
          </p:cNvSpPr>
          <p:nvPr/>
        </p:nvSpPr>
        <p:spPr>
          <a:xfrm>
            <a:off x="921703" y="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600" dirty="0">
                <a:solidFill>
                  <a:schemeClr val="bg1"/>
                </a:solidFill>
              </a:rPr>
              <a:t>			</a:t>
            </a:r>
            <a:r>
              <a:rPr lang="es-MX" sz="3200" b="1" dirty="0">
                <a:solidFill>
                  <a:schemeClr val="bg1"/>
                </a:solidFill>
              </a:rPr>
              <a:t>Ejercicio 3. Análisis de Riesgos de los Datos Personales</a:t>
            </a:r>
          </a:p>
        </p:txBody>
      </p:sp>
    </p:spTree>
    <p:extLst>
      <p:ext uri="{BB962C8B-B14F-4D97-AF65-F5344CB8AC3E}">
        <p14:creationId xmlns:p14="http://schemas.microsoft.com/office/powerpoint/2010/main" val="425892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xQTEhUTExQVFRUXGBwYGBgUGBoXFxgcHRcXFxcYFBcYHSggGBolHBcXJDEhJSkrLi4uFx8zODMsNygtLiwBCgoKDg0OGxAQGywkHyYsLCwsLCwsLCwsLCwsLCwsLCwsLCwsLCwsLCwsLCwsLCwsLCwsLCwsLCwsLCwsLCwsLP/AABEIALYBFAMBEQACEQEDEQH/xAAcAAABBQEBAQAAAAAAAAAAAAADAAECBAUGBwj/xABLEAABAgQDBAgEBAIGBQ0AAAABAhEAAwQhEjFBBSJRYQYHEzJxgaGxkcHR8BRC4fEjUhUzYnKCwiU1U6OzCCQ0VHN0g5KksrTS0//EABkBAAMBAQEAAAAAAAAAAAAAAAABAgMEBf/EADQRAAICAQMEAgEDAgYBBQEAAAABAhEDEiExBBMiQVFhcSMygRRCBVKRobHB8DRictHhM//aAAwDAQACEQMRAD8A8ijsNhQAKABQAKABQAKACzSC8AG5LG7EgZNcbw0BQMMBCACSIANighMTDV2UJDMObnFjIQAKBAP6wwEecP3uMQGWggV8PgBDVoFsqQEmY3vaCknuH5GAJYaQ1b2Y69CcB/SC1G0F1Y6UEsDDUXJqMuASfA6VAP8AAQRaimvYJpWRclhC8pVH0Ld0gkuXcvkIuGNJu/RagRSsBJGpgjOMYNISklEipbgDhGbm2lElybVCCCS2vOCOOTlpYKLbpk0Sd5uEaQxfqaWXGHlROWgYzyjSEF3dhqK1gqkuoxjmknNkZGnIhGZI0AhNAMUAChCFAMUAB6ZV4GI3acuIkRRr5MNDRmKTDGRaGAWUi8AG1QymiRA69doaQJGPMzMMZrdGui9VXLw00orbvLUcMtH95Rt5BzyhOaiJySO/kdRtQUgrqpKVfyhC1D/zEj2jLvL4J1nLdKuriuoUmYtCZskXMySSoJHFaSApI5sRzjSOSMtilNHIvm2UacWUOQxvwh0k9wXIkglho8JW1QJCsH1MFxSfyPYkEkljZhF6ZSdMFvsyLjDzeJuKj9he2xK6iTk0PynwG7GKBhB1PtBojGKY3FJWSXN3nGloqWRKdx+Act7QMgsT8YzqTTkTTe5NUhsPONHhS0laOApACxyEaOMVkSLpKZEThiJ0iVlSyORKmlJsgicQSeMZxyuMm/knXTsgFkXeIU2tybd2RiWr3AeH6AREG4C8oYChWAoNgGgAeACSDABq0M+FQi9Ml4hCAoTqOGAEUR4QLgZbkUjQOwLalBIhIRkVc59YpKuRktgbKVV1MmmR3pqwl+AzUrySCfKE5VGwukeu9P8ApWnZElGztngImBAUtbAlAVrfvTVMSScg3ERjCOvyZmlq3Z5BUbWqJiytU6cpeeJUxRPle0dCj6ijT+Du+r7rNnSJiJFXMM6nWQkqmHEuU9gcRupHEHS44RlPHGlXJMofBS63eiaaGqSqSAmRUOpKRkhQbGkf2bggczwisMnKOkcHZwhID68I1uKbK2RIJJIBsweKUW2kx0yLhm1eJTVJLkCRBLnJvtob1StsN3uPYYfiYqow0lJKNETMN+BziXOTtxJ1MdMkuAdYpYW5JMahvTJoAGL4CKiox1DSSsgqZuhPxiHk8FFCcvGkMuYVEejRMpyk9vQm22MlBU54ZwlGUrYJN7kkSXSVcIqOG4OfwCh42SEkYMRzjRYl29TK7a02S7MBDnPOK7cY4rK0pQsLTyhhDjO8XjwrSrKhBVuUmt844vXBgPBSsBoe1CH84PoBoP5AeABoSAfzhgFkrZs4VAadNUQgL6VvwhUIVoEAOZOYZQ62Az6qoJe8Oq5HRQUb2D2ilXoZ3HUmB/SsrE39VNw+OEfLFGea9JE7ozOtDF/StZiF+0DPw7NGH0aHj/Ythx4OXUM3N40au7Zb+xKObDSGnX7UH2j2TrjH+i9ndr/WOjFxf8Ocfq0c2Cnk8uDKFXueOYrEAZmOhPakvZpfwOUG+I5D9orQ93J8D0+2ILAwsHaDUlVIdq1Q1yCdCYVTav5YvJqwglgKvoHjRQjGVSfBSikwfabrDjGfcWmkLVSocqUouMxDbnOV/ArlJ2N2Rwvzhdp6NQaNr+QvYgKSOTmNuzGORItQSkicsgKUeH2YqDipyZUatsHLmgJPEmIhlisbRKlUWRM7cCR5xDzLtaUJy8aQ0yc6Qn4wTzaoKKFKdxoUye4Ay+cKeZyioilO1RJFUQAGFo0j1OlVRay7AuF/0jn+NzMe7mK9hQzFhE0wHa+UPewFhsLQgsfDnb9IYCCDa36wl6AkmWS9oALkikJMDEXpNFYRIFgSGhAOZR8LQxAlUzteGq4GCNA+msF7CAVFEQ7xRVkdi7SVSVMqolh1SlBTcdFDzSSPOE4pqkFWet9OuiqNsSZe0dnqCphSAtDgFYH5T/LNS5DHO3ARhCbg9MjOLadM8gqtiVEtRQunnhbsxlrfytfyjfXCv5NLR3vV/wBWk+dNTUVssyKdBCiiZZcxrgFJ7qOJLH4uM8ufdqJMsnpGd1s9LEVtWlMs4pEgFKCMlqLYljlYAeD6xeKKhvIcIqPJwySWAAa8apy2ikXb9CKLEk3doHDZuT3sTW1sljAU44Q3OEXt8FOSUtiAxEAaE2heckl8kq3sS7HvEnL1MPtfucnwPRs2yTJGD4mL8I6b/krxTQ3b3Vzyie8ot/Yu4tyBmEgDhlEPJJpRJ1NpIW8SeIg85Sv4DybsYSzhxaQu3Jx1C0OrHXIIAPHSG8LUV9lOD2ZNdOxA4xcsGmSQ3jdpCVT7wSIJYGsiigcPLSMuRv4RBLD+poQOHlRGfLwloWXFolSYpwp0Ii4t5RHvgXsja/pC23YvQrW9f0g223DYNJQCTeFa33CzQk0Ttf8ASFf2ImaDOE3V7hYhQDnFbXVgWJGzxEtqhWacmjA0gfsOQxls1hAgKk1+OsHoAb5w7W4BpIuLaQL8D9luWiweFX2Kn8lOvQGMCrcEc5WAurS0arU7rYvc3+hEzaUlRm7PTPWnJYQgrlKOiVA2J5i44iJlHHaU2JqPtnoKesba6EtM2Soq/mCJqR8GPvHN24t7Mz0L0zj+l3Sba9YhSJ0qbJlGxlSpMxCVf31EFShyduUbRxQSbsqMF7Zxc2mUh3lrAbNSVAeojfVji37NLigacRwgWYW+sNObaSGtToj2dgScz+5ie2quT9i07bkypIKm4MIrVjjqpDbjGyImE4QBlB3JOklwGp2qGwqIfQn1iHGbWr5ZOmTVhU0wxMTZnjZdPU6fwWse+5HAMD6k5+cLRFY7+wqOkKpSQsZWEavQsq/BdxUkQTPG+dSbREc0VrfsSkt2QVNGAJGesQ8q7SgiHNaEicyeCpPARU88XKNcIc8ibF24K30yh9+LyqT4HrWtClzhjJNgzCCGZd1yYRmtdjyZgKyeVvSHiyJ5XJhGSc7YCoW6iY5807m6M8juVkgDisfOKpuVKQ/fJG+E8HiN9N/It6JMXFhlFVK0th7lij1tr8Ilt09iXdHQ04ysMondtbBTBTp7A2GcJJ6RUxIqb6ZRVSv+B0y9TTXAyiGnSFuTm1DPeB+7Ybg/xCTq4h0rCgSpgtbWEqpbAOku9gOMV5U2kFBylszp9iCqe7D2dnsPq+XUSJU9E9AC04sJSbaM4PERj3Yp00RqQSp6qqkhhPk5vcLHyg79cIO4XujXVDJQrtK1X4hX+zDplD+9qvwNuRiJ5pOxSm2dbXzapEqcikpUIMtA/D4lIwLU7FPZpIwJbiRGaq9ydvZySdt9Ik96gplc0qH/AOsaKONvmikom70Z2ntacr/nNLIp0A3JUpSlf3EpUfiT8YJxxpbO2DUUtmQ6zq5Ctj1ikKSsBOAlJcYu1QhSXGoJaIhtJEx5Pm7eJ4MPSPUbyOXxSOtamxkye65zgWHi3yLRsrYjhAVxe0J9uKl+QelJkjUjE4FmaKedKVxXobnT/gHjUQA2tud4y1zcVH7J1NpJDkKJUeGcOsjbYNStsXYHd5+kJYJeP2Ghkk011B8otdO25fQ+1bf0RMjcCtSconsfp6vbYdvxTJKpmUA+Yv8AOLl03mor2N4vKhJpnUQ9hrAunvI4gsVyaIS5BIJ4RnDA5X9ERhaZFMokFWgiVik46vQKDasjhLPpEJNq0Sk+RoSoI8Bd3FcEDhGz0at16K2sjZucQtOnYNqJbri5Zs4rwvnYe1h6RuOuUS60vcnajelEN3tM4KWpbhtZlVq+euUJadPPsWzRWRNDm5ZrRfjb39FbGzQzAwz5xHjsSkhqybY2/SBVTpBW3AOVOU9g1o0qV7L0VTsDNqFbt2GkJJ0tw32semqc97WJlGNO37E6NbtQxYPaDxt0g2TPSqGcpXR0lJKVIdiCQRhng5jkYwSaypGa/ceejblUlIIqp6b6TV/WNljjs2XpS5PQtkbdqD0fqKgTlmdLMzDMUcS91YIueRaOeSislIzklqpHOdEenlfMk7QUueVKk03aSsSEbqgpnskPbjGmXGtSpUVOKukZkjra2mGxLklw95Q+REbLo1at8miwq9zvOs3b05Ox6eclZlqn9j2hl2suUVrAOYBPOObCorL5cGUK1HPzWT0SLBsSw3nWg+wi2139kU357Hk6sZKjkwv4Zx2/qyb/AAb1JtiTT3SCbEP4Qo4G6UnyJY91bGEtOEE/zN5Qu3BRv7Eoxr+SeNIK24MG+UaOWOLkl/BdwTbI/iBucs/hpE9+K0/QlkXiRNRZVu8YT6hVJL2T3Nmvkc1V0lsvpC/qHcduB93dERUHe/tekT33UvslZHv9iM8skcPVoH1G0V8A8myRMVO/iIszRpHqf1FJlLL52PJqQMROZyh4uoS1NjhkSuyUqaBLN739YqGRRwv5HGXgyRLSvL3i7UcA7rGOsAS/KG0o4BtVjHp5AwhwCTeHgwxUFY4Y1QBlYjk7eUc9ZO587GW+qgd8GQZ84y8tG6Jp6eCZfEN27ZfOL8ta8d6Hvq4CUxt3dc/lGbT0Pb2TvXBvSCf5dMoe+rgN74MuuBbLXP5QlelbewV1wVUYsR3RlGnlqe3ore2bGz8TJy5RFT29EpPYauBZV9YVSp2w3plVID3Vp9iHSv8Ad6KpWyrOw7uZ4wkopIlVsTozmydc/lBqWl1H2N8Okb28ysha8N67ewPVuej9Cxj2HWSye6Jv/DSuObIqyRdmTXkjzCaU4Rre8bx0rS/s0VI9D6IqxdHa8AZGew/8NCowm/1lRm/37HEdCcRlbUB/6gvLkpJjbqFPVv8AJpkTvc5MyhbEr8rx0LHBPyl6NNKtW/R7L1oLA2Js98nkf/HVHD0zUcu5z4mlIr7c3ei0hhdSpZA8Z5XAnee4r2K/O0eRqxnHpk4+kd8nllqZ0vVuOKckgFX5X8OUC6eblTfqw7bvf4GTTBkX7xgj068bfLBY1sOqSllngWEHagoy/IaI7hQhIWMrJ+/SNlDGsiX0XpgpfwDATgGV1fP6RklDtL7ZK06UGAGM5WTG9Y+6/ii9tQLAOzHM/OMnCPaXy2TpjoCLkjGA1gMvaNHhj3YqvQ3CLlQJNODjOgJaMVgi9b+CVjW7BGRuYvTlGMunrFrM3j8dTIzJRSz6xnPFKK39ilFqrIEnI/CE3KqYrfDJzJ5IA4esaTzSlBRKlNtUXUVCWFxlHfHLjcVudUJqisAnF3iA2fyeOOsfc2fo5qWq7IYd072uUTS0NahV48hMO8N/TP5Rdea8v5KryW5KQLHe1y484mvF+XsmtuTfptN7TOE15LyCt+TOr07ve1y+cJLx59irbkohIxHf0z48ouo6ncr2LpW9zV2fhZNzz5RlUKjuRtsSrcLHPlB4VINqZXlkPZGmXzjS1e0fRXvj0Am4t1gOXOHHV40gTe2w9KlV3I714clOpW/YO65NspDF1afGM5JW7Ymt3bPReqQpXSV0oahz/ilrSfaObNpuNGeStjzWYo4UsnX4/fyjphJ+NR9mkXxSPQ+rd1bH2kk54pvrITHPlvuqzKaeo4PoOg/6RBLn+j53L+Q+jesdHUQcZbu90a5I77s5dSUDV931jbTiUt99jSop7/B7J1qLw7H2dZ7yfH/oyo4ulko5bas58LqXADpisp6N0DC6jILeKVLhY5N5rjyEW3O0jyNeM47Nx/SO2TzNSN3rdskZS3Lm4T9iKWLI5NXwh6Z2RTTE4L5ufDWFHppNQWrkUcb2G/DWJf8AM3qzwv6Z6W790LtbXfskaO6g+QeK/pd3vwiu15Mj+E7t+96axP8ASvx35F2eEhlUx3r931iX07Sk74J7b33IKlKGHnkIl4ci0r54E4yVIcTVBROuReBZMkZuXvgNUk2xIqGSU8dfeHDqHGDXyNZGlQVc4FKU+D+UayyxeOMV9WW5rSkGqA60p8/v4RvmqWSMS5pOUUQny8SwOV4jNjU82kWSKlOgE+Sy8Ijmy4ayaYmMoeVIEpLFjGLhTpolprYsqJxh0aZR1tvuK4fwav8AdekG4wq3S758IztaZeP/AOEutL2HJS6d05cM/DjFeGqPiO42ticop3t0u9uXjEeFS8RbU9jboynd3Tl8frE+Np6RbWtittABjunPPhyMJadL8dxKq4KAO/3NMvnG/wDd4x9Gnvg1NnEsnd1+MZtypVEm3tsGrQpl2HP9IdZPLZB5UyolKsQuA6Yusmpbrgqm3yVZybJdWvwiVHZXLaxJbK2KlCd65Je3OJlHElLcUlFJqzcBSxZJNoTcLdL0J6bdI9A6lZ38afLIYKlJPiym/wA0YdTvCLojLdI4DaMpSSU2DTFJ5uCRf1johrcYtfJolKlud71RJeh2kgl7n1kkfKObqItZFqZlkXkcD0DSAutALvs+f/7Ek+0b9TCCve+DTIor38HNdogZD8nrHQpYk9l6NNUU/wCD2LrZXh2Vs4M95dh/3ZUcPSTcc1pWc+GVS2A9ZCinYWzEgXJkW8KdZgwybztpb2ODfctHki1LZVtQ/pl6R2yeZxl+Tdue46hMdWXdv4cuecVJZ9UuOAqe4yZcx030tyHOEsefVHf1sGnJsRCF4RwKreP7vGahl0rfZsmp0vyOor3z5K/SHJ5k5f7jbnuN2ygUuMhYcRB3ckXFNcL/AFBSkmlQ34rdUGuowv6h6JR+Se74MsJqAVp5A58WjpjnjKcfo2U05L8CQQRMV4+0OLi4zn9j2akwc2nGBLZlr+MZZMC0RS5ZEoeKr2CnU5CgkXeMMvTuM1GO5nLE1LSiCJhSp9RxiFklCdv0TGTjK2HppzrJNnH0jp6fNqy3I1xz8rYWnViWo+QjXC9WWUvguHlMq1nfMcfU33HRjkfkHKVbhxi/pb1joancJai3qdbiCFusOOJt9tDUcic1aHUvJDb7ILjO3teJ/U0xlsFTpBJaV4lDduHP6RTjl1SToKlbNehKmQXHAfrGTU6i20Q9WzIbQlqZYccT+nCGo5PJWOpbozMKsSTiFxw8/ONEp6otyHTtbmhQDd72SsvPOOdxeitXshrbksVqRvOvT4w3GGqVy5Brd7lCXgdNyeOcNdvxtvga07AJ5S3dJ3vThAnDTsndh4pcewtMbrAQ3yi5NtSqJTb3qJuJKy1gHTAu5q/gXlZ1vU9MKa4AkMqSsAeBQrz7pjl6mM+0nIyypqKOa6W0+GoqElTNPWG4Os/WLxxTxpuXsqKWlbnX9SLFG0UAv3DxzRNEY9UoKdxexGVRUlRwnQHD29SE60NQP93f5Rv1LxcR+i8rjWxzYnizJPc4fdo6Y5lqTUfRsppPZHsHXCop2ds4AOXSP/TmPP6OclmuKObBJrJsiPXCSnZuzUgXxIt4SG+cPp3LvNr5FjctTo8iWpbKt+YP42y46R3Slmalt7OhynTEtUx12GQfkOXrDlLPqlsuBuU7YhNW6d38uXEWv6CEp5VKPj6DVO1sQTUEBO7q78c8vjErPNKKa92JZJUrXsdVUGWGuo29of8AVJqaa5Yd3ksInpKxf8sdEM2OU079GmuLkD7MFCeavn9Iz0RliS+WTpTgvyRXRgrIFgA/n9iJn0ieRqPpClhTlt8FcoUEv+UxyPHOML9My0yUbCJqbofJP28bLqG5RUvRSyftRZlLCphI0DD5x2YpxnmbXo3g1KdkZUkKKyeJA+sZQwxnrkyIwUtTKQknDi0jh7MtOr0YKD5JU87C+sVgz9p2OGTSRxO5OcZuVu2S3fIXcwCxcG+fnfwjp/TeNWnae5onDSgn8PFqxHP940rD3Kt00V4auQbIwm5cH58Iz/S0Pd7CqGnkKns8Y3ixHE5+MX+lru3VFeOr+DToCjDmXB9H+kYPt6OXyZvTp/AatCHObEc40rFrd3uivHUzG3N2xzvneBdpRi6d2FxpGpRYd4BJ5Wy+kEtPklH2J6d9i7UG4ZGacrQ4vyVQ9DXOyM9BUyWTkpvcffhFJypVHhjWqlt7BVQWy8hd/nb0i2stSSKqVNBKWWsruoXToIcoZHLeXKB6m+eUayEWQ68x9iMIwvS5S9GajxubvVmsI2jT71yqYln4y16eQjDPGHa2e9kZEtHPDNvpt0CqptRPmypQmJWvEllpBZkvZRGrxGHLijCpc2TCcFHcv9Uewailm1gnSFygtEvCVAMojtHAIJH5hC6vJCUrgGWcW9jk5NMjZRM+plqm1E2WpCaZJwpRKU4UqomAWJFgkX+W+TL32lBVtz+C5S7m0TLl7c2YpsWzJqLFuzqlG2tlRpD+ruOn4229FJZdq+D2LpL0alV8mklLE9KAMSVSyjcHZMO1KwXsWDB3jz8WeWGbn7OeGRwlZ5/107alrNPSyDjNOplkNhBYJCH/AJrX4ZR19NDMv1EuWa4ozS1I8ymLWy938w8svjpHZOeapWvaN5Sn5CmTlut06B+Wd/UwSzZU5XH0DnK3t6EKxlAlJG79nwtBHqakm4+gWV3uvQpVSn+GOBvytBDqMb0WOOWPjZJWEpVldfzH6xT7c4tp8sT0NP8AIplGCpTWYW8b/SDJ0sXOWn0ipYY26KxkqAQRd7gcDnHLLDkgotezHRKOknLqiCrELn0aLj1Moyk58vYccjTeoKCChCeJHpnG6lGWOEX8mmpOKQ86nCpnDd09IMvTrJlpfATxqU6RSTiS5D2sTHBFTg24nP5RdoNT1ASgjXTzEdGHOoYpRfJpDIlBoPlK/wAMdGy6ajXjGAm0wCAddfOOfJ0yji1GUsVQsqxx1Zg1ZohC2Wlk/vwj01HLU4UjsSnvHYWNZwKwjhnxtfhDbyvRPShXLxlSHZTrThFw+fl55QVkucdK4CpW1QyVK3FYRa2fl5QryVF6ULyqLo1KHFvjCL3z9uOUTJTuUdK+Qalb2LNSV7hYXDZ+/DKJhLJcHS+Ai52tjFmhbKFt1T/5rRTWXtyVLZ2Pzp8bGnQpXizSHT7fvFTjkc3vyganfrcs1CVYUHEBdsssx55RlFT8Xa5ohaqVszlyyAsFeRfTxhyhUZJz4djceVfAKoQnEXWWKePv6WhuOPU058odRt2/QqHs3RcmzHM/tEpYfG363FcNnZsJKAkWNlcNOfpaMo9pJOr3ITjSGkTcBJQlSVJUCCHBGWouNfjFS01JaHs749FOqexqzelVdLxYJ88WcYllQHNlOP2glijJyXb9WJxv+0eT1n7USQMaFjC47RCfdIB1Fol9EpP9lWvkHgv+01KPrhrGSJlNTrBGhUj/AOzRmv8ADpumtrI/ppeiyOsejnAfiNlyy5IcdmsjN+8kHQxUOi6haXGX1yNYMm1Mn0t608dOmVQIXKUo4FKmMChIs0vCTc/zaaXynH/h+WMlJ09xR6eadv5PKlGYxsCywfNwfg5Ed366i9lszf8AUSaS9kZkxYx7ozBtpl8chBOeZa1XwEpT8th5lSXW6SHSPLO55Xhy6iVy1R9DeR27XokmsQVB7brX9ocepxuW/wDl9jWaLlv8DS5aFCXlkfbXzhxhinoW3sUVBqIJVGMLjPE3k7RjLpE4XF15V/uS8Xja+RlY0letmJ9jES70HP38i84NhJNUCUDgG82YRri6mMpQXwVDKm4pjrQCiYWu/s0VKEZ45yre9huKcZP3ZXnUxQpOG5z8xHNkwSxTio81ZjPG4NUEpaneUVaj20i+n6mpNz5Lx5Kbcgg/qSeLnzeNUk+mf2Vs8TK1TTYQk8c/eOXP0/bimY5MelIGZxwhOgjN5pOOklzemi9Wq3AOLR39S/01H5OnK/BIOiWAAGjohigopOJagkqAbmNxMLKHH4OYwaxLLevZkVHX+7aiGFOBQEzum17cm4xnoj22tfD2JqOlrUEOHEk9obhsw/6Ro9OuMlPnYrbUmpEMIwqHaZFxceMRpjplHXw9idKSa1GnRFOIHtDccR68IUlDUnr5W43pteRZqUpwd8uk2vz0HhGXgo7y4ZnUdPJlTUIxnfLEcT68Y304tTTk90aVBye/otbPKGQXPA58D+mUZPs6Yvf4ZPgknuXqlCcKhhNi4scvlrnEvtJS8XsS1FJ7FUS04i0s3Ta3xb0jb9PU6i90aeN/t5REo7hEvik5ffxhwl+1qH0EXVeP0TpJagBud1XHif1zgbmo7R4YW6quD0jq/wCiaartFz37NKgAlJbEpgouoaC0cXVdRkxtxpK9zDLklHaiz0/6FS6eX29M6QSErQolQu7KSTd3sxfOF0/U5csnFvdoMeWcm18mB0U6Iza9ZKl4JKQAtSQ6iTcJQ9n56cC8a5+oyYtLtNtFTySiehSOrDZ6UgGWtZAbEqYt/QgacI4/67Pa34Mf6ifyeI9K9mpk1k2VJURLlzShIJxEBr3Od3z4x6vTxyzxQnq9/wDJ141JxTsyOwWB38l8OOvrlzjTs5V/dw//AD/kvRNe/YlSlsreFlg5eBflnlBLFmV+fDBwyb7+zr+rfoga+ompnLIky8KlYLKUSd1IP5Rulzyjl6vPmwXG+WY5sk8e1nXdYnV1IkUc2ppcSFS04lJUoqSpIzZ7hQF+cc2P/EcjbUt7Mo9TL2eQLqrqxJIdHDx9Lx6UupptST4Op5N2mvRNC0LUMjuN4ZeucVGeHI1/8Sk8cpK/gGijBwEEhxcjPJ4zXSxbhpbRmsMXpoEAtKRqMeWpL/NoyrNjilytX+5PnBfyTNUCJgNicgfBo0XUqSmpbWV3U1JMLOpQpQ03dPICNcnTwyTS+i54oyl/BRONKf7JPt+0ef8AqY4Nf2tnN5Rj9X/wXpU8LXbRPqSHj0MWaOXKq9I6YTUpr8FeZTApWrmW4MDHLk6dShPJ9mTxppyK5mkJw6Z/fKOfuzjBQfHJlqko6WX6llKQOJfyaPQyuOSUI2dM6k4xK1fL3wwuRpHN1eP9VKKMs8fLYrhRcO9j8LxyqUlJavRlbUqZrFY1Ij2ZZYr2dupA8SsAJl3QeWmdoy83iT7e8X/wR5aP28MncL/q7KHLS/hGjvu329pL6L31ft5BMcDdndB5ePnaM1FrHWjeLIp6f28BR3wezsocvH2jTfuKXb2kiv7v28lmiJCf6u6Dy8fOxjBxkoV2/wBrIaen9vBs4CXGAMocR96wVLU/DlBvb8eShMp17hwBwcOf+HyioynUXpW2zHcqWxYpqZYxBk54hfm9rcoUu41JJL5FJTpqi8uSskd3eT9+8L9Ry9boFrv8lIyVjCXTY4TbyvDTy1FtrbYEpbbgZstQCt8bpfLz+ZgcJpNauNwqVPf2GlSrqGPMPp4fIQpwtta+VYO7e/J6F1eV9RLx9lLVPlqYrAIBSpmBD8Q9uQjg6mEJU3P0c+WMX/cWesDadRNly0LkLkSisDeIxLWxwpdJsM4npoYoyUnPcWOME95HQ9WWzJlPSqRNQpCjNUWVmzJAPhaObqHFz8XaMsrV7AOsiftBKZIoBMcqUZhlpSosMOEHFkC6vhGnSQwO3l+q/wCysUYO9Z4zI6PVe0Js+ZLlzJq+1eYoFKUhdioEkhIVy8I9SS6TGtOra7XJ1vtRTWo0pvVVtBlESTdiB20t3570ZPP0zUkptWyHkxNupGFtvo1U02Ltpc2W4BBUHSSHtjDpJtoY6EoZFPt5Pg0SjJPTI3+rWvq6erWaeWalKpY7SWGSSAWCkk2BBPm/nGPXdP7nP1av39EZ8f8AmZ13WV0jrl0kxCaCbJkqS02ZNUgkAkDClKSczmY4OnxpT2ep06/Jz44pS2dnkH4sPvJIdGoz/SPZ/qlq81Vx/wBTt7i/uXoSZKF4Mu5p5Z87mBY8ObSl/lGowm1+AcunUOzKS+djkOMZxwZIODhIzWOUdOkaTVWSFAjfLk5Zn5mFi6hpRjNU73Y45Wq1fJOdJSoLIZ8Wfwi8uLHkhOS5sc4RnFtAjilr1UAn0/eMH3MGR+6Rn5Y5MIhQUhAOqrjwcmNoyhkxQi/nc0TUoJfYKfIUFqKLMH+IyEYZcEoZZPH63M5Y2pNr0Rlzx2eHV28if3hY8y7PbfP/ANhHInj0h66TiKAOY8rRv1WHW4RiXmhqaSKcrcmX0LRxQvFmWr0YReme5ckrCphIyAYR3YpLJmckdEGpTbKtRKJmKCQ+scebE5ZZaTHJBym6Kxjm55MG2XRPU5GPveHhHb3p21q5OjW91fI34hTDf7p/Tzg72RxXlwHclS8if4lTnfzHKK/qJ6m9XI+47e/JDt1MN/um334RPeyaUtXAu5KluWJVUQTv94cvDytDeabbuXIObd78l+TtEsN/L9oy7ktrlwTqfyF/GguMWd84Wt7+XIN+rDSq4ODiOTG8LuN72/gL+wwrEtmbHnEN7cvYlMHMmJLi976w3W6DYEUpJyzENSj/ANDtBJCUhi2VoVrbYVo9Y6nSMNQGZlI9lRydRzRjkLHXHUCXS06zkKqWS3ABZPoInArb/AY/f4Op6N7fk1srtpBUUYineThLhnsfGM543B0yJRa5KvSrpbTUHZ/iCsdpiw4EFfdw4nbLvCHDHKfA4xb4PL+rfp1S0curM9Sh2k/tJaUoKlLBBcgCwyTmRnHV1GNzcaXo2yRbqjtthdZkipnIlJpqxAWWTMXJ/hubDEUqOEc8o5pYmluYuNHVbc2Wipp5siYHTMQU+DggEcCDd4iMnF2hJ0eM9QwP42a5JanIL8piI7+s3xxd2dGbeK3PR+tZTbLqCA/c/wCIiMOik45k0Z4XU0fO8mrG7iDbpBJy0+ke7DqoNRU1vTR6CyrbUKXTIVgKbWOViYcenxZHFwdbPgFjg6a2ISwtGB94OQwz1iI97Fp1breiVrg18EkLSsJBbvmx/wARiozx5oxjL/M9v5ZUXGaSfyAnSFICik7uIW9owy4Z4lKUHtfBnKEoJtcWWJU8KK3DbuR83946IZlllLV8GkZ6m/wVplOU9mUByfdnjln07xaJY+fgxeNx0yiFp5+ITCbcuTNG2HNrjNy2ZcMmpSbAVdMEpQwubHmc45uo6ZQhFx5ZGTGoqLQSmnlUwPZkkfWNenzPLmSfwVinqybjrpsalnhYeLQS6dZZTYPHrk2VqKcEkvkRHN0uWOOdPgyxT0NlyhL4lcT9+8dvSNSUp/Zvhd2zOn94+J9482cbnL8nJNbk3tllFelsVf0Pr3c4d0+B++BAW7txBW1UH8BAi/dzgvfjkE/obCQO7lB6W3AfwOFl8s4f8cg/wTTMVYtlaBtreh2wqVKuGHGDdbV9i3CCarleC5fQxhVKDXFrQ7ez2ETFWq9xa8JqXFrbce/IUVp/mF7wO99xbnrnUXPxoqi770v2VHH1S3Tsxy8ljr6U1DJuz1AH+6mwdJ++h4eSx1F/6tL3/jzP8sT1F69ycr3MT/lApLURGhm58xKjTo9VuisOzNLqf6HypdKirnISudNdSSoP2aHISEg5Es5PMDSJ6jNJvTfAsk3dHSVvTmll1qKH+IucpSUEIS6UFQChiJI0LlnaMlik4a/RGh1Z1AjMk8L6iik7QqSP9mv/AIqY7uoUVBV8m+StCPROtz/VVQ39jP8A7VEc/TN9xURib1bHzcJpDONTfTWPV7jX7l7OtS+SUtrFJYgnLzioValF00wVemGkVJThCssRv4vp5xvi6hw0qXy9zWGVxqyZkJWAU2OM3Hif0i3hhlipQdPU9/5H21NJx+QYnFLpWCd8bzWzBPtGUcssdwyL+7n+URrcdn8olWUzlanLgD2u/lF9R06nrmuaKyY9TlJDUs91ISQQQk565N6CF0+fVOMJKqQY5tyUWvQCqpt1SwfzG2jO3vHP1HT1CWVP2ZZMdRc18h5FQFlA4Ak+LNHRizxyThH4NI5NbigFRLUFqUnS/pHNmxzWWU4etzOcXrckG2fM3VE6Ek/B436PIu3JsvDLwdldVMBLxa5+RMc8+mS6fX7M5YvCx6KoCQQfEc4fS9RCEJJhhyKKaD0UoFLnMkmNcGNShqauzTHjUlbKL3zzjh98nOIcHyyg9VYv5LVNLcgvBe/I/wCTXk7Ptn4RF/ZLZXq6RruecPUvkL3Mwy9HNsoq1XP4KL9LRg8WMS5KxNmlK2cGyNoSaFYKqoQAbHiIE/oEzGqEAHI3i9t9i0ABy3TwMUq+BfwJ/wCzkfSBVtsB7D1CVkuWir7RaJbrltjUEvuqyc3jk6iLb2Rllts0OvStlTaGSJcxEwioSWQpKiP4c27A5fWFgW+4Y1uXupSqlo2cyloQTOWWUoA5JuxMLqN57Cyc7FHrpwThS4VJU3a90gs/Z5t4Q+npXY8f2dF1abekzKOVJxpE2SkIUgkBTCyVAHMENfi8Z5VTtEzW5pbdrKKkKquYmSJzYQoBHarOSUg58uXhCipS8UJXwa39Iym/rZb/AN9P1idL+BUeHdRtSlFdPMxSUfwM1qABPaJ1MdvUu1sjbJuj0HrY2hKXsqoCJstStxglaSbTEHIGObCnrTRnjvUfPBWQ7h7guI9RzkrtHU5NcjYQXIscX0gqMt4/IUnwOJhGf82frD1uLqXyPU1s/kIkkXSclOz2i4NxalD0xq1uvks4hMSoG2+La3IjsUo5oOMlTtG6cciafyBWTL7QMSksxOjiz/ekYSb6dzVWjNt43Jeg1TIxqBBYhLgj0jbPheWScXVKy5w1NNfBXp5wKAg54gPUGOfFljLF25c3/wBmcJrSosVUCmbiSNHPqDB1EXj6hSgvVsMicMlpBaWZiQs8SfYRrgn3MU5P3ZcJascmUFylJSC9lD7ePOljnigpemc0oOEb+S7NV/BHMAR6GT/01L2dEn+mVaylwNd3z8Y4up6btJNGGXFoSLez1DBnqY7ejypYqN8Eo6NzPY5WjzPo5RwTna0L7A09nm+l4TA6WmVbS0SSVNonwvDTY0YyEuXtaK1MZ0FBItENsll5ZYZwr+xGTtCfbPKKT+yjnapTk73MRaa4sZW8884dr5GIeJ4GC18h7GI55W8oLXyFk5IANjlD1f8AuCze2Y3EWiXL7JZuCws3GItiMTawBzALXjRX8FIwJiEg91r6DTyh7fA0kvRAITpa/wB2hqr2GkqJgGwIBa0WrSXDHuRShJazFm4RC0v6Fsyd/FxFXJfY90MWU5GbAwPTJtrnYKT/ACSK2cKvceH3aKcmrUxt/IlBnbJxaFJad48A9uCTguRmCD7Rpakm482iti4JuNMwG2X7/GO1ZVlhOMtjZT1xkmQQeymYVE4cNn0vl7xnFrp81Tdprb6En2p0+KB1MrdlqSLvpq94jqMVY4ZILcjJFJRkkHpZwWVlmsBfzjfDlWaU3XpGuOWtt/RnBSkJNrK19LR5uqeKD+JHLcoR+mXq9LoSBqQ3wjv6uOrFGK98HRljcEilvBSUKOShbSPPSnCaxyfDObyTUWW9phwkDMqju65NqKXtnR1CtIz5sspLGPNnjnielnLJODpjRP8AyIceEAF6jzyhbUJm9TqLZRPsRXrHNmhjA0km7tDYWdFSy2GUQIarFtIaA5+tBfS0Wm7GUk0xPDiIdjsOnZ5PC8LUFjqoDy4GHqCyvNpCOHCDV+B2VTLIOQtDTYGjQEjTKEwo18RbKI98EmRXq8f0ilQ7MsnnyjS/sZG+o5Q3fv8ABXO4wbQtb1ETt6Fa9EieIfWKdrkb+xJ4pOrXyvAvmIfgQuwNizQ9nsw29iK7X1EF+pDv0xzuu2VjDfjdC4HmakHhBPe5RY38ocqcEjO0W5ara52Kvk0AoTMQa+EZ+Zt5tHoqcc6l80dFxyJ38AaSaXloUGIc+IYtGXT5JJwxyW6JxzpxgwcxSkKWoDdJbzZ/nGM3PBOc4rZ7GbcoSbROqQ8pAH9lvhGnUpy6eFfRWVXiVA6eaStCVDuv7RlhySeWMJeiYTbmov0Q2kN8NweJ65PvWuaF1H/9NicifjmJezA/GKw5nmzRv0OGTXNJh6iWCb8I68sU5WzXIk3bMt+ceIcQgYANLZ6b+0JiOmppNoixWAq5QhoBqNIeB0BryhaJERnAcIAMesQOAi0ygdKgcobYGkhI5RLEEEoHQQWAGfSBshBYGFW0rHKLTQ0F2dKvl+0DBm2JNtf0id/kVmJtNLa8opMpGHMHLl9Iv+BkH8vrBaGO/nr9YYWIcjyvAtuGAieNj8xBd8gSJ48XeH+Qt0IFs8riKt8PgBshxBEJOt+UNbDmztkRDvTbX0HCHmakQS2tob90FRNKSSNUtG0Mrg3KPtFqem2i3UIKjLUhnAJvrlb1jvzwlPRKHKVm+RN6ZIgF45KjqSfcMPaM1Lu9LJy+X/qJNzxP5ISFqCkS1Bim/jYtGeGc1OGGa4IxyeqMGDq14Z2LgxPtGXUycOp11+SMr05bLNIsKUpWlgHjrwSWacpm+KSm2yjTnDN5ORHnYZaM9/bObG6ybhK6fvMNBG3VdQlkpMvLkWoqR59HOIQwNTZuYhMTOrpcozJKe0FQ0wKNNPvDsDdpluImwBVkxhABz9XUF4sY9NMgA0JazCAu05hAWym0AGJtJMNMAWz84bYNm6DaJsRg7W1jRFI56ZnDtDIh/vlFb/IxgfLwiUxWOrn4fSG9hvYf2zvDbGxnYcjaHdbhZLK+li0PjcBxbwuIEqGNl5iButvoXA+TjlD4bQ+GxxYkcoa2bX0FU6LuzphxhOgSW5XEeh0eSXc0/R04JPXXqgQdDCzLX8GU0Y+WJqC/bJ/9kbw/lk9orwzEK5fONOtlozxkVnenImFkkL7Q8d3yaNsenMptr/yi41PUwGyD3h4GOf8Aw51qRn03sEqndKlvdz8HjCXTqeOWT7Zm8dxcvspRw88nO9z/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4" descr="data:image/jpeg;base64,/9j/4AAQSkZJRgABAQAAAQABAAD/2wCEAAkGBxQTEhUTExQVFRUXGBwYGBgUGBoXFxgcHRcXFxcYFBcYHSggGBolHBcXJDEhJSkrLi4uFx8zODMsNygtLiwBCgoKDg0OGxAQGywkHyYsLCwsLCwsLCwsLCwsLCwsLCwsLCwsLCwsLCwsLCwsLCwsLCwsLCwsLCwsLCwsLCwsLP/AABEIALYBFAMBEQACEQEDEQH/xAAcAAABBQEBAQAAAAAAAAAAAAADAAECBAUGBwj/xABLEAABAgQDBAgEBAIGBQ0AAAABAhEAAwQhEjFBBSJRYQYHEzJxgaGxkcHR8BRC4fEjUhUzYnKCwiU1U6OzCCQ0VHN0g5KksrTS0//EABkBAAMBAQEAAAAAAAAAAAAAAAABAgMEBf/EADQRAAICAQMEAgEDAgYBBQEAAAABAhEDEiExBBMiQVFhcSMygRRCBVKRobHB8DRictHhM//aAAwDAQACEQMRAD8A8ijsNhQAKABQAKABQAKACzSC8AG5LG7EgZNcbw0BQMMBCACSIANighMTDV2UJDMObnFjIQAKBAP6wwEecP3uMQGWggV8PgBDVoFsqQEmY3vaCknuH5GAJYaQ1b2Y69CcB/SC1G0F1Y6UEsDDUXJqMuASfA6VAP8AAQRaimvYJpWRclhC8pVH0Ld0gkuXcvkIuGNJu/RagRSsBJGpgjOMYNISklEipbgDhGbm2lElybVCCCS2vOCOOTlpYKLbpk0Sd5uEaQxfqaWXGHlROWgYzyjSEF3dhqK1gqkuoxjmknNkZGnIhGZI0AhNAMUAChCFAMUAB6ZV4GI3acuIkRRr5MNDRmKTDGRaGAWUi8AG1QymiRA69doaQJGPMzMMZrdGui9VXLw00orbvLUcMtH95Rt5BzyhOaiJySO/kdRtQUgrqpKVfyhC1D/zEj2jLvL4J1nLdKuriuoUmYtCZskXMySSoJHFaSApI5sRzjSOSMtilNHIvm2UacWUOQxvwh0k9wXIkglho8JW1QJCsH1MFxSfyPYkEkljZhF6ZSdMFvsyLjDzeJuKj9he2xK6iTk0PynwG7GKBhB1PtBojGKY3FJWSXN3nGloqWRKdx+Act7QMgsT8YzqTTkTTe5NUhsPONHhS0laOApACxyEaOMVkSLpKZEThiJ0iVlSyORKmlJsgicQSeMZxyuMm/knXTsgFkXeIU2tybd2RiWr3AeH6AREG4C8oYChWAoNgGgAeACSDABq0M+FQi9Ml4hCAoTqOGAEUR4QLgZbkUjQOwLalBIhIRkVc59YpKuRktgbKVV1MmmR3pqwl+AzUrySCfKE5VGwukeu9P8ApWnZElGztngImBAUtbAlAVrfvTVMSScg3ERjCOvyZmlq3Z5BUbWqJiytU6cpeeJUxRPle0dCj6ijT+Du+r7rNnSJiJFXMM6nWQkqmHEuU9gcRupHEHS44RlPHGlXJMofBS63eiaaGqSqSAmRUOpKRkhQbGkf2bggczwisMnKOkcHZwhID68I1uKbK2RIJJIBsweKUW2kx0yLhm1eJTVJLkCRBLnJvtob1StsN3uPYYfiYqow0lJKNETMN+BziXOTtxJ1MdMkuAdYpYW5JMahvTJoAGL4CKiox1DSSsgqZuhPxiHk8FFCcvGkMuYVEejRMpyk9vQm22MlBU54ZwlGUrYJN7kkSXSVcIqOG4OfwCh42SEkYMRzjRYl29TK7a02S7MBDnPOK7cY4rK0pQsLTyhhDjO8XjwrSrKhBVuUmt844vXBgPBSsBoe1CH84PoBoP5AeABoSAfzhgFkrZs4VAadNUQgL6VvwhUIVoEAOZOYZQ62Az6qoJe8Oq5HRQUb2D2ilXoZ3HUmB/SsrE39VNw+OEfLFGea9JE7ozOtDF/StZiF+0DPw7NGH0aHj/Ythx4OXUM3N40au7Zb+xKObDSGnX7UH2j2TrjH+i9ndr/WOjFxf8Ocfq0c2Cnk8uDKFXueOYrEAZmOhPakvZpfwOUG+I5D9orQ93J8D0+2ILAwsHaDUlVIdq1Q1yCdCYVTav5YvJqwglgKvoHjRQjGVSfBSikwfabrDjGfcWmkLVSocqUouMxDbnOV/ArlJ2N2Rwvzhdp6NQaNr+QvYgKSOTmNuzGORItQSkicsgKUeH2YqDipyZUatsHLmgJPEmIhlisbRKlUWRM7cCR5xDzLtaUJy8aQ0yc6Qn4wTzaoKKFKdxoUye4Ay+cKeZyioilO1RJFUQAGFo0j1OlVRay7AuF/0jn+NzMe7mK9hQzFhE0wHa+UPewFhsLQgsfDnb9IYCCDa36wl6AkmWS9oALkikJMDEXpNFYRIFgSGhAOZR8LQxAlUzteGq4GCNA+msF7CAVFEQ7xRVkdi7SVSVMqolh1SlBTcdFDzSSPOE4pqkFWet9OuiqNsSZe0dnqCphSAtDgFYH5T/LNS5DHO3ARhCbg9MjOLadM8gqtiVEtRQunnhbsxlrfytfyjfXCv5NLR3vV/wBWk+dNTUVssyKdBCiiZZcxrgFJ7qOJLH4uM8ufdqJMsnpGd1s9LEVtWlMs4pEgFKCMlqLYljlYAeD6xeKKhvIcIqPJwySWAAa8apy2ikXb9CKLEk3doHDZuT3sTW1sljAU44Q3OEXt8FOSUtiAxEAaE2heckl8kq3sS7HvEnL1MPtfucnwPRs2yTJGD4mL8I6b/krxTQ3b3Vzyie8ot/Yu4tyBmEgDhlEPJJpRJ1NpIW8SeIg85Sv4DybsYSzhxaQu3Jx1C0OrHXIIAPHSG8LUV9lOD2ZNdOxA4xcsGmSQ3jdpCVT7wSIJYGsiigcPLSMuRv4RBLD+poQOHlRGfLwloWXFolSYpwp0Ii4t5RHvgXsja/pC23YvQrW9f0g223DYNJQCTeFa33CzQk0Ttf8ASFf2ImaDOE3V7hYhQDnFbXVgWJGzxEtqhWacmjA0gfsOQxls1hAgKk1+OsHoAb5w7W4BpIuLaQL8D9luWiweFX2Kn8lOvQGMCrcEc5WAurS0arU7rYvc3+hEzaUlRm7PTPWnJYQgrlKOiVA2J5i44iJlHHaU2JqPtnoKesba6EtM2Soq/mCJqR8GPvHN24t7Mz0L0zj+l3Sba9YhSJ0qbJlGxlSpMxCVf31EFShyduUbRxQSbsqMF7Zxc2mUh3lrAbNSVAeojfVji37NLigacRwgWYW+sNObaSGtToj2dgScz+5ie2quT9i07bkypIKm4MIrVjjqpDbjGyImE4QBlB3JOklwGp2qGwqIfQn1iHGbWr5ZOmTVhU0wxMTZnjZdPU6fwWse+5HAMD6k5+cLRFY7+wqOkKpSQsZWEavQsq/BdxUkQTPG+dSbREc0VrfsSkt2QVNGAJGesQ8q7SgiHNaEicyeCpPARU88XKNcIc8ibF24K30yh9+LyqT4HrWtClzhjJNgzCCGZd1yYRmtdjyZgKyeVvSHiyJ5XJhGSc7YCoW6iY5807m6M8juVkgDisfOKpuVKQ/fJG+E8HiN9N/It6JMXFhlFVK0th7lij1tr8Ilt09iXdHQ04ysMondtbBTBTp7A2GcJJ6RUxIqb6ZRVSv+B0y9TTXAyiGnSFuTm1DPeB+7Ybg/xCTq4h0rCgSpgtbWEqpbAOku9gOMV5U2kFBylszp9iCqe7D2dnsPq+XUSJU9E9AC04sJSbaM4PERj3Yp00RqQSp6qqkhhPk5vcLHyg79cIO4XujXVDJQrtK1X4hX+zDplD+9qvwNuRiJ5pOxSm2dbXzapEqcikpUIMtA/D4lIwLU7FPZpIwJbiRGaq9ydvZySdt9Ik96gplc0qH/AOsaKONvmikom70Z2ntacr/nNLIp0A3JUpSlf3EpUfiT8YJxxpbO2DUUtmQ6zq5Ctj1ikKSsBOAlJcYu1QhSXGoJaIhtJEx5Pm7eJ4MPSPUbyOXxSOtamxkye65zgWHi3yLRsrYjhAVxe0J9uKl+QelJkjUjE4FmaKedKVxXobnT/gHjUQA2tud4y1zcVH7J1NpJDkKJUeGcOsjbYNStsXYHd5+kJYJeP2Ghkk011B8otdO25fQ+1bf0RMjcCtSconsfp6vbYdvxTJKpmUA+Yv8AOLl03mor2N4vKhJpnUQ9hrAunvI4gsVyaIS5BIJ4RnDA5X9ERhaZFMokFWgiVik46vQKDasjhLPpEJNq0Sk+RoSoI8Bd3FcEDhGz0at16K2sjZucQtOnYNqJbri5Zs4rwvnYe1h6RuOuUS60vcnajelEN3tM4KWpbhtZlVq+euUJadPPsWzRWRNDm5ZrRfjb39FbGzQzAwz5xHjsSkhqybY2/SBVTpBW3AOVOU9g1o0qV7L0VTsDNqFbt2GkJJ0tw32semqc97WJlGNO37E6NbtQxYPaDxt0g2TPSqGcpXR0lJKVIdiCQRhng5jkYwSaypGa/ceejblUlIIqp6b6TV/WNljjs2XpS5PQtkbdqD0fqKgTlmdLMzDMUcS91YIueRaOeSislIzklqpHOdEenlfMk7QUueVKk03aSsSEbqgpnskPbjGmXGtSpUVOKukZkjra2mGxLklw95Q+REbLo1at8miwq9zvOs3b05Ox6eclZlqn9j2hl2suUVrAOYBPOObCorL5cGUK1HPzWT0SLBsSw3nWg+wi2139kU357Hk6sZKjkwv4Zx2/qyb/AAb1JtiTT3SCbEP4Qo4G6UnyJY91bGEtOEE/zN5Qu3BRv7Eoxr+SeNIK24MG+UaOWOLkl/BdwTbI/iBucs/hpE9+K0/QlkXiRNRZVu8YT6hVJL2T3Nmvkc1V0lsvpC/qHcduB93dERUHe/tekT33UvslZHv9iM8skcPVoH1G0V8A8myRMVO/iIszRpHqf1FJlLL52PJqQMROZyh4uoS1NjhkSuyUqaBLN739YqGRRwv5HGXgyRLSvL3i7UcA7rGOsAS/KG0o4BtVjHp5AwhwCTeHgwxUFY4Y1QBlYjk7eUc9ZO587GW+qgd8GQZ84y8tG6Jp6eCZfEN27ZfOL8ta8d6Hvq4CUxt3dc/lGbT0Pb2TvXBvSCf5dMoe+rgN74MuuBbLXP5QlelbewV1wVUYsR3RlGnlqe3ore2bGz8TJy5RFT29EpPYauBZV9YVSp2w3plVID3Vp9iHSv8Ad6KpWyrOw7uZ4wkopIlVsTozmydc/lBqWl1H2N8Okb28ysha8N67ewPVuej9Cxj2HWSye6Jv/DSuObIqyRdmTXkjzCaU4Rre8bx0rS/s0VI9D6IqxdHa8AZGew/8NCowm/1lRm/37HEdCcRlbUB/6gvLkpJjbqFPVv8AJpkTvc5MyhbEr8rx0LHBPyl6NNKtW/R7L1oLA2Js98nkf/HVHD0zUcu5z4mlIr7c3ei0hhdSpZA8Z5XAnee4r2K/O0eRqxnHpk4+kd8nllqZ0vVuOKckgFX5X8OUC6eblTfqw7bvf4GTTBkX7xgj068bfLBY1sOqSllngWEHagoy/IaI7hQhIWMrJ+/SNlDGsiX0XpgpfwDATgGV1fP6RklDtL7ZK06UGAGM5WTG9Y+6/ii9tQLAOzHM/OMnCPaXy2TpjoCLkjGA1gMvaNHhj3YqvQ3CLlQJNODjOgJaMVgi9b+CVjW7BGRuYvTlGMunrFrM3j8dTIzJRSz6xnPFKK39ilFqrIEnI/CE3KqYrfDJzJ5IA4esaTzSlBRKlNtUXUVCWFxlHfHLjcVudUJqisAnF3iA2fyeOOsfc2fo5qWq7IYd072uUTS0NahV48hMO8N/TP5Rdea8v5KryW5KQLHe1y484mvF+XsmtuTfptN7TOE15LyCt+TOr07ve1y+cJLx59irbkohIxHf0z48ouo6ncr2LpW9zV2fhZNzz5RlUKjuRtsSrcLHPlB4VINqZXlkPZGmXzjS1e0fRXvj0Am4t1gOXOHHV40gTe2w9KlV3I714clOpW/YO65NspDF1afGM5JW7Ymt3bPReqQpXSV0oahz/ilrSfaObNpuNGeStjzWYo4UsnX4/fyjphJ+NR9mkXxSPQ+rd1bH2kk54pvrITHPlvuqzKaeo4PoOg/6RBLn+j53L+Q+jesdHUQcZbu90a5I77s5dSUDV931jbTiUt99jSop7/B7J1qLw7H2dZ7yfH/oyo4ulko5bas58LqXADpisp6N0DC6jILeKVLhY5N5rjyEW3O0jyNeM47Nx/SO2TzNSN3rdskZS3Lm4T9iKWLI5NXwh6Z2RTTE4L5ufDWFHppNQWrkUcb2G/DWJf8AM3qzwv6Z6W790LtbXfskaO6g+QeK/pd3vwiu15Mj+E7t+96axP8ASvx35F2eEhlUx3r931iX07Sk74J7b33IKlKGHnkIl4ci0r54E4yVIcTVBROuReBZMkZuXvgNUk2xIqGSU8dfeHDqHGDXyNZGlQVc4FKU+D+UayyxeOMV9WW5rSkGqA60p8/v4RvmqWSMS5pOUUQny8SwOV4jNjU82kWSKlOgE+Sy8Ijmy4ayaYmMoeVIEpLFjGLhTpolprYsqJxh0aZR1tvuK4fwav8AdekG4wq3S758IztaZeP/AOEutL2HJS6d05cM/DjFeGqPiO42ticop3t0u9uXjEeFS8RbU9jboynd3Tl8frE+Np6RbWtittABjunPPhyMJadL8dxKq4KAO/3NMvnG/wDd4x9Gnvg1NnEsnd1+MZtypVEm3tsGrQpl2HP9IdZPLZB5UyolKsQuA6Yusmpbrgqm3yVZybJdWvwiVHZXLaxJbK2KlCd65Je3OJlHElLcUlFJqzcBSxZJNoTcLdL0J6bdI9A6lZ38afLIYKlJPiym/wA0YdTvCLojLdI4DaMpSSU2DTFJ5uCRf1johrcYtfJolKlud71RJeh2kgl7n1kkfKObqItZFqZlkXkcD0DSAutALvs+f/7Ek+0b9TCCve+DTIor38HNdogZD8nrHQpYk9l6NNUU/wCD2LrZXh2Vs4M95dh/3ZUcPSTcc1pWc+GVS2A9ZCinYWzEgXJkW8KdZgwybztpb2ODfctHki1LZVtQ/pl6R2yeZxl+Tdue46hMdWXdv4cuecVJZ9UuOAqe4yZcx030tyHOEsefVHf1sGnJsRCF4RwKreP7vGahl0rfZsmp0vyOor3z5K/SHJ5k5f7jbnuN2ygUuMhYcRB3ckXFNcL/AFBSkmlQ34rdUGuowv6h6JR+Se74MsJqAVp5A58WjpjnjKcfo2U05L8CQQRMV4+0OLi4zn9j2akwc2nGBLZlr+MZZMC0RS5ZEoeKr2CnU5CgkXeMMvTuM1GO5nLE1LSiCJhSp9RxiFklCdv0TGTjK2HppzrJNnH0jp6fNqy3I1xz8rYWnViWo+QjXC9WWUvguHlMq1nfMcfU33HRjkfkHKVbhxi/pb1joancJai3qdbiCFusOOJt9tDUcic1aHUvJDb7ILjO3teJ/U0xlsFTpBJaV4lDduHP6RTjl1SToKlbNehKmQXHAfrGTU6i20Q9WzIbQlqZYccT+nCGo5PJWOpbozMKsSTiFxw8/ONEp6otyHTtbmhQDd72SsvPOOdxeitXshrbksVqRvOvT4w3GGqVy5Brd7lCXgdNyeOcNdvxtvga07AJ5S3dJ3vThAnDTsndh4pcewtMbrAQ3yi5NtSqJTb3qJuJKy1gHTAu5q/gXlZ1vU9MKa4AkMqSsAeBQrz7pjl6mM+0nIyypqKOa6W0+GoqElTNPWG4Os/WLxxTxpuXsqKWlbnX9SLFG0UAv3DxzRNEY9UoKdxexGVRUlRwnQHD29SE60NQP93f5Rv1LxcR+i8rjWxzYnizJPc4fdo6Y5lqTUfRsppPZHsHXCop2ds4AOXSP/TmPP6OclmuKObBJrJsiPXCSnZuzUgXxIt4SG+cPp3LvNr5FjctTo8iWpbKt+YP42y46R3Slmalt7OhynTEtUx12GQfkOXrDlLPqlsuBuU7YhNW6d38uXEWv6CEp5VKPj6DVO1sQTUEBO7q78c8vjErPNKKa92JZJUrXsdVUGWGuo29of8AVJqaa5Yd3ksInpKxf8sdEM2OU079GmuLkD7MFCeavn9Iz0RliS+WTpTgvyRXRgrIFgA/n9iJn0ieRqPpClhTlt8FcoUEv+UxyPHOML9My0yUbCJqbofJP28bLqG5RUvRSyftRZlLCphI0DD5x2YpxnmbXo3g1KdkZUkKKyeJA+sZQwxnrkyIwUtTKQknDi0jh7MtOr0YKD5JU87C+sVgz9p2OGTSRxO5OcZuVu2S3fIXcwCxcG+fnfwjp/TeNWnae5onDSgn8PFqxHP940rD3Kt00V4auQbIwm5cH58Iz/S0Pd7CqGnkKns8Y3ixHE5+MX+lru3VFeOr+DToCjDmXB9H+kYPt6OXyZvTp/AatCHObEc40rFrd3uivHUzG3N2xzvneBdpRi6d2FxpGpRYd4BJ5Wy+kEtPklH2J6d9i7UG4ZGacrQ4vyVQ9DXOyM9BUyWTkpvcffhFJypVHhjWqlt7BVQWy8hd/nb0i2stSSKqVNBKWWsruoXToIcoZHLeXKB6m+eUayEWQ68x9iMIwvS5S9GajxubvVmsI2jT71yqYln4y16eQjDPGHa2e9kZEtHPDNvpt0CqptRPmypQmJWvEllpBZkvZRGrxGHLijCpc2TCcFHcv9Uewailm1gnSFygtEvCVAMojtHAIJH5hC6vJCUrgGWcW9jk5NMjZRM+plqm1E2WpCaZJwpRKU4UqomAWJFgkX+W+TL32lBVtz+C5S7m0TLl7c2YpsWzJqLFuzqlG2tlRpD+ruOn4229FJZdq+D2LpL0alV8mklLE9KAMSVSyjcHZMO1KwXsWDB3jz8WeWGbn7OeGRwlZ5/107alrNPSyDjNOplkNhBYJCH/AJrX4ZR19NDMv1EuWa4ozS1I8ymLWy938w8svjpHZOeapWvaN5Sn5CmTlut06B+Wd/UwSzZU5XH0DnK3t6EKxlAlJG79nwtBHqakm4+gWV3uvQpVSn+GOBvytBDqMb0WOOWPjZJWEpVldfzH6xT7c4tp8sT0NP8AIplGCpTWYW8b/SDJ0sXOWn0ipYY26KxkqAQRd7gcDnHLLDkgotezHRKOknLqiCrELn0aLj1Moyk58vYccjTeoKCChCeJHpnG6lGWOEX8mmpOKQ86nCpnDd09IMvTrJlpfATxqU6RSTiS5D2sTHBFTg24nP5RdoNT1ASgjXTzEdGHOoYpRfJpDIlBoPlK/wAMdGy6ajXjGAm0wCAddfOOfJ0yji1GUsVQsqxx1Zg1ZohC2Wlk/vwj01HLU4UjsSnvHYWNZwKwjhnxtfhDbyvRPShXLxlSHZTrThFw+fl55QVkucdK4CpW1QyVK3FYRa2fl5QryVF6ULyqLo1KHFvjCL3z9uOUTJTuUdK+Qalb2LNSV7hYXDZ+/DKJhLJcHS+Ai52tjFmhbKFt1T/5rRTWXtyVLZ2Pzp8bGnQpXizSHT7fvFTjkc3vyganfrcs1CVYUHEBdsssx55RlFT8Xa5ohaqVszlyyAsFeRfTxhyhUZJz4djceVfAKoQnEXWWKePv6WhuOPU058odRt2/QqHs3RcmzHM/tEpYfG363FcNnZsJKAkWNlcNOfpaMo9pJOr3ITjSGkTcBJQlSVJUCCHBGWouNfjFS01JaHs749FOqexqzelVdLxYJ88WcYllQHNlOP2glijJyXb9WJxv+0eT1n7USQMaFjC47RCfdIB1Fol9EpP9lWvkHgv+01KPrhrGSJlNTrBGhUj/AOzRmv8ADpumtrI/ppeiyOsejnAfiNlyy5IcdmsjN+8kHQxUOi6haXGX1yNYMm1Mn0t608dOmVQIXKUo4FKmMChIs0vCTc/zaaXynH/h+WMlJ09xR6eadv5PKlGYxsCywfNwfg5Ed366i9lszf8AUSaS9kZkxYx7ozBtpl8chBOeZa1XwEpT8th5lSXW6SHSPLO55Xhy6iVy1R9DeR27XokmsQVB7brX9ocepxuW/wDl9jWaLlv8DS5aFCXlkfbXzhxhinoW3sUVBqIJVGMLjPE3k7RjLpE4XF15V/uS8Xja+RlY0letmJ9jES70HP38i84NhJNUCUDgG82YRri6mMpQXwVDKm4pjrQCiYWu/s0VKEZ45yre9huKcZP3ZXnUxQpOG5z8xHNkwSxTio81ZjPG4NUEpaneUVaj20i+n6mpNz5Lx5Kbcgg/qSeLnzeNUk+mf2Vs8TK1TTYQk8c/eOXP0/bimY5MelIGZxwhOgjN5pOOklzemi9Wq3AOLR39S/01H5OnK/BIOiWAAGjohigopOJagkqAbmNxMLKHH4OYwaxLLevZkVHX+7aiGFOBQEzum17cm4xnoj22tfD2JqOlrUEOHEk9obhsw/6Ro9OuMlPnYrbUmpEMIwqHaZFxceMRpjplHXw9idKSa1GnRFOIHtDccR68IUlDUnr5W43pteRZqUpwd8uk2vz0HhGXgo7y4ZnUdPJlTUIxnfLEcT68Y304tTTk90aVBye/otbPKGQXPA58D+mUZPs6Yvf4ZPgknuXqlCcKhhNi4scvlrnEvtJS8XsS1FJ7FUS04i0s3Ta3xb0jb9PU6i90aeN/t5REo7hEvik5ffxhwl+1qH0EXVeP0TpJagBud1XHif1zgbmo7R4YW6quD0jq/wCiaartFz37NKgAlJbEpgouoaC0cXVdRkxtxpK9zDLklHaiz0/6FS6eX29M6QSErQolQu7KSTd3sxfOF0/U5csnFvdoMeWcm18mB0U6Iza9ZKl4JKQAtSQ6iTcJQ9n56cC8a5+oyYtLtNtFTySiehSOrDZ6UgGWtZAbEqYt/QgacI4/67Pa34Mf6ifyeI9K9mpk1k2VJURLlzShIJxEBr3Od3z4x6vTxyzxQnq9/wDJ141JxTsyOwWB38l8OOvrlzjTs5V/dw//AD/kvRNe/YlSlsreFlg5eBflnlBLFmV+fDBwyb7+zr+rfoga+ompnLIky8KlYLKUSd1IP5Rulzyjl6vPmwXG+WY5sk8e1nXdYnV1IkUc2ppcSFS04lJUoqSpIzZ7hQF+cc2P/EcjbUt7Mo9TL2eQLqrqxJIdHDx9Lx6UupptST4Op5N2mvRNC0LUMjuN4ZeucVGeHI1/8Sk8cpK/gGijBwEEhxcjPJ4zXSxbhpbRmsMXpoEAtKRqMeWpL/NoyrNjilytX+5PnBfyTNUCJgNicgfBo0XUqSmpbWV3U1JMLOpQpQ03dPICNcnTwyTS+i54oyl/BRONKf7JPt+0ef8AqY4Nf2tnN5Rj9X/wXpU8LXbRPqSHj0MWaOXKq9I6YTUpr8FeZTApWrmW4MDHLk6dShPJ9mTxppyK5mkJw6Z/fKOfuzjBQfHJlqko6WX6llKQOJfyaPQyuOSUI2dM6k4xK1fL3wwuRpHN1eP9VKKMs8fLYrhRcO9j8LxyqUlJavRlbUqZrFY1Ij2ZZYr2dupA8SsAJl3QeWmdoy83iT7e8X/wR5aP28MncL/q7KHLS/hGjvu329pL6L31ft5BMcDdndB5ePnaM1FrHWjeLIp6f28BR3wezsocvH2jTfuKXb2kiv7v28lmiJCf6u6Dy8fOxjBxkoV2/wBrIaen9vBs4CXGAMocR96wVLU/DlBvb8eShMp17hwBwcOf+HyioynUXpW2zHcqWxYpqZYxBk54hfm9rcoUu41JJL5FJTpqi8uSskd3eT9+8L9Ry9boFrv8lIyVjCXTY4TbyvDTy1FtrbYEpbbgZstQCt8bpfLz+ZgcJpNauNwqVPf2GlSrqGPMPp4fIQpwtta+VYO7e/J6F1eV9RLx9lLVPlqYrAIBSpmBD8Q9uQjg6mEJU3P0c+WMX/cWesDadRNly0LkLkSisDeIxLWxwpdJsM4npoYoyUnPcWOME95HQ9WWzJlPSqRNQpCjNUWVmzJAPhaObqHFz8XaMsrV7AOsiftBKZIoBMcqUZhlpSosMOEHFkC6vhGnSQwO3l+q/wCysUYO9Z4zI6PVe0Js+ZLlzJq+1eYoFKUhdioEkhIVy8I9SS6TGtOra7XJ1vtRTWo0pvVVtBlESTdiB20t3570ZPP0zUkptWyHkxNupGFtvo1U02Ltpc2W4BBUHSSHtjDpJtoY6EoZFPt5Pg0SjJPTI3+rWvq6erWaeWalKpY7SWGSSAWCkk2BBPm/nGPXdP7nP1av39EZ8f8AmZ13WV0jrl0kxCaCbJkqS02ZNUgkAkDClKSczmY4OnxpT2ep06/Jz44pS2dnkH4sPvJIdGoz/SPZ/qlq81Vx/wBTt7i/uXoSZKF4Mu5p5Z87mBY8ObSl/lGowm1+AcunUOzKS+djkOMZxwZIODhIzWOUdOkaTVWSFAjfLk5Zn5mFi6hpRjNU73Y45Wq1fJOdJSoLIZ8Wfwi8uLHkhOS5sc4RnFtAjilr1UAn0/eMH3MGR+6Rn5Y5MIhQUhAOqrjwcmNoyhkxQi/nc0TUoJfYKfIUFqKLMH+IyEYZcEoZZPH63M5Y2pNr0Rlzx2eHV28if3hY8y7PbfP/ANhHInj0h66TiKAOY8rRv1WHW4RiXmhqaSKcrcmX0LRxQvFmWr0YReme5ckrCphIyAYR3YpLJmckdEGpTbKtRKJmKCQ+scebE5ZZaTHJBym6Kxjm55MG2XRPU5GPveHhHb3p21q5OjW91fI34hTDf7p/Tzg72RxXlwHclS8if4lTnfzHKK/qJ6m9XI+47e/JDt1MN/um334RPeyaUtXAu5KluWJVUQTv94cvDytDeabbuXIObd78l+TtEsN/L9oy7ktrlwTqfyF/GguMWd84Wt7+XIN+rDSq4ODiOTG8LuN72/gL+wwrEtmbHnEN7cvYlMHMmJLi976w3W6DYEUpJyzENSj/ANDtBJCUhi2VoVrbYVo9Y6nSMNQGZlI9lRydRzRjkLHXHUCXS06zkKqWS3ABZPoInArb/AY/f4Op6N7fk1srtpBUUYineThLhnsfGM543B0yJRa5KvSrpbTUHZ/iCsdpiw4EFfdw4nbLvCHDHKfA4xb4PL+rfp1S0curM9Sh2k/tJaUoKlLBBcgCwyTmRnHV1GNzcaXo2yRbqjtthdZkipnIlJpqxAWWTMXJ/hubDEUqOEc8o5pYmluYuNHVbc2Wipp5siYHTMQU+DggEcCDd4iMnF2hJ0eM9QwP42a5JanIL8piI7+s3xxd2dGbeK3PR+tZTbLqCA/c/wCIiMOik45k0Z4XU0fO8mrG7iDbpBJy0+ke7DqoNRU1vTR6CyrbUKXTIVgKbWOViYcenxZHFwdbPgFjg6a2ISwtGB94OQwz1iI97Fp1breiVrg18EkLSsJBbvmx/wARiozx5oxjL/M9v5ZUXGaSfyAnSFICik7uIW9owy4Z4lKUHtfBnKEoJtcWWJU8KK3DbuR83946IZlllLV8GkZ6m/wVplOU9mUByfdnjln07xaJY+fgxeNx0yiFp5+ITCbcuTNG2HNrjNy2ZcMmpSbAVdMEpQwubHmc45uo6ZQhFx5ZGTGoqLQSmnlUwPZkkfWNenzPLmSfwVinqybjrpsalnhYeLQS6dZZTYPHrk2VqKcEkvkRHN0uWOOdPgyxT0NlyhL4lcT9+8dvSNSUp/Zvhd2zOn94+J9482cbnL8nJNbk3tllFelsVf0Pr3c4d0+B++BAW7txBW1UH8BAi/dzgvfjkE/obCQO7lB6W3AfwOFl8s4f8cg/wTTMVYtlaBtreh2wqVKuGHGDdbV9i3CCarleC5fQxhVKDXFrQ7ez2ETFWq9xa8JqXFrbce/IUVp/mF7wO99xbnrnUXPxoqi770v2VHH1S3Tsxy8ljr6U1DJuz1AH+6mwdJ++h4eSx1F/6tL3/jzP8sT1F69ycr3MT/lApLURGhm58xKjTo9VuisOzNLqf6HypdKirnISudNdSSoP2aHISEg5Es5PMDSJ6jNJvTfAsk3dHSVvTmll1qKH+IucpSUEIS6UFQChiJI0LlnaMlik4a/RGh1Z1AjMk8L6iik7QqSP9mv/AIqY7uoUVBV8m+StCPROtz/VVQ39jP8A7VEc/TN9xURib1bHzcJpDONTfTWPV7jX7l7OtS+SUtrFJYgnLzioValF00wVemGkVJThCssRv4vp5xvi6hw0qXy9zWGVxqyZkJWAU2OM3Hif0i3hhlipQdPU9/5H21NJx+QYnFLpWCd8bzWzBPtGUcssdwyL+7n+URrcdn8olWUzlanLgD2u/lF9R06nrmuaKyY9TlJDUs91ISQQQk565N6CF0+fVOMJKqQY5tyUWvQCqpt1SwfzG2jO3vHP1HT1CWVP2ZZMdRc18h5FQFlA4Ak+LNHRizxyThH4NI5NbigFRLUFqUnS/pHNmxzWWU4etzOcXrckG2fM3VE6Ek/B436PIu3JsvDLwdldVMBLxa5+RMc8+mS6fX7M5YvCx6KoCQQfEc4fS9RCEJJhhyKKaD0UoFLnMkmNcGNShqauzTHjUlbKL3zzjh98nOIcHyyg9VYv5LVNLcgvBe/I/wCTXk7Ptn4RF/ZLZXq6RruecPUvkL3Mwy9HNsoq1XP4KL9LRg8WMS5KxNmlK2cGyNoSaFYKqoQAbHiIE/oEzGqEAHI3i9t9i0ABy3TwMUq+BfwJ/wCzkfSBVtsB7D1CVkuWir7RaJbrltjUEvuqyc3jk6iLb2Rllts0OvStlTaGSJcxEwioSWQpKiP4c27A5fWFgW+4Y1uXupSqlo2cyloQTOWWUoA5JuxMLqN57Cyc7FHrpwThS4VJU3a90gs/Z5t4Q+npXY8f2dF1abekzKOVJxpE2SkIUgkBTCyVAHMENfi8Z5VTtEzW5pbdrKKkKquYmSJzYQoBHarOSUg58uXhCipS8UJXwa39Iym/rZb/AN9P1idL+BUeHdRtSlFdPMxSUfwM1qABPaJ1MdvUu1sjbJuj0HrY2hKXsqoCJstStxglaSbTEHIGObCnrTRnjvUfPBWQ7h7guI9RzkrtHU5NcjYQXIscX0gqMt4/IUnwOJhGf82frD1uLqXyPU1s/kIkkXSclOz2i4NxalD0xq1uvks4hMSoG2+La3IjsUo5oOMlTtG6cciafyBWTL7QMSksxOjiz/ekYSb6dzVWjNt43Jeg1TIxqBBYhLgj0jbPheWScXVKy5w1NNfBXp5wKAg54gPUGOfFljLF25c3/wBmcJrSosVUCmbiSNHPqDB1EXj6hSgvVsMicMlpBaWZiQs8SfYRrgn3MU5P3ZcJascmUFylJSC9lD7ePOljnigpemc0oOEb+S7NV/BHMAR6GT/01L2dEn+mVaylwNd3z8Y4up6btJNGGXFoSLez1DBnqY7ejypYqN8Eo6NzPY5WjzPo5RwTna0L7A09nm+l4TA6WmVbS0SSVNonwvDTY0YyEuXtaK1MZ0FBItENsll5ZYZwr+xGTtCfbPKKT+yjnapTk73MRaa4sZW8884dr5GIeJ4GC18h7GI55W8oLXyFk5IANjlD1f8AuCze2Y3EWiXL7JZuCws3GItiMTawBzALXjRX8FIwJiEg91r6DTyh7fA0kvRAITpa/wB2hqr2GkqJgGwIBa0WrSXDHuRShJazFm4RC0v6Fsyd/FxFXJfY90MWU5GbAwPTJtrnYKT/ACSK2cKvceH3aKcmrUxt/IlBnbJxaFJad48A9uCTguRmCD7Rpakm482iti4JuNMwG2X7/GO1ZVlhOMtjZT1xkmQQeymYVE4cNn0vl7xnFrp81Tdprb6En2p0+KB1MrdlqSLvpq94jqMVY4ZILcjJFJRkkHpZwWVlmsBfzjfDlWaU3XpGuOWtt/RnBSkJNrK19LR5uqeKD+JHLcoR+mXq9LoSBqQ3wjv6uOrFGK98HRljcEilvBSUKOShbSPPSnCaxyfDObyTUWW9phwkDMqju65NqKXtnR1CtIz5sspLGPNnjnielnLJODpjRP8AyIceEAF6jzyhbUJm9TqLZRPsRXrHNmhjA0km7tDYWdFSy2GUQIarFtIaA5+tBfS0Wm7GUk0xPDiIdjsOnZ5PC8LUFjqoDy4GHqCyvNpCOHCDV+B2VTLIOQtDTYGjQEjTKEwo18RbKI98EmRXq8f0ilQ7MsnnyjS/sZG+o5Q3fv8ABXO4wbQtb1ETt6Fa9EieIfWKdrkb+xJ4pOrXyvAvmIfgQuwNizQ9nsw29iK7X1EF+pDv0xzuu2VjDfjdC4HmakHhBPe5RY38ocqcEjO0W5ara52Kvk0AoTMQa+EZ+Zt5tHoqcc6l80dFxyJ38AaSaXloUGIc+IYtGXT5JJwxyW6JxzpxgwcxSkKWoDdJbzZ/nGM3PBOc4rZ7GbcoSbROqQ8pAH9lvhGnUpy6eFfRWVXiVA6eaStCVDuv7RlhySeWMJeiYTbmov0Q2kN8NweJ65PvWuaF1H/9NicifjmJezA/GKw5nmzRv0OGTXNJh6iWCb8I68sU5WzXIk3bMt+ceIcQgYANLZ6b+0JiOmppNoixWAq5QhoBqNIeB0BryhaJERnAcIAMesQOAi0ygdKgcobYGkhI5RLEEEoHQQWAGfSBshBYGFW0rHKLTQ0F2dKvl+0DBm2JNtf0id/kVmJtNLa8opMpGHMHLl9Iv+BkH8vrBaGO/nr9YYWIcjyvAtuGAieNj8xBd8gSJ48XeH+Qt0IFs8riKt8PgBshxBEJOt+UNbDmztkRDvTbX0HCHmakQS2tob90FRNKSSNUtG0Mrg3KPtFqem2i3UIKjLUhnAJvrlb1jvzwlPRKHKVm+RN6ZIgF45KjqSfcMPaM1Lu9LJy+X/qJNzxP5ISFqCkS1Bim/jYtGeGc1OGGa4IxyeqMGDq14Z2LgxPtGXUycOp11+SMr05bLNIsKUpWlgHjrwSWacpm+KSm2yjTnDN5ORHnYZaM9/bObG6ybhK6fvMNBG3VdQlkpMvLkWoqR59HOIQwNTZuYhMTOrpcozJKe0FQ0wKNNPvDsDdpluImwBVkxhABz9XUF4sY9NMgA0JazCAu05hAWym0AGJtJMNMAWz84bYNm6DaJsRg7W1jRFI56ZnDtDIh/vlFb/IxgfLwiUxWOrn4fSG9hvYf2zvDbGxnYcjaHdbhZLK+li0PjcBxbwuIEqGNl5iButvoXA+TjlD4bQ+GxxYkcoa2bX0FU6LuzphxhOgSW5XEeh0eSXc0/R04JPXXqgQdDCzLX8GU0Y+WJqC/bJ/9kbw/lk9orwzEK5fONOtlozxkVnenImFkkL7Q8d3yaNsenMptr/yi41PUwGyD3h4GOf8Aw51qRn03sEqndKlvdz8HjCXTqeOWT7Zm8dxcvspRw88nO9z/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6" descr="data:image/jpeg;base64,/9j/4AAQSkZJRgABAQAAAQABAAD/2wCEAAkGBxQTEhUTExQVFRUXGBwYGBgUGBoXFxgcHRcXFxcYFBcYHSggGBolHBcXJDEhJSkrLi4uFx8zODMsNygtLiwBCgoKDg0OGxAQGywkHyYsLCwsLCwsLCwsLCwsLCwsLCwsLCwsLCwsLCwsLCwsLCwsLCwsLCwsLCwsLCwsLCwsLP/AABEIALYBFAMBEQACEQEDEQH/xAAcAAABBQEBAQAAAAAAAAAAAAADAAECBAUGBwj/xABLEAABAgQDBAgEBAIGBQ0AAAABAhEAAwQhEjFBBSJRYQYHEzJxgaGxkcHR8BRC4fEjUhUzYnKCwiU1U6OzCCQ0VHN0g5KksrTS0//EABkBAAMBAQEAAAAAAAAAAAAAAAABAgMEBf/EADQRAAICAQMEAgEDAgYBBQEAAAABAhEDEiExBBMiQVFhcSMygRRCBVKRobHB8DRictHhM//aAAwDAQACEQMRAD8A8ijsNhQAKABQAKABQAKACzSC8AG5LG7EgZNcbw0BQMMBCACSIANighMTDV2UJDMObnFjIQAKBAP6wwEecP3uMQGWggV8PgBDVoFsqQEmY3vaCknuH5GAJYaQ1b2Y69CcB/SC1G0F1Y6UEsDDUXJqMuASfA6VAP8AAQRaimvYJpWRclhC8pVH0Ld0gkuXcvkIuGNJu/RagRSsBJGpgjOMYNISklEipbgDhGbm2lElybVCCCS2vOCOOTlpYKLbpk0Sd5uEaQxfqaWXGHlROWgYzyjSEF3dhqK1gqkuoxjmknNkZGnIhGZI0AhNAMUAChCFAMUAB6ZV4GI3acuIkRRr5MNDRmKTDGRaGAWUi8AG1QymiRA69doaQJGPMzMMZrdGui9VXLw00orbvLUcMtH95Rt5BzyhOaiJySO/kdRtQUgrqpKVfyhC1D/zEj2jLvL4J1nLdKuriuoUmYtCZskXMySSoJHFaSApI5sRzjSOSMtilNHIvm2UacWUOQxvwh0k9wXIkglho8JW1QJCsH1MFxSfyPYkEkljZhF6ZSdMFvsyLjDzeJuKj9he2xK6iTk0PynwG7GKBhB1PtBojGKY3FJWSXN3nGloqWRKdx+Act7QMgsT8YzqTTkTTe5NUhsPONHhS0laOApACxyEaOMVkSLpKZEThiJ0iVlSyORKmlJsgicQSeMZxyuMm/knXTsgFkXeIU2tybd2RiWr3AeH6AREG4C8oYChWAoNgGgAeACSDABq0M+FQi9Ml4hCAoTqOGAEUR4QLgZbkUjQOwLalBIhIRkVc59YpKuRktgbKVV1MmmR3pqwl+AzUrySCfKE5VGwukeu9P8ApWnZElGztngImBAUtbAlAVrfvTVMSScg3ERjCOvyZmlq3Z5BUbWqJiytU6cpeeJUxRPle0dCj6ijT+Du+r7rNnSJiJFXMM6nWQkqmHEuU9gcRupHEHS44RlPHGlXJMofBS63eiaaGqSqSAmRUOpKRkhQbGkf2bggczwisMnKOkcHZwhID68I1uKbK2RIJJIBsweKUW2kx0yLhm1eJTVJLkCRBLnJvtob1StsN3uPYYfiYqow0lJKNETMN+BziXOTtxJ1MdMkuAdYpYW5JMahvTJoAGL4CKiox1DSSsgqZuhPxiHk8FFCcvGkMuYVEejRMpyk9vQm22MlBU54ZwlGUrYJN7kkSXSVcIqOG4OfwCh42SEkYMRzjRYl29TK7a02S7MBDnPOK7cY4rK0pQsLTyhhDjO8XjwrSrKhBVuUmt844vXBgPBSsBoe1CH84PoBoP5AeABoSAfzhgFkrZs4VAadNUQgL6VvwhUIVoEAOZOYZQ62Az6qoJe8Oq5HRQUb2D2ilXoZ3HUmB/SsrE39VNw+OEfLFGea9JE7ozOtDF/StZiF+0DPw7NGH0aHj/Ythx4OXUM3N40au7Zb+xKObDSGnX7UH2j2TrjH+i9ndr/WOjFxf8Ocfq0c2Cnk8uDKFXueOYrEAZmOhPakvZpfwOUG+I5D9orQ93J8D0+2ILAwsHaDUlVIdq1Q1yCdCYVTav5YvJqwglgKvoHjRQjGVSfBSikwfabrDjGfcWmkLVSocqUouMxDbnOV/ArlJ2N2Rwvzhdp6NQaNr+QvYgKSOTmNuzGORItQSkicsgKUeH2YqDipyZUatsHLmgJPEmIhlisbRKlUWRM7cCR5xDzLtaUJy8aQ0yc6Qn4wTzaoKKFKdxoUye4Ay+cKeZyioilO1RJFUQAGFo0j1OlVRay7AuF/0jn+NzMe7mK9hQzFhE0wHa+UPewFhsLQgsfDnb9IYCCDa36wl6AkmWS9oALkikJMDEXpNFYRIFgSGhAOZR8LQxAlUzteGq4GCNA+msF7CAVFEQ7xRVkdi7SVSVMqolh1SlBTcdFDzSSPOE4pqkFWet9OuiqNsSZe0dnqCphSAtDgFYH5T/LNS5DHO3ARhCbg9MjOLadM8gqtiVEtRQunnhbsxlrfytfyjfXCv5NLR3vV/wBWk+dNTUVssyKdBCiiZZcxrgFJ7qOJLH4uM8ufdqJMsnpGd1s9LEVtWlMs4pEgFKCMlqLYljlYAeD6xeKKhvIcIqPJwySWAAa8apy2ikXb9CKLEk3doHDZuT3sTW1sljAU44Q3OEXt8FOSUtiAxEAaE2heckl8kq3sS7HvEnL1MPtfucnwPRs2yTJGD4mL8I6b/krxTQ3b3Vzyie8ot/Yu4tyBmEgDhlEPJJpRJ1NpIW8SeIg85Sv4DybsYSzhxaQu3Jx1C0OrHXIIAPHSG8LUV9lOD2ZNdOxA4xcsGmSQ3jdpCVT7wSIJYGsiigcPLSMuRv4RBLD+poQOHlRGfLwloWXFolSYpwp0Ii4t5RHvgXsja/pC23YvQrW9f0g223DYNJQCTeFa33CzQk0Ttf8ASFf2ImaDOE3V7hYhQDnFbXVgWJGzxEtqhWacmjA0gfsOQxls1hAgKk1+OsHoAb5w7W4BpIuLaQL8D9luWiweFX2Kn8lOvQGMCrcEc5WAurS0arU7rYvc3+hEzaUlRm7PTPWnJYQgrlKOiVA2J5i44iJlHHaU2JqPtnoKesba6EtM2Soq/mCJqR8GPvHN24t7Mz0L0zj+l3Sba9YhSJ0qbJlGxlSpMxCVf31EFShyduUbRxQSbsqMF7Zxc2mUh3lrAbNSVAeojfVji37NLigacRwgWYW+sNObaSGtToj2dgScz+5ie2quT9i07bkypIKm4MIrVjjqpDbjGyImE4QBlB3JOklwGp2qGwqIfQn1iHGbWr5ZOmTVhU0wxMTZnjZdPU6fwWse+5HAMD6k5+cLRFY7+wqOkKpSQsZWEavQsq/BdxUkQTPG+dSbREc0VrfsSkt2QVNGAJGesQ8q7SgiHNaEicyeCpPARU88XKNcIc8ibF24K30yh9+LyqT4HrWtClzhjJNgzCCGZd1yYRmtdjyZgKyeVvSHiyJ5XJhGSc7YCoW6iY5807m6M8juVkgDisfOKpuVKQ/fJG+E8HiN9N/It6JMXFhlFVK0th7lij1tr8Ilt09iXdHQ04ysMondtbBTBTp7A2GcJJ6RUxIqb6ZRVSv+B0y9TTXAyiGnSFuTm1DPeB+7Ybg/xCTq4h0rCgSpgtbWEqpbAOku9gOMV5U2kFBylszp9iCqe7D2dnsPq+XUSJU9E9AC04sJSbaM4PERj3Yp00RqQSp6qqkhhPk5vcLHyg79cIO4XujXVDJQrtK1X4hX+zDplD+9qvwNuRiJ5pOxSm2dbXzapEqcikpUIMtA/D4lIwLU7FPZpIwJbiRGaq9ydvZySdt9Ik96gplc0qH/AOsaKONvmikom70Z2ntacr/nNLIp0A3JUpSlf3EpUfiT8YJxxpbO2DUUtmQ6zq5Ctj1ikKSsBOAlJcYu1QhSXGoJaIhtJEx5Pm7eJ4MPSPUbyOXxSOtamxkye65zgWHi3yLRsrYjhAVxe0J9uKl+QelJkjUjE4FmaKedKVxXobnT/gHjUQA2tud4y1zcVH7J1NpJDkKJUeGcOsjbYNStsXYHd5+kJYJeP2Ghkk011B8otdO25fQ+1bf0RMjcCtSconsfp6vbYdvxTJKpmUA+Yv8AOLl03mor2N4vKhJpnUQ9hrAunvI4gsVyaIS5BIJ4RnDA5X9ERhaZFMokFWgiVik46vQKDasjhLPpEJNq0Sk+RoSoI8Bd3FcEDhGz0at16K2sjZucQtOnYNqJbri5Zs4rwvnYe1h6RuOuUS60vcnajelEN3tM4KWpbhtZlVq+euUJadPPsWzRWRNDm5ZrRfjb39FbGzQzAwz5xHjsSkhqybY2/SBVTpBW3AOVOU9g1o0qV7L0VTsDNqFbt2GkJJ0tw32semqc97WJlGNO37E6NbtQxYPaDxt0g2TPSqGcpXR0lJKVIdiCQRhng5jkYwSaypGa/ceejblUlIIqp6b6TV/WNljjs2XpS5PQtkbdqD0fqKgTlmdLMzDMUcS91YIueRaOeSislIzklqpHOdEenlfMk7QUueVKk03aSsSEbqgpnskPbjGmXGtSpUVOKukZkjra2mGxLklw95Q+REbLo1at8miwq9zvOs3b05Ox6eclZlqn9j2hl2suUVrAOYBPOObCorL5cGUK1HPzWT0SLBsSw3nWg+wi2139kU357Hk6sZKjkwv4Zx2/qyb/AAb1JtiTT3SCbEP4Qo4G6UnyJY91bGEtOEE/zN5Qu3BRv7Eoxr+SeNIK24MG+UaOWOLkl/BdwTbI/iBucs/hpE9+K0/QlkXiRNRZVu8YT6hVJL2T3Nmvkc1V0lsvpC/qHcduB93dERUHe/tekT33UvslZHv9iM8skcPVoH1G0V8A8myRMVO/iIszRpHqf1FJlLL52PJqQMROZyh4uoS1NjhkSuyUqaBLN739YqGRRwv5HGXgyRLSvL3i7UcA7rGOsAS/KG0o4BtVjHp5AwhwCTeHgwxUFY4Y1QBlYjk7eUc9ZO587GW+qgd8GQZ84y8tG6Jp6eCZfEN27ZfOL8ta8d6Hvq4CUxt3dc/lGbT0Pb2TvXBvSCf5dMoe+rgN74MuuBbLXP5QlelbewV1wVUYsR3RlGnlqe3ore2bGz8TJy5RFT29EpPYauBZV9YVSp2w3plVID3Vp9iHSv8Ad6KpWyrOw7uZ4wkopIlVsTozmydc/lBqWl1H2N8Okb28ysha8N67ewPVuej9Cxj2HWSye6Jv/DSuObIqyRdmTXkjzCaU4Rre8bx0rS/s0VI9D6IqxdHa8AZGew/8NCowm/1lRm/37HEdCcRlbUB/6gvLkpJjbqFPVv8AJpkTvc5MyhbEr8rx0LHBPyl6NNKtW/R7L1oLA2Js98nkf/HVHD0zUcu5z4mlIr7c3ei0hhdSpZA8Z5XAnee4r2K/O0eRqxnHpk4+kd8nllqZ0vVuOKckgFX5X8OUC6eblTfqw7bvf4GTTBkX7xgj068bfLBY1sOqSllngWEHagoy/IaI7hQhIWMrJ+/SNlDGsiX0XpgpfwDATgGV1fP6RklDtL7ZK06UGAGM5WTG9Y+6/ii9tQLAOzHM/OMnCPaXy2TpjoCLkjGA1gMvaNHhj3YqvQ3CLlQJNODjOgJaMVgi9b+CVjW7BGRuYvTlGMunrFrM3j8dTIzJRSz6xnPFKK39ilFqrIEnI/CE3KqYrfDJzJ5IA4esaTzSlBRKlNtUXUVCWFxlHfHLjcVudUJqisAnF3iA2fyeOOsfc2fo5qWq7IYd072uUTS0NahV48hMO8N/TP5Rdea8v5KryW5KQLHe1y484mvF+XsmtuTfptN7TOE15LyCt+TOr07ve1y+cJLx59irbkohIxHf0z48ouo6ncr2LpW9zV2fhZNzz5RlUKjuRtsSrcLHPlB4VINqZXlkPZGmXzjS1e0fRXvj0Am4t1gOXOHHV40gTe2w9KlV3I714clOpW/YO65NspDF1afGM5JW7Ymt3bPReqQpXSV0oahz/ilrSfaObNpuNGeStjzWYo4UsnX4/fyjphJ+NR9mkXxSPQ+rd1bH2kk54pvrITHPlvuqzKaeo4PoOg/6RBLn+j53L+Q+jesdHUQcZbu90a5I77s5dSUDV931jbTiUt99jSop7/B7J1qLw7H2dZ7yfH/oyo4ulko5bas58LqXADpisp6N0DC6jILeKVLhY5N5rjyEW3O0jyNeM47Nx/SO2TzNSN3rdskZS3Lm4T9iKWLI5NXwh6Z2RTTE4L5ufDWFHppNQWrkUcb2G/DWJf8AM3qzwv6Z6W790LtbXfskaO6g+QeK/pd3vwiu15Mj+E7t+96axP8ASvx35F2eEhlUx3r931iX07Sk74J7b33IKlKGHnkIl4ci0r54E4yVIcTVBROuReBZMkZuXvgNUk2xIqGSU8dfeHDqHGDXyNZGlQVc4FKU+D+UayyxeOMV9WW5rSkGqA60p8/v4RvmqWSMS5pOUUQny8SwOV4jNjU82kWSKlOgE+Sy8Ijmy4ayaYmMoeVIEpLFjGLhTpolprYsqJxh0aZR1tvuK4fwav8AdekG4wq3S758IztaZeP/AOEutL2HJS6d05cM/DjFeGqPiO42ticop3t0u9uXjEeFS8RbU9jboynd3Tl8frE+Np6RbWtittABjunPPhyMJadL8dxKq4KAO/3NMvnG/wDd4x9Gnvg1NnEsnd1+MZtypVEm3tsGrQpl2HP9IdZPLZB5UyolKsQuA6Yusmpbrgqm3yVZybJdWvwiVHZXLaxJbK2KlCd65Je3OJlHElLcUlFJqzcBSxZJNoTcLdL0J6bdI9A6lZ38afLIYKlJPiym/wA0YdTvCLojLdI4DaMpSSU2DTFJ5uCRf1johrcYtfJolKlud71RJeh2kgl7n1kkfKObqItZFqZlkXkcD0DSAutALvs+f/7Ek+0b9TCCve+DTIor38HNdogZD8nrHQpYk9l6NNUU/wCD2LrZXh2Vs4M95dh/3ZUcPSTcc1pWc+GVS2A9ZCinYWzEgXJkW8KdZgwybztpb2ODfctHki1LZVtQ/pl6R2yeZxl+Tdue46hMdWXdv4cuecVJZ9UuOAqe4yZcx030tyHOEsefVHf1sGnJsRCF4RwKreP7vGahl0rfZsmp0vyOor3z5K/SHJ5k5f7jbnuN2ygUuMhYcRB3ckXFNcL/AFBSkmlQ34rdUGuowv6h6JR+Se74MsJqAVp5A58WjpjnjKcfo2U05L8CQQRMV4+0OLi4zn9j2akwc2nGBLZlr+MZZMC0RS5ZEoeKr2CnU5CgkXeMMvTuM1GO5nLE1LSiCJhSp9RxiFklCdv0TGTjK2HppzrJNnH0jp6fNqy3I1xz8rYWnViWo+QjXC9WWUvguHlMq1nfMcfU33HRjkfkHKVbhxi/pb1joancJai3qdbiCFusOOJt9tDUcic1aHUvJDb7ILjO3teJ/U0xlsFTpBJaV4lDduHP6RTjl1SToKlbNehKmQXHAfrGTU6i20Q9WzIbQlqZYccT+nCGo5PJWOpbozMKsSTiFxw8/ONEp6otyHTtbmhQDd72SsvPOOdxeitXshrbksVqRvOvT4w3GGqVy5Brd7lCXgdNyeOcNdvxtvga07AJ5S3dJ3vThAnDTsndh4pcewtMbrAQ3yi5NtSqJTb3qJuJKy1gHTAu5q/gXlZ1vU9MKa4AkMqSsAeBQrz7pjl6mM+0nIyypqKOa6W0+GoqElTNPWG4Os/WLxxTxpuXsqKWlbnX9SLFG0UAv3DxzRNEY9UoKdxexGVRUlRwnQHD29SE60NQP93f5Rv1LxcR+i8rjWxzYnizJPc4fdo6Y5lqTUfRsppPZHsHXCop2ds4AOXSP/TmPP6OclmuKObBJrJsiPXCSnZuzUgXxIt4SG+cPp3LvNr5FjctTo8iWpbKt+YP42y46R3Slmalt7OhynTEtUx12GQfkOXrDlLPqlsuBuU7YhNW6d38uXEWv6CEp5VKPj6DVO1sQTUEBO7q78c8vjErPNKKa92JZJUrXsdVUGWGuo29of8AVJqaa5Yd3ksInpKxf8sdEM2OU079GmuLkD7MFCeavn9Iz0RliS+WTpTgvyRXRgrIFgA/n9iJn0ieRqPpClhTlt8FcoUEv+UxyPHOML9My0yUbCJqbofJP28bLqG5RUvRSyftRZlLCphI0DD5x2YpxnmbXo3g1KdkZUkKKyeJA+sZQwxnrkyIwUtTKQknDi0jh7MtOr0YKD5JU87C+sVgz9p2OGTSRxO5OcZuVu2S3fIXcwCxcG+fnfwjp/TeNWnae5onDSgn8PFqxHP940rD3Kt00V4auQbIwm5cH58Iz/S0Pd7CqGnkKns8Y3ixHE5+MX+lru3VFeOr+DToCjDmXB9H+kYPt6OXyZvTp/AatCHObEc40rFrd3uivHUzG3N2xzvneBdpRi6d2FxpGpRYd4BJ5Wy+kEtPklH2J6d9i7UG4ZGacrQ4vyVQ9DXOyM9BUyWTkpvcffhFJypVHhjWqlt7BVQWy8hd/nb0i2stSSKqVNBKWWsruoXToIcoZHLeXKB6m+eUayEWQ68x9iMIwvS5S9GajxubvVmsI2jT71yqYln4y16eQjDPGHa2e9kZEtHPDNvpt0CqptRPmypQmJWvEllpBZkvZRGrxGHLijCpc2TCcFHcv9Uewailm1gnSFygtEvCVAMojtHAIJH5hC6vJCUrgGWcW9jk5NMjZRM+plqm1E2WpCaZJwpRKU4UqomAWJFgkX+W+TL32lBVtz+C5S7m0TLl7c2YpsWzJqLFuzqlG2tlRpD+ruOn4229FJZdq+D2LpL0alV8mklLE9KAMSVSyjcHZMO1KwXsWDB3jz8WeWGbn7OeGRwlZ5/107alrNPSyDjNOplkNhBYJCH/AJrX4ZR19NDMv1EuWa4ozS1I8ymLWy938w8svjpHZOeapWvaN5Sn5CmTlut06B+Wd/UwSzZU5XH0DnK3t6EKxlAlJG79nwtBHqakm4+gWV3uvQpVSn+GOBvytBDqMb0WOOWPjZJWEpVldfzH6xT7c4tp8sT0NP8AIplGCpTWYW8b/SDJ0sXOWn0ipYY26KxkqAQRd7gcDnHLLDkgotezHRKOknLqiCrELn0aLj1Moyk58vYccjTeoKCChCeJHpnG6lGWOEX8mmpOKQ86nCpnDd09IMvTrJlpfATxqU6RSTiS5D2sTHBFTg24nP5RdoNT1ASgjXTzEdGHOoYpRfJpDIlBoPlK/wAMdGy6ajXjGAm0wCAddfOOfJ0yji1GUsVQsqxx1Zg1ZohC2Wlk/vwj01HLU4UjsSnvHYWNZwKwjhnxtfhDbyvRPShXLxlSHZTrThFw+fl55QVkucdK4CpW1QyVK3FYRa2fl5QryVF6ULyqLo1KHFvjCL3z9uOUTJTuUdK+Qalb2LNSV7hYXDZ+/DKJhLJcHS+Ai52tjFmhbKFt1T/5rRTWXtyVLZ2Pzp8bGnQpXizSHT7fvFTjkc3vyganfrcs1CVYUHEBdsssx55RlFT8Xa5ohaqVszlyyAsFeRfTxhyhUZJz4djceVfAKoQnEXWWKePv6WhuOPU058odRt2/QqHs3RcmzHM/tEpYfG363FcNnZsJKAkWNlcNOfpaMo9pJOr3ITjSGkTcBJQlSVJUCCHBGWouNfjFS01JaHs749FOqexqzelVdLxYJ88WcYllQHNlOP2glijJyXb9WJxv+0eT1n7USQMaFjC47RCfdIB1Fol9EpP9lWvkHgv+01KPrhrGSJlNTrBGhUj/AOzRmv8ADpumtrI/ppeiyOsejnAfiNlyy5IcdmsjN+8kHQxUOi6haXGX1yNYMm1Mn0t608dOmVQIXKUo4FKmMChIs0vCTc/zaaXynH/h+WMlJ09xR6eadv5PKlGYxsCywfNwfg5Ed366i9lszf8AUSaS9kZkxYx7ozBtpl8chBOeZa1XwEpT8th5lSXW6SHSPLO55Xhy6iVy1R9DeR27XokmsQVB7brX9ocepxuW/wDl9jWaLlv8DS5aFCXlkfbXzhxhinoW3sUVBqIJVGMLjPE3k7RjLpE4XF15V/uS8Xja+RlY0letmJ9jES70HP38i84NhJNUCUDgG82YRri6mMpQXwVDKm4pjrQCiYWu/s0VKEZ45yre9huKcZP3ZXnUxQpOG5z8xHNkwSxTio81ZjPG4NUEpaneUVaj20i+n6mpNz5Lx5Kbcgg/qSeLnzeNUk+mf2Vs8TK1TTYQk8c/eOXP0/bimY5MelIGZxwhOgjN5pOOklzemi9Wq3AOLR39S/01H5OnK/BIOiWAAGjohigopOJagkqAbmNxMLKHH4OYwaxLLevZkVHX+7aiGFOBQEzum17cm4xnoj22tfD2JqOlrUEOHEk9obhsw/6Ro9OuMlPnYrbUmpEMIwqHaZFxceMRpjplHXw9idKSa1GnRFOIHtDccR68IUlDUnr5W43pteRZqUpwd8uk2vz0HhGXgo7y4ZnUdPJlTUIxnfLEcT68Y304tTTk90aVBye/otbPKGQXPA58D+mUZPs6Yvf4ZPgknuXqlCcKhhNi4scvlrnEvtJS8XsS1FJ7FUS04i0s3Ta3xb0jb9PU6i90aeN/t5REo7hEvik5ffxhwl+1qH0EXVeP0TpJagBud1XHif1zgbmo7R4YW6quD0jq/wCiaartFz37NKgAlJbEpgouoaC0cXVdRkxtxpK9zDLklHaiz0/6FS6eX29M6QSErQolQu7KSTd3sxfOF0/U5csnFvdoMeWcm18mB0U6Iza9ZKl4JKQAtSQ6iTcJQ9n56cC8a5+oyYtLtNtFTySiehSOrDZ6UgGWtZAbEqYt/QgacI4/67Pa34Mf6ifyeI9K9mpk1k2VJURLlzShIJxEBr3Od3z4x6vTxyzxQnq9/wDJ141JxTsyOwWB38l8OOvrlzjTs5V/dw//AD/kvRNe/YlSlsreFlg5eBflnlBLFmV+fDBwyb7+zr+rfoga+ompnLIky8KlYLKUSd1IP5Rulzyjl6vPmwXG+WY5sk8e1nXdYnV1IkUc2ppcSFS04lJUoqSpIzZ7hQF+cc2P/EcjbUt7Mo9TL2eQLqrqxJIdHDx9Lx6UupptST4Op5N2mvRNC0LUMjuN4ZeucVGeHI1/8Sk8cpK/gGijBwEEhxcjPJ4zXSxbhpbRmsMXpoEAtKRqMeWpL/NoyrNjilytX+5PnBfyTNUCJgNicgfBo0XUqSmpbWV3U1JMLOpQpQ03dPICNcnTwyTS+i54oyl/BRONKf7JPt+0ef8AqY4Nf2tnN5Rj9X/wXpU8LXbRPqSHj0MWaOXKq9I6YTUpr8FeZTApWrmW4MDHLk6dShPJ9mTxppyK5mkJw6Z/fKOfuzjBQfHJlqko6WX6llKQOJfyaPQyuOSUI2dM6k4xK1fL3wwuRpHN1eP9VKKMs8fLYrhRcO9j8LxyqUlJavRlbUqZrFY1Ij2ZZYr2dupA8SsAJl3QeWmdoy83iT7e8X/wR5aP28MncL/q7KHLS/hGjvu329pL6L31ft5BMcDdndB5ePnaM1FrHWjeLIp6f28BR3wezsocvH2jTfuKXb2kiv7v28lmiJCf6u6Dy8fOxjBxkoV2/wBrIaen9vBs4CXGAMocR96wVLU/DlBvb8eShMp17hwBwcOf+HyioynUXpW2zHcqWxYpqZYxBk54hfm9rcoUu41JJL5FJTpqi8uSskd3eT9+8L9Ry9boFrv8lIyVjCXTY4TbyvDTy1FtrbYEpbbgZstQCt8bpfLz+ZgcJpNauNwqVPf2GlSrqGPMPp4fIQpwtta+VYO7e/J6F1eV9RLx9lLVPlqYrAIBSpmBD8Q9uQjg6mEJU3P0c+WMX/cWesDadRNly0LkLkSisDeIxLWxwpdJsM4npoYoyUnPcWOME95HQ9WWzJlPSqRNQpCjNUWVmzJAPhaObqHFz8XaMsrV7AOsiftBKZIoBMcqUZhlpSosMOEHFkC6vhGnSQwO3l+q/wCysUYO9Z4zI6PVe0Js+ZLlzJq+1eYoFKUhdioEkhIVy8I9SS6TGtOra7XJ1vtRTWo0pvVVtBlESTdiB20t3570ZPP0zUkptWyHkxNupGFtvo1U02Ltpc2W4BBUHSSHtjDpJtoY6EoZFPt5Pg0SjJPTI3+rWvq6erWaeWalKpY7SWGSSAWCkk2BBPm/nGPXdP7nP1av39EZ8f8AmZ13WV0jrl0kxCaCbJkqS02ZNUgkAkDClKSczmY4OnxpT2ep06/Jz44pS2dnkH4sPvJIdGoz/SPZ/qlq81Vx/wBTt7i/uXoSZKF4Mu5p5Z87mBY8ObSl/lGowm1+AcunUOzKS+djkOMZxwZIODhIzWOUdOkaTVWSFAjfLk5Zn5mFi6hpRjNU73Y45Wq1fJOdJSoLIZ8Wfwi8uLHkhOS5sc4RnFtAjilr1UAn0/eMH3MGR+6Rn5Y5MIhQUhAOqrjwcmNoyhkxQi/nc0TUoJfYKfIUFqKLMH+IyEYZcEoZZPH63M5Y2pNr0Rlzx2eHV28if3hY8y7PbfP/ANhHInj0h66TiKAOY8rRv1WHW4RiXmhqaSKcrcmX0LRxQvFmWr0YReme5ckrCphIyAYR3YpLJmckdEGpTbKtRKJmKCQ+scebE5ZZaTHJBym6Kxjm55MG2XRPU5GPveHhHb3p21q5OjW91fI34hTDf7p/Tzg72RxXlwHclS8if4lTnfzHKK/qJ6m9XI+47e/JDt1MN/um334RPeyaUtXAu5KluWJVUQTv94cvDytDeabbuXIObd78l+TtEsN/L9oy7ktrlwTqfyF/GguMWd84Wt7+XIN+rDSq4ODiOTG8LuN72/gL+wwrEtmbHnEN7cvYlMHMmJLi976w3W6DYEUpJyzENSj/ANDtBJCUhi2VoVrbYVo9Y6nSMNQGZlI9lRydRzRjkLHXHUCXS06zkKqWS3ABZPoInArb/AY/f4Op6N7fk1srtpBUUYineThLhnsfGM543B0yJRa5KvSrpbTUHZ/iCsdpiw4EFfdw4nbLvCHDHKfA4xb4PL+rfp1S0curM9Sh2k/tJaUoKlLBBcgCwyTmRnHV1GNzcaXo2yRbqjtthdZkipnIlJpqxAWWTMXJ/hubDEUqOEc8o5pYmluYuNHVbc2Wipp5siYHTMQU+DggEcCDd4iMnF2hJ0eM9QwP42a5JanIL8piI7+s3xxd2dGbeK3PR+tZTbLqCA/c/wCIiMOik45k0Z4XU0fO8mrG7iDbpBJy0+ke7DqoNRU1vTR6CyrbUKXTIVgKbWOViYcenxZHFwdbPgFjg6a2ISwtGB94OQwz1iI97Fp1breiVrg18EkLSsJBbvmx/wARiozx5oxjL/M9v5ZUXGaSfyAnSFICik7uIW9owy4Z4lKUHtfBnKEoJtcWWJU8KK3DbuR83946IZlllLV8GkZ6m/wVplOU9mUByfdnjln07xaJY+fgxeNx0yiFp5+ITCbcuTNG2HNrjNy2ZcMmpSbAVdMEpQwubHmc45uo6ZQhFx5ZGTGoqLQSmnlUwPZkkfWNenzPLmSfwVinqybjrpsalnhYeLQS6dZZTYPHrk2VqKcEkvkRHN0uWOOdPgyxT0NlyhL4lcT9+8dvSNSUp/Zvhd2zOn94+J9482cbnL8nJNbk3tllFelsVf0Pr3c4d0+B++BAW7txBW1UH8BAi/dzgvfjkE/obCQO7lB6W3AfwOFl8s4f8cg/wTTMVYtlaBtreh2wqVKuGHGDdbV9i3CCarleC5fQxhVKDXFrQ7ez2ETFWq9xa8JqXFrbce/IUVp/mF7wO99xbnrnUXPxoqi770v2VHH1S3Tsxy8ljr6U1DJuz1AH+6mwdJ++h4eSx1F/6tL3/jzP8sT1F69ycr3MT/lApLURGhm58xKjTo9VuisOzNLqf6HypdKirnISudNdSSoP2aHISEg5Es5PMDSJ6jNJvTfAsk3dHSVvTmll1qKH+IucpSUEIS6UFQChiJI0LlnaMlik4a/RGh1Z1AjMk8L6iik7QqSP9mv/AIqY7uoUVBV8m+StCPROtz/VVQ39jP8A7VEc/TN9xURib1bHzcJpDONTfTWPV7jX7l7OtS+SUtrFJYgnLzioValF00wVemGkVJThCssRv4vp5xvi6hw0qXy9zWGVxqyZkJWAU2OM3Hif0i3hhlipQdPU9/5H21NJx+QYnFLpWCd8bzWzBPtGUcssdwyL+7n+URrcdn8olWUzlanLgD2u/lF9R06nrmuaKyY9TlJDUs91ISQQQk565N6CF0+fVOMJKqQY5tyUWvQCqpt1SwfzG2jO3vHP1HT1CWVP2ZZMdRc18h5FQFlA4Ak+LNHRizxyThH4NI5NbigFRLUFqUnS/pHNmxzWWU4etzOcXrckG2fM3VE6Ek/B436PIu3JsvDLwdldVMBLxa5+RMc8+mS6fX7M5YvCx6KoCQQfEc4fS9RCEJJhhyKKaD0UoFLnMkmNcGNShqauzTHjUlbKL3zzjh98nOIcHyyg9VYv5LVNLcgvBe/I/wCTXk7Ptn4RF/ZLZXq6RruecPUvkL3Mwy9HNsoq1XP4KL9LRg8WMS5KxNmlK2cGyNoSaFYKqoQAbHiIE/oEzGqEAHI3i9t9i0ABy3TwMUq+BfwJ/wCzkfSBVtsB7D1CVkuWir7RaJbrltjUEvuqyc3jk6iLb2Rllts0OvStlTaGSJcxEwioSWQpKiP4c27A5fWFgW+4Y1uXupSqlo2cyloQTOWWUoA5JuxMLqN57Cyc7FHrpwThS4VJU3a90gs/Z5t4Q+npXY8f2dF1abekzKOVJxpE2SkIUgkBTCyVAHMENfi8Z5VTtEzW5pbdrKKkKquYmSJzYQoBHarOSUg58uXhCipS8UJXwa39Iym/rZb/AN9P1idL+BUeHdRtSlFdPMxSUfwM1qABPaJ1MdvUu1sjbJuj0HrY2hKXsqoCJstStxglaSbTEHIGObCnrTRnjvUfPBWQ7h7guI9RzkrtHU5NcjYQXIscX0gqMt4/IUnwOJhGf82frD1uLqXyPU1s/kIkkXSclOz2i4NxalD0xq1uvks4hMSoG2+La3IjsUo5oOMlTtG6cciafyBWTL7QMSksxOjiz/ekYSb6dzVWjNt43Jeg1TIxqBBYhLgj0jbPheWScXVKy5w1NNfBXp5wKAg54gPUGOfFljLF25c3/wBmcJrSosVUCmbiSNHPqDB1EXj6hSgvVsMicMlpBaWZiQs8SfYRrgn3MU5P3ZcJascmUFylJSC9lD7ePOljnigpemc0oOEb+S7NV/BHMAR6GT/01L2dEn+mVaylwNd3z8Y4up6btJNGGXFoSLez1DBnqY7ejypYqN8Eo6NzPY5WjzPo5RwTna0L7A09nm+l4TA6WmVbS0SSVNonwvDTY0YyEuXtaK1MZ0FBItENsll5ZYZwr+xGTtCfbPKKT+yjnapTk73MRaa4sZW8884dr5GIeJ4GC18h7GI55W8oLXyFk5IANjlD1f8AuCze2Y3EWiXL7JZuCws3GItiMTawBzALXjRX8FIwJiEg91r6DTyh7fA0kvRAITpa/wB2hqr2GkqJgGwIBa0WrSXDHuRShJazFm4RC0v6Fsyd/FxFXJfY90MWU5GbAwPTJtrnYKT/ACSK2cKvceH3aKcmrUxt/IlBnbJxaFJad48A9uCTguRmCD7Rpakm482iti4JuNMwG2X7/GO1ZVlhOMtjZT1xkmQQeymYVE4cNn0vl7xnFrp81Tdprb6En2p0+KB1MrdlqSLvpq94jqMVY4ZILcjJFJRkkHpZwWVlmsBfzjfDlWaU3XpGuOWtt/RnBSkJNrK19LR5uqeKD+JHLcoR+mXq9LoSBqQ3wjv6uOrFGK98HRljcEilvBSUKOShbSPPSnCaxyfDObyTUWW9phwkDMqju65NqKXtnR1CtIz5sspLGPNnjnielnLJODpjRP8AyIceEAF6jzyhbUJm9TqLZRPsRXrHNmhjA0km7tDYWdFSy2GUQIarFtIaA5+tBfS0Wm7GUk0xPDiIdjsOnZ5PC8LUFjqoDy4GHqCyvNpCOHCDV+B2VTLIOQtDTYGjQEjTKEwo18RbKI98EmRXq8f0ilQ7MsnnyjS/sZG+o5Q3fv8ABXO4wbQtb1ETt6Fa9EieIfWKdrkb+xJ4pOrXyvAvmIfgQuwNizQ9nsw29iK7X1EF+pDv0xzuu2VjDfjdC4HmakHhBPe5RY38ocqcEjO0W5ara52Kvk0AoTMQa+EZ+Zt5tHoqcc6l80dFxyJ38AaSaXloUGIc+IYtGXT5JJwxyW6JxzpxgwcxSkKWoDdJbzZ/nGM3PBOc4rZ7GbcoSbROqQ8pAH9lvhGnUpy6eFfRWVXiVA6eaStCVDuv7RlhySeWMJeiYTbmov0Q2kN8NweJ65PvWuaF1H/9NicifjmJezA/GKw5nmzRv0OGTXNJh6iWCb8I68sU5WzXIk3bMt+ceIcQgYANLZ6b+0JiOmppNoixWAq5QhoBqNIeB0BryhaJERnAcIAMesQOAi0ygdKgcobYGkhI5RLEEEoHQQWAGfSBshBYGFW0rHKLTQ0F2dKvl+0DBm2JNtf0id/kVmJtNLa8opMpGHMHLl9Iv+BkH8vrBaGO/nr9YYWIcjyvAtuGAieNj8xBd8gSJ48XeH+Qt0IFs8riKt8PgBshxBEJOt+UNbDmztkRDvTbX0HCHmakQS2tob90FRNKSSNUtG0Mrg3KPtFqem2i3UIKjLUhnAJvrlb1jvzwlPRKHKVm+RN6ZIgF45KjqSfcMPaM1Lu9LJy+X/qJNzxP5ISFqCkS1Bim/jYtGeGc1OGGa4IxyeqMGDq14Z2LgxPtGXUycOp11+SMr05bLNIsKUpWlgHjrwSWacpm+KSm2yjTnDN5ORHnYZaM9/bObG6ybhK6fvMNBG3VdQlkpMvLkWoqR59HOIQwNTZuYhMTOrpcozJKe0FQ0wKNNPvDsDdpluImwBVkxhABz9XUF4sY9NMgA0JazCAu05hAWym0AGJtJMNMAWz84bYNm6DaJsRg7W1jRFI56ZnDtDIh/vlFb/IxgfLwiUxWOrn4fSG9hvYf2zvDbGxnYcjaHdbhZLK+li0PjcBxbwuIEqGNl5iButvoXA+TjlD4bQ+GxxYkcoa2bX0FU6LuzphxhOgSW5XEeh0eSXc0/R04JPXXqgQdDCzLX8GU0Y+WJqC/bJ/9kbw/lk9orwzEK5fONOtlozxkVnenImFkkL7Q8d3yaNsenMptr/yi41PUwGyD3h4GOf8Aw51qRn03sEqndKlvdz8HjCXTqeOWT7Zm8dxcvspRw88nO9z/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8" descr="data:image/jpeg;base64,/9j/4AAQSkZJRgABAQAAAQABAAD/2wCEAAkGBxQTEhUTExQVFRUXGBwYGBgUGBoXFxgcHRcXFxcYFBcYHSggGBolHBcXJDEhJSkrLi4uFx8zODMsNygtLiwBCgoKDg0OGxAQGywkHyYsLCwsLCwsLCwsLCwsLCwsLCwsLCwsLCwsLCwsLCwsLCwsLCwsLCwsLCwsLCwsLCwsLP/AABEIALYBFAMBEQACEQEDEQH/xAAcAAABBQEBAQAAAAAAAAAAAAADAAECBAUGBwj/xABLEAABAgQDBAgEBAIGBQ0AAAABAhEAAwQhEjFBBSJRYQYHEzJxgaGxkcHR8BRC4fEjUhUzYnKCwiU1U6OzCCQ0VHN0g5KksrTS0//EABkBAAMBAQEAAAAAAAAAAAAAAAABAgMEBf/EADQRAAICAQMEAgEDAgYBBQEAAAABAhEDEiExBBMiQVFhcSMygRRCBVKRobHB8DRictHhM//aAAwDAQACEQMRAD8A8ijsNhQAKABQAKABQAKACzSC8AG5LG7EgZNcbw0BQMMBCACSIANighMTDV2UJDMObnFjIQAKBAP6wwEecP3uMQGWggV8PgBDVoFsqQEmY3vaCknuH5GAJYaQ1b2Y69CcB/SC1G0F1Y6UEsDDUXJqMuASfA6VAP8AAQRaimvYJpWRclhC8pVH0Ld0gkuXcvkIuGNJu/RagRSsBJGpgjOMYNISklEipbgDhGbm2lElybVCCCS2vOCOOTlpYKLbpk0Sd5uEaQxfqaWXGHlROWgYzyjSEF3dhqK1gqkuoxjmknNkZGnIhGZI0AhNAMUAChCFAMUAB6ZV4GI3acuIkRRr5MNDRmKTDGRaGAWUi8AG1QymiRA69doaQJGPMzMMZrdGui9VXLw00orbvLUcMtH95Rt5BzyhOaiJySO/kdRtQUgrqpKVfyhC1D/zEj2jLvL4J1nLdKuriuoUmYtCZskXMySSoJHFaSApI5sRzjSOSMtilNHIvm2UacWUOQxvwh0k9wXIkglho8JW1QJCsH1MFxSfyPYkEkljZhF6ZSdMFvsyLjDzeJuKj9he2xK6iTk0PynwG7GKBhB1PtBojGKY3FJWSXN3nGloqWRKdx+Act7QMgsT8YzqTTkTTe5NUhsPONHhS0laOApACxyEaOMVkSLpKZEThiJ0iVlSyORKmlJsgicQSeMZxyuMm/knXTsgFkXeIU2tybd2RiWr3AeH6AREG4C8oYChWAoNgGgAeACSDABq0M+FQi9Ml4hCAoTqOGAEUR4QLgZbkUjQOwLalBIhIRkVc59YpKuRktgbKVV1MmmR3pqwl+AzUrySCfKE5VGwukeu9P8ApWnZElGztngImBAUtbAlAVrfvTVMSScg3ERjCOvyZmlq3Z5BUbWqJiytU6cpeeJUxRPle0dCj6ijT+Du+r7rNnSJiJFXMM6nWQkqmHEuU9gcRupHEHS44RlPHGlXJMofBS63eiaaGqSqSAmRUOpKRkhQbGkf2bggczwisMnKOkcHZwhID68I1uKbK2RIJJIBsweKUW2kx0yLhm1eJTVJLkCRBLnJvtob1StsN3uPYYfiYqow0lJKNETMN+BziXOTtxJ1MdMkuAdYpYW5JMahvTJoAGL4CKiox1DSSsgqZuhPxiHk8FFCcvGkMuYVEejRMpyk9vQm22MlBU54ZwlGUrYJN7kkSXSVcIqOG4OfwCh42SEkYMRzjRYl29TK7a02S7MBDnPOK7cY4rK0pQsLTyhhDjO8XjwrSrKhBVuUmt844vXBgPBSsBoe1CH84PoBoP5AeABoSAfzhgFkrZs4VAadNUQgL6VvwhUIVoEAOZOYZQ62Az6qoJe8Oq5HRQUb2D2ilXoZ3HUmB/SsrE39VNw+OEfLFGea9JE7ozOtDF/StZiF+0DPw7NGH0aHj/Ythx4OXUM3N40au7Zb+xKObDSGnX7UH2j2TrjH+i9ndr/WOjFxf8Ocfq0c2Cnk8uDKFXueOYrEAZmOhPakvZpfwOUG+I5D9orQ93J8D0+2ILAwsHaDUlVIdq1Q1yCdCYVTav5YvJqwglgKvoHjRQjGVSfBSikwfabrDjGfcWmkLVSocqUouMxDbnOV/ArlJ2N2Rwvzhdp6NQaNr+QvYgKSOTmNuzGORItQSkicsgKUeH2YqDipyZUatsHLmgJPEmIhlisbRKlUWRM7cCR5xDzLtaUJy8aQ0yc6Qn4wTzaoKKFKdxoUye4Ay+cKeZyioilO1RJFUQAGFo0j1OlVRay7AuF/0jn+NzMe7mK9hQzFhE0wHa+UPewFhsLQgsfDnb9IYCCDa36wl6AkmWS9oALkikJMDEXpNFYRIFgSGhAOZR8LQxAlUzteGq4GCNA+msF7CAVFEQ7xRVkdi7SVSVMqolh1SlBTcdFDzSSPOE4pqkFWet9OuiqNsSZe0dnqCphSAtDgFYH5T/LNS5DHO3ARhCbg9MjOLadM8gqtiVEtRQunnhbsxlrfytfyjfXCv5NLR3vV/wBWk+dNTUVssyKdBCiiZZcxrgFJ7qOJLH4uM8ufdqJMsnpGd1s9LEVtWlMs4pEgFKCMlqLYljlYAeD6xeKKhvIcIqPJwySWAAa8apy2ikXb9CKLEk3doHDZuT3sTW1sljAU44Q3OEXt8FOSUtiAxEAaE2heckl8kq3sS7HvEnL1MPtfucnwPRs2yTJGD4mL8I6b/krxTQ3b3Vzyie8ot/Yu4tyBmEgDhlEPJJpRJ1NpIW8SeIg85Sv4DybsYSzhxaQu3Jx1C0OrHXIIAPHSG8LUV9lOD2ZNdOxA4xcsGmSQ3jdpCVT7wSIJYGsiigcPLSMuRv4RBLD+poQOHlRGfLwloWXFolSYpwp0Ii4t5RHvgXsja/pC23YvQrW9f0g223DYNJQCTeFa33CzQk0Ttf8ASFf2ImaDOE3V7hYhQDnFbXVgWJGzxEtqhWacmjA0gfsOQxls1hAgKk1+OsHoAb5w7W4BpIuLaQL8D9luWiweFX2Kn8lOvQGMCrcEc5WAurS0arU7rYvc3+hEzaUlRm7PTPWnJYQgrlKOiVA2J5i44iJlHHaU2JqPtnoKesba6EtM2Soq/mCJqR8GPvHN24t7Mz0L0zj+l3Sba9YhSJ0qbJlGxlSpMxCVf31EFShyduUbRxQSbsqMF7Zxc2mUh3lrAbNSVAeojfVji37NLigacRwgWYW+sNObaSGtToj2dgScz+5ie2quT9i07bkypIKm4MIrVjjqpDbjGyImE4QBlB3JOklwGp2qGwqIfQn1iHGbWr5ZOmTVhU0wxMTZnjZdPU6fwWse+5HAMD6k5+cLRFY7+wqOkKpSQsZWEavQsq/BdxUkQTPG+dSbREc0VrfsSkt2QVNGAJGesQ8q7SgiHNaEicyeCpPARU88XKNcIc8ibF24K30yh9+LyqT4HrWtClzhjJNgzCCGZd1yYRmtdjyZgKyeVvSHiyJ5XJhGSc7YCoW6iY5807m6M8juVkgDisfOKpuVKQ/fJG+E8HiN9N/It6JMXFhlFVK0th7lij1tr8Ilt09iXdHQ04ysMondtbBTBTp7A2GcJJ6RUxIqb6ZRVSv+B0y9TTXAyiGnSFuTm1DPeB+7Ybg/xCTq4h0rCgSpgtbWEqpbAOku9gOMV5U2kFBylszp9iCqe7D2dnsPq+XUSJU9E9AC04sJSbaM4PERj3Yp00RqQSp6qqkhhPk5vcLHyg79cIO4XujXVDJQrtK1X4hX+zDplD+9qvwNuRiJ5pOxSm2dbXzapEqcikpUIMtA/D4lIwLU7FPZpIwJbiRGaq9ydvZySdt9Ik96gplc0qH/AOsaKONvmikom70Z2ntacr/nNLIp0A3JUpSlf3EpUfiT8YJxxpbO2DUUtmQ6zq5Ctj1ikKSsBOAlJcYu1QhSXGoJaIhtJEx5Pm7eJ4MPSPUbyOXxSOtamxkye65zgWHi3yLRsrYjhAVxe0J9uKl+QelJkjUjE4FmaKedKVxXobnT/gHjUQA2tud4y1zcVH7J1NpJDkKJUeGcOsjbYNStsXYHd5+kJYJeP2Ghkk011B8otdO25fQ+1bf0RMjcCtSconsfp6vbYdvxTJKpmUA+Yv8AOLl03mor2N4vKhJpnUQ9hrAunvI4gsVyaIS5BIJ4RnDA5X9ERhaZFMokFWgiVik46vQKDasjhLPpEJNq0Sk+RoSoI8Bd3FcEDhGz0at16K2sjZucQtOnYNqJbri5Zs4rwvnYe1h6RuOuUS60vcnajelEN3tM4KWpbhtZlVq+euUJadPPsWzRWRNDm5ZrRfjb39FbGzQzAwz5xHjsSkhqybY2/SBVTpBW3AOVOU9g1o0qV7L0VTsDNqFbt2GkJJ0tw32semqc97WJlGNO37E6NbtQxYPaDxt0g2TPSqGcpXR0lJKVIdiCQRhng5jkYwSaypGa/ceejblUlIIqp6b6TV/WNljjs2XpS5PQtkbdqD0fqKgTlmdLMzDMUcS91YIueRaOeSislIzklqpHOdEenlfMk7QUueVKk03aSsSEbqgpnskPbjGmXGtSpUVOKukZkjra2mGxLklw95Q+REbLo1at8miwq9zvOs3b05Ox6eclZlqn9j2hl2suUVrAOYBPOObCorL5cGUK1HPzWT0SLBsSw3nWg+wi2139kU357Hk6sZKjkwv4Zx2/qyb/AAb1JtiTT3SCbEP4Qo4G6UnyJY91bGEtOEE/zN5Qu3BRv7Eoxr+SeNIK24MG+UaOWOLkl/BdwTbI/iBucs/hpE9+K0/QlkXiRNRZVu8YT6hVJL2T3Nmvkc1V0lsvpC/qHcduB93dERUHe/tekT33UvslZHv9iM8skcPVoH1G0V8A8myRMVO/iIszRpHqf1FJlLL52PJqQMROZyh4uoS1NjhkSuyUqaBLN739YqGRRwv5HGXgyRLSvL3i7UcA7rGOsAS/KG0o4BtVjHp5AwhwCTeHgwxUFY4Y1QBlYjk7eUc9ZO587GW+qgd8GQZ84y8tG6Jp6eCZfEN27ZfOL8ta8d6Hvq4CUxt3dc/lGbT0Pb2TvXBvSCf5dMoe+rgN74MuuBbLXP5QlelbewV1wVUYsR3RlGnlqe3ore2bGz8TJy5RFT29EpPYauBZV9YVSp2w3plVID3Vp9iHSv8Ad6KpWyrOw7uZ4wkopIlVsTozmydc/lBqWl1H2N8Okb28ysha8N67ewPVuej9Cxj2HWSye6Jv/DSuObIqyRdmTXkjzCaU4Rre8bx0rS/s0VI9D6IqxdHa8AZGew/8NCowm/1lRm/37HEdCcRlbUB/6gvLkpJjbqFPVv8AJpkTvc5MyhbEr8rx0LHBPyl6NNKtW/R7L1oLA2Js98nkf/HVHD0zUcu5z4mlIr7c3ei0hhdSpZA8Z5XAnee4r2K/O0eRqxnHpk4+kd8nllqZ0vVuOKckgFX5X8OUC6eblTfqw7bvf4GTTBkX7xgj068bfLBY1sOqSllngWEHagoy/IaI7hQhIWMrJ+/SNlDGsiX0XpgpfwDATgGV1fP6RklDtL7ZK06UGAGM5WTG9Y+6/ii9tQLAOzHM/OMnCPaXy2TpjoCLkjGA1gMvaNHhj3YqvQ3CLlQJNODjOgJaMVgi9b+CVjW7BGRuYvTlGMunrFrM3j8dTIzJRSz6xnPFKK39ilFqrIEnI/CE3KqYrfDJzJ5IA4esaTzSlBRKlNtUXUVCWFxlHfHLjcVudUJqisAnF3iA2fyeOOsfc2fo5qWq7IYd072uUTS0NahV48hMO8N/TP5Rdea8v5KryW5KQLHe1y484mvF+XsmtuTfptN7TOE15LyCt+TOr07ve1y+cJLx59irbkohIxHf0z48ouo6ncr2LpW9zV2fhZNzz5RlUKjuRtsSrcLHPlB4VINqZXlkPZGmXzjS1e0fRXvj0Am4t1gOXOHHV40gTe2w9KlV3I714clOpW/YO65NspDF1afGM5JW7Ymt3bPReqQpXSV0oahz/ilrSfaObNpuNGeStjzWYo4UsnX4/fyjphJ+NR9mkXxSPQ+rd1bH2kk54pvrITHPlvuqzKaeo4PoOg/6RBLn+j53L+Q+jesdHUQcZbu90a5I77s5dSUDV931jbTiUt99jSop7/B7J1qLw7H2dZ7yfH/oyo4ulko5bas58LqXADpisp6N0DC6jILeKVLhY5N5rjyEW3O0jyNeM47Nx/SO2TzNSN3rdskZS3Lm4T9iKWLI5NXwh6Z2RTTE4L5ufDWFHppNQWrkUcb2G/DWJf8AM3qzwv6Z6W790LtbXfskaO6g+QeK/pd3vwiu15Mj+E7t+96axP8ASvx35F2eEhlUx3r931iX07Sk74J7b33IKlKGHnkIl4ci0r54E4yVIcTVBROuReBZMkZuXvgNUk2xIqGSU8dfeHDqHGDXyNZGlQVc4FKU+D+UayyxeOMV9WW5rSkGqA60p8/v4RvmqWSMS5pOUUQny8SwOV4jNjU82kWSKlOgE+Sy8Ijmy4ayaYmMoeVIEpLFjGLhTpolprYsqJxh0aZR1tvuK4fwav8AdekG4wq3S758IztaZeP/AOEutL2HJS6d05cM/DjFeGqPiO42ticop3t0u9uXjEeFS8RbU9jboynd3Tl8frE+Np6RbWtittABjunPPhyMJadL8dxKq4KAO/3NMvnG/wDd4x9Gnvg1NnEsnd1+MZtypVEm3tsGrQpl2HP9IdZPLZB5UyolKsQuA6Yusmpbrgqm3yVZybJdWvwiVHZXLaxJbK2KlCd65Je3OJlHElLcUlFJqzcBSxZJNoTcLdL0J6bdI9A6lZ38afLIYKlJPiym/wA0YdTvCLojLdI4DaMpSSU2DTFJ5uCRf1johrcYtfJolKlud71RJeh2kgl7n1kkfKObqItZFqZlkXkcD0DSAutALvs+f/7Ek+0b9TCCve+DTIor38HNdogZD8nrHQpYk9l6NNUU/wCD2LrZXh2Vs4M95dh/3ZUcPSTcc1pWc+GVS2A9ZCinYWzEgXJkW8KdZgwybztpb2ODfctHki1LZVtQ/pl6R2yeZxl+Tdue46hMdWXdv4cuecVJZ9UuOAqe4yZcx030tyHOEsefVHf1sGnJsRCF4RwKreP7vGahl0rfZsmp0vyOor3z5K/SHJ5k5f7jbnuN2ygUuMhYcRB3ckXFNcL/AFBSkmlQ34rdUGuowv6h6JR+Se74MsJqAVp5A58WjpjnjKcfo2U05L8CQQRMV4+0OLi4zn9j2akwc2nGBLZlr+MZZMC0RS5ZEoeKr2CnU5CgkXeMMvTuM1GO5nLE1LSiCJhSp9RxiFklCdv0TGTjK2HppzrJNnH0jp6fNqy3I1xz8rYWnViWo+QjXC9WWUvguHlMq1nfMcfU33HRjkfkHKVbhxi/pb1joancJai3qdbiCFusOOJt9tDUcic1aHUvJDb7ILjO3teJ/U0xlsFTpBJaV4lDduHP6RTjl1SToKlbNehKmQXHAfrGTU6i20Q9WzIbQlqZYccT+nCGo5PJWOpbozMKsSTiFxw8/ONEp6otyHTtbmhQDd72SsvPOOdxeitXshrbksVqRvOvT4w3GGqVy5Brd7lCXgdNyeOcNdvxtvga07AJ5S3dJ3vThAnDTsndh4pcewtMbrAQ3yi5NtSqJTb3qJuJKy1gHTAu5q/gXlZ1vU9MKa4AkMqSsAeBQrz7pjl6mM+0nIyypqKOa6W0+GoqElTNPWG4Os/WLxxTxpuXsqKWlbnX9SLFG0UAv3DxzRNEY9UoKdxexGVRUlRwnQHD29SE60NQP93f5Rv1LxcR+i8rjWxzYnizJPc4fdo6Y5lqTUfRsppPZHsHXCop2ds4AOXSP/TmPP6OclmuKObBJrJsiPXCSnZuzUgXxIt4SG+cPp3LvNr5FjctTo8iWpbKt+YP42y46R3Slmalt7OhynTEtUx12GQfkOXrDlLPqlsuBuU7YhNW6d38uXEWv6CEp5VKPj6DVO1sQTUEBO7q78c8vjErPNKKa92JZJUrXsdVUGWGuo29of8AVJqaa5Yd3ksInpKxf8sdEM2OU079GmuLkD7MFCeavn9Iz0RliS+WTpTgvyRXRgrIFgA/n9iJn0ieRqPpClhTlt8FcoUEv+UxyPHOML9My0yUbCJqbofJP28bLqG5RUvRSyftRZlLCphI0DD5x2YpxnmbXo3g1KdkZUkKKyeJA+sZQwxnrkyIwUtTKQknDi0jh7MtOr0YKD5JU87C+sVgz9p2OGTSRxO5OcZuVu2S3fIXcwCxcG+fnfwjp/TeNWnae5onDSgn8PFqxHP940rD3Kt00V4auQbIwm5cH58Iz/S0Pd7CqGnkKns8Y3ixHE5+MX+lru3VFeOr+DToCjDmXB9H+kYPt6OXyZvTp/AatCHObEc40rFrd3uivHUzG3N2xzvneBdpRi6d2FxpGpRYd4BJ5Wy+kEtPklH2J6d9i7UG4ZGacrQ4vyVQ9DXOyM9BUyWTkpvcffhFJypVHhjWqlt7BVQWy8hd/nb0i2stSSKqVNBKWWsruoXToIcoZHLeXKB6m+eUayEWQ68x9iMIwvS5S9GajxubvVmsI2jT71yqYln4y16eQjDPGHa2e9kZEtHPDNvpt0CqptRPmypQmJWvEllpBZkvZRGrxGHLijCpc2TCcFHcv9Uewailm1gnSFygtEvCVAMojtHAIJH5hC6vJCUrgGWcW9jk5NMjZRM+plqm1E2WpCaZJwpRKU4UqomAWJFgkX+W+TL32lBVtz+C5S7m0TLl7c2YpsWzJqLFuzqlG2tlRpD+ruOn4229FJZdq+D2LpL0alV8mklLE9KAMSVSyjcHZMO1KwXsWDB3jz8WeWGbn7OeGRwlZ5/107alrNPSyDjNOplkNhBYJCH/AJrX4ZR19NDMv1EuWa4ozS1I8ymLWy938w8svjpHZOeapWvaN5Sn5CmTlut06B+Wd/UwSzZU5XH0DnK3t6EKxlAlJG79nwtBHqakm4+gWV3uvQpVSn+GOBvytBDqMb0WOOWPjZJWEpVldfzH6xT7c4tp8sT0NP8AIplGCpTWYW8b/SDJ0sXOWn0ipYY26KxkqAQRd7gcDnHLLDkgotezHRKOknLqiCrELn0aLj1Moyk58vYccjTeoKCChCeJHpnG6lGWOEX8mmpOKQ86nCpnDd09IMvTrJlpfATxqU6RSTiS5D2sTHBFTg24nP5RdoNT1ASgjXTzEdGHOoYpRfJpDIlBoPlK/wAMdGy6ajXjGAm0wCAddfOOfJ0yji1GUsVQsqxx1Zg1ZohC2Wlk/vwj01HLU4UjsSnvHYWNZwKwjhnxtfhDbyvRPShXLxlSHZTrThFw+fl55QVkucdK4CpW1QyVK3FYRa2fl5QryVF6ULyqLo1KHFvjCL3z9uOUTJTuUdK+Qalb2LNSV7hYXDZ+/DKJhLJcHS+Ai52tjFmhbKFt1T/5rRTWXtyVLZ2Pzp8bGnQpXizSHT7fvFTjkc3vyganfrcs1CVYUHEBdsssx55RlFT8Xa5ohaqVszlyyAsFeRfTxhyhUZJz4djceVfAKoQnEXWWKePv6WhuOPU058odRt2/QqHs3RcmzHM/tEpYfG363FcNnZsJKAkWNlcNOfpaMo9pJOr3ITjSGkTcBJQlSVJUCCHBGWouNfjFS01JaHs749FOqexqzelVdLxYJ88WcYllQHNlOP2glijJyXb9WJxv+0eT1n7USQMaFjC47RCfdIB1Fol9EpP9lWvkHgv+01KPrhrGSJlNTrBGhUj/AOzRmv8ADpumtrI/ppeiyOsejnAfiNlyy5IcdmsjN+8kHQxUOi6haXGX1yNYMm1Mn0t608dOmVQIXKUo4FKmMChIs0vCTc/zaaXynH/h+WMlJ09xR6eadv5PKlGYxsCywfNwfg5Ed366i9lszf8AUSaS9kZkxYx7ozBtpl8chBOeZa1XwEpT8th5lSXW6SHSPLO55Xhy6iVy1R9DeR27XokmsQVB7brX9ocepxuW/wDl9jWaLlv8DS5aFCXlkfbXzhxhinoW3sUVBqIJVGMLjPE3k7RjLpE4XF15V/uS8Xja+RlY0letmJ9jES70HP38i84NhJNUCUDgG82YRri6mMpQXwVDKm4pjrQCiYWu/s0VKEZ45yre9huKcZP3ZXnUxQpOG5z8xHNkwSxTio81ZjPG4NUEpaneUVaj20i+n6mpNz5Lx5Kbcgg/qSeLnzeNUk+mf2Vs8TK1TTYQk8c/eOXP0/bimY5MelIGZxwhOgjN5pOOklzemi9Wq3AOLR39S/01H5OnK/BIOiWAAGjohigopOJagkqAbmNxMLKHH4OYwaxLLevZkVHX+7aiGFOBQEzum17cm4xnoj22tfD2JqOlrUEOHEk9obhsw/6Ro9OuMlPnYrbUmpEMIwqHaZFxceMRpjplHXw9idKSa1GnRFOIHtDccR68IUlDUnr5W43pteRZqUpwd8uk2vz0HhGXgo7y4ZnUdPJlTUIxnfLEcT68Y304tTTk90aVBye/otbPKGQXPA58D+mUZPs6Yvf4ZPgknuXqlCcKhhNi4scvlrnEvtJS8XsS1FJ7FUS04i0s3Ta3xb0jb9PU6i90aeN/t5REo7hEvik5ffxhwl+1qH0EXVeP0TpJagBud1XHif1zgbmo7R4YW6quD0jq/wCiaartFz37NKgAlJbEpgouoaC0cXVdRkxtxpK9zDLklHaiz0/6FS6eX29M6QSErQolQu7KSTd3sxfOF0/U5csnFvdoMeWcm18mB0U6Iza9ZKl4JKQAtSQ6iTcJQ9n56cC8a5+oyYtLtNtFTySiehSOrDZ6UgGWtZAbEqYt/QgacI4/67Pa34Mf6ifyeI9K9mpk1k2VJURLlzShIJxEBr3Od3z4x6vTxyzxQnq9/wDJ141JxTsyOwWB38l8OOvrlzjTs5V/dw//AD/kvRNe/YlSlsreFlg5eBflnlBLFmV+fDBwyb7+zr+rfoga+ompnLIky8KlYLKUSd1IP5Rulzyjl6vPmwXG+WY5sk8e1nXdYnV1IkUc2ppcSFS04lJUoqSpIzZ7hQF+cc2P/EcjbUt7Mo9TL2eQLqrqxJIdHDx9Lx6UupptST4Op5N2mvRNC0LUMjuN4ZeucVGeHI1/8Sk8cpK/gGijBwEEhxcjPJ4zXSxbhpbRmsMXpoEAtKRqMeWpL/NoyrNjilytX+5PnBfyTNUCJgNicgfBo0XUqSmpbWV3U1JMLOpQpQ03dPICNcnTwyTS+i54oyl/BRONKf7JPt+0ef8AqY4Nf2tnN5Rj9X/wXpU8LXbRPqSHj0MWaOXKq9I6YTUpr8FeZTApWrmW4MDHLk6dShPJ9mTxppyK5mkJw6Z/fKOfuzjBQfHJlqko6WX6llKQOJfyaPQyuOSUI2dM6k4xK1fL3wwuRpHN1eP9VKKMs8fLYrhRcO9j8LxyqUlJavRlbUqZrFY1Ij2ZZYr2dupA8SsAJl3QeWmdoy83iT7e8X/wR5aP28MncL/q7KHLS/hGjvu329pL6L31ft5BMcDdndB5ePnaM1FrHWjeLIp6f28BR3wezsocvH2jTfuKXb2kiv7v28lmiJCf6u6Dy8fOxjBxkoV2/wBrIaen9vBs4CXGAMocR96wVLU/DlBvb8eShMp17hwBwcOf+HyioynUXpW2zHcqWxYpqZYxBk54hfm9rcoUu41JJL5FJTpqi8uSskd3eT9+8L9Ry9boFrv8lIyVjCXTY4TbyvDTy1FtrbYEpbbgZstQCt8bpfLz+ZgcJpNauNwqVPf2GlSrqGPMPp4fIQpwtta+VYO7e/J6F1eV9RLx9lLVPlqYrAIBSpmBD8Q9uQjg6mEJU3P0c+WMX/cWesDadRNly0LkLkSisDeIxLWxwpdJsM4npoYoyUnPcWOME95HQ9WWzJlPSqRNQpCjNUWVmzJAPhaObqHFz8XaMsrV7AOsiftBKZIoBMcqUZhlpSosMOEHFkC6vhGnSQwO3l+q/wCysUYO9Z4zI6PVe0Js+ZLlzJq+1eYoFKUhdioEkhIVy8I9SS6TGtOra7XJ1vtRTWo0pvVVtBlESTdiB20t3570ZPP0zUkptWyHkxNupGFtvo1U02Ltpc2W4BBUHSSHtjDpJtoY6EoZFPt5Pg0SjJPTI3+rWvq6erWaeWalKpY7SWGSSAWCkk2BBPm/nGPXdP7nP1av39EZ8f8AmZ13WV0jrl0kxCaCbJkqS02ZNUgkAkDClKSczmY4OnxpT2ep06/Jz44pS2dnkH4sPvJIdGoz/SPZ/qlq81Vx/wBTt7i/uXoSZKF4Mu5p5Z87mBY8ObSl/lGowm1+AcunUOzKS+djkOMZxwZIODhIzWOUdOkaTVWSFAjfLk5Zn5mFi6hpRjNU73Y45Wq1fJOdJSoLIZ8Wfwi8uLHkhOS5sc4RnFtAjilr1UAn0/eMH3MGR+6Rn5Y5MIhQUhAOqrjwcmNoyhkxQi/nc0TUoJfYKfIUFqKLMH+IyEYZcEoZZPH63M5Y2pNr0Rlzx2eHV28if3hY8y7PbfP/ANhHInj0h66TiKAOY8rRv1WHW4RiXmhqaSKcrcmX0LRxQvFmWr0YReme5ckrCphIyAYR3YpLJmckdEGpTbKtRKJmKCQ+scebE5ZZaTHJBym6Kxjm55MG2XRPU5GPveHhHb3p21q5OjW91fI34hTDf7p/Tzg72RxXlwHclS8if4lTnfzHKK/qJ6m9XI+47e/JDt1MN/um334RPeyaUtXAu5KluWJVUQTv94cvDytDeabbuXIObd78l+TtEsN/L9oy7ktrlwTqfyF/GguMWd84Wt7+XIN+rDSq4ODiOTG8LuN72/gL+wwrEtmbHnEN7cvYlMHMmJLi976w3W6DYEUpJyzENSj/ANDtBJCUhi2VoVrbYVo9Y6nSMNQGZlI9lRydRzRjkLHXHUCXS06zkKqWS3ABZPoInArb/AY/f4Op6N7fk1srtpBUUYineThLhnsfGM543B0yJRa5KvSrpbTUHZ/iCsdpiw4EFfdw4nbLvCHDHKfA4xb4PL+rfp1S0curM9Sh2k/tJaUoKlLBBcgCwyTmRnHV1GNzcaXo2yRbqjtthdZkipnIlJpqxAWWTMXJ/hubDEUqOEc8o5pYmluYuNHVbc2Wipp5siYHTMQU+DggEcCDd4iMnF2hJ0eM9QwP42a5JanIL8piI7+s3xxd2dGbeK3PR+tZTbLqCA/c/wCIiMOik45k0Z4XU0fO8mrG7iDbpBJy0+ke7DqoNRU1vTR6CyrbUKXTIVgKbWOViYcenxZHFwdbPgFjg6a2ISwtGB94OQwz1iI97Fp1breiVrg18EkLSsJBbvmx/wARiozx5oxjL/M9v5ZUXGaSfyAnSFICik7uIW9owy4Z4lKUHtfBnKEoJtcWWJU8KK3DbuR83946IZlllLV8GkZ6m/wVplOU9mUByfdnjln07xaJY+fgxeNx0yiFp5+ITCbcuTNG2HNrjNy2ZcMmpSbAVdMEpQwubHmc45uo6ZQhFx5ZGTGoqLQSmnlUwPZkkfWNenzPLmSfwVinqybjrpsalnhYeLQS6dZZTYPHrk2VqKcEkvkRHN0uWOOdPgyxT0NlyhL4lcT9+8dvSNSUp/Zvhd2zOn94+J9482cbnL8nJNbk3tllFelsVf0Pr3c4d0+B++BAW7txBW1UH8BAi/dzgvfjkE/obCQO7lB6W3AfwOFl8s4f8cg/wTTMVYtlaBtreh2wqVKuGHGDdbV9i3CCarleC5fQxhVKDXFrQ7ez2ETFWq9xa8JqXFrbce/IUVp/mF7wO99xbnrnUXPxoqi770v2VHH1S3Tsxy8ljr6U1DJuz1AH+6mwdJ++h4eSx1F/6tL3/jzP8sT1F69ycr3MT/lApLURGhm58xKjTo9VuisOzNLqf6HypdKirnISudNdSSoP2aHISEg5Es5PMDSJ6jNJvTfAsk3dHSVvTmll1qKH+IucpSUEIS6UFQChiJI0LlnaMlik4a/RGh1Z1AjMk8L6iik7QqSP9mv/AIqY7uoUVBV8m+StCPROtz/VVQ39jP8A7VEc/TN9xURib1bHzcJpDONTfTWPV7jX7l7OtS+SUtrFJYgnLzioValF00wVemGkVJThCssRv4vp5xvi6hw0qXy9zWGVxqyZkJWAU2OM3Hif0i3hhlipQdPU9/5H21NJx+QYnFLpWCd8bzWzBPtGUcssdwyL+7n+URrcdn8olWUzlanLgD2u/lF9R06nrmuaKyY9TlJDUs91ISQQQk565N6CF0+fVOMJKqQY5tyUWvQCqpt1SwfzG2jO3vHP1HT1CWVP2ZZMdRc18h5FQFlA4Ak+LNHRizxyThH4NI5NbigFRLUFqUnS/pHNmxzWWU4etzOcXrckG2fM3VE6Ek/B436PIu3JsvDLwdldVMBLxa5+RMc8+mS6fX7M5YvCx6KoCQQfEc4fS9RCEJJhhyKKaD0UoFLnMkmNcGNShqauzTHjUlbKL3zzjh98nOIcHyyg9VYv5LVNLcgvBe/I/wCTXk7Ptn4RF/ZLZXq6RruecPUvkL3Mwy9HNsoq1XP4KL9LRg8WMS5KxNmlK2cGyNoSaFYKqoQAbHiIE/oEzGqEAHI3i9t9i0ABy3TwMUq+BfwJ/wCzkfSBVtsB7D1CVkuWir7RaJbrltjUEvuqyc3jk6iLb2Rllts0OvStlTaGSJcxEwioSWQpKiP4c27A5fWFgW+4Y1uXupSqlo2cyloQTOWWUoA5JuxMLqN57Cyc7FHrpwThS4VJU3a90gs/Z5t4Q+npXY8f2dF1abekzKOVJxpE2SkIUgkBTCyVAHMENfi8Z5VTtEzW5pbdrKKkKquYmSJzYQoBHarOSUg58uXhCipS8UJXwa39Iym/rZb/AN9P1idL+BUeHdRtSlFdPMxSUfwM1qABPaJ1MdvUu1sjbJuj0HrY2hKXsqoCJstStxglaSbTEHIGObCnrTRnjvUfPBWQ7h7guI9RzkrtHU5NcjYQXIscX0gqMt4/IUnwOJhGf82frD1uLqXyPU1s/kIkkXSclOz2i4NxalD0xq1uvks4hMSoG2+La3IjsUo5oOMlTtG6cciafyBWTL7QMSksxOjiz/ekYSb6dzVWjNt43Jeg1TIxqBBYhLgj0jbPheWScXVKy5w1NNfBXp5wKAg54gPUGOfFljLF25c3/wBmcJrSosVUCmbiSNHPqDB1EXj6hSgvVsMicMlpBaWZiQs8SfYRrgn3MU5P3ZcJascmUFylJSC9lD7ePOljnigpemc0oOEb+S7NV/BHMAR6GT/01L2dEn+mVaylwNd3z8Y4up6btJNGGXFoSLez1DBnqY7ejypYqN8Eo6NzPY5WjzPo5RwTna0L7A09nm+l4TA6WmVbS0SSVNonwvDTY0YyEuXtaK1MZ0FBItENsll5ZYZwr+xGTtCfbPKKT+yjnapTk73MRaa4sZW8884dr5GIeJ4GC18h7GI55W8oLXyFk5IANjlD1f8AuCze2Y3EWiXL7JZuCws3GItiMTawBzALXjRX8FIwJiEg91r6DTyh7fA0kvRAITpa/wB2hqr2GkqJgGwIBa0WrSXDHuRShJazFm4RC0v6Fsyd/FxFXJfY90MWU5GbAwPTJtrnYKT/ACSK2cKvceH3aKcmrUxt/IlBnbJxaFJad48A9uCTguRmCD7Rpakm482iti4JuNMwG2X7/GO1ZVlhOMtjZT1xkmQQeymYVE4cNn0vl7xnFrp81Tdprb6En2p0+KB1MrdlqSLvpq94jqMVY4ZILcjJFJRkkHpZwWVlmsBfzjfDlWaU3XpGuOWtt/RnBSkJNrK19LR5uqeKD+JHLcoR+mXq9LoSBqQ3wjv6uOrFGK98HRljcEilvBSUKOShbSPPSnCaxyfDObyTUWW9phwkDMqju65NqKXtnR1CtIz5sspLGPNnjnielnLJODpjRP8AyIceEAF6jzyhbUJm9TqLZRPsRXrHNmhjA0km7tDYWdFSy2GUQIarFtIaA5+tBfS0Wm7GUk0xPDiIdjsOnZ5PC8LUFjqoDy4GHqCyvNpCOHCDV+B2VTLIOQtDTYGjQEjTKEwo18RbKI98EmRXq8f0ilQ7MsnnyjS/sZG+o5Q3fv8ABXO4wbQtb1ETt6Fa9EieIfWKdrkb+xJ4pOrXyvAvmIfgQuwNizQ9nsw29iK7X1EF+pDv0xzuu2VjDfjdC4HmakHhBPe5RY38ocqcEjO0W5ara52Kvk0AoTMQa+EZ+Zt5tHoqcc6l80dFxyJ38AaSaXloUGIc+IYtGXT5JJwxyW6JxzpxgwcxSkKWoDdJbzZ/nGM3PBOc4rZ7GbcoSbROqQ8pAH9lvhGnUpy6eFfRWVXiVA6eaStCVDuv7RlhySeWMJeiYTbmov0Q2kN8NweJ65PvWuaF1H/9NicifjmJezA/GKw5nmzRv0OGTXNJh6iWCb8I68sU5WzXIk3bMt+ceIcQgYANLZ6b+0JiOmppNoixWAq5QhoBqNIeB0BryhaJERnAcIAMesQOAi0ygdKgcobYGkhI5RLEEEoHQQWAGfSBshBYGFW0rHKLTQ0F2dKvl+0DBm2JNtf0id/kVmJtNLa8opMpGHMHLl9Iv+BkH8vrBaGO/nr9YYWIcjyvAtuGAieNj8xBd8gSJ48XeH+Qt0IFs8riKt8PgBshxBEJOt+UNbDmztkRDvTbX0HCHmakQS2tob90FRNKSSNUtG0Mrg3KPtFqem2i3UIKjLUhnAJvrlb1jvzwlPRKHKVm+RN6ZIgF45KjqSfcMPaM1Lu9LJy+X/qJNzxP5ISFqCkS1Bim/jYtGeGc1OGGa4IxyeqMGDq14Z2LgxPtGXUycOp11+SMr05bLNIsKUpWlgHjrwSWacpm+KSm2yjTnDN5ORHnYZaM9/bObG6ybhK6fvMNBG3VdQlkpMvLkWoqR59HOIQwNTZuYhMTOrpcozJKe0FQ0wKNNPvDsDdpluImwBVkxhABz9XUF4sY9NMgA0JazCAu05hAWym0AGJtJMNMAWz84bYNm6DaJsRg7W1jRFI56ZnDtDIh/vlFb/IxgfLwiUxWOrn4fSG9hvYf2zvDbGxnYcjaHdbhZLK+li0PjcBxbwuIEqGNl5iButvoXA+TjlD4bQ+GxxYkcoa2bX0FU6LuzphxhOgSW5XEeh0eSXc0/R04JPXXqgQdDCzLX8GU0Y+WJqC/bJ/9kbw/lk9orwzEK5fONOtlozxkVnenImFkkL7Q8d3yaNsenMptr/yi41PUwGyD3h4GOf8Aw51qRn03sEqndKlvdz8HjCXTqeOWT7Zm8dxcvspRw88nO9z/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AutoShape 10" descr="data:image/jpeg;base64,/9j/4AAQSkZJRgABAQAAAQABAAD/2wCEAAkGBxQTEhUTExQVFRUXGBwYGBgUGBoXFxgcHRcXFxcYFBcYHSggGBolHBcXJDEhJSkrLi4uFx8zODMsNygtLiwBCgoKDg0OGxAQGywkHyYsLCwsLCwsLCwsLCwsLCwsLCwsLCwsLCwsLCwsLCwsLCwsLCwsLCwsLCwsLCwsLCwsLP/AABEIALYBFAMBEQACEQEDEQH/xAAcAAABBQEBAQAAAAAAAAAAAAADAAECBAUGBwj/xABLEAABAgQDBAgEBAIGBQ0AAAABAhEAAwQhEjFBBSJRYQYHEzJxgaGxkcHR8BRC4fEjUhUzYnKCwiU1U6OzCCQ0VHN0g5KksrTS0//EABkBAAMBAQEAAAAAAAAAAAAAAAABAgMEBf/EADQRAAICAQMEAgEDAgYBBQEAAAABAhEDEiExBBMiQVFhcSMygRRCBVKRobHB8DRictHhM//aAAwDAQACEQMRAD8A8ijsNhQAKABQAKABQAKACzSC8AG5LG7EgZNcbw0BQMMBCACSIANighMTDV2UJDMObnFjIQAKBAP6wwEecP3uMQGWggV8PgBDVoFsqQEmY3vaCknuH5GAJYaQ1b2Y69CcB/SC1G0F1Y6UEsDDUXJqMuASfA6VAP8AAQRaimvYJpWRclhC8pVH0Ld0gkuXcvkIuGNJu/RagRSsBJGpgjOMYNISklEipbgDhGbm2lElybVCCCS2vOCOOTlpYKLbpk0Sd5uEaQxfqaWXGHlROWgYzyjSEF3dhqK1gqkuoxjmknNkZGnIhGZI0AhNAMUAChCFAMUAB6ZV4GI3acuIkRRr5MNDRmKTDGRaGAWUi8AG1QymiRA69doaQJGPMzMMZrdGui9VXLw00orbvLUcMtH95Rt5BzyhOaiJySO/kdRtQUgrqpKVfyhC1D/zEj2jLvL4J1nLdKuriuoUmYtCZskXMySSoJHFaSApI5sRzjSOSMtilNHIvm2UacWUOQxvwh0k9wXIkglho8JW1QJCsH1MFxSfyPYkEkljZhF6ZSdMFvsyLjDzeJuKj9he2xK6iTk0PynwG7GKBhB1PtBojGKY3FJWSXN3nGloqWRKdx+Act7QMgsT8YzqTTkTTe5NUhsPONHhS0laOApACxyEaOMVkSLpKZEThiJ0iVlSyORKmlJsgicQSeMZxyuMm/knXTsgFkXeIU2tybd2RiWr3AeH6AREG4C8oYChWAoNgGgAeACSDABq0M+FQi9Ml4hCAoTqOGAEUR4QLgZbkUjQOwLalBIhIRkVc59YpKuRktgbKVV1MmmR3pqwl+AzUrySCfKE5VGwukeu9P8ApWnZElGztngImBAUtbAlAVrfvTVMSScg3ERjCOvyZmlq3Z5BUbWqJiytU6cpeeJUxRPle0dCj6ijT+Du+r7rNnSJiJFXMM6nWQkqmHEuU9gcRupHEHS44RlPHGlXJMofBS63eiaaGqSqSAmRUOpKRkhQbGkf2bggczwisMnKOkcHZwhID68I1uKbK2RIJJIBsweKUW2kx0yLhm1eJTVJLkCRBLnJvtob1StsN3uPYYfiYqow0lJKNETMN+BziXOTtxJ1MdMkuAdYpYW5JMahvTJoAGL4CKiox1DSSsgqZuhPxiHk8FFCcvGkMuYVEejRMpyk9vQm22MlBU54ZwlGUrYJN7kkSXSVcIqOG4OfwCh42SEkYMRzjRYl29TK7a02S7MBDnPOK7cY4rK0pQsLTyhhDjO8XjwrSrKhBVuUmt844vXBgPBSsBoe1CH84PoBoP5AeABoSAfzhgFkrZs4VAadNUQgL6VvwhUIVoEAOZOYZQ62Az6qoJe8Oq5HRQUb2D2ilXoZ3HUmB/SsrE39VNw+OEfLFGea9JE7ozOtDF/StZiF+0DPw7NGH0aHj/Ythx4OXUM3N40au7Zb+xKObDSGnX7UH2j2TrjH+i9ndr/WOjFxf8Ocfq0c2Cnk8uDKFXueOYrEAZmOhPakvZpfwOUG+I5D9orQ93J8D0+2ILAwsHaDUlVIdq1Q1yCdCYVTav5YvJqwglgKvoHjRQjGVSfBSikwfabrDjGfcWmkLVSocqUouMxDbnOV/ArlJ2N2Rwvzhdp6NQaNr+QvYgKSOTmNuzGORItQSkicsgKUeH2YqDipyZUatsHLmgJPEmIhlisbRKlUWRM7cCR5xDzLtaUJy8aQ0yc6Qn4wTzaoKKFKdxoUye4Ay+cKeZyioilO1RJFUQAGFo0j1OlVRay7AuF/0jn+NzMe7mK9hQzFhE0wHa+UPewFhsLQgsfDnb9IYCCDa36wl6AkmWS9oALkikJMDEXpNFYRIFgSGhAOZR8LQxAlUzteGq4GCNA+msF7CAVFEQ7xRVkdi7SVSVMqolh1SlBTcdFDzSSPOE4pqkFWet9OuiqNsSZe0dnqCphSAtDgFYH5T/LNS5DHO3ARhCbg9MjOLadM8gqtiVEtRQunnhbsxlrfytfyjfXCv5NLR3vV/wBWk+dNTUVssyKdBCiiZZcxrgFJ7qOJLH4uM8ufdqJMsnpGd1s9LEVtWlMs4pEgFKCMlqLYljlYAeD6xeKKhvIcIqPJwySWAAa8apy2ikXb9CKLEk3doHDZuT3sTW1sljAU44Q3OEXt8FOSUtiAxEAaE2heckl8kq3sS7HvEnL1MPtfucnwPRs2yTJGD4mL8I6b/krxTQ3b3Vzyie8ot/Yu4tyBmEgDhlEPJJpRJ1NpIW8SeIg85Sv4DybsYSzhxaQu3Jx1C0OrHXIIAPHSG8LUV9lOD2ZNdOxA4xcsGmSQ3jdpCVT7wSIJYGsiigcPLSMuRv4RBLD+poQOHlRGfLwloWXFolSYpwp0Ii4t5RHvgXsja/pC23YvQrW9f0g223DYNJQCTeFa33CzQk0Ttf8ASFf2ImaDOE3V7hYhQDnFbXVgWJGzxEtqhWacmjA0gfsOQxls1hAgKk1+OsHoAb5w7W4BpIuLaQL8D9luWiweFX2Kn8lOvQGMCrcEc5WAurS0arU7rYvc3+hEzaUlRm7PTPWnJYQgrlKOiVA2J5i44iJlHHaU2JqPtnoKesba6EtM2Soq/mCJqR8GPvHN24t7Mz0L0zj+l3Sba9YhSJ0qbJlGxlSpMxCVf31EFShyduUbRxQSbsqMF7Zxc2mUh3lrAbNSVAeojfVji37NLigacRwgWYW+sNObaSGtToj2dgScz+5ie2quT9i07bkypIKm4MIrVjjqpDbjGyImE4QBlB3JOklwGp2qGwqIfQn1iHGbWr5ZOmTVhU0wxMTZnjZdPU6fwWse+5HAMD6k5+cLRFY7+wqOkKpSQsZWEavQsq/BdxUkQTPG+dSbREc0VrfsSkt2QVNGAJGesQ8q7SgiHNaEicyeCpPARU88XKNcIc8ibF24K30yh9+LyqT4HrWtClzhjJNgzCCGZd1yYRmtdjyZgKyeVvSHiyJ5XJhGSc7YCoW6iY5807m6M8juVkgDisfOKpuVKQ/fJG+E8HiN9N/It6JMXFhlFVK0th7lij1tr8Ilt09iXdHQ04ysMondtbBTBTp7A2GcJJ6RUxIqb6ZRVSv+B0y9TTXAyiGnSFuTm1DPeB+7Ybg/xCTq4h0rCgSpgtbWEqpbAOku9gOMV5U2kFBylszp9iCqe7D2dnsPq+XUSJU9E9AC04sJSbaM4PERj3Yp00RqQSp6qqkhhPk5vcLHyg79cIO4XujXVDJQrtK1X4hX+zDplD+9qvwNuRiJ5pOxSm2dbXzapEqcikpUIMtA/D4lIwLU7FPZpIwJbiRGaq9ydvZySdt9Ik96gplc0qH/AOsaKONvmikom70Z2ntacr/nNLIp0A3JUpSlf3EpUfiT8YJxxpbO2DUUtmQ6zq5Ctj1ikKSsBOAlJcYu1QhSXGoJaIhtJEx5Pm7eJ4MPSPUbyOXxSOtamxkye65zgWHi3yLRsrYjhAVxe0J9uKl+QelJkjUjE4FmaKedKVxXobnT/gHjUQA2tud4y1zcVH7J1NpJDkKJUeGcOsjbYNStsXYHd5+kJYJeP2Ghkk011B8otdO25fQ+1bf0RMjcCtSconsfp6vbYdvxTJKpmUA+Yv8AOLl03mor2N4vKhJpnUQ9hrAunvI4gsVyaIS5BIJ4RnDA5X9ERhaZFMokFWgiVik46vQKDasjhLPpEJNq0Sk+RoSoI8Bd3FcEDhGz0at16K2sjZucQtOnYNqJbri5Zs4rwvnYe1h6RuOuUS60vcnajelEN3tM4KWpbhtZlVq+euUJadPPsWzRWRNDm5ZrRfjb39FbGzQzAwz5xHjsSkhqybY2/SBVTpBW3AOVOU9g1o0qV7L0VTsDNqFbt2GkJJ0tw32semqc97WJlGNO37E6NbtQxYPaDxt0g2TPSqGcpXR0lJKVIdiCQRhng5jkYwSaypGa/ceejblUlIIqp6b6TV/WNljjs2XpS5PQtkbdqD0fqKgTlmdLMzDMUcS91YIueRaOeSislIzklqpHOdEenlfMk7QUueVKk03aSsSEbqgpnskPbjGmXGtSpUVOKukZkjra2mGxLklw95Q+REbLo1at8miwq9zvOs3b05Ox6eclZlqn9j2hl2suUVrAOYBPOObCorL5cGUK1HPzWT0SLBsSw3nWg+wi2139kU357Hk6sZKjkwv4Zx2/qyb/AAb1JtiTT3SCbEP4Qo4G6UnyJY91bGEtOEE/zN5Qu3BRv7Eoxr+SeNIK24MG+UaOWOLkl/BdwTbI/iBucs/hpE9+K0/QlkXiRNRZVu8YT6hVJL2T3Nmvkc1V0lsvpC/qHcduB93dERUHe/tekT33UvslZHv9iM8skcPVoH1G0V8A8myRMVO/iIszRpHqf1FJlLL52PJqQMROZyh4uoS1NjhkSuyUqaBLN739YqGRRwv5HGXgyRLSvL3i7UcA7rGOsAS/KG0o4BtVjHp5AwhwCTeHgwxUFY4Y1QBlYjk7eUc9ZO587GW+qgd8GQZ84y8tG6Jp6eCZfEN27ZfOL8ta8d6Hvq4CUxt3dc/lGbT0Pb2TvXBvSCf5dMoe+rgN74MuuBbLXP5QlelbewV1wVUYsR3RlGnlqe3ore2bGz8TJy5RFT29EpPYauBZV9YVSp2w3plVID3Vp9iHSv8Ad6KpWyrOw7uZ4wkopIlVsTozmydc/lBqWl1H2N8Okb28ysha8N67ewPVuej9Cxj2HWSye6Jv/DSuObIqyRdmTXkjzCaU4Rre8bx0rS/s0VI9D6IqxdHa8AZGew/8NCowm/1lRm/37HEdCcRlbUB/6gvLkpJjbqFPVv8AJpkTvc5MyhbEr8rx0LHBPyl6NNKtW/R7L1oLA2Js98nkf/HVHD0zUcu5z4mlIr7c3ei0hhdSpZA8Z5XAnee4r2K/O0eRqxnHpk4+kd8nllqZ0vVuOKckgFX5X8OUC6eblTfqw7bvf4GTTBkX7xgj068bfLBY1sOqSllngWEHagoy/IaI7hQhIWMrJ+/SNlDGsiX0XpgpfwDATgGV1fP6RklDtL7ZK06UGAGM5WTG9Y+6/ii9tQLAOzHM/OMnCPaXy2TpjoCLkjGA1gMvaNHhj3YqvQ3CLlQJNODjOgJaMVgi9b+CVjW7BGRuYvTlGMunrFrM3j8dTIzJRSz6xnPFKK39ilFqrIEnI/CE3KqYrfDJzJ5IA4esaTzSlBRKlNtUXUVCWFxlHfHLjcVudUJqisAnF3iA2fyeOOsfc2fo5qWq7IYd072uUTS0NahV48hMO8N/TP5Rdea8v5KryW5KQLHe1y484mvF+XsmtuTfptN7TOE15LyCt+TOr07ve1y+cJLx59irbkohIxHf0z48ouo6ncr2LpW9zV2fhZNzz5RlUKjuRtsSrcLHPlB4VINqZXlkPZGmXzjS1e0fRXvj0Am4t1gOXOHHV40gTe2w9KlV3I714clOpW/YO65NspDF1afGM5JW7Ymt3bPReqQpXSV0oahz/ilrSfaObNpuNGeStjzWYo4UsnX4/fyjphJ+NR9mkXxSPQ+rd1bH2kk54pvrITHPlvuqzKaeo4PoOg/6RBLn+j53L+Q+jesdHUQcZbu90a5I77s5dSUDV931jbTiUt99jSop7/B7J1qLw7H2dZ7yfH/oyo4ulko5bas58LqXADpisp6N0DC6jILeKVLhY5N5rjyEW3O0jyNeM47Nx/SO2TzNSN3rdskZS3Lm4T9iKWLI5NXwh6Z2RTTE4L5ufDWFHppNQWrkUcb2G/DWJf8AM3qzwv6Z6W790LtbXfskaO6g+QeK/pd3vwiu15Mj+E7t+96axP8ASvx35F2eEhlUx3r931iX07Sk74J7b33IKlKGHnkIl4ci0r54E4yVIcTVBROuReBZMkZuXvgNUk2xIqGSU8dfeHDqHGDXyNZGlQVc4FKU+D+UayyxeOMV9WW5rSkGqA60p8/v4RvmqWSMS5pOUUQny8SwOV4jNjU82kWSKlOgE+Sy8Ijmy4ayaYmMoeVIEpLFjGLhTpolprYsqJxh0aZR1tvuK4fwav8AdekG4wq3S758IztaZeP/AOEutL2HJS6d05cM/DjFeGqPiO42ticop3t0u9uXjEeFS8RbU9jboynd3Tl8frE+Np6RbWtittABjunPPhyMJadL8dxKq4KAO/3NMvnG/wDd4x9Gnvg1NnEsnd1+MZtypVEm3tsGrQpl2HP9IdZPLZB5UyolKsQuA6Yusmpbrgqm3yVZybJdWvwiVHZXLaxJbK2KlCd65Je3OJlHElLcUlFJqzcBSxZJNoTcLdL0J6bdI9A6lZ38afLIYKlJPiym/wA0YdTvCLojLdI4DaMpSSU2DTFJ5uCRf1johrcYtfJolKlud71RJeh2kgl7n1kkfKObqItZFqZlkXkcD0DSAutALvs+f/7Ek+0b9TCCve+DTIor38HNdogZD8nrHQpYk9l6NNUU/wCD2LrZXh2Vs4M95dh/3ZUcPSTcc1pWc+GVS2A9ZCinYWzEgXJkW8KdZgwybztpb2ODfctHki1LZVtQ/pl6R2yeZxl+Tdue46hMdWXdv4cuecVJZ9UuOAqe4yZcx030tyHOEsefVHf1sGnJsRCF4RwKreP7vGahl0rfZsmp0vyOor3z5K/SHJ5k5f7jbnuN2ygUuMhYcRB3ckXFNcL/AFBSkmlQ34rdUGuowv6h6JR+Se74MsJqAVp5A58WjpjnjKcfo2U05L8CQQRMV4+0OLi4zn9j2akwc2nGBLZlr+MZZMC0RS5ZEoeKr2CnU5CgkXeMMvTuM1GO5nLE1LSiCJhSp9RxiFklCdv0TGTjK2HppzrJNnH0jp6fNqy3I1xz8rYWnViWo+QjXC9WWUvguHlMq1nfMcfU33HRjkfkHKVbhxi/pb1joancJai3qdbiCFusOOJt9tDUcic1aHUvJDb7ILjO3teJ/U0xlsFTpBJaV4lDduHP6RTjl1SToKlbNehKmQXHAfrGTU6i20Q9WzIbQlqZYccT+nCGo5PJWOpbozMKsSTiFxw8/ONEp6otyHTtbmhQDd72SsvPOOdxeitXshrbksVqRvOvT4w3GGqVy5Brd7lCXgdNyeOcNdvxtvga07AJ5S3dJ3vThAnDTsndh4pcewtMbrAQ3yi5NtSqJTb3qJuJKy1gHTAu5q/gXlZ1vU9MKa4AkMqSsAeBQrz7pjl6mM+0nIyypqKOa6W0+GoqElTNPWG4Os/WLxxTxpuXsqKWlbnX9SLFG0UAv3DxzRNEY9UoKdxexGVRUlRwnQHD29SE60NQP93f5Rv1LxcR+i8rjWxzYnizJPc4fdo6Y5lqTUfRsppPZHsHXCop2ds4AOXSP/TmPP6OclmuKObBJrJsiPXCSnZuzUgXxIt4SG+cPp3LvNr5FjctTo8iWpbKt+YP42y46R3Slmalt7OhynTEtUx12GQfkOXrDlLPqlsuBuU7YhNW6d38uXEWv6CEp5VKPj6DVO1sQTUEBO7q78c8vjErPNKKa92JZJUrXsdVUGWGuo29of8AVJqaa5Yd3ksInpKxf8sdEM2OU079GmuLkD7MFCeavn9Iz0RliS+WTpTgvyRXRgrIFgA/n9iJn0ieRqPpClhTlt8FcoUEv+UxyPHOML9My0yUbCJqbofJP28bLqG5RUvRSyftRZlLCphI0DD5x2YpxnmbXo3g1KdkZUkKKyeJA+sZQwxnrkyIwUtTKQknDi0jh7MtOr0YKD5JU87C+sVgz9p2OGTSRxO5OcZuVu2S3fIXcwCxcG+fnfwjp/TeNWnae5onDSgn8PFqxHP940rD3Kt00V4auQbIwm5cH58Iz/S0Pd7CqGnkKns8Y3ixHE5+MX+lru3VFeOr+DToCjDmXB9H+kYPt6OXyZvTp/AatCHObEc40rFrd3uivHUzG3N2xzvneBdpRi6d2FxpGpRYd4BJ5Wy+kEtPklH2J6d9i7UG4ZGacrQ4vyVQ9DXOyM9BUyWTkpvcffhFJypVHhjWqlt7BVQWy8hd/nb0i2stSSKqVNBKWWsruoXToIcoZHLeXKB6m+eUayEWQ68x9iMIwvS5S9GajxubvVmsI2jT71yqYln4y16eQjDPGHa2e9kZEtHPDNvpt0CqptRPmypQmJWvEllpBZkvZRGrxGHLijCpc2TCcFHcv9Uewailm1gnSFygtEvCVAMojtHAIJH5hC6vJCUrgGWcW9jk5NMjZRM+plqm1E2WpCaZJwpRKU4UqomAWJFgkX+W+TL32lBVtz+C5S7m0TLl7c2YpsWzJqLFuzqlG2tlRpD+ruOn4229FJZdq+D2LpL0alV8mklLE9KAMSVSyjcHZMO1KwXsWDB3jz8WeWGbn7OeGRwlZ5/107alrNPSyDjNOplkNhBYJCH/AJrX4ZR19NDMv1EuWa4ozS1I8ymLWy938w8svjpHZOeapWvaN5Sn5CmTlut06B+Wd/UwSzZU5XH0DnK3t6EKxlAlJG79nwtBHqakm4+gWV3uvQpVSn+GOBvytBDqMb0WOOWPjZJWEpVldfzH6xT7c4tp8sT0NP8AIplGCpTWYW8b/SDJ0sXOWn0ipYY26KxkqAQRd7gcDnHLLDkgotezHRKOknLqiCrELn0aLj1Moyk58vYccjTeoKCChCeJHpnG6lGWOEX8mmpOKQ86nCpnDd09IMvTrJlpfATxqU6RSTiS5D2sTHBFTg24nP5RdoNT1ASgjXTzEdGHOoYpRfJpDIlBoPlK/wAMdGy6ajXjGAm0wCAddfOOfJ0yji1GUsVQsqxx1Zg1ZohC2Wlk/vwj01HLU4UjsSnvHYWNZwKwjhnxtfhDbyvRPShXLxlSHZTrThFw+fl55QVkucdK4CpW1QyVK3FYRa2fl5QryVF6ULyqLo1KHFvjCL3z9uOUTJTuUdK+Qalb2LNSV7hYXDZ+/DKJhLJcHS+Ai52tjFmhbKFt1T/5rRTWXtyVLZ2Pzp8bGnQpXizSHT7fvFTjkc3vyganfrcs1CVYUHEBdsssx55RlFT8Xa5ohaqVszlyyAsFeRfTxhyhUZJz4djceVfAKoQnEXWWKePv6WhuOPU058odRt2/QqHs3RcmzHM/tEpYfG363FcNnZsJKAkWNlcNOfpaMo9pJOr3ITjSGkTcBJQlSVJUCCHBGWouNfjFS01JaHs749FOqexqzelVdLxYJ88WcYllQHNlOP2glijJyXb9WJxv+0eT1n7USQMaFjC47RCfdIB1Fol9EpP9lWvkHgv+01KPrhrGSJlNTrBGhUj/AOzRmv8ADpumtrI/ppeiyOsejnAfiNlyy5IcdmsjN+8kHQxUOi6haXGX1yNYMm1Mn0t608dOmVQIXKUo4FKmMChIs0vCTc/zaaXynH/h+WMlJ09xR6eadv5PKlGYxsCywfNwfg5Ed366i9lszf8AUSaS9kZkxYx7ozBtpl8chBOeZa1XwEpT8th5lSXW6SHSPLO55Xhy6iVy1R9DeR27XokmsQVB7brX9ocepxuW/wDl9jWaLlv8DS5aFCXlkfbXzhxhinoW3sUVBqIJVGMLjPE3k7RjLpE4XF15V/uS8Xja+RlY0letmJ9jES70HP38i84NhJNUCUDgG82YRri6mMpQXwVDKm4pjrQCiYWu/s0VKEZ45yre9huKcZP3ZXnUxQpOG5z8xHNkwSxTio81ZjPG4NUEpaneUVaj20i+n6mpNz5Lx5Kbcgg/qSeLnzeNUk+mf2Vs8TK1TTYQk8c/eOXP0/bimY5MelIGZxwhOgjN5pOOklzemi9Wq3AOLR39S/01H5OnK/BIOiWAAGjohigopOJagkqAbmNxMLKHH4OYwaxLLevZkVHX+7aiGFOBQEzum17cm4xnoj22tfD2JqOlrUEOHEk9obhsw/6Ro9OuMlPnYrbUmpEMIwqHaZFxceMRpjplHXw9idKSa1GnRFOIHtDccR68IUlDUnr5W43pteRZqUpwd8uk2vz0HhGXgo7y4ZnUdPJlTUIxnfLEcT68Y304tTTk90aVBye/otbPKGQXPA58D+mUZPs6Yvf4ZPgknuXqlCcKhhNi4scvlrnEvtJS8XsS1FJ7FUS04i0s3Ta3xb0jb9PU6i90aeN/t5REo7hEvik5ffxhwl+1qH0EXVeP0TpJagBud1XHif1zgbmo7R4YW6quD0jq/wCiaartFz37NKgAlJbEpgouoaC0cXVdRkxtxpK9zDLklHaiz0/6FS6eX29M6QSErQolQu7KSTd3sxfOF0/U5csnFvdoMeWcm18mB0U6Iza9ZKl4JKQAtSQ6iTcJQ9n56cC8a5+oyYtLtNtFTySiehSOrDZ6UgGWtZAbEqYt/QgacI4/67Pa34Mf6ifyeI9K9mpk1k2VJURLlzShIJxEBr3Od3z4x6vTxyzxQnq9/wDJ141JxTsyOwWB38l8OOvrlzjTs5V/dw//AD/kvRNe/YlSlsreFlg5eBflnlBLFmV+fDBwyb7+zr+rfoga+ompnLIky8KlYLKUSd1IP5Rulzyjl6vPmwXG+WY5sk8e1nXdYnV1IkUc2ppcSFS04lJUoqSpIzZ7hQF+cc2P/EcjbUt7Mo9TL2eQLqrqxJIdHDx9Lx6UupptST4Op5N2mvRNC0LUMjuN4ZeucVGeHI1/8Sk8cpK/gGijBwEEhxcjPJ4zXSxbhpbRmsMXpoEAtKRqMeWpL/NoyrNjilytX+5PnBfyTNUCJgNicgfBo0XUqSmpbWV3U1JMLOpQpQ03dPICNcnTwyTS+i54oyl/BRONKf7JPt+0ef8AqY4Nf2tnN5Rj9X/wXpU8LXbRPqSHj0MWaOXKq9I6YTUpr8FeZTApWrmW4MDHLk6dShPJ9mTxppyK5mkJw6Z/fKOfuzjBQfHJlqko6WX6llKQOJfyaPQyuOSUI2dM6k4xK1fL3wwuRpHN1eP9VKKMs8fLYrhRcO9j8LxyqUlJavRlbUqZrFY1Ij2ZZYr2dupA8SsAJl3QeWmdoy83iT7e8X/wR5aP28MncL/q7KHLS/hGjvu329pL6L31ft5BMcDdndB5ePnaM1FrHWjeLIp6f28BR3wezsocvH2jTfuKXb2kiv7v28lmiJCf6u6Dy8fOxjBxkoV2/wBrIaen9vBs4CXGAMocR96wVLU/DlBvb8eShMp17hwBwcOf+HyioynUXpW2zHcqWxYpqZYxBk54hfm9rcoUu41JJL5FJTpqi8uSskd3eT9+8L9Ry9boFrv8lIyVjCXTY4TbyvDTy1FtrbYEpbbgZstQCt8bpfLz+ZgcJpNauNwqVPf2GlSrqGPMPp4fIQpwtta+VYO7e/J6F1eV9RLx9lLVPlqYrAIBSpmBD8Q9uQjg6mEJU3P0c+WMX/cWesDadRNly0LkLkSisDeIxLWxwpdJsM4npoYoyUnPcWOME95HQ9WWzJlPSqRNQpCjNUWVmzJAPhaObqHFz8XaMsrV7AOsiftBKZIoBMcqUZhlpSosMOEHFkC6vhGnSQwO3l+q/wCysUYO9Z4zI6PVe0Js+ZLlzJq+1eYoFKUhdioEkhIVy8I9SS6TGtOra7XJ1vtRTWo0pvVVtBlESTdiB20t3570ZPP0zUkptWyHkxNupGFtvo1U02Ltpc2W4BBUHSSHtjDpJtoY6EoZFPt5Pg0SjJPTI3+rWvq6erWaeWalKpY7SWGSSAWCkk2BBPm/nGPXdP7nP1av39EZ8f8AmZ13WV0jrl0kxCaCbJkqS02ZNUgkAkDClKSczmY4OnxpT2ep06/Jz44pS2dnkH4sPvJIdGoz/SPZ/qlq81Vx/wBTt7i/uXoSZKF4Mu5p5Z87mBY8ObSl/lGowm1+AcunUOzKS+djkOMZxwZIODhIzWOUdOkaTVWSFAjfLk5Zn5mFi6hpRjNU73Y45Wq1fJOdJSoLIZ8Wfwi8uLHkhOS5sc4RnFtAjilr1UAn0/eMH3MGR+6Rn5Y5MIhQUhAOqrjwcmNoyhkxQi/nc0TUoJfYKfIUFqKLMH+IyEYZcEoZZPH63M5Y2pNr0Rlzx2eHV28if3hY8y7PbfP/ANhHInj0h66TiKAOY8rRv1WHW4RiXmhqaSKcrcmX0LRxQvFmWr0YReme5ckrCphIyAYR3YpLJmckdEGpTbKtRKJmKCQ+scebE5ZZaTHJBym6Kxjm55MG2XRPU5GPveHhHb3p21q5OjW91fI34hTDf7p/Tzg72RxXlwHclS8if4lTnfzHKK/qJ6m9XI+47e/JDt1MN/um334RPeyaUtXAu5KluWJVUQTv94cvDytDeabbuXIObd78l+TtEsN/L9oy7ktrlwTqfyF/GguMWd84Wt7+XIN+rDSq4ODiOTG8LuN72/gL+wwrEtmbHnEN7cvYlMHMmJLi976w3W6DYEUpJyzENSj/ANDtBJCUhi2VoVrbYVo9Y6nSMNQGZlI9lRydRzRjkLHXHUCXS06zkKqWS3ABZPoInArb/AY/f4Op6N7fk1srtpBUUYineThLhnsfGM543B0yJRa5KvSrpbTUHZ/iCsdpiw4EFfdw4nbLvCHDHKfA4xb4PL+rfp1S0curM9Sh2k/tJaUoKlLBBcgCwyTmRnHV1GNzcaXo2yRbqjtthdZkipnIlJpqxAWWTMXJ/hubDEUqOEc8o5pYmluYuNHVbc2Wipp5siYHTMQU+DggEcCDd4iMnF2hJ0eM9QwP42a5JanIL8piI7+s3xxd2dGbeK3PR+tZTbLqCA/c/wCIiMOik45k0Z4XU0fO8mrG7iDbpBJy0+ke7DqoNRU1vTR6CyrbUKXTIVgKbWOViYcenxZHFwdbPgFjg6a2ISwtGB94OQwz1iI97Fp1breiVrg18EkLSsJBbvmx/wARiozx5oxjL/M9v5ZUXGaSfyAnSFICik7uIW9owy4Z4lKUHtfBnKEoJtcWWJU8KK3DbuR83946IZlllLV8GkZ6m/wVplOU9mUByfdnjln07xaJY+fgxeNx0yiFp5+ITCbcuTNG2HNrjNy2ZcMmpSbAVdMEpQwubHmc45uo6ZQhFx5ZGTGoqLQSmnlUwPZkkfWNenzPLmSfwVinqybjrpsalnhYeLQS6dZZTYPHrk2VqKcEkvkRHN0uWOOdPgyxT0NlyhL4lcT9+8dvSNSUp/Zvhd2zOn94+J9482cbnL8nJNbk3tllFelsVf0Pr3c4d0+B++BAW7txBW1UH8BAi/dzgvfjkE/obCQO7lB6W3AfwOFl8s4f8cg/wTTMVYtlaBtreh2wqVKuGHGDdbV9i3CCarleC5fQxhVKDXFrQ7ez2ETFWq9xa8JqXFrbce/IUVp/mF7wO99xbnrnUXPxoqi770v2VHH1S3Tsxy8ljr6U1DJuz1AH+6mwdJ++h4eSx1F/6tL3/jzP8sT1F69ycr3MT/lApLURGhm58xKjTo9VuisOzNLqf6HypdKirnISudNdSSoP2aHISEg5Es5PMDSJ6jNJvTfAsk3dHSVvTmll1qKH+IucpSUEIS6UFQChiJI0LlnaMlik4a/RGh1Z1AjMk8L6iik7QqSP9mv/AIqY7uoUVBV8m+StCPROtz/VVQ39jP8A7VEc/TN9xURib1bHzcJpDONTfTWPV7jX7l7OtS+SUtrFJYgnLzioValF00wVemGkVJThCssRv4vp5xvi6hw0qXy9zWGVxqyZkJWAU2OM3Hif0i3hhlipQdPU9/5H21NJx+QYnFLpWCd8bzWzBPtGUcssdwyL+7n+URrcdn8olWUzlanLgD2u/lF9R06nrmuaKyY9TlJDUs91ISQQQk565N6CF0+fVOMJKqQY5tyUWvQCqpt1SwfzG2jO3vHP1HT1CWVP2ZZMdRc18h5FQFlA4Ak+LNHRizxyThH4NI5NbigFRLUFqUnS/pHNmxzWWU4etzOcXrckG2fM3VE6Ek/B436PIu3JsvDLwdldVMBLxa5+RMc8+mS6fX7M5YvCx6KoCQQfEc4fS9RCEJJhhyKKaD0UoFLnMkmNcGNShqauzTHjUlbKL3zzjh98nOIcHyyg9VYv5LVNLcgvBe/I/wCTXk7Ptn4RF/ZLZXq6RruecPUvkL3Mwy9HNsoq1XP4KL9LRg8WMS5KxNmlK2cGyNoSaFYKqoQAbHiIE/oEzGqEAHI3i9t9i0ABy3TwMUq+BfwJ/wCzkfSBVtsB7D1CVkuWir7RaJbrltjUEvuqyc3jk6iLb2Rllts0OvStlTaGSJcxEwioSWQpKiP4c27A5fWFgW+4Y1uXupSqlo2cyloQTOWWUoA5JuxMLqN57Cyc7FHrpwThS4VJU3a90gs/Z5t4Q+npXY8f2dF1abekzKOVJxpE2SkIUgkBTCyVAHMENfi8Z5VTtEzW5pbdrKKkKquYmSJzYQoBHarOSUg58uXhCipS8UJXwa39Iym/rZb/AN9P1idL+BUeHdRtSlFdPMxSUfwM1qABPaJ1MdvUu1sjbJuj0HrY2hKXsqoCJstStxglaSbTEHIGObCnrTRnjvUfPBWQ7h7guI9RzkrtHU5NcjYQXIscX0gqMt4/IUnwOJhGf82frD1uLqXyPU1s/kIkkXSclOz2i4NxalD0xq1uvks4hMSoG2+La3IjsUo5oOMlTtG6cciafyBWTL7QMSksxOjiz/ekYSb6dzVWjNt43Jeg1TIxqBBYhLgj0jbPheWScXVKy5w1NNfBXp5wKAg54gPUGOfFljLF25c3/wBmcJrSosVUCmbiSNHPqDB1EXj6hSgvVsMicMlpBaWZiQs8SfYRrgn3MU5P3ZcJascmUFylJSC9lD7ePOljnigpemc0oOEb+S7NV/BHMAR6GT/01L2dEn+mVaylwNd3z8Y4up6btJNGGXFoSLez1DBnqY7ejypYqN8Eo6NzPY5WjzPo5RwTna0L7A09nm+l4TA6WmVbS0SSVNonwvDTY0YyEuXtaK1MZ0FBItENsll5ZYZwr+xGTtCfbPKKT+yjnapTk73MRaa4sZW8884dr5GIeJ4GC18h7GI55W8oLXyFk5IANjlD1f8AuCze2Y3EWiXL7JZuCws3GItiMTawBzALXjRX8FIwJiEg91r6DTyh7fA0kvRAITpa/wB2hqr2GkqJgGwIBa0WrSXDHuRShJazFm4RC0v6Fsyd/FxFXJfY90MWU5GbAwPTJtrnYKT/ACSK2cKvceH3aKcmrUxt/IlBnbJxaFJad48A9uCTguRmCD7Rpakm482iti4JuNMwG2X7/GO1ZVlhOMtjZT1xkmQQeymYVE4cNn0vl7xnFrp81Tdprb6En2p0+KB1MrdlqSLvpq94jqMVY4ZILcjJFJRkkHpZwWVlmsBfzjfDlWaU3XpGuOWtt/RnBSkJNrK19LR5uqeKD+JHLcoR+mXq9LoSBqQ3wjv6uOrFGK98HRljcEilvBSUKOShbSPPSnCaxyfDObyTUWW9phwkDMqju65NqKXtnR1CtIz5sspLGPNnjnielnLJODpjRP8AyIceEAF6jzyhbUJm9TqLZRPsRXrHNmhjA0km7tDYWdFSy2GUQIarFtIaA5+tBfS0Wm7GUk0xPDiIdjsOnZ5PC8LUFjqoDy4GHqCyvNpCOHCDV+B2VTLIOQtDTYGjQEjTKEwo18RbKI98EmRXq8f0ilQ7MsnnyjS/sZG+o5Q3fv8ABXO4wbQtb1ETt6Fa9EieIfWKdrkb+xJ4pOrXyvAvmIfgQuwNizQ9nsw29iK7X1EF+pDv0xzuu2VjDfjdC4HmakHhBPe5RY38ocqcEjO0W5ara52Kvk0AoTMQa+EZ+Zt5tHoqcc6l80dFxyJ38AaSaXloUGIc+IYtGXT5JJwxyW6JxzpxgwcxSkKWoDdJbzZ/nGM3PBOc4rZ7GbcoSbROqQ8pAH9lvhGnUpy6eFfRWVXiVA6eaStCVDuv7RlhySeWMJeiYTbmov0Q2kN8NweJ65PvWuaF1H/9NicifjmJezA/GKw5nmzRv0OGTXNJh6iWCb8I68sU5WzXIk3bMt+ceIcQgYANLZ6b+0JiOmppNoixWAq5QhoBqNIeB0BryhaJERnAcIAMesQOAi0ygdKgcobYGkhI5RLEEEoHQQWAGfSBshBYGFW0rHKLTQ0F2dKvl+0DBm2JNtf0id/kVmJtNLa8opMpGHMHLl9Iv+BkH8vrBaGO/nr9YYWIcjyvAtuGAieNj8xBd8gSJ48XeH+Qt0IFs8riKt8PgBshxBEJOt+UNbDmztkRDvTbX0HCHmakQS2tob90FRNKSSNUtG0Mrg3KPtFqem2i3UIKjLUhnAJvrlb1jvzwlPRKHKVm+RN6ZIgF45KjqSfcMPaM1Lu9LJy+X/qJNzxP5ISFqCkS1Bim/jYtGeGc1OGGa4IxyeqMGDq14Z2LgxPtGXUycOp11+SMr05bLNIsKUpWlgHjrwSWacpm+KSm2yjTnDN5ORHnYZaM9/bObG6ybhK6fvMNBG3VdQlkpMvLkWoqR59HOIQwNTZuYhMTOrpcozJKe0FQ0wKNNPvDsDdpluImwBVkxhABz9XUF4sY9NMgA0JazCAu05hAWym0AGJtJMNMAWz84bYNm6DaJsRg7W1jRFI56ZnDtDIh/vlFb/IxgfLwiUxWOrn4fSG9hvYf2zvDbGxnYcjaHdbhZLK+li0PjcBxbwuIEqGNl5iButvoXA+TjlD4bQ+GxxYkcoa2bX0FU6LuzphxhOgSW5XEeh0eSXc0/R04JPXXqgQdDCzLX8GU0Y+WJqC/bJ/9kbw/lk9orwzEK5fONOtlozxkVnenImFkkL7Q8d3yaNsenMptr/yi41PUwGyD3h4GOf8Aw51qRn03sEqndKlvdz8HjCXTqeOWT7Zm8dxcvspRw88nO9z/2Q=="/>
          <p:cNvSpPr>
            <a:spLocks noChangeAspect="1" noChangeArrowheads="1"/>
          </p:cNvSpPr>
          <p:nvPr/>
        </p:nvSpPr>
        <p:spPr bwMode="auto">
          <a:xfrm>
            <a:off x="155575" y="-1538288"/>
            <a:ext cx="4876800" cy="3219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3010" y="1571307"/>
            <a:ext cx="1940753" cy="2505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751" y="1575251"/>
            <a:ext cx="1941692" cy="2505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3028" y="1571306"/>
            <a:ext cx="1942401" cy="2505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p:cNvPicPr>
            <a:picLocks noChangeAspect="1"/>
          </p:cNvPicPr>
          <p:nvPr/>
        </p:nvPicPr>
        <p:blipFill>
          <a:blip r:embed="rId6"/>
          <a:stretch>
            <a:fillRect/>
          </a:stretch>
        </p:blipFill>
        <p:spPr>
          <a:xfrm>
            <a:off x="2339752" y="4091435"/>
            <a:ext cx="1932016" cy="2505917"/>
          </a:xfrm>
          <a:prstGeom prst="rect">
            <a:avLst/>
          </a:prstGeom>
        </p:spPr>
      </p:pic>
      <p:sp>
        <p:nvSpPr>
          <p:cNvPr id="2" name="Rectángulo 1"/>
          <p:cNvSpPr/>
          <p:nvPr/>
        </p:nvSpPr>
        <p:spPr>
          <a:xfrm>
            <a:off x="2493506" y="-27384"/>
            <a:ext cx="6507442" cy="1200329"/>
          </a:xfrm>
          <a:prstGeom prst="rect">
            <a:avLst/>
          </a:prstGeom>
        </p:spPr>
        <p:txBody>
          <a:bodyPr wrap="square">
            <a:spAutoFit/>
          </a:bodyPr>
          <a:lstStyle/>
          <a:p>
            <a:pPr algn="r"/>
            <a:r>
              <a:rPr lang="es-MX" sz="3600" b="1" dirty="0">
                <a:solidFill>
                  <a:schemeClr val="bg1"/>
                </a:solidFill>
                <a:latin typeface="+mj-lt"/>
                <a:ea typeface="+mj-ea"/>
                <a:cs typeface="+mj-cs"/>
              </a:rPr>
              <a:t>Sección de Seguridad de los Datos Personales</a:t>
            </a:r>
            <a:endParaRPr lang="es-ES" sz="3600" b="1" dirty="0">
              <a:solidFill>
                <a:schemeClr val="bg1"/>
              </a:solidFill>
              <a:latin typeface="+mj-lt"/>
              <a:ea typeface="+mj-ea"/>
              <a:cs typeface="+mj-cs"/>
            </a:endParaRPr>
          </a:p>
        </p:txBody>
      </p:sp>
      <p:sp>
        <p:nvSpPr>
          <p:cNvPr id="14" name="Rectángulo 13"/>
          <p:cNvSpPr/>
          <p:nvPr/>
        </p:nvSpPr>
        <p:spPr>
          <a:xfrm>
            <a:off x="827584" y="1187460"/>
            <a:ext cx="8273021" cy="369332"/>
          </a:xfrm>
          <a:prstGeom prst="rect">
            <a:avLst/>
          </a:prstGeom>
        </p:spPr>
        <p:txBody>
          <a:bodyPr wrap="square">
            <a:spAutoFit/>
          </a:bodyPr>
          <a:lstStyle/>
          <a:p>
            <a:pPr algn="just"/>
            <a:r>
              <a:rPr lang="es-MX" b="1" dirty="0"/>
              <a:t>Publicación de documentos, y otras referencias respecto al deber de seguridad</a:t>
            </a:r>
          </a:p>
        </p:txBody>
      </p:sp>
      <p:pic>
        <p:nvPicPr>
          <p:cNvPr id="10" name="Imagen 9"/>
          <p:cNvPicPr>
            <a:picLocks noChangeAspect="1"/>
          </p:cNvPicPr>
          <p:nvPr/>
        </p:nvPicPr>
        <p:blipFill>
          <a:blip r:embed="rId7"/>
          <a:stretch>
            <a:fillRect/>
          </a:stretch>
        </p:blipFill>
        <p:spPr>
          <a:xfrm>
            <a:off x="4932040" y="4187845"/>
            <a:ext cx="1884864" cy="2435539"/>
          </a:xfrm>
          <a:prstGeom prst="rect">
            <a:avLst/>
          </a:prstGeom>
        </p:spPr>
      </p:pic>
    </p:spTree>
    <p:extLst>
      <p:ext uri="{BB962C8B-B14F-4D97-AF65-F5344CB8AC3E}">
        <p14:creationId xmlns:p14="http://schemas.microsoft.com/office/powerpoint/2010/main" val="24970942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54243" y="2132856"/>
            <a:ext cx="8989757" cy="3096344"/>
          </a:xfrm>
          <a:prstGeom prst="rect">
            <a:avLst/>
          </a:prstGeom>
        </p:spPr>
      </p:pic>
      <p:sp>
        <p:nvSpPr>
          <p:cNvPr id="6" name="Título 1"/>
          <p:cNvSpPr txBox="1">
            <a:spLocks/>
          </p:cNvSpPr>
          <p:nvPr/>
        </p:nvSpPr>
        <p:spPr>
          <a:xfrm>
            <a:off x="921703" y="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600" dirty="0">
                <a:solidFill>
                  <a:schemeClr val="bg1"/>
                </a:solidFill>
              </a:rPr>
              <a:t>			</a:t>
            </a:r>
            <a:r>
              <a:rPr lang="es-MX" sz="3200" dirty="0">
                <a:solidFill>
                  <a:schemeClr val="bg1"/>
                </a:solidFill>
              </a:rPr>
              <a:t>Ejercicio 3. Análisis de Riesgos de los Datos Personales</a:t>
            </a:r>
          </a:p>
        </p:txBody>
      </p:sp>
    </p:spTree>
    <p:extLst>
      <p:ext uri="{BB962C8B-B14F-4D97-AF65-F5344CB8AC3E}">
        <p14:creationId xmlns:p14="http://schemas.microsoft.com/office/powerpoint/2010/main" val="3401536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pPr algn="r"/>
            <a:r>
              <a:rPr lang="es-MX" sz="3600" dirty="0">
                <a:solidFill>
                  <a:schemeClr val="bg1"/>
                </a:solidFill>
              </a:rPr>
              <a:t>Demo. “Datos Borrados”</a:t>
            </a:r>
          </a:p>
        </p:txBody>
      </p:sp>
      <p:grpSp>
        <p:nvGrpSpPr>
          <p:cNvPr id="7" name="Grupo 6"/>
          <p:cNvGrpSpPr/>
          <p:nvPr/>
        </p:nvGrpSpPr>
        <p:grpSpPr>
          <a:xfrm>
            <a:off x="1475656" y="2780928"/>
            <a:ext cx="5976664" cy="1368152"/>
            <a:chOff x="1475656" y="1628800"/>
            <a:chExt cx="5976664" cy="1368152"/>
          </a:xfrm>
        </p:grpSpPr>
        <p:sp>
          <p:nvSpPr>
            <p:cNvPr id="4" name="Rectángulo redondeado 3"/>
            <p:cNvSpPr/>
            <p:nvPr/>
          </p:nvSpPr>
          <p:spPr>
            <a:xfrm>
              <a:off x="1475656" y="1628800"/>
              <a:ext cx="5976664" cy="136815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5" name="CuadroTexto 4"/>
            <p:cNvSpPr txBox="1"/>
            <p:nvPr/>
          </p:nvSpPr>
          <p:spPr>
            <a:xfrm>
              <a:off x="1979712" y="1916832"/>
              <a:ext cx="3672408" cy="830997"/>
            </a:xfrm>
            <a:prstGeom prst="rect">
              <a:avLst/>
            </a:prstGeom>
            <a:noFill/>
          </p:spPr>
          <p:txBody>
            <a:bodyPr wrap="square" rtlCol="0">
              <a:spAutoFit/>
            </a:bodyPr>
            <a:lstStyle/>
            <a:p>
              <a:r>
                <a:rPr lang="es-MX"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DEMO TIME</a:t>
              </a:r>
              <a:endParaRPr lang="es-ES"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riángulo isósceles 5"/>
            <p:cNvSpPr/>
            <p:nvPr/>
          </p:nvSpPr>
          <p:spPr>
            <a:xfrm rot="5400000">
              <a:off x="6192180" y="1988840"/>
              <a:ext cx="792088" cy="720080"/>
            </a:xfrm>
            <a:prstGeom prst="triangle">
              <a:avLst/>
            </a:prstGeom>
            <a:ln>
              <a:noFill/>
            </a:ln>
            <a:effectLst>
              <a:outerShdw blurRad="50800" dist="50800" dir="5400000" algn="ctr" rotWithShape="0">
                <a:schemeClr val="accent4">
                  <a:lumMod val="7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s-ES">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150027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62</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36" name="TextBox 28"/>
          <p:cNvSpPr txBox="1"/>
          <p:nvPr/>
        </p:nvSpPr>
        <p:spPr>
          <a:xfrm>
            <a:off x="791415" y="4218700"/>
            <a:ext cx="188789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2. Política de Gestión de DP</a:t>
            </a:r>
          </a:p>
        </p:txBody>
      </p:sp>
      <p:sp>
        <p:nvSpPr>
          <p:cNvPr id="52" name="TextBox 28"/>
          <p:cNvSpPr txBox="1"/>
          <p:nvPr/>
        </p:nvSpPr>
        <p:spPr>
          <a:xfrm>
            <a:off x="2933302" y="4230464"/>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3. Funciones y Obligaciones</a:t>
            </a:r>
          </a:p>
        </p:txBody>
      </p:sp>
      <p:sp>
        <p:nvSpPr>
          <p:cNvPr id="53" name="TextBox 28"/>
          <p:cNvSpPr txBox="1"/>
          <p:nvPr/>
        </p:nvSpPr>
        <p:spPr>
          <a:xfrm>
            <a:off x="4008964" y="1678949"/>
            <a:ext cx="1851720" cy="215444"/>
          </a:xfrm>
          <a:prstGeom prst="rect">
            <a:avLst/>
          </a:prstGeom>
          <a:noFill/>
        </p:spPr>
        <p:txBody>
          <a:bodyPr wrap="square" lIns="0" tIns="0" rIns="0" bIns="0" rtlCol="1">
            <a:spAutoFit/>
          </a:bodyPr>
          <a:lstStyle/>
          <a:p>
            <a:pPr lvl="0" algn="ctr"/>
            <a:r>
              <a:rPr lang="es-MX" sz="1400" dirty="0">
                <a:solidFill>
                  <a:schemeClr val="bg1">
                    <a:lumMod val="75000"/>
                  </a:schemeClr>
                </a:solidFill>
              </a:rPr>
              <a:t>Paso 4. Inventario de DP</a:t>
            </a:r>
          </a:p>
        </p:txBody>
      </p:sp>
      <p:sp>
        <p:nvSpPr>
          <p:cNvPr id="54" name="TextBox 28"/>
          <p:cNvSpPr txBox="1"/>
          <p:nvPr/>
        </p:nvSpPr>
        <p:spPr>
          <a:xfrm>
            <a:off x="5330541" y="4230162"/>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5. Análisis de Riesgo de DP</a:t>
            </a:r>
          </a:p>
        </p:txBody>
      </p:sp>
      <p:sp>
        <p:nvSpPr>
          <p:cNvPr id="55" name="TextBox 28"/>
          <p:cNvSpPr txBox="1"/>
          <p:nvPr/>
        </p:nvSpPr>
        <p:spPr>
          <a:xfrm>
            <a:off x="6334515" y="1556506"/>
            <a:ext cx="1851720" cy="615553"/>
          </a:xfrm>
          <a:prstGeom prst="rect">
            <a:avLst/>
          </a:prstGeom>
          <a:noFill/>
        </p:spPr>
        <p:txBody>
          <a:bodyPr wrap="square" lIns="0" tIns="0" rIns="0" bIns="0" rtlCol="1">
            <a:spAutoFit/>
          </a:bodyPr>
          <a:lstStyle>
            <a:defPPr>
              <a:defRPr lang="es-ES"/>
            </a:defPPr>
            <a:lvl1pPr lvl="0" algn="ctr">
              <a:defRPr sz="2000" b="1">
                <a:solidFill>
                  <a:srgbClr val="7030A0"/>
                </a:solidFill>
                <a:ea typeface="Open Sans" pitchFamily="34" charset="0"/>
                <a:cs typeface="Open Sans" pitchFamily="34" charset="0"/>
              </a:defRPr>
            </a:lvl1pPr>
          </a:lstStyle>
          <a:p>
            <a:r>
              <a:rPr lang="es-MX" dirty="0">
                <a:solidFill>
                  <a:schemeClr val="bg1">
                    <a:lumMod val="50000"/>
                  </a:schemeClr>
                </a:solidFill>
              </a:rPr>
              <a:t>Paso 6. Análisis de Brecha</a:t>
            </a:r>
          </a:p>
        </p:txBody>
      </p:sp>
    </p:spTree>
    <p:extLst>
      <p:ext uri="{BB962C8B-B14F-4D97-AF65-F5344CB8AC3E}">
        <p14:creationId xmlns:p14="http://schemas.microsoft.com/office/powerpoint/2010/main" val="20044884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57251"/>
            <a:ext cx="7772400" cy="1101725"/>
          </a:xfrm>
        </p:spPr>
        <p:txBody>
          <a:bodyPr>
            <a:noAutofit/>
          </a:bodyPr>
          <a:lstStyle/>
          <a:p>
            <a:pPr algn="r"/>
            <a:r>
              <a:rPr lang="es-ES" sz="2800" dirty="0">
                <a:solidFill>
                  <a:schemeClr val="bg1"/>
                </a:solidFill>
              </a:rPr>
              <a:t>Análisis de brecha</a:t>
            </a:r>
            <a:endParaRPr lang="es-MX" sz="2800" dirty="0">
              <a:solidFill>
                <a:schemeClr val="bg1"/>
              </a:solidFill>
            </a:endParaRPr>
          </a:p>
        </p:txBody>
      </p:sp>
      <p:pic>
        <p:nvPicPr>
          <p:cNvPr id="9218" name="Picture 2" descr="Resultado de imagen para GAP ANALYSIS"/>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30403" y="1882339"/>
            <a:ext cx="4152949" cy="3322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37144" y="1096695"/>
            <a:ext cx="5010920" cy="4893647"/>
          </a:xfrm>
          <a:prstGeom prst="rect">
            <a:avLst/>
          </a:prstGeom>
        </p:spPr>
        <p:txBody>
          <a:bodyPr wrap="square">
            <a:spAutoFit/>
          </a:bodyPr>
          <a:lstStyle/>
          <a:p>
            <a:r>
              <a:rPr lang="es-EC" sz="2400" dirty="0"/>
              <a:t>El </a:t>
            </a:r>
            <a:r>
              <a:rPr lang="es-EC" sz="2400" b="1" dirty="0">
                <a:solidFill>
                  <a:srgbClr val="7030A0"/>
                </a:solidFill>
              </a:rPr>
              <a:t>análisis de brecha </a:t>
            </a:r>
            <a:r>
              <a:rPr lang="es-EC" sz="2400" dirty="0"/>
              <a:t>consiste en identificar:</a:t>
            </a:r>
            <a:endParaRPr lang="es-MX" sz="2400" dirty="0"/>
          </a:p>
          <a:p>
            <a:r>
              <a:rPr lang="es-EC" sz="2400" dirty="0"/>
              <a:t> </a:t>
            </a:r>
            <a:endParaRPr lang="es-MX" sz="2400" dirty="0"/>
          </a:p>
          <a:p>
            <a:pPr marL="342900" lvl="0" indent="-342900">
              <a:buFont typeface="Arial" panose="020B0604020202020204" pitchFamily="34" charset="0"/>
              <a:buChar char="•"/>
            </a:pPr>
            <a:r>
              <a:rPr lang="es-EC" sz="2400" dirty="0"/>
              <a:t>Las medidas de seguridad </a:t>
            </a:r>
            <a:r>
              <a:rPr lang="es-EC" sz="2400" b="1" dirty="0">
                <a:solidFill>
                  <a:srgbClr val="7030A0"/>
                </a:solidFill>
              </a:rPr>
              <a:t>existentes</a:t>
            </a:r>
            <a:endParaRPr lang="es-MX" sz="2400" b="1" dirty="0">
              <a:solidFill>
                <a:srgbClr val="7030A0"/>
              </a:solidFill>
            </a:endParaRPr>
          </a:p>
          <a:p>
            <a:pPr marL="342900" lvl="0" indent="-342900">
              <a:buFont typeface="Arial" panose="020B0604020202020204" pitchFamily="34" charset="0"/>
              <a:buChar char="•"/>
            </a:pPr>
            <a:r>
              <a:rPr lang="es-EC" sz="2400" dirty="0"/>
              <a:t>Las medidas de seguridad existentes que </a:t>
            </a:r>
            <a:r>
              <a:rPr lang="es-EC" sz="2400" b="1" dirty="0">
                <a:solidFill>
                  <a:srgbClr val="0F7969"/>
                </a:solidFill>
              </a:rPr>
              <a:t>operan correctamente</a:t>
            </a:r>
            <a:endParaRPr lang="es-MX" sz="2400" b="1" dirty="0">
              <a:solidFill>
                <a:srgbClr val="0F7969"/>
              </a:solidFill>
            </a:endParaRPr>
          </a:p>
          <a:p>
            <a:pPr marL="342900" lvl="0" indent="-342900">
              <a:buFont typeface="Arial" panose="020B0604020202020204" pitchFamily="34" charset="0"/>
              <a:buChar char="•"/>
            </a:pPr>
            <a:r>
              <a:rPr lang="es-EC" sz="2400" dirty="0"/>
              <a:t>Las medidas de seguridad </a:t>
            </a:r>
            <a:r>
              <a:rPr lang="es-EC" sz="2400" b="1" dirty="0">
                <a:solidFill>
                  <a:srgbClr val="7030A0"/>
                </a:solidFill>
              </a:rPr>
              <a:t>faltantes</a:t>
            </a:r>
            <a:endParaRPr lang="es-MX" sz="2400" b="1" dirty="0">
              <a:solidFill>
                <a:srgbClr val="7030A0"/>
              </a:solidFill>
            </a:endParaRPr>
          </a:p>
          <a:p>
            <a:pPr marL="342900" lvl="0" indent="-342900">
              <a:buFont typeface="Arial" panose="020B0604020202020204" pitchFamily="34" charset="0"/>
              <a:buChar char="•"/>
            </a:pPr>
            <a:r>
              <a:rPr lang="es-EC" sz="2400" dirty="0"/>
              <a:t>Si existen </a:t>
            </a:r>
            <a:r>
              <a:rPr lang="es-EC" sz="2400" b="1" dirty="0">
                <a:solidFill>
                  <a:srgbClr val="0F7969"/>
                </a:solidFill>
              </a:rPr>
              <a:t>nuevas medidas de seguridad</a:t>
            </a:r>
            <a:r>
              <a:rPr lang="es-EC" sz="2400" b="1" dirty="0">
                <a:solidFill>
                  <a:srgbClr val="7030A0"/>
                </a:solidFill>
              </a:rPr>
              <a:t> </a:t>
            </a:r>
            <a:r>
              <a:rPr lang="es-EC" sz="2400" dirty="0"/>
              <a:t>que puedan remplazar a uno o más controles implementados actualmente. </a:t>
            </a:r>
            <a:endParaRPr lang="es-MX" sz="2400" dirty="0"/>
          </a:p>
        </p:txBody>
      </p:sp>
      <p:sp>
        <p:nvSpPr>
          <p:cNvPr id="23" name="Título 1"/>
          <p:cNvSpPr txBox="1">
            <a:spLocks/>
          </p:cNvSpPr>
          <p:nvPr/>
        </p:nvSpPr>
        <p:spPr>
          <a:xfrm>
            <a:off x="878904"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4000" dirty="0">
                <a:solidFill>
                  <a:schemeClr val="bg1"/>
                </a:solidFill>
              </a:rPr>
              <a:t>		</a:t>
            </a:r>
          </a:p>
        </p:txBody>
      </p:sp>
      <p:pic>
        <p:nvPicPr>
          <p:cNvPr id="24" name="Imagen 23"/>
          <p:cNvPicPr>
            <a:picLocks noChangeAspect="1"/>
          </p:cNvPicPr>
          <p:nvPr/>
        </p:nvPicPr>
        <p:blipFill>
          <a:blip r:embed="rId4"/>
          <a:stretch>
            <a:fillRect/>
          </a:stretch>
        </p:blipFill>
        <p:spPr>
          <a:xfrm>
            <a:off x="7915386" y="5178379"/>
            <a:ext cx="857250" cy="1285875"/>
          </a:xfrm>
          <a:prstGeom prst="rect">
            <a:avLst/>
          </a:prstGeom>
        </p:spPr>
      </p:pic>
      <p:sp>
        <p:nvSpPr>
          <p:cNvPr id="7" name="Rectángulo 6"/>
          <p:cNvSpPr/>
          <p:nvPr/>
        </p:nvSpPr>
        <p:spPr>
          <a:xfrm>
            <a:off x="3436901" y="195468"/>
            <a:ext cx="5707099" cy="830997"/>
          </a:xfrm>
          <a:prstGeom prst="rect">
            <a:avLst/>
          </a:prstGeom>
        </p:spPr>
        <p:txBody>
          <a:bodyPr wrap="square">
            <a:spAutoFit/>
          </a:bodyPr>
          <a:lstStyle/>
          <a:p>
            <a:pPr algn="r"/>
            <a:r>
              <a:rPr lang="es-MX" sz="2400" b="1" dirty="0">
                <a:solidFill>
                  <a:schemeClr val="bg1"/>
                </a:solidFill>
              </a:rPr>
              <a:t>Paso 6. Identificación de las 	medidas de Seguridad y Análisis de Brecha</a:t>
            </a:r>
            <a:endParaRPr lang="es-MX" sz="2400" dirty="0"/>
          </a:p>
        </p:txBody>
      </p:sp>
    </p:spTree>
    <p:extLst>
      <p:ext uri="{BB962C8B-B14F-4D97-AF65-F5344CB8AC3E}">
        <p14:creationId xmlns:p14="http://schemas.microsoft.com/office/powerpoint/2010/main" val="3091815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bre: forma 4"/>
          <p:cNvSpPr/>
          <p:nvPr/>
        </p:nvSpPr>
        <p:spPr>
          <a:xfrm>
            <a:off x="776486" y="2132856"/>
            <a:ext cx="7924794" cy="864096"/>
          </a:xfrm>
          <a:custGeom>
            <a:avLst/>
            <a:gdLst>
              <a:gd name="connsiteX0" fmla="*/ 0 w 7924794"/>
              <a:gd name="connsiteY0" fmla="*/ 86410 h 864096"/>
              <a:gd name="connsiteX1" fmla="*/ 86410 w 7924794"/>
              <a:gd name="connsiteY1" fmla="*/ 0 h 864096"/>
              <a:gd name="connsiteX2" fmla="*/ 7838384 w 7924794"/>
              <a:gd name="connsiteY2" fmla="*/ 0 h 864096"/>
              <a:gd name="connsiteX3" fmla="*/ 7924794 w 7924794"/>
              <a:gd name="connsiteY3" fmla="*/ 86410 h 864096"/>
              <a:gd name="connsiteX4" fmla="*/ 7924794 w 7924794"/>
              <a:gd name="connsiteY4" fmla="*/ 777686 h 864096"/>
              <a:gd name="connsiteX5" fmla="*/ 7838384 w 7924794"/>
              <a:gd name="connsiteY5" fmla="*/ 864096 h 864096"/>
              <a:gd name="connsiteX6" fmla="*/ 86410 w 7924794"/>
              <a:gd name="connsiteY6" fmla="*/ 864096 h 864096"/>
              <a:gd name="connsiteX7" fmla="*/ 0 w 7924794"/>
              <a:gd name="connsiteY7" fmla="*/ 777686 h 864096"/>
              <a:gd name="connsiteX8" fmla="*/ 0 w 7924794"/>
              <a:gd name="connsiteY8" fmla="*/ 8641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864096">
                <a:moveTo>
                  <a:pt x="0" y="86410"/>
                </a:moveTo>
                <a:cubicBezTo>
                  <a:pt x="0" y="38687"/>
                  <a:pt x="38687" y="0"/>
                  <a:pt x="86410" y="0"/>
                </a:cubicBezTo>
                <a:lnTo>
                  <a:pt x="7838384" y="0"/>
                </a:lnTo>
                <a:cubicBezTo>
                  <a:pt x="7886107" y="0"/>
                  <a:pt x="7924794" y="38687"/>
                  <a:pt x="7924794" y="86410"/>
                </a:cubicBezTo>
                <a:lnTo>
                  <a:pt x="7924794" y="777686"/>
                </a:lnTo>
                <a:cubicBezTo>
                  <a:pt x="7924794" y="825409"/>
                  <a:pt x="7886107" y="864096"/>
                  <a:pt x="7838384" y="864096"/>
                </a:cubicBezTo>
                <a:lnTo>
                  <a:pt x="86410" y="864096"/>
                </a:lnTo>
                <a:cubicBezTo>
                  <a:pt x="38687" y="864096"/>
                  <a:pt x="0" y="825409"/>
                  <a:pt x="0" y="777686"/>
                </a:cubicBezTo>
                <a:lnTo>
                  <a:pt x="0" y="86410"/>
                </a:lnTo>
                <a:close/>
              </a:path>
            </a:pathLst>
          </a:custGeom>
          <a:ln/>
        </p:spPr>
        <p:style>
          <a:lnRef idx="1">
            <a:schemeClr val="accent4"/>
          </a:lnRef>
          <a:fillRef idx="2">
            <a:schemeClr val="accent4"/>
          </a:fillRef>
          <a:effectRef idx="1">
            <a:schemeClr val="accent4"/>
          </a:effectRef>
          <a:fontRef idx="minor">
            <a:schemeClr val="dk1"/>
          </a:fontRef>
        </p:style>
        <p:txBody>
          <a:bodyPr spcFirstLastPara="0" vert="horz" wrap="square" lIns="131989" tIns="131989" rIns="131989" bIns="131989" numCol="1" spcCol="1270" anchor="ctr" anchorCtr="0">
            <a:noAutofit/>
          </a:bodyPr>
          <a:lstStyle/>
          <a:p>
            <a:pPr marL="0" lvl="0" indent="0" algn="ctr" defTabSz="1244600">
              <a:lnSpc>
                <a:spcPct val="90000"/>
              </a:lnSpc>
              <a:spcBef>
                <a:spcPct val="0"/>
              </a:spcBef>
              <a:spcAft>
                <a:spcPct val="35000"/>
              </a:spcAft>
              <a:buNone/>
            </a:pPr>
            <a:r>
              <a:rPr lang="es-MX" sz="2800" kern="1200" dirty="0"/>
              <a:t>Políticas del SGSDP</a:t>
            </a:r>
          </a:p>
        </p:txBody>
      </p:sp>
      <p:pic>
        <p:nvPicPr>
          <p:cNvPr id="2" name="Imagen 1"/>
          <p:cNvPicPr>
            <a:picLocks noChangeAspect="1"/>
          </p:cNvPicPr>
          <p:nvPr/>
        </p:nvPicPr>
        <p:blipFill>
          <a:blip r:embed="rId3"/>
          <a:stretch>
            <a:fillRect/>
          </a:stretch>
        </p:blipFill>
        <p:spPr>
          <a:xfrm>
            <a:off x="2915816" y="3140968"/>
            <a:ext cx="3259832" cy="3223263"/>
          </a:xfrm>
          <a:prstGeom prst="rect">
            <a:avLst/>
          </a:prstGeom>
        </p:spPr>
      </p:pic>
      <p:pic>
        <p:nvPicPr>
          <p:cNvPr id="11" name="Imagen 10"/>
          <p:cNvPicPr>
            <a:picLocks noChangeAspect="1"/>
          </p:cNvPicPr>
          <p:nvPr/>
        </p:nvPicPr>
        <p:blipFill>
          <a:blip r:embed="rId4"/>
          <a:stretch>
            <a:fillRect/>
          </a:stretch>
        </p:blipFill>
        <p:spPr>
          <a:xfrm>
            <a:off x="7844030" y="5222372"/>
            <a:ext cx="857250" cy="1285875"/>
          </a:xfrm>
          <a:prstGeom prst="rect">
            <a:avLst/>
          </a:prstGeom>
        </p:spPr>
      </p:pic>
      <p:sp>
        <p:nvSpPr>
          <p:cNvPr id="7" name="Rectángulo 6"/>
          <p:cNvSpPr/>
          <p:nvPr/>
        </p:nvSpPr>
        <p:spPr>
          <a:xfrm>
            <a:off x="3436901" y="195468"/>
            <a:ext cx="5707099" cy="830997"/>
          </a:xfrm>
          <a:prstGeom prst="rect">
            <a:avLst/>
          </a:prstGeom>
        </p:spPr>
        <p:txBody>
          <a:bodyPr wrap="square">
            <a:spAutoFit/>
          </a:bodyPr>
          <a:lstStyle/>
          <a:p>
            <a:pPr algn="r"/>
            <a:r>
              <a:rPr lang="es-MX" sz="2400" b="1" dirty="0">
                <a:solidFill>
                  <a:schemeClr val="bg1"/>
                </a:solidFill>
              </a:rPr>
              <a:t>Paso 6. Identificación de las 	medidas de Seguridad y Análisis de Brecha</a:t>
            </a:r>
            <a:endParaRPr lang="es-MX" sz="2400" dirty="0"/>
          </a:p>
        </p:txBody>
      </p:sp>
    </p:spTree>
    <p:extLst>
      <p:ext uri="{BB962C8B-B14F-4D97-AF65-F5344CB8AC3E}">
        <p14:creationId xmlns:p14="http://schemas.microsoft.com/office/powerpoint/2010/main" val="882293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bre: forma 4"/>
          <p:cNvSpPr/>
          <p:nvPr/>
        </p:nvSpPr>
        <p:spPr>
          <a:xfrm>
            <a:off x="755576" y="2276872"/>
            <a:ext cx="7924794" cy="864096"/>
          </a:xfrm>
          <a:custGeom>
            <a:avLst/>
            <a:gdLst>
              <a:gd name="connsiteX0" fmla="*/ 0 w 7924794"/>
              <a:gd name="connsiteY0" fmla="*/ 86410 h 864096"/>
              <a:gd name="connsiteX1" fmla="*/ 86410 w 7924794"/>
              <a:gd name="connsiteY1" fmla="*/ 0 h 864096"/>
              <a:gd name="connsiteX2" fmla="*/ 7838384 w 7924794"/>
              <a:gd name="connsiteY2" fmla="*/ 0 h 864096"/>
              <a:gd name="connsiteX3" fmla="*/ 7924794 w 7924794"/>
              <a:gd name="connsiteY3" fmla="*/ 86410 h 864096"/>
              <a:gd name="connsiteX4" fmla="*/ 7924794 w 7924794"/>
              <a:gd name="connsiteY4" fmla="*/ 777686 h 864096"/>
              <a:gd name="connsiteX5" fmla="*/ 7838384 w 7924794"/>
              <a:gd name="connsiteY5" fmla="*/ 864096 h 864096"/>
              <a:gd name="connsiteX6" fmla="*/ 86410 w 7924794"/>
              <a:gd name="connsiteY6" fmla="*/ 864096 h 864096"/>
              <a:gd name="connsiteX7" fmla="*/ 0 w 7924794"/>
              <a:gd name="connsiteY7" fmla="*/ 777686 h 864096"/>
              <a:gd name="connsiteX8" fmla="*/ 0 w 7924794"/>
              <a:gd name="connsiteY8" fmla="*/ 8641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864096">
                <a:moveTo>
                  <a:pt x="0" y="86410"/>
                </a:moveTo>
                <a:cubicBezTo>
                  <a:pt x="0" y="38687"/>
                  <a:pt x="38687" y="0"/>
                  <a:pt x="86410" y="0"/>
                </a:cubicBezTo>
                <a:lnTo>
                  <a:pt x="7838384" y="0"/>
                </a:lnTo>
                <a:cubicBezTo>
                  <a:pt x="7886107" y="0"/>
                  <a:pt x="7924794" y="38687"/>
                  <a:pt x="7924794" y="86410"/>
                </a:cubicBezTo>
                <a:lnTo>
                  <a:pt x="7924794" y="777686"/>
                </a:lnTo>
                <a:cubicBezTo>
                  <a:pt x="7924794" y="825409"/>
                  <a:pt x="7886107" y="864096"/>
                  <a:pt x="7838384" y="864096"/>
                </a:cubicBezTo>
                <a:lnTo>
                  <a:pt x="86410" y="864096"/>
                </a:lnTo>
                <a:cubicBezTo>
                  <a:pt x="38687" y="864096"/>
                  <a:pt x="0" y="825409"/>
                  <a:pt x="0" y="777686"/>
                </a:cubicBezTo>
                <a:lnTo>
                  <a:pt x="0" y="86410"/>
                </a:lnTo>
                <a:close/>
              </a:path>
            </a:pathLst>
          </a:custGeom>
          <a:ln/>
        </p:spPr>
        <p:style>
          <a:lnRef idx="1">
            <a:schemeClr val="accent4"/>
          </a:lnRef>
          <a:fillRef idx="2">
            <a:schemeClr val="accent4"/>
          </a:fillRef>
          <a:effectRef idx="1">
            <a:schemeClr val="accent4"/>
          </a:effectRef>
          <a:fontRef idx="minor">
            <a:schemeClr val="dk1"/>
          </a:fontRef>
        </p:style>
        <p:txBody>
          <a:bodyPr spcFirstLastPara="0" vert="horz" wrap="square" lIns="131989" tIns="131989" rIns="131989" bIns="131989" numCol="1" spcCol="1270" anchor="ctr" anchorCtr="0">
            <a:noAutofit/>
          </a:bodyPr>
          <a:lstStyle/>
          <a:p>
            <a:pPr marL="0" lvl="0" indent="0" algn="ctr" defTabSz="1244600">
              <a:lnSpc>
                <a:spcPct val="90000"/>
              </a:lnSpc>
              <a:spcBef>
                <a:spcPct val="0"/>
              </a:spcBef>
              <a:spcAft>
                <a:spcPct val="35000"/>
              </a:spcAft>
              <a:buNone/>
            </a:pPr>
            <a:r>
              <a:rPr lang="es-MX" sz="2800" kern="1200" dirty="0"/>
              <a:t>Cumplimiento Legal</a:t>
            </a:r>
          </a:p>
        </p:txBody>
      </p:sp>
      <p:pic>
        <p:nvPicPr>
          <p:cNvPr id="2" name="Imagen 1"/>
          <p:cNvPicPr>
            <a:picLocks noChangeAspect="1"/>
          </p:cNvPicPr>
          <p:nvPr/>
        </p:nvPicPr>
        <p:blipFill>
          <a:blip r:embed="rId3"/>
          <a:stretch>
            <a:fillRect/>
          </a:stretch>
        </p:blipFill>
        <p:spPr>
          <a:xfrm>
            <a:off x="2126699" y="3356992"/>
            <a:ext cx="4877742" cy="2581348"/>
          </a:xfrm>
          <a:prstGeom prst="rect">
            <a:avLst/>
          </a:prstGeom>
        </p:spPr>
      </p:pic>
      <p:sp>
        <p:nvSpPr>
          <p:cNvPr id="6" name="CuadroTexto 5"/>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801738" y="5085184"/>
            <a:ext cx="857250" cy="1285875"/>
          </a:xfrm>
          <a:prstGeom prst="rect">
            <a:avLst/>
          </a:prstGeom>
        </p:spPr>
      </p:pic>
    </p:spTree>
    <p:extLst>
      <p:ext uri="{BB962C8B-B14F-4D97-AF65-F5344CB8AC3E}">
        <p14:creationId xmlns:p14="http://schemas.microsoft.com/office/powerpoint/2010/main" val="753411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bre: forma 4"/>
          <p:cNvSpPr/>
          <p:nvPr/>
        </p:nvSpPr>
        <p:spPr>
          <a:xfrm>
            <a:off x="755576" y="2276872"/>
            <a:ext cx="7924794" cy="864096"/>
          </a:xfrm>
          <a:custGeom>
            <a:avLst/>
            <a:gdLst>
              <a:gd name="connsiteX0" fmla="*/ 0 w 7924794"/>
              <a:gd name="connsiteY0" fmla="*/ 86410 h 864096"/>
              <a:gd name="connsiteX1" fmla="*/ 86410 w 7924794"/>
              <a:gd name="connsiteY1" fmla="*/ 0 h 864096"/>
              <a:gd name="connsiteX2" fmla="*/ 7838384 w 7924794"/>
              <a:gd name="connsiteY2" fmla="*/ 0 h 864096"/>
              <a:gd name="connsiteX3" fmla="*/ 7924794 w 7924794"/>
              <a:gd name="connsiteY3" fmla="*/ 86410 h 864096"/>
              <a:gd name="connsiteX4" fmla="*/ 7924794 w 7924794"/>
              <a:gd name="connsiteY4" fmla="*/ 777686 h 864096"/>
              <a:gd name="connsiteX5" fmla="*/ 7838384 w 7924794"/>
              <a:gd name="connsiteY5" fmla="*/ 864096 h 864096"/>
              <a:gd name="connsiteX6" fmla="*/ 86410 w 7924794"/>
              <a:gd name="connsiteY6" fmla="*/ 864096 h 864096"/>
              <a:gd name="connsiteX7" fmla="*/ 0 w 7924794"/>
              <a:gd name="connsiteY7" fmla="*/ 777686 h 864096"/>
              <a:gd name="connsiteX8" fmla="*/ 0 w 7924794"/>
              <a:gd name="connsiteY8" fmla="*/ 8641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864096">
                <a:moveTo>
                  <a:pt x="0" y="86410"/>
                </a:moveTo>
                <a:cubicBezTo>
                  <a:pt x="0" y="38687"/>
                  <a:pt x="38687" y="0"/>
                  <a:pt x="86410" y="0"/>
                </a:cubicBezTo>
                <a:lnTo>
                  <a:pt x="7838384" y="0"/>
                </a:lnTo>
                <a:cubicBezTo>
                  <a:pt x="7886107" y="0"/>
                  <a:pt x="7924794" y="38687"/>
                  <a:pt x="7924794" y="86410"/>
                </a:cubicBezTo>
                <a:lnTo>
                  <a:pt x="7924794" y="777686"/>
                </a:lnTo>
                <a:cubicBezTo>
                  <a:pt x="7924794" y="825409"/>
                  <a:pt x="7886107" y="864096"/>
                  <a:pt x="7838384" y="864096"/>
                </a:cubicBezTo>
                <a:lnTo>
                  <a:pt x="86410" y="864096"/>
                </a:lnTo>
                <a:cubicBezTo>
                  <a:pt x="38687" y="864096"/>
                  <a:pt x="0" y="825409"/>
                  <a:pt x="0" y="777686"/>
                </a:cubicBezTo>
                <a:lnTo>
                  <a:pt x="0" y="86410"/>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31989" tIns="131989" rIns="131989" bIns="131989" numCol="1" spcCol="1270" anchor="ctr" anchorCtr="0">
            <a:noAutofit/>
          </a:bodyPr>
          <a:lstStyle/>
          <a:p>
            <a:pPr marL="0" lvl="0" indent="0" algn="ctr" defTabSz="1244600">
              <a:lnSpc>
                <a:spcPct val="90000"/>
              </a:lnSpc>
              <a:spcBef>
                <a:spcPct val="0"/>
              </a:spcBef>
              <a:spcAft>
                <a:spcPct val="35000"/>
              </a:spcAft>
              <a:buNone/>
            </a:pPr>
            <a:r>
              <a:rPr lang="es-MX" sz="2800" kern="1200" dirty="0"/>
              <a:t>Estructura organizacional de la seguridad</a:t>
            </a:r>
          </a:p>
        </p:txBody>
      </p:sp>
      <p:pic>
        <p:nvPicPr>
          <p:cNvPr id="2" name="Imagen 1"/>
          <p:cNvPicPr>
            <a:picLocks noChangeAspect="1"/>
          </p:cNvPicPr>
          <p:nvPr/>
        </p:nvPicPr>
        <p:blipFill>
          <a:blip r:embed="rId3"/>
          <a:stretch>
            <a:fillRect/>
          </a:stretch>
        </p:blipFill>
        <p:spPr>
          <a:xfrm>
            <a:off x="2815327" y="3429000"/>
            <a:ext cx="3994487" cy="2932498"/>
          </a:xfrm>
          <a:prstGeom prst="rect">
            <a:avLst/>
          </a:prstGeom>
        </p:spPr>
      </p:pic>
      <p:sp>
        <p:nvSpPr>
          <p:cNvPr id="8" name="CuadroTexto 7"/>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854696" y="5098071"/>
            <a:ext cx="857250" cy="1285875"/>
          </a:xfrm>
          <a:prstGeom prst="rect">
            <a:avLst/>
          </a:prstGeom>
        </p:spPr>
      </p:pic>
    </p:spTree>
    <p:extLst>
      <p:ext uri="{BB962C8B-B14F-4D97-AF65-F5344CB8AC3E}">
        <p14:creationId xmlns:p14="http://schemas.microsoft.com/office/powerpoint/2010/main" val="21087120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a libre: forma 3"/>
          <p:cNvSpPr/>
          <p:nvPr/>
        </p:nvSpPr>
        <p:spPr>
          <a:xfrm>
            <a:off x="755576" y="2276892"/>
            <a:ext cx="7924794" cy="792036"/>
          </a:xfrm>
          <a:custGeom>
            <a:avLst/>
            <a:gdLst>
              <a:gd name="connsiteX0" fmla="*/ 0 w 7924794"/>
              <a:gd name="connsiteY0" fmla="*/ 79204 h 792036"/>
              <a:gd name="connsiteX1" fmla="*/ 79204 w 7924794"/>
              <a:gd name="connsiteY1" fmla="*/ 0 h 792036"/>
              <a:gd name="connsiteX2" fmla="*/ 7845590 w 7924794"/>
              <a:gd name="connsiteY2" fmla="*/ 0 h 792036"/>
              <a:gd name="connsiteX3" fmla="*/ 7924794 w 7924794"/>
              <a:gd name="connsiteY3" fmla="*/ 79204 h 792036"/>
              <a:gd name="connsiteX4" fmla="*/ 7924794 w 7924794"/>
              <a:gd name="connsiteY4" fmla="*/ 712832 h 792036"/>
              <a:gd name="connsiteX5" fmla="*/ 7845590 w 7924794"/>
              <a:gd name="connsiteY5" fmla="*/ 792036 h 792036"/>
              <a:gd name="connsiteX6" fmla="*/ 79204 w 7924794"/>
              <a:gd name="connsiteY6" fmla="*/ 792036 h 792036"/>
              <a:gd name="connsiteX7" fmla="*/ 0 w 7924794"/>
              <a:gd name="connsiteY7" fmla="*/ 712832 h 792036"/>
              <a:gd name="connsiteX8" fmla="*/ 0 w 7924794"/>
              <a:gd name="connsiteY8" fmla="*/ 79204 h 7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792036">
                <a:moveTo>
                  <a:pt x="0" y="79204"/>
                </a:moveTo>
                <a:cubicBezTo>
                  <a:pt x="0" y="35461"/>
                  <a:pt x="35461" y="0"/>
                  <a:pt x="79204" y="0"/>
                </a:cubicBezTo>
                <a:lnTo>
                  <a:pt x="7845590" y="0"/>
                </a:lnTo>
                <a:cubicBezTo>
                  <a:pt x="7889333" y="0"/>
                  <a:pt x="7924794" y="35461"/>
                  <a:pt x="7924794" y="79204"/>
                </a:cubicBezTo>
                <a:lnTo>
                  <a:pt x="7924794" y="712832"/>
                </a:lnTo>
                <a:cubicBezTo>
                  <a:pt x="7924794" y="756575"/>
                  <a:pt x="7889333" y="792036"/>
                  <a:pt x="7845590" y="792036"/>
                </a:cubicBezTo>
                <a:lnTo>
                  <a:pt x="79204" y="792036"/>
                </a:lnTo>
                <a:cubicBezTo>
                  <a:pt x="35461" y="792036"/>
                  <a:pt x="0" y="756575"/>
                  <a:pt x="0" y="712832"/>
                </a:cubicBezTo>
                <a:lnTo>
                  <a:pt x="0" y="79204"/>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29878" tIns="129878" rIns="129878" bIns="129878" numCol="1" spcCol="1270" anchor="ctr" anchorCtr="0">
            <a:noAutofit/>
          </a:bodyPr>
          <a:lstStyle/>
          <a:p>
            <a:pPr marL="0" lvl="0" indent="0" algn="ctr" defTabSz="1244600">
              <a:lnSpc>
                <a:spcPct val="90000"/>
              </a:lnSpc>
              <a:spcBef>
                <a:spcPct val="0"/>
              </a:spcBef>
              <a:spcAft>
                <a:spcPct val="35000"/>
              </a:spcAft>
              <a:buNone/>
            </a:pPr>
            <a:r>
              <a:rPr lang="es-MX" sz="2800" kern="1200" dirty="0"/>
              <a:t>Clasificación y acceso de los activos</a:t>
            </a:r>
          </a:p>
        </p:txBody>
      </p:sp>
      <p:pic>
        <p:nvPicPr>
          <p:cNvPr id="26" name="3 Imagen"/>
          <p:cNvPicPr>
            <a:picLocks noChangeAspect="1"/>
          </p:cNvPicPr>
          <p:nvPr/>
        </p:nvPicPr>
        <p:blipFill>
          <a:blip r:embed="rId3" cstate="print">
            <a:extLst>
              <a:ext uri="{BEBA8EAE-BF5A-486C-A8C5-ECC9F3942E4B}">
                <a14:imgProps xmlns:a14="http://schemas.microsoft.com/office/drawing/2010/main">
                  <a14:imgLayer r:embed="rId4">
                    <a14:imgEffect>
                      <a14:backgroundRemoval t="0" b="98454" l="2703" r="96139">
                        <a14:foregroundMark x1="64093" y1="39175" x2="64093" y2="39175"/>
                        <a14:foregroundMark x1="30116" y1="18041" x2="30116" y2="18041"/>
                        <a14:foregroundMark x1="50965" y1="14433" x2="50965" y2="14433"/>
                      </a14:backgroundRemoval>
                    </a14:imgEffect>
                  </a14:imgLayer>
                </a14:imgProps>
              </a:ext>
              <a:ext uri="{28A0092B-C50C-407E-A947-70E740481C1C}">
                <a14:useLocalDpi xmlns:a14="http://schemas.microsoft.com/office/drawing/2010/main" val="0"/>
              </a:ext>
            </a:extLst>
          </a:blip>
          <a:stretch>
            <a:fillRect/>
          </a:stretch>
        </p:blipFill>
        <p:spPr>
          <a:xfrm>
            <a:off x="1729948" y="3485084"/>
            <a:ext cx="2466975" cy="1847850"/>
          </a:xfrm>
          <a:prstGeom prst="rect">
            <a:avLst/>
          </a:prstGeom>
        </p:spPr>
      </p:pic>
      <p:pic>
        <p:nvPicPr>
          <p:cNvPr id="27" name="Imagen 26"/>
          <p:cNvPicPr>
            <a:picLocks noChangeAspect="1"/>
          </p:cNvPicPr>
          <p:nvPr/>
        </p:nvPicPr>
        <p:blipFill>
          <a:blip r:embed="rId5"/>
          <a:stretch>
            <a:fillRect/>
          </a:stretch>
        </p:blipFill>
        <p:spPr>
          <a:xfrm>
            <a:off x="5076056" y="3485084"/>
            <a:ext cx="2016094" cy="1620483"/>
          </a:xfrm>
          <a:prstGeom prst="rect">
            <a:avLst/>
          </a:prstGeom>
        </p:spPr>
      </p:pic>
      <p:sp>
        <p:nvSpPr>
          <p:cNvPr id="8" name="CuadroTexto 7"/>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1" name="Imagen 10"/>
          <p:cNvPicPr>
            <a:picLocks noChangeAspect="1"/>
          </p:cNvPicPr>
          <p:nvPr/>
        </p:nvPicPr>
        <p:blipFill>
          <a:blip r:embed="rId6"/>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844580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bre: forma 4"/>
          <p:cNvSpPr/>
          <p:nvPr/>
        </p:nvSpPr>
        <p:spPr>
          <a:xfrm>
            <a:off x="755576" y="2276872"/>
            <a:ext cx="7924794" cy="792087"/>
          </a:xfrm>
          <a:custGeom>
            <a:avLst/>
            <a:gdLst>
              <a:gd name="connsiteX0" fmla="*/ 0 w 7924794"/>
              <a:gd name="connsiteY0" fmla="*/ 79209 h 792087"/>
              <a:gd name="connsiteX1" fmla="*/ 79209 w 7924794"/>
              <a:gd name="connsiteY1" fmla="*/ 0 h 792087"/>
              <a:gd name="connsiteX2" fmla="*/ 7845585 w 7924794"/>
              <a:gd name="connsiteY2" fmla="*/ 0 h 792087"/>
              <a:gd name="connsiteX3" fmla="*/ 7924794 w 7924794"/>
              <a:gd name="connsiteY3" fmla="*/ 79209 h 792087"/>
              <a:gd name="connsiteX4" fmla="*/ 7924794 w 7924794"/>
              <a:gd name="connsiteY4" fmla="*/ 712878 h 792087"/>
              <a:gd name="connsiteX5" fmla="*/ 7845585 w 7924794"/>
              <a:gd name="connsiteY5" fmla="*/ 792087 h 792087"/>
              <a:gd name="connsiteX6" fmla="*/ 79209 w 7924794"/>
              <a:gd name="connsiteY6" fmla="*/ 792087 h 792087"/>
              <a:gd name="connsiteX7" fmla="*/ 0 w 7924794"/>
              <a:gd name="connsiteY7" fmla="*/ 712878 h 792087"/>
              <a:gd name="connsiteX8" fmla="*/ 0 w 7924794"/>
              <a:gd name="connsiteY8" fmla="*/ 79209 h 7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792087">
                <a:moveTo>
                  <a:pt x="0" y="79209"/>
                </a:moveTo>
                <a:cubicBezTo>
                  <a:pt x="0" y="35463"/>
                  <a:pt x="35463" y="0"/>
                  <a:pt x="79209" y="0"/>
                </a:cubicBezTo>
                <a:lnTo>
                  <a:pt x="7845585" y="0"/>
                </a:lnTo>
                <a:cubicBezTo>
                  <a:pt x="7889331" y="0"/>
                  <a:pt x="7924794" y="35463"/>
                  <a:pt x="7924794" y="79209"/>
                </a:cubicBezTo>
                <a:lnTo>
                  <a:pt x="7924794" y="712878"/>
                </a:lnTo>
                <a:cubicBezTo>
                  <a:pt x="7924794" y="756624"/>
                  <a:pt x="7889331" y="792087"/>
                  <a:pt x="7845585" y="792087"/>
                </a:cubicBezTo>
                <a:lnTo>
                  <a:pt x="79209" y="792087"/>
                </a:lnTo>
                <a:cubicBezTo>
                  <a:pt x="35463" y="792087"/>
                  <a:pt x="0" y="756624"/>
                  <a:pt x="0" y="712878"/>
                </a:cubicBezTo>
                <a:lnTo>
                  <a:pt x="0" y="79209"/>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29879" tIns="129879" rIns="129879" bIns="129879" numCol="1" spcCol="1270" anchor="ctr" anchorCtr="0">
            <a:noAutofit/>
          </a:bodyPr>
          <a:lstStyle/>
          <a:p>
            <a:pPr marL="0" lvl="0" indent="0" algn="ctr" defTabSz="1244600">
              <a:lnSpc>
                <a:spcPct val="90000"/>
              </a:lnSpc>
              <a:spcBef>
                <a:spcPct val="0"/>
              </a:spcBef>
              <a:spcAft>
                <a:spcPct val="35000"/>
              </a:spcAft>
              <a:buNone/>
            </a:pPr>
            <a:r>
              <a:rPr lang="es-MX" sz="2800" kern="1200" dirty="0"/>
              <a:t>Seguridad del personal</a:t>
            </a:r>
          </a:p>
        </p:txBody>
      </p:sp>
      <p:pic>
        <p:nvPicPr>
          <p:cNvPr id="2" name="Imagen 1"/>
          <p:cNvPicPr>
            <a:picLocks noChangeAspect="1"/>
          </p:cNvPicPr>
          <p:nvPr/>
        </p:nvPicPr>
        <p:blipFill>
          <a:blip r:embed="rId3"/>
          <a:stretch>
            <a:fillRect/>
          </a:stretch>
        </p:blipFill>
        <p:spPr>
          <a:xfrm>
            <a:off x="2015716" y="3140968"/>
            <a:ext cx="5112568" cy="3330688"/>
          </a:xfrm>
          <a:prstGeom prst="rect">
            <a:avLst/>
          </a:prstGeom>
        </p:spPr>
      </p:pic>
      <p:sp>
        <p:nvSpPr>
          <p:cNvPr id="6" name="CuadroTexto 5"/>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677200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a libre: forma 5"/>
          <p:cNvSpPr/>
          <p:nvPr/>
        </p:nvSpPr>
        <p:spPr>
          <a:xfrm>
            <a:off x="827584" y="1628800"/>
            <a:ext cx="7924794" cy="864096"/>
          </a:xfrm>
          <a:custGeom>
            <a:avLst/>
            <a:gdLst>
              <a:gd name="connsiteX0" fmla="*/ 0 w 7924794"/>
              <a:gd name="connsiteY0" fmla="*/ 86410 h 864096"/>
              <a:gd name="connsiteX1" fmla="*/ 86410 w 7924794"/>
              <a:gd name="connsiteY1" fmla="*/ 0 h 864096"/>
              <a:gd name="connsiteX2" fmla="*/ 7838384 w 7924794"/>
              <a:gd name="connsiteY2" fmla="*/ 0 h 864096"/>
              <a:gd name="connsiteX3" fmla="*/ 7924794 w 7924794"/>
              <a:gd name="connsiteY3" fmla="*/ 86410 h 864096"/>
              <a:gd name="connsiteX4" fmla="*/ 7924794 w 7924794"/>
              <a:gd name="connsiteY4" fmla="*/ 777686 h 864096"/>
              <a:gd name="connsiteX5" fmla="*/ 7838384 w 7924794"/>
              <a:gd name="connsiteY5" fmla="*/ 864096 h 864096"/>
              <a:gd name="connsiteX6" fmla="*/ 86410 w 7924794"/>
              <a:gd name="connsiteY6" fmla="*/ 864096 h 864096"/>
              <a:gd name="connsiteX7" fmla="*/ 0 w 7924794"/>
              <a:gd name="connsiteY7" fmla="*/ 777686 h 864096"/>
              <a:gd name="connsiteX8" fmla="*/ 0 w 7924794"/>
              <a:gd name="connsiteY8" fmla="*/ 8641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864096">
                <a:moveTo>
                  <a:pt x="0" y="86410"/>
                </a:moveTo>
                <a:cubicBezTo>
                  <a:pt x="0" y="38687"/>
                  <a:pt x="38687" y="0"/>
                  <a:pt x="86410" y="0"/>
                </a:cubicBezTo>
                <a:lnTo>
                  <a:pt x="7838384" y="0"/>
                </a:lnTo>
                <a:cubicBezTo>
                  <a:pt x="7886107" y="0"/>
                  <a:pt x="7924794" y="38687"/>
                  <a:pt x="7924794" y="86410"/>
                </a:cubicBezTo>
                <a:lnTo>
                  <a:pt x="7924794" y="777686"/>
                </a:lnTo>
                <a:cubicBezTo>
                  <a:pt x="7924794" y="825409"/>
                  <a:pt x="7886107" y="864096"/>
                  <a:pt x="7838384" y="864096"/>
                </a:cubicBezTo>
                <a:lnTo>
                  <a:pt x="86410" y="864096"/>
                </a:lnTo>
                <a:cubicBezTo>
                  <a:pt x="38687" y="864096"/>
                  <a:pt x="0" y="825409"/>
                  <a:pt x="0" y="777686"/>
                </a:cubicBezTo>
                <a:lnTo>
                  <a:pt x="0" y="8641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31989" tIns="131989" rIns="131989" bIns="131989" numCol="1" spcCol="1270" anchor="ctr" anchorCtr="0">
            <a:noAutofit/>
          </a:bodyPr>
          <a:lstStyle/>
          <a:p>
            <a:pPr marL="0" lvl="0" indent="0" algn="ctr" defTabSz="1244600">
              <a:lnSpc>
                <a:spcPct val="90000"/>
              </a:lnSpc>
              <a:spcBef>
                <a:spcPct val="0"/>
              </a:spcBef>
              <a:spcAft>
                <a:spcPct val="35000"/>
              </a:spcAft>
              <a:buNone/>
            </a:pPr>
            <a:r>
              <a:rPr lang="es-MX" sz="2800" kern="1200" dirty="0"/>
              <a:t>Seguridad física y ambiental</a:t>
            </a:r>
          </a:p>
        </p:txBody>
      </p:sp>
      <p:pic>
        <p:nvPicPr>
          <p:cNvPr id="2" name="Imagen 1"/>
          <p:cNvPicPr>
            <a:picLocks noChangeAspect="1"/>
          </p:cNvPicPr>
          <p:nvPr/>
        </p:nvPicPr>
        <p:blipFill>
          <a:blip r:embed="rId3"/>
          <a:stretch>
            <a:fillRect/>
          </a:stretch>
        </p:blipFill>
        <p:spPr>
          <a:xfrm>
            <a:off x="2195736" y="2708920"/>
            <a:ext cx="4667647" cy="3384235"/>
          </a:xfrm>
          <a:prstGeom prst="rect">
            <a:avLst/>
          </a:prstGeom>
        </p:spPr>
      </p:pic>
      <p:sp>
        <p:nvSpPr>
          <p:cNvPr id="9" name="CuadroTexto 8"/>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1036432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721265" y="-27384"/>
            <a:ext cx="731361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600" dirty="0">
                <a:solidFill>
                  <a:schemeClr val="bg1"/>
                </a:solidFill>
              </a:rPr>
              <a:t>   		</a:t>
            </a:r>
            <a:r>
              <a:rPr lang="es-MX" sz="3600" b="1" dirty="0">
                <a:solidFill>
                  <a:schemeClr val="bg1"/>
                </a:solidFill>
              </a:rPr>
              <a:t>Recomendaciones en materia de Seguridad de Datos </a:t>
            </a:r>
            <a:r>
              <a:rPr lang="es-MX" sz="2400" b="1" dirty="0">
                <a:solidFill>
                  <a:schemeClr val="lt1"/>
                </a:solidFill>
                <a:latin typeface="+mn-lt"/>
                <a:ea typeface="+mn-ea"/>
                <a:cs typeface="+mn-cs"/>
              </a:rPr>
              <a:t>Personales</a:t>
            </a:r>
          </a:p>
        </p:txBody>
      </p:sp>
      <p:sp>
        <p:nvSpPr>
          <p:cNvPr id="2" name="CuadroTexto 1"/>
          <p:cNvSpPr txBox="1"/>
          <p:nvPr/>
        </p:nvSpPr>
        <p:spPr>
          <a:xfrm>
            <a:off x="3527376" y="6446696"/>
            <a:ext cx="7200800" cy="771344"/>
          </a:xfrm>
          <a:prstGeom prst="rect">
            <a:avLst/>
          </a:prstGeom>
          <a:noFill/>
        </p:spPr>
        <p:txBody>
          <a:bodyPr wrap="square" rtlCol="0">
            <a:spAutoFit/>
          </a:bodyPr>
          <a:lstStyle/>
          <a:p>
            <a:endParaRPr lang="es-ES" dirty="0"/>
          </a:p>
        </p:txBody>
      </p:sp>
      <p:sp>
        <p:nvSpPr>
          <p:cNvPr id="4" name="Rectangle 1"/>
          <p:cNvSpPr>
            <a:spLocks noChangeArrowheads="1"/>
          </p:cNvSpPr>
          <p:nvPr/>
        </p:nvSpPr>
        <p:spPr bwMode="auto">
          <a:xfrm>
            <a:off x="185484" y="4316799"/>
            <a:ext cx="4818691" cy="212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899829" rIns="91440" bIns="89982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MX" altLang="es-ES" sz="2000" b="1" i="1" dirty="0">
                <a:solidFill>
                  <a:srgbClr val="0F7969"/>
                </a:solidFill>
                <a:latin typeface="+mj-lt"/>
                <a:ea typeface="+mj-ea"/>
                <a:cs typeface="+mj-cs"/>
              </a:rPr>
              <a:t>bit.ly/RecomendacionesSeguridadINAI2013</a:t>
            </a:r>
          </a:p>
        </p:txBody>
      </p:sp>
      <p:grpSp>
        <p:nvGrpSpPr>
          <p:cNvPr id="7" name="Grupo 6"/>
          <p:cNvGrpSpPr/>
          <p:nvPr/>
        </p:nvGrpSpPr>
        <p:grpSpPr>
          <a:xfrm>
            <a:off x="4534469" y="4269041"/>
            <a:ext cx="4474421" cy="2119518"/>
            <a:chOff x="3857335" y="2942507"/>
            <a:chExt cx="4941965" cy="2509313"/>
          </a:xfrm>
        </p:grpSpPr>
        <p:grpSp>
          <p:nvGrpSpPr>
            <p:cNvPr id="8" name="Grupo 7"/>
            <p:cNvGrpSpPr/>
            <p:nvPr/>
          </p:nvGrpSpPr>
          <p:grpSpPr>
            <a:xfrm>
              <a:off x="3857335" y="2942507"/>
              <a:ext cx="4941965" cy="2509313"/>
              <a:chOff x="3857335" y="2942507"/>
              <a:chExt cx="4941965" cy="2509313"/>
            </a:xfrm>
          </p:grpSpPr>
          <p:grpSp>
            <p:nvGrpSpPr>
              <p:cNvPr id="10" name="Group 3"/>
              <p:cNvGrpSpPr/>
              <p:nvPr/>
            </p:nvGrpSpPr>
            <p:grpSpPr>
              <a:xfrm>
                <a:off x="3857335" y="3025048"/>
                <a:ext cx="1459016" cy="354742"/>
                <a:chOff x="722289" y="2334704"/>
                <a:chExt cx="1459016" cy="354742"/>
              </a:xfrm>
            </p:grpSpPr>
            <p:sp>
              <p:nvSpPr>
                <p:cNvPr id="47" name="TextBox 4"/>
                <p:cNvSpPr txBox="1"/>
                <p:nvPr/>
              </p:nvSpPr>
              <p:spPr>
                <a:xfrm>
                  <a:off x="722289" y="2535558"/>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48" name="TextBox 5"/>
                <p:cNvSpPr txBox="1"/>
                <p:nvPr/>
              </p:nvSpPr>
              <p:spPr>
                <a:xfrm>
                  <a:off x="722337" y="2334704"/>
                  <a:ext cx="1458940" cy="246221"/>
                </a:xfrm>
                <a:prstGeom prst="rect">
                  <a:avLst/>
                </a:prstGeom>
                <a:noFill/>
              </p:spPr>
              <p:txBody>
                <a:bodyPr wrap="square" lIns="0" tIns="0" rIns="0" bIns="0" rtlCol="0">
                  <a:spAutoFit/>
                </a:bodyPr>
                <a:lstStyle/>
                <a:p>
                  <a:pPr algn="ctr"/>
                  <a:r>
                    <a:rPr lang="en-US" sz="1600" b="1" dirty="0">
                      <a:solidFill>
                        <a:srgbClr val="0070C0"/>
                      </a:solidFill>
                      <a:latin typeface="Lato Black" panose="020F0A02020204030203" pitchFamily="34" charset="0"/>
                    </a:rPr>
                    <a:t>PLANEAR</a:t>
                  </a:r>
                </a:p>
              </p:txBody>
            </p:sp>
          </p:grpSp>
          <p:grpSp>
            <p:nvGrpSpPr>
              <p:cNvPr id="11" name="Group 6"/>
              <p:cNvGrpSpPr/>
              <p:nvPr/>
            </p:nvGrpSpPr>
            <p:grpSpPr>
              <a:xfrm>
                <a:off x="4929840" y="5104927"/>
                <a:ext cx="1697564" cy="346893"/>
                <a:chOff x="2937964" y="3753983"/>
                <a:chExt cx="1697564" cy="346893"/>
              </a:xfrm>
            </p:grpSpPr>
            <p:sp>
              <p:nvSpPr>
                <p:cNvPr id="45" name="TextBox 7"/>
                <p:cNvSpPr txBox="1"/>
                <p:nvPr/>
              </p:nvSpPr>
              <p:spPr>
                <a:xfrm>
                  <a:off x="3128495" y="3946988"/>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46" name="TextBox 8"/>
                <p:cNvSpPr txBox="1"/>
                <p:nvPr/>
              </p:nvSpPr>
              <p:spPr>
                <a:xfrm>
                  <a:off x="2937964" y="3753983"/>
                  <a:ext cx="1697564" cy="291503"/>
                </a:xfrm>
                <a:prstGeom prst="rect">
                  <a:avLst/>
                </a:prstGeom>
                <a:noFill/>
              </p:spPr>
              <p:txBody>
                <a:bodyPr wrap="square" lIns="0" tIns="0" rIns="0" bIns="0" rtlCol="0">
                  <a:spAutoFit/>
                </a:bodyPr>
                <a:lstStyle/>
                <a:p>
                  <a:pPr algn="ctr"/>
                  <a:r>
                    <a:rPr lang="en-US" sz="1600" b="1" dirty="0">
                      <a:solidFill>
                        <a:srgbClr val="7030A0"/>
                      </a:solidFill>
                      <a:latin typeface="Lato Black" panose="020F0A02020204030203" pitchFamily="34" charset="0"/>
                    </a:rPr>
                    <a:t>IMPLEMENTAR</a:t>
                  </a:r>
                </a:p>
              </p:txBody>
            </p:sp>
          </p:grpSp>
          <p:grpSp>
            <p:nvGrpSpPr>
              <p:cNvPr id="12" name="Group 12"/>
              <p:cNvGrpSpPr/>
              <p:nvPr/>
            </p:nvGrpSpPr>
            <p:grpSpPr>
              <a:xfrm>
                <a:off x="7002611" y="2942507"/>
                <a:ext cx="1459016" cy="354742"/>
                <a:chOff x="5243285" y="1598982"/>
                <a:chExt cx="1459016" cy="354742"/>
              </a:xfrm>
            </p:grpSpPr>
            <p:sp>
              <p:nvSpPr>
                <p:cNvPr id="43" name="TextBox 10"/>
                <p:cNvSpPr txBox="1"/>
                <p:nvPr/>
              </p:nvSpPr>
              <p:spPr>
                <a:xfrm>
                  <a:off x="5243285" y="1799836"/>
                  <a:ext cx="1459016" cy="153888"/>
                </a:xfrm>
                <a:prstGeom prst="rect">
                  <a:avLst/>
                </a:prstGeom>
                <a:noFill/>
              </p:spPr>
              <p:txBody>
                <a:bodyPr wrap="square" lIns="0" tIns="0" rIns="0" bIns="0" rtlCol="0">
                  <a:spAutoFit/>
                </a:bodyPr>
                <a:lstStyle/>
                <a:p>
                  <a:pPr algn="ctr">
                    <a:lnSpc>
                      <a:spcPts val="1200"/>
                    </a:lnSpc>
                    <a:spcAft>
                      <a:spcPts val="600"/>
                    </a:spcAft>
                  </a:pPr>
                  <a:endParaRPr lang="en-US" sz="1200" dirty="0">
                    <a:solidFill>
                      <a:schemeClr val="tx1">
                        <a:lumMod val="50000"/>
                        <a:lumOff val="50000"/>
                      </a:schemeClr>
                    </a:solidFill>
                    <a:latin typeface="Lato" panose="020F0502020204030203" pitchFamily="34" charset="0"/>
                  </a:endParaRPr>
                </a:p>
              </p:txBody>
            </p:sp>
            <p:sp>
              <p:nvSpPr>
                <p:cNvPr id="44" name="TextBox 11"/>
                <p:cNvSpPr txBox="1"/>
                <p:nvPr/>
              </p:nvSpPr>
              <p:spPr>
                <a:xfrm>
                  <a:off x="5243333" y="1598982"/>
                  <a:ext cx="1458940" cy="276999"/>
                </a:xfrm>
                <a:prstGeom prst="rect">
                  <a:avLst/>
                </a:prstGeom>
                <a:noFill/>
              </p:spPr>
              <p:txBody>
                <a:bodyPr wrap="square" lIns="0" tIns="0" rIns="0" bIns="0" rtlCol="0">
                  <a:spAutoFit/>
                </a:bodyPr>
                <a:lstStyle/>
                <a:p>
                  <a:pPr algn="ctr"/>
                  <a:r>
                    <a:rPr lang="en-US" b="1" dirty="0">
                      <a:solidFill>
                        <a:schemeClr val="accent3">
                          <a:lumMod val="75000"/>
                        </a:schemeClr>
                      </a:solidFill>
                      <a:latin typeface="Lato Black" panose="020F0A02020204030203" pitchFamily="34" charset="0"/>
                    </a:rPr>
                    <a:t>MEJORAR</a:t>
                  </a:r>
                </a:p>
              </p:txBody>
            </p:sp>
          </p:grpSp>
          <p:grpSp>
            <p:nvGrpSpPr>
              <p:cNvPr id="13" name="Group 9"/>
              <p:cNvGrpSpPr/>
              <p:nvPr/>
            </p:nvGrpSpPr>
            <p:grpSpPr>
              <a:xfrm>
                <a:off x="7122556" y="5011044"/>
                <a:ext cx="1676744" cy="354742"/>
                <a:chOff x="4597348" y="3753983"/>
                <a:chExt cx="1676744" cy="354742"/>
              </a:xfrm>
            </p:grpSpPr>
            <p:sp>
              <p:nvSpPr>
                <p:cNvPr id="41" name="TextBox 13"/>
                <p:cNvSpPr txBox="1"/>
                <p:nvPr/>
              </p:nvSpPr>
              <p:spPr>
                <a:xfrm>
                  <a:off x="4741316" y="3954837"/>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42" name="TextBox 14"/>
                <p:cNvSpPr txBox="1"/>
                <p:nvPr/>
              </p:nvSpPr>
              <p:spPr>
                <a:xfrm>
                  <a:off x="4597348" y="3753983"/>
                  <a:ext cx="1676744" cy="291503"/>
                </a:xfrm>
                <a:prstGeom prst="rect">
                  <a:avLst/>
                </a:prstGeom>
                <a:noFill/>
              </p:spPr>
              <p:txBody>
                <a:bodyPr wrap="square" lIns="0" tIns="0" rIns="0" bIns="0" rtlCol="0">
                  <a:spAutoFit/>
                </a:bodyPr>
                <a:lstStyle/>
                <a:p>
                  <a:pPr algn="ctr"/>
                  <a:r>
                    <a:rPr lang="en-US" sz="1600" b="1" dirty="0">
                      <a:solidFill>
                        <a:schemeClr val="accent6">
                          <a:lumMod val="75000"/>
                        </a:schemeClr>
                      </a:solidFill>
                      <a:latin typeface="Lato Black" panose="020F0A02020204030203" pitchFamily="34" charset="0"/>
                    </a:rPr>
                    <a:t>MONITOREAR</a:t>
                  </a:r>
                </a:p>
              </p:txBody>
            </p:sp>
          </p:grpSp>
          <p:sp>
            <p:nvSpPr>
              <p:cNvPr id="14" name="Freeform 5"/>
              <p:cNvSpPr>
                <a:spLocks/>
              </p:cNvSpPr>
              <p:nvPr/>
            </p:nvSpPr>
            <p:spPr bwMode="auto">
              <a:xfrm>
                <a:off x="5997973" y="3032529"/>
                <a:ext cx="531184" cy="590579"/>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37"/>
              <p:cNvGrpSpPr/>
              <p:nvPr/>
            </p:nvGrpSpPr>
            <p:grpSpPr>
              <a:xfrm>
                <a:off x="4579060" y="3440288"/>
                <a:ext cx="890819" cy="888749"/>
                <a:chOff x="3366319" y="2012677"/>
                <a:chExt cx="959786" cy="957555"/>
              </a:xfrm>
            </p:grpSpPr>
            <p:sp>
              <p:nvSpPr>
                <p:cNvPr id="39"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54"/>
                <p:cNvSpPr/>
                <p:nvPr/>
              </p:nvSpPr>
              <p:spPr>
                <a:xfrm>
                  <a:off x="3573292" y="2217611"/>
                  <a:ext cx="547690" cy="5476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8"/>
              <p:cNvSpPr>
                <a:spLocks noEditPoints="1"/>
              </p:cNvSpPr>
              <p:nvPr/>
            </p:nvSpPr>
            <p:spPr bwMode="auto">
              <a:xfrm rot="21110908">
                <a:off x="5357030" y="3919643"/>
                <a:ext cx="890819" cy="888749"/>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rgbClr val="7030A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52"/>
              <p:cNvSpPr/>
              <p:nvPr/>
            </p:nvSpPr>
            <p:spPr>
              <a:xfrm rot="21110908">
                <a:off x="5549122" y="4109730"/>
                <a:ext cx="508335" cy="5083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39"/>
              <p:cNvGrpSpPr/>
              <p:nvPr/>
            </p:nvGrpSpPr>
            <p:grpSpPr>
              <a:xfrm>
                <a:off x="6093744" y="3144072"/>
                <a:ext cx="1187725" cy="1184964"/>
                <a:chOff x="3366319" y="2012677"/>
                <a:chExt cx="959786" cy="957555"/>
              </a:xfrm>
            </p:grpSpPr>
            <p:sp>
              <p:nvSpPr>
                <p:cNvPr id="37"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3"/>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Oval 50"/>
                <p:cNvSpPr/>
                <p:nvPr/>
              </p:nvSpPr>
              <p:spPr>
                <a:xfrm>
                  <a:off x="3573292" y="2217611"/>
                  <a:ext cx="547690" cy="5476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40"/>
              <p:cNvGrpSpPr/>
              <p:nvPr/>
            </p:nvGrpSpPr>
            <p:grpSpPr>
              <a:xfrm rot="21110908">
                <a:off x="7107903" y="3919643"/>
                <a:ext cx="890819" cy="888749"/>
                <a:chOff x="3366319" y="2012677"/>
                <a:chExt cx="959786" cy="957555"/>
              </a:xfrm>
            </p:grpSpPr>
            <p:sp>
              <p:nvSpPr>
                <p:cNvPr id="35"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6">
                    <a:lumMod val="75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Oval 48"/>
                <p:cNvSpPr/>
                <p:nvPr/>
              </p:nvSpPr>
              <p:spPr>
                <a:xfrm>
                  <a:off x="3573292" y="2217611"/>
                  <a:ext cx="547690" cy="54768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5"/>
              <p:cNvSpPr>
                <a:spLocks/>
              </p:cNvSpPr>
              <p:nvPr/>
            </p:nvSpPr>
            <p:spPr bwMode="auto">
              <a:xfrm rot="10800000">
                <a:off x="7684269" y="4458918"/>
                <a:ext cx="369276" cy="410567"/>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10800000">
                <a:off x="5938489" y="4473930"/>
                <a:ext cx="369276" cy="410567"/>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a:off x="4504023" y="3383577"/>
                <a:ext cx="360311" cy="400600"/>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81"/>
              <p:cNvSpPr>
                <a:spLocks noEditPoints="1"/>
              </p:cNvSpPr>
              <p:nvPr/>
            </p:nvSpPr>
            <p:spPr bwMode="auto">
              <a:xfrm>
                <a:off x="8165162" y="3883676"/>
                <a:ext cx="183680" cy="183678"/>
              </a:xfrm>
              <a:custGeom>
                <a:avLst/>
                <a:gdLst/>
                <a:ahLst/>
                <a:cxnLst>
                  <a:cxn ang="0">
                    <a:pos x="252" y="2"/>
                  </a:cxn>
                  <a:cxn ang="0">
                    <a:pos x="252" y="2"/>
                  </a:cxn>
                  <a:cxn ang="0">
                    <a:pos x="248" y="0"/>
                  </a:cxn>
                  <a:cxn ang="0">
                    <a:pos x="248" y="0"/>
                  </a:cxn>
                  <a:cxn ang="0">
                    <a:pos x="244" y="2"/>
                  </a:cxn>
                  <a:cxn ang="0">
                    <a:pos x="4" y="162"/>
                  </a:cxn>
                  <a:cxn ang="0">
                    <a:pos x="4" y="162"/>
                  </a:cxn>
                  <a:cxn ang="0">
                    <a:pos x="0" y="164"/>
                  </a:cxn>
                  <a:cxn ang="0">
                    <a:pos x="0" y="168"/>
                  </a:cxn>
                  <a:cxn ang="0">
                    <a:pos x="0" y="168"/>
                  </a:cxn>
                  <a:cxn ang="0">
                    <a:pos x="2" y="172"/>
                  </a:cxn>
                  <a:cxn ang="0">
                    <a:pos x="6" y="176"/>
                  </a:cxn>
                  <a:cxn ang="0">
                    <a:pos x="68" y="200"/>
                  </a:cxn>
                  <a:cxn ang="0">
                    <a:pos x="98" y="252"/>
                  </a:cxn>
                  <a:cxn ang="0">
                    <a:pos x="98" y="252"/>
                  </a:cxn>
                  <a:cxn ang="0">
                    <a:pos x="100" y="254"/>
                  </a:cxn>
                  <a:cxn ang="0">
                    <a:pos x="104" y="256"/>
                  </a:cxn>
                  <a:cxn ang="0">
                    <a:pos x="104" y="256"/>
                  </a:cxn>
                  <a:cxn ang="0">
                    <a:pos x="104" y="256"/>
                  </a:cxn>
                  <a:cxn ang="0">
                    <a:pos x="108" y="254"/>
                  </a:cxn>
                  <a:cxn ang="0">
                    <a:pos x="110" y="252"/>
                  </a:cxn>
                  <a:cxn ang="0">
                    <a:pos x="128" y="224"/>
                  </a:cxn>
                  <a:cxn ang="0">
                    <a:pos x="206" y="256"/>
                  </a:cxn>
                  <a:cxn ang="0">
                    <a:pos x="206" y="256"/>
                  </a:cxn>
                  <a:cxn ang="0">
                    <a:pos x="208" y="256"/>
                  </a:cxn>
                  <a:cxn ang="0">
                    <a:pos x="208" y="256"/>
                  </a:cxn>
                  <a:cxn ang="0">
                    <a:pos x="212" y="254"/>
                  </a:cxn>
                  <a:cxn ang="0">
                    <a:pos x="212" y="254"/>
                  </a:cxn>
                  <a:cxn ang="0">
                    <a:pos x="214" y="252"/>
                  </a:cxn>
                  <a:cxn ang="0">
                    <a:pos x="216" y="250"/>
                  </a:cxn>
                  <a:cxn ang="0">
                    <a:pos x="256" y="10"/>
                  </a:cxn>
                  <a:cxn ang="0">
                    <a:pos x="256" y="10"/>
                  </a:cxn>
                  <a:cxn ang="0">
                    <a:pos x="256" y="4"/>
                  </a:cxn>
                  <a:cxn ang="0">
                    <a:pos x="252" y="2"/>
                  </a:cxn>
                  <a:cxn ang="0">
                    <a:pos x="26" y="166"/>
                  </a:cxn>
                  <a:cxn ang="0">
                    <a:pos x="210" y="42"/>
                  </a:cxn>
                  <a:cxn ang="0">
                    <a:pos x="76" y="186"/>
                  </a:cxn>
                  <a:cxn ang="0">
                    <a:pos x="76" y="186"/>
                  </a:cxn>
                  <a:cxn ang="0">
                    <a:pos x="74" y="186"/>
                  </a:cxn>
                  <a:cxn ang="0">
                    <a:pos x="26" y="166"/>
                  </a:cxn>
                  <a:cxn ang="0">
                    <a:pos x="82" y="192"/>
                  </a:cxn>
                  <a:cxn ang="0">
                    <a:pos x="82" y="192"/>
                  </a:cxn>
                  <a:cxn ang="0">
                    <a:pos x="82" y="192"/>
                  </a:cxn>
                  <a:cxn ang="0">
                    <a:pos x="234" y="30"/>
                  </a:cxn>
                  <a:cxn ang="0">
                    <a:pos x="104" y="232"/>
                  </a:cxn>
                  <a:cxn ang="0">
                    <a:pos x="82" y="192"/>
                  </a:cxn>
                  <a:cxn ang="0">
                    <a:pos x="202" y="236"/>
                  </a:cxn>
                  <a:cxn ang="0">
                    <a:pos x="134" y="210"/>
                  </a:cxn>
                  <a:cxn ang="0">
                    <a:pos x="134" y="210"/>
                  </a:cxn>
                  <a:cxn ang="0">
                    <a:pos x="128" y="208"/>
                  </a:cxn>
                  <a:cxn ang="0">
                    <a:pos x="234" y="46"/>
                  </a:cxn>
                  <a:cxn ang="0">
                    <a:pos x="202" y="236"/>
                  </a:cxn>
                </a:cxnLst>
                <a:rect l="0" t="0" r="r" b="b"/>
                <a:pathLst>
                  <a:path w="256" h="256">
                    <a:moveTo>
                      <a:pt x="252" y="2"/>
                    </a:moveTo>
                    <a:lnTo>
                      <a:pt x="252" y="2"/>
                    </a:lnTo>
                    <a:lnTo>
                      <a:pt x="248" y="0"/>
                    </a:lnTo>
                    <a:lnTo>
                      <a:pt x="248" y="0"/>
                    </a:lnTo>
                    <a:lnTo>
                      <a:pt x="244" y="2"/>
                    </a:lnTo>
                    <a:lnTo>
                      <a:pt x="4" y="162"/>
                    </a:lnTo>
                    <a:lnTo>
                      <a:pt x="4" y="162"/>
                    </a:lnTo>
                    <a:lnTo>
                      <a:pt x="0" y="164"/>
                    </a:lnTo>
                    <a:lnTo>
                      <a:pt x="0" y="168"/>
                    </a:lnTo>
                    <a:lnTo>
                      <a:pt x="0" y="168"/>
                    </a:lnTo>
                    <a:lnTo>
                      <a:pt x="2" y="172"/>
                    </a:lnTo>
                    <a:lnTo>
                      <a:pt x="6" y="176"/>
                    </a:lnTo>
                    <a:lnTo>
                      <a:pt x="68" y="200"/>
                    </a:lnTo>
                    <a:lnTo>
                      <a:pt x="98" y="252"/>
                    </a:lnTo>
                    <a:lnTo>
                      <a:pt x="98" y="252"/>
                    </a:lnTo>
                    <a:lnTo>
                      <a:pt x="100" y="254"/>
                    </a:lnTo>
                    <a:lnTo>
                      <a:pt x="104" y="256"/>
                    </a:lnTo>
                    <a:lnTo>
                      <a:pt x="104" y="256"/>
                    </a:lnTo>
                    <a:lnTo>
                      <a:pt x="104" y="256"/>
                    </a:lnTo>
                    <a:lnTo>
                      <a:pt x="108" y="254"/>
                    </a:lnTo>
                    <a:lnTo>
                      <a:pt x="110" y="252"/>
                    </a:lnTo>
                    <a:lnTo>
                      <a:pt x="128" y="224"/>
                    </a:lnTo>
                    <a:lnTo>
                      <a:pt x="206" y="256"/>
                    </a:lnTo>
                    <a:lnTo>
                      <a:pt x="206" y="256"/>
                    </a:lnTo>
                    <a:lnTo>
                      <a:pt x="208" y="256"/>
                    </a:lnTo>
                    <a:lnTo>
                      <a:pt x="208" y="256"/>
                    </a:lnTo>
                    <a:lnTo>
                      <a:pt x="212" y="254"/>
                    </a:lnTo>
                    <a:lnTo>
                      <a:pt x="212" y="254"/>
                    </a:lnTo>
                    <a:lnTo>
                      <a:pt x="214" y="252"/>
                    </a:lnTo>
                    <a:lnTo>
                      <a:pt x="216" y="250"/>
                    </a:lnTo>
                    <a:lnTo>
                      <a:pt x="256" y="10"/>
                    </a:lnTo>
                    <a:lnTo>
                      <a:pt x="256" y="10"/>
                    </a:lnTo>
                    <a:lnTo>
                      <a:pt x="256" y="4"/>
                    </a:lnTo>
                    <a:lnTo>
                      <a:pt x="252" y="2"/>
                    </a:lnTo>
                    <a:close/>
                    <a:moveTo>
                      <a:pt x="26" y="166"/>
                    </a:moveTo>
                    <a:lnTo>
                      <a:pt x="210" y="42"/>
                    </a:lnTo>
                    <a:lnTo>
                      <a:pt x="76" y="186"/>
                    </a:lnTo>
                    <a:lnTo>
                      <a:pt x="76" y="186"/>
                    </a:lnTo>
                    <a:lnTo>
                      <a:pt x="74" y="186"/>
                    </a:lnTo>
                    <a:lnTo>
                      <a:pt x="26" y="166"/>
                    </a:lnTo>
                    <a:close/>
                    <a:moveTo>
                      <a:pt x="82" y="192"/>
                    </a:moveTo>
                    <a:lnTo>
                      <a:pt x="82" y="192"/>
                    </a:lnTo>
                    <a:lnTo>
                      <a:pt x="82" y="192"/>
                    </a:lnTo>
                    <a:lnTo>
                      <a:pt x="234" y="30"/>
                    </a:lnTo>
                    <a:lnTo>
                      <a:pt x="104" y="232"/>
                    </a:lnTo>
                    <a:lnTo>
                      <a:pt x="82" y="192"/>
                    </a:lnTo>
                    <a:close/>
                    <a:moveTo>
                      <a:pt x="202" y="236"/>
                    </a:moveTo>
                    <a:lnTo>
                      <a:pt x="134" y="210"/>
                    </a:lnTo>
                    <a:lnTo>
                      <a:pt x="134" y="210"/>
                    </a:lnTo>
                    <a:lnTo>
                      <a:pt x="128" y="208"/>
                    </a:lnTo>
                    <a:lnTo>
                      <a:pt x="234" y="46"/>
                    </a:lnTo>
                    <a:lnTo>
                      <a:pt x="202" y="2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nvGrpSpPr>
              <p:cNvPr id="24" name="Group 22"/>
              <p:cNvGrpSpPr/>
              <p:nvPr/>
            </p:nvGrpSpPr>
            <p:grpSpPr>
              <a:xfrm>
                <a:off x="5681810" y="4257656"/>
                <a:ext cx="216276" cy="216274"/>
                <a:chOff x="5588000" y="1962150"/>
                <a:chExt cx="406400" cy="406400"/>
              </a:xfrm>
              <a:solidFill>
                <a:schemeClr val="bg1"/>
              </a:solidFill>
            </p:grpSpPr>
            <p:sp>
              <p:nvSpPr>
                <p:cNvPr id="33" name="Freeform 106"/>
                <p:cNvSpPr>
                  <a:spLocks noEditPoints="1"/>
                </p:cNvSpPr>
                <p:nvPr/>
              </p:nvSpPr>
              <p:spPr bwMode="auto">
                <a:xfrm>
                  <a:off x="5588000" y="1962150"/>
                  <a:ext cx="406400" cy="406400"/>
                </a:xfrm>
                <a:custGeom>
                  <a:avLst/>
                  <a:gdLst/>
                  <a:ahLst/>
                  <a:cxnLst>
                    <a:cxn ang="0">
                      <a:pos x="214" y="86"/>
                    </a:cxn>
                    <a:cxn ang="0">
                      <a:pos x="230" y="54"/>
                    </a:cxn>
                    <a:cxn ang="0">
                      <a:pos x="210" y="30"/>
                    </a:cxn>
                    <a:cxn ang="0">
                      <a:pos x="194" y="26"/>
                    </a:cxn>
                    <a:cxn ang="0">
                      <a:pos x="160" y="38"/>
                    </a:cxn>
                    <a:cxn ang="0">
                      <a:pos x="150" y="4"/>
                    </a:cxn>
                    <a:cxn ang="0">
                      <a:pos x="118" y="0"/>
                    </a:cxn>
                    <a:cxn ang="0">
                      <a:pos x="102" y="12"/>
                    </a:cxn>
                    <a:cxn ang="0">
                      <a:pos x="66" y="28"/>
                    </a:cxn>
                    <a:cxn ang="0">
                      <a:pos x="56" y="26"/>
                    </a:cxn>
                    <a:cxn ang="0">
                      <a:pos x="30" y="46"/>
                    </a:cxn>
                    <a:cxn ang="0">
                      <a:pos x="28" y="66"/>
                    </a:cxn>
                    <a:cxn ang="0">
                      <a:pos x="12" y="102"/>
                    </a:cxn>
                    <a:cxn ang="0">
                      <a:pos x="0" y="112"/>
                    </a:cxn>
                    <a:cxn ang="0">
                      <a:pos x="0" y="144"/>
                    </a:cxn>
                    <a:cxn ang="0">
                      <a:pos x="38" y="160"/>
                    </a:cxn>
                    <a:cxn ang="0">
                      <a:pos x="28" y="190"/>
                    </a:cxn>
                    <a:cxn ang="0">
                      <a:pos x="30" y="210"/>
                    </a:cxn>
                    <a:cxn ang="0">
                      <a:pos x="56" y="230"/>
                    </a:cxn>
                    <a:cxn ang="0">
                      <a:pos x="86" y="214"/>
                    </a:cxn>
                    <a:cxn ang="0">
                      <a:pos x="102" y="244"/>
                    </a:cxn>
                    <a:cxn ang="0">
                      <a:pos x="118" y="256"/>
                    </a:cxn>
                    <a:cxn ang="0">
                      <a:pos x="150" y="252"/>
                    </a:cxn>
                    <a:cxn ang="0">
                      <a:pos x="160" y="218"/>
                    </a:cxn>
                    <a:cxn ang="0">
                      <a:pos x="194" y="230"/>
                    </a:cxn>
                    <a:cxn ang="0">
                      <a:pos x="210" y="226"/>
                    </a:cxn>
                    <a:cxn ang="0">
                      <a:pos x="230" y="202"/>
                    </a:cxn>
                    <a:cxn ang="0">
                      <a:pos x="214" y="170"/>
                    </a:cxn>
                    <a:cxn ang="0">
                      <a:pos x="248" y="152"/>
                    </a:cxn>
                    <a:cxn ang="0">
                      <a:pos x="256" y="118"/>
                    </a:cxn>
                    <a:cxn ang="0">
                      <a:pos x="248" y="104"/>
                    </a:cxn>
                    <a:cxn ang="0">
                      <a:pos x="208" y="148"/>
                    </a:cxn>
                    <a:cxn ang="0">
                      <a:pos x="200" y="162"/>
                    </a:cxn>
                    <a:cxn ang="0">
                      <a:pos x="200" y="214"/>
                    </a:cxn>
                    <a:cxn ang="0">
                      <a:pos x="170" y="198"/>
                    </a:cxn>
                    <a:cxn ang="0">
                      <a:pos x="154" y="204"/>
                    </a:cxn>
                    <a:cxn ang="0">
                      <a:pos x="138" y="240"/>
                    </a:cxn>
                    <a:cxn ang="0">
                      <a:pos x="108" y="208"/>
                    </a:cxn>
                    <a:cxn ang="0">
                      <a:pos x="94" y="200"/>
                    </a:cxn>
                    <a:cxn ang="0">
                      <a:pos x="78" y="202"/>
                    </a:cxn>
                    <a:cxn ang="0">
                      <a:pos x="54" y="178"/>
                    </a:cxn>
                    <a:cxn ang="0">
                      <a:pos x="52" y="154"/>
                    </a:cxn>
                    <a:cxn ang="0">
                      <a:pos x="16" y="138"/>
                    </a:cxn>
                    <a:cxn ang="0">
                      <a:pos x="48" y="108"/>
                    </a:cxn>
                    <a:cxn ang="0">
                      <a:pos x="56" y="94"/>
                    </a:cxn>
                    <a:cxn ang="0">
                      <a:pos x="56" y="42"/>
                    </a:cxn>
                    <a:cxn ang="0">
                      <a:pos x="86" y="58"/>
                    </a:cxn>
                    <a:cxn ang="0">
                      <a:pos x="102" y="52"/>
                    </a:cxn>
                    <a:cxn ang="0">
                      <a:pos x="118" y="16"/>
                    </a:cxn>
                    <a:cxn ang="0">
                      <a:pos x="148" y="48"/>
                    </a:cxn>
                    <a:cxn ang="0">
                      <a:pos x="162" y="56"/>
                    </a:cxn>
                    <a:cxn ang="0">
                      <a:pos x="178" y="54"/>
                    </a:cxn>
                    <a:cxn ang="0">
                      <a:pos x="202" y="78"/>
                    </a:cxn>
                    <a:cxn ang="0">
                      <a:pos x="204" y="102"/>
                    </a:cxn>
                    <a:cxn ang="0">
                      <a:pos x="240" y="118"/>
                    </a:cxn>
                  </a:cxnLst>
                  <a:rect l="0" t="0" r="r" b="b"/>
                  <a:pathLst>
                    <a:path w="256" h="256">
                      <a:moveTo>
                        <a:pt x="244" y="102"/>
                      </a:moveTo>
                      <a:lnTo>
                        <a:pt x="218" y="96"/>
                      </a:lnTo>
                      <a:lnTo>
                        <a:pt x="218" y="96"/>
                      </a:lnTo>
                      <a:lnTo>
                        <a:pt x="214" y="86"/>
                      </a:lnTo>
                      <a:lnTo>
                        <a:pt x="228" y="66"/>
                      </a:lnTo>
                      <a:lnTo>
                        <a:pt x="228" y="66"/>
                      </a:lnTo>
                      <a:lnTo>
                        <a:pt x="230" y="60"/>
                      </a:lnTo>
                      <a:lnTo>
                        <a:pt x="230" y="54"/>
                      </a:lnTo>
                      <a:lnTo>
                        <a:pt x="230" y="50"/>
                      </a:lnTo>
                      <a:lnTo>
                        <a:pt x="226" y="46"/>
                      </a:lnTo>
                      <a:lnTo>
                        <a:pt x="210" y="30"/>
                      </a:lnTo>
                      <a:lnTo>
                        <a:pt x="210" y="30"/>
                      </a:lnTo>
                      <a:lnTo>
                        <a:pt x="206" y="26"/>
                      </a:lnTo>
                      <a:lnTo>
                        <a:pt x="200" y="26"/>
                      </a:lnTo>
                      <a:lnTo>
                        <a:pt x="200" y="26"/>
                      </a:lnTo>
                      <a:lnTo>
                        <a:pt x="194" y="26"/>
                      </a:lnTo>
                      <a:lnTo>
                        <a:pt x="190" y="28"/>
                      </a:lnTo>
                      <a:lnTo>
                        <a:pt x="170" y="42"/>
                      </a:lnTo>
                      <a:lnTo>
                        <a:pt x="170" y="42"/>
                      </a:lnTo>
                      <a:lnTo>
                        <a:pt x="160" y="38"/>
                      </a:lnTo>
                      <a:lnTo>
                        <a:pt x="154" y="12"/>
                      </a:lnTo>
                      <a:lnTo>
                        <a:pt x="154" y="12"/>
                      </a:lnTo>
                      <a:lnTo>
                        <a:pt x="152" y="8"/>
                      </a:lnTo>
                      <a:lnTo>
                        <a:pt x="150" y="4"/>
                      </a:lnTo>
                      <a:lnTo>
                        <a:pt x="144" y="0"/>
                      </a:lnTo>
                      <a:lnTo>
                        <a:pt x="138" y="0"/>
                      </a:lnTo>
                      <a:lnTo>
                        <a:pt x="118" y="0"/>
                      </a:lnTo>
                      <a:lnTo>
                        <a:pt x="118" y="0"/>
                      </a:lnTo>
                      <a:lnTo>
                        <a:pt x="112" y="0"/>
                      </a:lnTo>
                      <a:lnTo>
                        <a:pt x="106" y="4"/>
                      </a:lnTo>
                      <a:lnTo>
                        <a:pt x="104" y="8"/>
                      </a:lnTo>
                      <a:lnTo>
                        <a:pt x="102" y="12"/>
                      </a:lnTo>
                      <a:lnTo>
                        <a:pt x="96" y="38"/>
                      </a:lnTo>
                      <a:lnTo>
                        <a:pt x="96" y="38"/>
                      </a:lnTo>
                      <a:lnTo>
                        <a:pt x="86" y="42"/>
                      </a:lnTo>
                      <a:lnTo>
                        <a:pt x="66" y="28"/>
                      </a:lnTo>
                      <a:lnTo>
                        <a:pt x="66" y="28"/>
                      </a:lnTo>
                      <a:lnTo>
                        <a:pt x="62" y="26"/>
                      </a:lnTo>
                      <a:lnTo>
                        <a:pt x="56" y="26"/>
                      </a:lnTo>
                      <a:lnTo>
                        <a:pt x="56" y="26"/>
                      </a:lnTo>
                      <a:lnTo>
                        <a:pt x="50" y="26"/>
                      </a:lnTo>
                      <a:lnTo>
                        <a:pt x="46" y="30"/>
                      </a:lnTo>
                      <a:lnTo>
                        <a:pt x="30" y="46"/>
                      </a:lnTo>
                      <a:lnTo>
                        <a:pt x="30" y="46"/>
                      </a:lnTo>
                      <a:lnTo>
                        <a:pt x="26" y="50"/>
                      </a:lnTo>
                      <a:lnTo>
                        <a:pt x="26" y="54"/>
                      </a:lnTo>
                      <a:lnTo>
                        <a:pt x="26" y="60"/>
                      </a:lnTo>
                      <a:lnTo>
                        <a:pt x="28" y="66"/>
                      </a:lnTo>
                      <a:lnTo>
                        <a:pt x="42" y="86"/>
                      </a:lnTo>
                      <a:lnTo>
                        <a:pt x="42" y="86"/>
                      </a:lnTo>
                      <a:lnTo>
                        <a:pt x="38" y="96"/>
                      </a:lnTo>
                      <a:lnTo>
                        <a:pt x="12" y="102"/>
                      </a:lnTo>
                      <a:lnTo>
                        <a:pt x="12" y="102"/>
                      </a:lnTo>
                      <a:lnTo>
                        <a:pt x="8" y="104"/>
                      </a:lnTo>
                      <a:lnTo>
                        <a:pt x="4" y="106"/>
                      </a:lnTo>
                      <a:lnTo>
                        <a:pt x="0" y="112"/>
                      </a:lnTo>
                      <a:lnTo>
                        <a:pt x="0" y="118"/>
                      </a:lnTo>
                      <a:lnTo>
                        <a:pt x="0" y="138"/>
                      </a:lnTo>
                      <a:lnTo>
                        <a:pt x="0" y="138"/>
                      </a:lnTo>
                      <a:lnTo>
                        <a:pt x="0" y="144"/>
                      </a:lnTo>
                      <a:lnTo>
                        <a:pt x="4" y="150"/>
                      </a:lnTo>
                      <a:lnTo>
                        <a:pt x="8" y="152"/>
                      </a:lnTo>
                      <a:lnTo>
                        <a:pt x="12" y="154"/>
                      </a:lnTo>
                      <a:lnTo>
                        <a:pt x="38" y="160"/>
                      </a:lnTo>
                      <a:lnTo>
                        <a:pt x="38" y="160"/>
                      </a:lnTo>
                      <a:lnTo>
                        <a:pt x="42" y="170"/>
                      </a:lnTo>
                      <a:lnTo>
                        <a:pt x="28" y="190"/>
                      </a:lnTo>
                      <a:lnTo>
                        <a:pt x="28" y="190"/>
                      </a:lnTo>
                      <a:lnTo>
                        <a:pt x="26" y="196"/>
                      </a:lnTo>
                      <a:lnTo>
                        <a:pt x="26" y="202"/>
                      </a:lnTo>
                      <a:lnTo>
                        <a:pt x="26" y="206"/>
                      </a:lnTo>
                      <a:lnTo>
                        <a:pt x="30" y="210"/>
                      </a:lnTo>
                      <a:lnTo>
                        <a:pt x="46" y="226"/>
                      </a:lnTo>
                      <a:lnTo>
                        <a:pt x="46" y="226"/>
                      </a:lnTo>
                      <a:lnTo>
                        <a:pt x="50" y="230"/>
                      </a:lnTo>
                      <a:lnTo>
                        <a:pt x="56" y="230"/>
                      </a:lnTo>
                      <a:lnTo>
                        <a:pt x="56" y="230"/>
                      </a:lnTo>
                      <a:lnTo>
                        <a:pt x="62" y="230"/>
                      </a:lnTo>
                      <a:lnTo>
                        <a:pt x="66" y="228"/>
                      </a:lnTo>
                      <a:lnTo>
                        <a:pt x="86" y="214"/>
                      </a:lnTo>
                      <a:lnTo>
                        <a:pt x="86" y="214"/>
                      </a:lnTo>
                      <a:lnTo>
                        <a:pt x="96" y="218"/>
                      </a:lnTo>
                      <a:lnTo>
                        <a:pt x="102" y="244"/>
                      </a:lnTo>
                      <a:lnTo>
                        <a:pt x="102" y="244"/>
                      </a:lnTo>
                      <a:lnTo>
                        <a:pt x="104" y="248"/>
                      </a:lnTo>
                      <a:lnTo>
                        <a:pt x="106" y="252"/>
                      </a:lnTo>
                      <a:lnTo>
                        <a:pt x="112" y="256"/>
                      </a:lnTo>
                      <a:lnTo>
                        <a:pt x="118" y="256"/>
                      </a:lnTo>
                      <a:lnTo>
                        <a:pt x="138" y="256"/>
                      </a:lnTo>
                      <a:lnTo>
                        <a:pt x="138" y="256"/>
                      </a:lnTo>
                      <a:lnTo>
                        <a:pt x="144" y="256"/>
                      </a:lnTo>
                      <a:lnTo>
                        <a:pt x="150" y="252"/>
                      </a:lnTo>
                      <a:lnTo>
                        <a:pt x="152" y="248"/>
                      </a:lnTo>
                      <a:lnTo>
                        <a:pt x="154" y="244"/>
                      </a:lnTo>
                      <a:lnTo>
                        <a:pt x="160" y="218"/>
                      </a:lnTo>
                      <a:lnTo>
                        <a:pt x="160" y="218"/>
                      </a:lnTo>
                      <a:lnTo>
                        <a:pt x="170" y="214"/>
                      </a:lnTo>
                      <a:lnTo>
                        <a:pt x="190" y="228"/>
                      </a:lnTo>
                      <a:lnTo>
                        <a:pt x="190" y="228"/>
                      </a:lnTo>
                      <a:lnTo>
                        <a:pt x="194" y="230"/>
                      </a:lnTo>
                      <a:lnTo>
                        <a:pt x="200" y="230"/>
                      </a:lnTo>
                      <a:lnTo>
                        <a:pt x="200" y="230"/>
                      </a:lnTo>
                      <a:lnTo>
                        <a:pt x="206" y="230"/>
                      </a:lnTo>
                      <a:lnTo>
                        <a:pt x="210" y="226"/>
                      </a:lnTo>
                      <a:lnTo>
                        <a:pt x="226" y="210"/>
                      </a:lnTo>
                      <a:lnTo>
                        <a:pt x="226" y="210"/>
                      </a:lnTo>
                      <a:lnTo>
                        <a:pt x="230" y="206"/>
                      </a:lnTo>
                      <a:lnTo>
                        <a:pt x="230" y="202"/>
                      </a:lnTo>
                      <a:lnTo>
                        <a:pt x="230" y="196"/>
                      </a:lnTo>
                      <a:lnTo>
                        <a:pt x="228" y="190"/>
                      </a:lnTo>
                      <a:lnTo>
                        <a:pt x="214" y="170"/>
                      </a:lnTo>
                      <a:lnTo>
                        <a:pt x="214" y="170"/>
                      </a:lnTo>
                      <a:lnTo>
                        <a:pt x="218" y="160"/>
                      </a:lnTo>
                      <a:lnTo>
                        <a:pt x="244" y="154"/>
                      </a:lnTo>
                      <a:lnTo>
                        <a:pt x="244" y="154"/>
                      </a:lnTo>
                      <a:lnTo>
                        <a:pt x="248" y="152"/>
                      </a:lnTo>
                      <a:lnTo>
                        <a:pt x="252" y="150"/>
                      </a:lnTo>
                      <a:lnTo>
                        <a:pt x="256" y="144"/>
                      </a:lnTo>
                      <a:lnTo>
                        <a:pt x="256" y="138"/>
                      </a:lnTo>
                      <a:lnTo>
                        <a:pt x="256" y="118"/>
                      </a:lnTo>
                      <a:lnTo>
                        <a:pt x="256" y="118"/>
                      </a:lnTo>
                      <a:lnTo>
                        <a:pt x="256" y="112"/>
                      </a:lnTo>
                      <a:lnTo>
                        <a:pt x="252" y="106"/>
                      </a:lnTo>
                      <a:lnTo>
                        <a:pt x="248" y="104"/>
                      </a:lnTo>
                      <a:lnTo>
                        <a:pt x="244" y="102"/>
                      </a:lnTo>
                      <a:close/>
                      <a:moveTo>
                        <a:pt x="216" y="144"/>
                      </a:moveTo>
                      <a:lnTo>
                        <a:pt x="216" y="144"/>
                      </a:lnTo>
                      <a:lnTo>
                        <a:pt x="208" y="148"/>
                      </a:lnTo>
                      <a:lnTo>
                        <a:pt x="204" y="154"/>
                      </a:lnTo>
                      <a:lnTo>
                        <a:pt x="204" y="154"/>
                      </a:lnTo>
                      <a:lnTo>
                        <a:pt x="200" y="162"/>
                      </a:lnTo>
                      <a:lnTo>
                        <a:pt x="200" y="162"/>
                      </a:lnTo>
                      <a:lnTo>
                        <a:pt x="198" y="170"/>
                      </a:lnTo>
                      <a:lnTo>
                        <a:pt x="202" y="178"/>
                      </a:lnTo>
                      <a:lnTo>
                        <a:pt x="214" y="200"/>
                      </a:lnTo>
                      <a:lnTo>
                        <a:pt x="200" y="214"/>
                      </a:lnTo>
                      <a:lnTo>
                        <a:pt x="178" y="202"/>
                      </a:lnTo>
                      <a:lnTo>
                        <a:pt x="178" y="202"/>
                      </a:lnTo>
                      <a:lnTo>
                        <a:pt x="174" y="198"/>
                      </a:lnTo>
                      <a:lnTo>
                        <a:pt x="170" y="198"/>
                      </a:lnTo>
                      <a:lnTo>
                        <a:pt x="170" y="198"/>
                      </a:lnTo>
                      <a:lnTo>
                        <a:pt x="162" y="200"/>
                      </a:lnTo>
                      <a:lnTo>
                        <a:pt x="162" y="200"/>
                      </a:lnTo>
                      <a:lnTo>
                        <a:pt x="154" y="204"/>
                      </a:lnTo>
                      <a:lnTo>
                        <a:pt x="154" y="204"/>
                      </a:lnTo>
                      <a:lnTo>
                        <a:pt x="148" y="208"/>
                      </a:lnTo>
                      <a:lnTo>
                        <a:pt x="144" y="216"/>
                      </a:lnTo>
                      <a:lnTo>
                        <a:pt x="138" y="240"/>
                      </a:lnTo>
                      <a:lnTo>
                        <a:pt x="118" y="240"/>
                      </a:lnTo>
                      <a:lnTo>
                        <a:pt x="112" y="216"/>
                      </a:lnTo>
                      <a:lnTo>
                        <a:pt x="112" y="216"/>
                      </a:lnTo>
                      <a:lnTo>
                        <a:pt x="108" y="208"/>
                      </a:lnTo>
                      <a:lnTo>
                        <a:pt x="102" y="204"/>
                      </a:lnTo>
                      <a:lnTo>
                        <a:pt x="102" y="204"/>
                      </a:lnTo>
                      <a:lnTo>
                        <a:pt x="94" y="200"/>
                      </a:lnTo>
                      <a:lnTo>
                        <a:pt x="94" y="200"/>
                      </a:lnTo>
                      <a:lnTo>
                        <a:pt x="86" y="198"/>
                      </a:lnTo>
                      <a:lnTo>
                        <a:pt x="86" y="198"/>
                      </a:lnTo>
                      <a:lnTo>
                        <a:pt x="82" y="198"/>
                      </a:lnTo>
                      <a:lnTo>
                        <a:pt x="78" y="202"/>
                      </a:lnTo>
                      <a:lnTo>
                        <a:pt x="56" y="214"/>
                      </a:lnTo>
                      <a:lnTo>
                        <a:pt x="42" y="200"/>
                      </a:lnTo>
                      <a:lnTo>
                        <a:pt x="54" y="178"/>
                      </a:lnTo>
                      <a:lnTo>
                        <a:pt x="54" y="178"/>
                      </a:lnTo>
                      <a:lnTo>
                        <a:pt x="58" y="170"/>
                      </a:lnTo>
                      <a:lnTo>
                        <a:pt x="56" y="162"/>
                      </a:lnTo>
                      <a:lnTo>
                        <a:pt x="56" y="162"/>
                      </a:lnTo>
                      <a:lnTo>
                        <a:pt x="52" y="154"/>
                      </a:lnTo>
                      <a:lnTo>
                        <a:pt x="52" y="154"/>
                      </a:lnTo>
                      <a:lnTo>
                        <a:pt x="48" y="148"/>
                      </a:lnTo>
                      <a:lnTo>
                        <a:pt x="40" y="144"/>
                      </a:lnTo>
                      <a:lnTo>
                        <a:pt x="16" y="138"/>
                      </a:lnTo>
                      <a:lnTo>
                        <a:pt x="16" y="118"/>
                      </a:lnTo>
                      <a:lnTo>
                        <a:pt x="40" y="112"/>
                      </a:lnTo>
                      <a:lnTo>
                        <a:pt x="40" y="112"/>
                      </a:lnTo>
                      <a:lnTo>
                        <a:pt x="48" y="108"/>
                      </a:lnTo>
                      <a:lnTo>
                        <a:pt x="52" y="102"/>
                      </a:lnTo>
                      <a:lnTo>
                        <a:pt x="52" y="102"/>
                      </a:lnTo>
                      <a:lnTo>
                        <a:pt x="56" y="94"/>
                      </a:lnTo>
                      <a:lnTo>
                        <a:pt x="56" y="94"/>
                      </a:lnTo>
                      <a:lnTo>
                        <a:pt x="58" y="86"/>
                      </a:lnTo>
                      <a:lnTo>
                        <a:pt x="54" y="78"/>
                      </a:lnTo>
                      <a:lnTo>
                        <a:pt x="42" y="56"/>
                      </a:lnTo>
                      <a:lnTo>
                        <a:pt x="56" y="42"/>
                      </a:lnTo>
                      <a:lnTo>
                        <a:pt x="78" y="54"/>
                      </a:lnTo>
                      <a:lnTo>
                        <a:pt x="78" y="54"/>
                      </a:lnTo>
                      <a:lnTo>
                        <a:pt x="82" y="58"/>
                      </a:lnTo>
                      <a:lnTo>
                        <a:pt x="86" y="58"/>
                      </a:lnTo>
                      <a:lnTo>
                        <a:pt x="86" y="58"/>
                      </a:lnTo>
                      <a:lnTo>
                        <a:pt x="94" y="56"/>
                      </a:lnTo>
                      <a:lnTo>
                        <a:pt x="94" y="56"/>
                      </a:lnTo>
                      <a:lnTo>
                        <a:pt x="102" y="52"/>
                      </a:lnTo>
                      <a:lnTo>
                        <a:pt x="102" y="52"/>
                      </a:lnTo>
                      <a:lnTo>
                        <a:pt x="108" y="48"/>
                      </a:lnTo>
                      <a:lnTo>
                        <a:pt x="112" y="40"/>
                      </a:lnTo>
                      <a:lnTo>
                        <a:pt x="118" y="16"/>
                      </a:lnTo>
                      <a:lnTo>
                        <a:pt x="138" y="16"/>
                      </a:lnTo>
                      <a:lnTo>
                        <a:pt x="144" y="40"/>
                      </a:lnTo>
                      <a:lnTo>
                        <a:pt x="144" y="40"/>
                      </a:lnTo>
                      <a:lnTo>
                        <a:pt x="148" y="48"/>
                      </a:lnTo>
                      <a:lnTo>
                        <a:pt x="154" y="52"/>
                      </a:lnTo>
                      <a:lnTo>
                        <a:pt x="154" y="52"/>
                      </a:lnTo>
                      <a:lnTo>
                        <a:pt x="162" y="56"/>
                      </a:lnTo>
                      <a:lnTo>
                        <a:pt x="162" y="56"/>
                      </a:lnTo>
                      <a:lnTo>
                        <a:pt x="170" y="58"/>
                      </a:lnTo>
                      <a:lnTo>
                        <a:pt x="170" y="58"/>
                      </a:lnTo>
                      <a:lnTo>
                        <a:pt x="174" y="58"/>
                      </a:lnTo>
                      <a:lnTo>
                        <a:pt x="178" y="54"/>
                      </a:lnTo>
                      <a:lnTo>
                        <a:pt x="200" y="42"/>
                      </a:lnTo>
                      <a:lnTo>
                        <a:pt x="214" y="56"/>
                      </a:lnTo>
                      <a:lnTo>
                        <a:pt x="202" y="78"/>
                      </a:lnTo>
                      <a:lnTo>
                        <a:pt x="202" y="78"/>
                      </a:lnTo>
                      <a:lnTo>
                        <a:pt x="198" y="86"/>
                      </a:lnTo>
                      <a:lnTo>
                        <a:pt x="200" y="94"/>
                      </a:lnTo>
                      <a:lnTo>
                        <a:pt x="200" y="94"/>
                      </a:lnTo>
                      <a:lnTo>
                        <a:pt x="204" y="102"/>
                      </a:lnTo>
                      <a:lnTo>
                        <a:pt x="204" y="102"/>
                      </a:lnTo>
                      <a:lnTo>
                        <a:pt x="208" y="108"/>
                      </a:lnTo>
                      <a:lnTo>
                        <a:pt x="216" y="112"/>
                      </a:lnTo>
                      <a:lnTo>
                        <a:pt x="240" y="118"/>
                      </a:lnTo>
                      <a:lnTo>
                        <a:pt x="240" y="138"/>
                      </a:lnTo>
                      <a:lnTo>
                        <a:pt x="216" y="1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sp>
              <p:nvSpPr>
                <p:cNvPr id="34" name="Freeform 32"/>
                <p:cNvSpPr>
                  <a:spLocks noEditPoints="1"/>
                </p:cNvSpPr>
                <p:nvPr/>
              </p:nvSpPr>
              <p:spPr bwMode="auto">
                <a:xfrm>
                  <a:off x="5740400" y="2114550"/>
                  <a:ext cx="101600" cy="101600"/>
                </a:xfrm>
                <a:custGeom>
                  <a:avLst/>
                  <a:gdLst/>
                  <a:ahLst/>
                  <a:cxnLst>
                    <a:cxn ang="0">
                      <a:pos x="32" y="0"/>
                    </a:cxn>
                    <a:cxn ang="0">
                      <a:pos x="32" y="0"/>
                    </a:cxn>
                    <a:cxn ang="0">
                      <a:pos x="26" y="0"/>
                    </a:cxn>
                    <a:cxn ang="0">
                      <a:pos x="20" y="2"/>
                    </a:cxn>
                    <a:cxn ang="0">
                      <a:pos x="10" y="10"/>
                    </a:cxn>
                    <a:cxn ang="0">
                      <a:pos x="2" y="20"/>
                    </a:cxn>
                    <a:cxn ang="0">
                      <a:pos x="0" y="26"/>
                    </a:cxn>
                    <a:cxn ang="0">
                      <a:pos x="0" y="32"/>
                    </a:cxn>
                    <a:cxn ang="0">
                      <a:pos x="0" y="32"/>
                    </a:cxn>
                    <a:cxn ang="0">
                      <a:pos x="0" y="38"/>
                    </a:cxn>
                    <a:cxn ang="0">
                      <a:pos x="2" y="44"/>
                    </a:cxn>
                    <a:cxn ang="0">
                      <a:pos x="10" y="54"/>
                    </a:cxn>
                    <a:cxn ang="0">
                      <a:pos x="20" y="62"/>
                    </a:cxn>
                    <a:cxn ang="0">
                      <a:pos x="26" y="64"/>
                    </a:cxn>
                    <a:cxn ang="0">
                      <a:pos x="32" y="64"/>
                    </a:cxn>
                    <a:cxn ang="0">
                      <a:pos x="32" y="64"/>
                    </a:cxn>
                    <a:cxn ang="0">
                      <a:pos x="38" y="64"/>
                    </a:cxn>
                    <a:cxn ang="0">
                      <a:pos x="44" y="62"/>
                    </a:cxn>
                    <a:cxn ang="0">
                      <a:pos x="54" y="54"/>
                    </a:cxn>
                    <a:cxn ang="0">
                      <a:pos x="62" y="44"/>
                    </a:cxn>
                    <a:cxn ang="0">
                      <a:pos x="64" y="38"/>
                    </a:cxn>
                    <a:cxn ang="0">
                      <a:pos x="64" y="32"/>
                    </a:cxn>
                    <a:cxn ang="0">
                      <a:pos x="64" y="32"/>
                    </a:cxn>
                    <a:cxn ang="0">
                      <a:pos x="64" y="26"/>
                    </a:cxn>
                    <a:cxn ang="0">
                      <a:pos x="62" y="20"/>
                    </a:cxn>
                    <a:cxn ang="0">
                      <a:pos x="54" y="10"/>
                    </a:cxn>
                    <a:cxn ang="0">
                      <a:pos x="44" y="2"/>
                    </a:cxn>
                    <a:cxn ang="0">
                      <a:pos x="38" y="0"/>
                    </a:cxn>
                    <a:cxn ang="0">
                      <a:pos x="32" y="0"/>
                    </a:cxn>
                    <a:cxn ang="0">
                      <a:pos x="32" y="56"/>
                    </a:cxn>
                    <a:cxn ang="0">
                      <a:pos x="32" y="56"/>
                    </a:cxn>
                    <a:cxn ang="0">
                      <a:pos x="22" y="54"/>
                    </a:cxn>
                    <a:cxn ang="0">
                      <a:pos x="16" y="48"/>
                    </a:cxn>
                    <a:cxn ang="0">
                      <a:pos x="10" y="42"/>
                    </a:cxn>
                    <a:cxn ang="0">
                      <a:pos x="8" y="32"/>
                    </a:cxn>
                    <a:cxn ang="0">
                      <a:pos x="8" y="32"/>
                    </a:cxn>
                    <a:cxn ang="0">
                      <a:pos x="10" y="22"/>
                    </a:cxn>
                    <a:cxn ang="0">
                      <a:pos x="16" y="16"/>
                    </a:cxn>
                    <a:cxn ang="0">
                      <a:pos x="22" y="10"/>
                    </a:cxn>
                    <a:cxn ang="0">
                      <a:pos x="32" y="8"/>
                    </a:cxn>
                    <a:cxn ang="0">
                      <a:pos x="32" y="8"/>
                    </a:cxn>
                    <a:cxn ang="0">
                      <a:pos x="42" y="10"/>
                    </a:cxn>
                    <a:cxn ang="0">
                      <a:pos x="48" y="16"/>
                    </a:cxn>
                    <a:cxn ang="0">
                      <a:pos x="54" y="22"/>
                    </a:cxn>
                    <a:cxn ang="0">
                      <a:pos x="56" y="32"/>
                    </a:cxn>
                    <a:cxn ang="0">
                      <a:pos x="56" y="32"/>
                    </a:cxn>
                    <a:cxn ang="0">
                      <a:pos x="54" y="42"/>
                    </a:cxn>
                    <a:cxn ang="0">
                      <a:pos x="48" y="48"/>
                    </a:cxn>
                    <a:cxn ang="0">
                      <a:pos x="42" y="54"/>
                    </a:cxn>
                    <a:cxn ang="0">
                      <a:pos x="32" y="56"/>
                    </a:cxn>
                  </a:cxnLst>
                  <a:rect l="0" t="0" r="r" b="b"/>
                  <a:pathLst>
                    <a:path w="64" h="64">
                      <a:moveTo>
                        <a:pt x="32" y="0"/>
                      </a:moveTo>
                      <a:lnTo>
                        <a:pt x="32" y="0"/>
                      </a:lnTo>
                      <a:lnTo>
                        <a:pt x="26" y="0"/>
                      </a:lnTo>
                      <a:lnTo>
                        <a:pt x="20" y="2"/>
                      </a:lnTo>
                      <a:lnTo>
                        <a:pt x="10" y="10"/>
                      </a:lnTo>
                      <a:lnTo>
                        <a:pt x="2" y="20"/>
                      </a:lnTo>
                      <a:lnTo>
                        <a:pt x="0" y="26"/>
                      </a:lnTo>
                      <a:lnTo>
                        <a:pt x="0" y="32"/>
                      </a:lnTo>
                      <a:lnTo>
                        <a:pt x="0" y="32"/>
                      </a:lnTo>
                      <a:lnTo>
                        <a:pt x="0" y="38"/>
                      </a:lnTo>
                      <a:lnTo>
                        <a:pt x="2" y="44"/>
                      </a:lnTo>
                      <a:lnTo>
                        <a:pt x="10" y="54"/>
                      </a:lnTo>
                      <a:lnTo>
                        <a:pt x="20" y="62"/>
                      </a:lnTo>
                      <a:lnTo>
                        <a:pt x="26" y="64"/>
                      </a:lnTo>
                      <a:lnTo>
                        <a:pt x="32" y="64"/>
                      </a:lnTo>
                      <a:lnTo>
                        <a:pt x="32" y="64"/>
                      </a:lnTo>
                      <a:lnTo>
                        <a:pt x="38" y="64"/>
                      </a:lnTo>
                      <a:lnTo>
                        <a:pt x="44" y="62"/>
                      </a:lnTo>
                      <a:lnTo>
                        <a:pt x="54" y="54"/>
                      </a:lnTo>
                      <a:lnTo>
                        <a:pt x="62" y="44"/>
                      </a:lnTo>
                      <a:lnTo>
                        <a:pt x="64" y="38"/>
                      </a:lnTo>
                      <a:lnTo>
                        <a:pt x="64" y="32"/>
                      </a:lnTo>
                      <a:lnTo>
                        <a:pt x="64" y="32"/>
                      </a:lnTo>
                      <a:lnTo>
                        <a:pt x="64" y="26"/>
                      </a:lnTo>
                      <a:lnTo>
                        <a:pt x="62" y="20"/>
                      </a:lnTo>
                      <a:lnTo>
                        <a:pt x="54" y="10"/>
                      </a:lnTo>
                      <a:lnTo>
                        <a:pt x="44" y="2"/>
                      </a:lnTo>
                      <a:lnTo>
                        <a:pt x="38" y="0"/>
                      </a:lnTo>
                      <a:lnTo>
                        <a:pt x="32" y="0"/>
                      </a:lnTo>
                      <a:close/>
                      <a:moveTo>
                        <a:pt x="32" y="56"/>
                      </a:moveTo>
                      <a:lnTo>
                        <a:pt x="32" y="56"/>
                      </a:lnTo>
                      <a:lnTo>
                        <a:pt x="22" y="54"/>
                      </a:lnTo>
                      <a:lnTo>
                        <a:pt x="16" y="48"/>
                      </a:lnTo>
                      <a:lnTo>
                        <a:pt x="10" y="42"/>
                      </a:lnTo>
                      <a:lnTo>
                        <a:pt x="8" y="32"/>
                      </a:lnTo>
                      <a:lnTo>
                        <a:pt x="8" y="32"/>
                      </a:lnTo>
                      <a:lnTo>
                        <a:pt x="10" y="22"/>
                      </a:lnTo>
                      <a:lnTo>
                        <a:pt x="16" y="16"/>
                      </a:lnTo>
                      <a:lnTo>
                        <a:pt x="22" y="10"/>
                      </a:lnTo>
                      <a:lnTo>
                        <a:pt x="32" y="8"/>
                      </a:lnTo>
                      <a:lnTo>
                        <a:pt x="32" y="8"/>
                      </a:lnTo>
                      <a:lnTo>
                        <a:pt x="42" y="10"/>
                      </a:lnTo>
                      <a:lnTo>
                        <a:pt x="48" y="16"/>
                      </a:lnTo>
                      <a:lnTo>
                        <a:pt x="54" y="22"/>
                      </a:lnTo>
                      <a:lnTo>
                        <a:pt x="56" y="32"/>
                      </a:lnTo>
                      <a:lnTo>
                        <a:pt x="56" y="32"/>
                      </a:lnTo>
                      <a:lnTo>
                        <a:pt x="54" y="42"/>
                      </a:lnTo>
                      <a:lnTo>
                        <a:pt x="48" y="48"/>
                      </a:lnTo>
                      <a:lnTo>
                        <a:pt x="42" y="54"/>
                      </a:lnTo>
                      <a:lnTo>
                        <a:pt x="32"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nvGrpSpPr>
              <p:cNvPr id="25" name="Group 23"/>
              <p:cNvGrpSpPr/>
              <p:nvPr/>
            </p:nvGrpSpPr>
            <p:grpSpPr>
              <a:xfrm>
                <a:off x="7453497" y="4249122"/>
                <a:ext cx="216276" cy="216274"/>
                <a:chOff x="4775198" y="1962150"/>
                <a:chExt cx="406400" cy="406400"/>
              </a:xfrm>
              <a:solidFill>
                <a:schemeClr val="bg1"/>
              </a:solidFill>
            </p:grpSpPr>
            <p:sp>
              <p:nvSpPr>
                <p:cNvPr id="30" name="Freeform 115"/>
                <p:cNvSpPr>
                  <a:spLocks noEditPoints="1"/>
                </p:cNvSpPr>
                <p:nvPr/>
              </p:nvSpPr>
              <p:spPr bwMode="auto">
                <a:xfrm>
                  <a:off x="4775198" y="1962150"/>
                  <a:ext cx="406400" cy="406400"/>
                </a:xfrm>
                <a:custGeom>
                  <a:avLst/>
                  <a:gdLst/>
                  <a:ahLst/>
                  <a:cxnLst>
                    <a:cxn ang="0">
                      <a:pos x="160" y="0"/>
                    </a:cxn>
                    <a:cxn ang="0">
                      <a:pos x="122" y="8"/>
                    </a:cxn>
                    <a:cxn ang="0">
                      <a:pos x="92" y="28"/>
                    </a:cxn>
                    <a:cxn ang="0">
                      <a:pos x="72" y="58"/>
                    </a:cxn>
                    <a:cxn ang="0">
                      <a:pos x="64" y="96"/>
                    </a:cxn>
                    <a:cxn ang="0">
                      <a:pos x="64" y="108"/>
                    </a:cxn>
                    <a:cxn ang="0">
                      <a:pos x="70" y="130"/>
                    </a:cxn>
                    <a:cxn ang="0">
                      <a:pos x="8" y="208"/>
                    </a:cxn>
                    <a:cxn ang="0">
                      <a:pos x="8" y="208"/>
                    </a:cxn>
                    <a:cxn ang="0">
                      <a:pos x="0" y="228"/>
                    </a:cxn>
                    <a:cxn ang="0">
                      <a:pos x="2" y="238"/>
                    </a:cxn>
                    <a:cxn ang="0">
                      <a:pos x="18" y="254"/>
                    </a:cxn>
                    <a:cxn ang="0">
                      <a:pos x="28" y="256"/>
                    </a:cxn>
                    <a:cxn ang="0">
                      <a:pos x="48" y="248"/>
                    </a:cxn>
                    <a:cxn ang="0">
                      <a:pos x="116" y="180"/>
                    </a:cxn>
                    <a:cxn ang="0">
                      <a:pos x="126" y="186"/>
                    </a:cxn>
                    <a:cxn ang="0">
                      <a:pos x="148" y="192"/>
                    </a:cxn>
                    <a:cxn ang="0">
                      <a:pos x="160" y="192"/>
                    </a:cxn>
                    <a:cxn ang="0">
                      <a:pos x="198" y="184"/>
                    </a:cxn>
                    <a:cxn ang="0">
                      <a:pos x="228" y="164"/>
                    </a:cxn>
                    <a:cxn ang="0">
                      <a:pos x="248" y="134"/>
                    </a:cxn>
                    <a:cxn ang="0">
                      <a:pos x="256" y="96"/>
                    </a:cxn>
                    <a:cxn ang="0">
                      <a:pos x="254" y="76"/>
                    </a:cxn>
                    <a:cxn ang="0">
                      <a:pos x="240" y="42"/>
                    </a:cxn>
                    <a:cxn ang="0">
                      <a:pos x="214" y="16"/>
                    </a:cxn>
                    <a:cxn ang="0">
                      <a:pos x="180" y="2"/>
                    </a:cxn>
                    <a:cxn ang="0">
                      <a:pos x="38" y="238"/>
                    </a:cxn>
                    <a:cxn ang="0">
                      <a:pos x="34" y="240"/>
                    </a:cxn>
                    <a:cxn ang="0">
                      <a:pos x="28" y="242"/>
                    </a:cxn>
                    <a:cxn ang="0">
                      <a:pos x="18" y="238"/>
                    </a:cxn>
                    <a:cxn ang="0">
                      <a:pos x="14" y="228"/>
                    </a:cxn>
                    <a:cxn ang="0">
                      <a:pos x="16" y="222"/>
                    </a:cxn>
                    <a:cxn ang="0">
                      <a:pos x="18" y="218"/>
                    </a:cxn>
                    <a:cxn ang="0">
                      <a:pos x="82" y="154"/>
                    </a:cxn>
                    <a:cxn ang="0">
                      <a:pos x="102" y="174"/>
                    </a:cxn>
                    <a:cxn ang="0">
                      <a:pos x="160" y="176"/>
                    </a:cxn>
                    <a:cxn ang="0">
                      <a:pos x="144" y="174"/>
                    </a:cxn>
                    <a:cxn ang="0">
                      <a:pos x="116" y="162"/>
                    </a:cxn>
                    <a:cxn ang="0">
                      <a:pos x="94" y="140"/>
                    </a:cxn>
                    <a:cxn ang="0">
                      <a:pos x="82" y="112"/>
                    </a:cxn>
                    <a:cxn ang="0">
                      <a:pos x="80" y="96"/>
                    </a:cxn>
                    <a:cxn ang="0">
                      <a:pos x="86" y="64"/>
                    </a:cxn>
                    <a:cxn ang="0">
                      <a:pos x="104" y="40"/>
                    </a:cxn>
                    <a:cxn ang="0">
                      <a:pos x="128" y="22"/>
                    </a:cxn>
                    <a:cxn ang="0">
                      <a:pos x="160" y="16"/>
                    </a:cxn>
                    <a:cxn ang="0">
                      <a:pos x="176" y="18"/>
                    </a:cxn>
                    <a:cxn ang="0">
                      <a:pos x="204" y="30"/>
                    </a:cxn>
                    <a:cxn ang="0">
                      <a:pos x="226" y="52"/>
                    </a:cxn>
                    <a:cxn ang="0">
                      <a:pos x="238" y="80"/>
                    </a:cxn>
                    <a:cxn ang="0">
                      <a:pos x="240" y="96"/>
                    </a:cxn>
                    <a:cxn ang="0">
                      <a:pos x="234" y="128"/>
                    </a:cxn>
                    <a:cxn ang="0">
                      <a:pos x="216" y="152"/>
                    </a:cxn>
                    <a:cxn ang="0">
                      <a:pos x="192" y="170"/>
                    </a:cxn>
                    <a:cxn ang="0">
                      <a:pos x="160" y="176"/>
                    </a:cxn>
                  </a:cxnLst>
                  <a:rect l="0" t="0" r="r" b="b"/>
                  <a:pathLst>
                    <a:path w="256" h="256">
                      <a:moveTo>
                        <a:pt x="160" y="0"/>
                      </a:moveTo>
                      <a:lnTo>
                        <a:pt x="160" y="0"/>
                      </a:lnTo>
                      <a:lnTo>
                        <a:pt x="140" y="2"/>
                      </a:lnTo>
                      <a:lnTo>
                        <a:pt x="122" y="8"/>
                      </a:lnTo>
                      <a:lnTo>
                        <a:pt x="106" y="16"/>
                      </a:lnTo>
                      <a:lnTo>
                        <a:pt x="92" y="28"/>
                      </a:lnTo>
                      <a:lnTo>
                        <a:pt x="80" y="42"/>
                      </a:lnTo>
                      <a:lnTo>
                        <a:pt x="72" y="58"/>
                      </a:lnTo>
                      <a:lnTo>
                        <a:pt x="66" y="76"/>
                      </a:lnTo>
                      <a:lnTo>
                        <a:pt x="64" y="96"/>
                      </a:lnTo>
                      <a:lnTo>
                        <a:pt x="64" y="96"/>
                      </a:lnTo>
                      <a:lnTo>
                        <a:pt x="64" y="108"/>
                      </a:lnTo>
                      <a:lnTo>
                        <a:pt x="66" y="120"/>
                      </a:lnTo>
                      <a:lnTo>
                        <a:pt x="70" y="130"/>
                      </a:lnTo>
                      <a:lnTo>
                        <a:pt x="76" y="140"/>
                      </a:lnTo>
                      <a:lnTo>
                        <a:pt x="8" y="208"/>
                      </a:lnTo>
                      <a:lnTo>
                        <a:pt x="8" y="208"/>
                      </a:lnTo>
                      <a:lnTo>
                        <a:pt x="8" y="208"/>
                      </a:lnTo>
                      <a:lnTo>
                        <a:pt x="2" y="216"/>
                      </a:lnTo>
                      <a:lnTo>
                        <a:pt x="0" y="228"/>
                      </a:lnTo>
                      <a:lnTo>
                        <a:pt x="0" y="228"/>
                      </a:lnTo>
                      <a:lnTo>
                        <a:pt x="2" y="238"/>
                      </a:lnTo>
                      <a:lnTo>
                        <a:pt x="8" y="248"/>
                      </a:lnTo>
                      <a:lnTo>
                        <a:pt x="18" y="254"/>
                      </a:lnTo>
                      <a:lnTo>
                        <a:pt x="28" y="256"/>
                      </a:lnTo>
                      <a:lnTo>
                        <a:pt x="28" y="256"/>
                      </a:lnTo>
                      <a:lnTo>
                        <a:pt x="40" y="254"/>
                      </a:lnTo>
                      <a:lnTo>
                        <a:pt x="48" y="248"/>
                      </a:lnTo>
                      <a:lnTo>
                        <a:pt x="48" y="248"/>
                      </a:lnTo>
                      <a:lnTo>
                        <a:pt x="116" y="180"/>
                      </a:lnTo>
                      <a:lnTo>
                        <a:pt x="116" y="180"/>
                      </a:lnTo>
                      <a:lnTo>
                        <a:pt x="126" y="186"/>
                      </a:lnTo>
                      <a:lnTo>
                        <a:pt x="136" y="190"/>
                      </a:lnTo>
                      <a:lnTo>
                        <a:pt x="148" y="192"/>
                      </a:lnTo>
                      <a:lnTo>
                        <a:pt x="160" y="192"/>
                      </a:lnTo>
                      <a:lnTo>
                        <a:pt x="160" y="192"/>
                      </a:lnTo>
                      <a:lnTo>
                        <a:pt x="180" y="190"/>
                      </a:lnTo>
                      <a:lnTo>
                        <a:pt x="198" y="184"/>
                      </a:lnTo>
                      <a:lnTo>
                        <a:pt x="214" y="176"/>
                      </a:lnTo>
                      <a:lnTo>
                        <a:pt x="228" y="164"/>
                      </a:lnTo>
                      <a:lnTo>
                        <a:pt x="240" y="150"/>
                      </a:lnTo>
                      <a:lnTo>
                        <a:pt x="248" y="134"/>
                      </a:lnTo>
                      <a:lnTo>
                        <a:pt x="254" y="116"/>
                      </a:lnTo>
                      <a:lnTo>
                        <a:pt x="256" y="96"/>
                      </a:lnTo>
                      <a:lnTo>
                        <a:pt x="256" y="96"/>
                      </a:lnTo>
                      <a:lnTo>
                        <a:pt x="254" y="76"/>
                      </a:lnTo>
                      <a:lnTo>
                        <a:pt x="248" y="58"/>
                      </a:lnTo>
                      <a:lnTo>
                        <a:pt x="240" y="42"/>
                      </a:lnTo>
                      <a:lnTo>
                        <a:pt x="228" y="28"/>
                      </a:lnTo>
                      <a:lnTo>
                        <a:pt x="214" y="16"/>
                      </a:lnTo>
                      <a:lnTo>
                        <a:pt x="198" y="8"/>
                      </a:lnTo>
                      <a:lnTo>
                        <a:pt x="180" y="2"/>
                      </a:lnTo>
                      <a:lnTo>
                        <a:pt x="160" y="0"/>
                      </a:lnTo>
                      <a:close/>
                      <a:moveTo>
                        <a:pt x="38" y="238"/>
                      </a:moveTo>
                      <a:lnTo>
                        <a:pt x="38" y="238"/>
                      </a:lnTo>
                      <a:lnTo>
                        <a:pt x="34" y="240"/>
                      </a:lnTo>
                      <a:lnTo>
                        <a:pt x="28" y="242"/>
                      </a:lnTo>
                      <a:lnTo>
                        <a:pt x="28" y="242"/>
                      </a:lnTo>
                      <a:lnTo>
                        <a:pt x="22" y="240"/>
                      </a:lnTo>
                      <a:lnTo>
                        <a:pt x="18" y="238"/>
                      </a:lnTo>
                      <a:lnTo>
                        <a:pt x="16" y="234"/>
                      </a:lnTo>
                      <a:lnTo>
                        <a:pt x="14" y="228"/>
                      </a:lnTo>
                      <a:lnTo>
                        <a:pt x="14" y="228"/>
                      </a:lnTo>
                      <a:lnTo>
                        <a:pt x="16" y="222"/>
                      </a:lnTo>
                      <a:lnTo>
                        <a:pt x="18" y="218"/>
                      </a:lnTo>
                      <a:lnTo>
                        <a:pt x="18" y="218"/>
                      </a:lnTo>
                      <a:lnTo>
                        <a:pt x="82" y="154"/>
                      </a:lnTo>
                      <a:lnTo>
                        <a:pt x="82" y="154"/>
                      </a:lnTo>
                      <a:lnTo>
                        <a:pt x="92" y="164"/>
                      </a:lnTo>
                      <a:lnTo>
                        <a:pt x="102" y="174"/>
                      </a:lnTo>
                      <a:lnTo>
                        <a:pt x="38" y="238"/>
                      </a:lnTo>
                      <a:close/>
                      <a:moveTo>
                        <a:pt x="160" y="176"/>
                      </a:moveTo>
                      <a:lnTo>
                        <a:pt x="160" y="176"/>
                      </a:lnTo>
                      <a:lnTo>
                        <a:pt x="144" y="174"/>
                      </a:lnTo>
                      <a:lnTo>
                        <a:pt x="128" y="170"/>
                      </a:lnTo>
                      <a:lnTo>
                        <a:pt x="116" y="162"/>
                      </a:lnTo>
                      <a:lnTo>
                        <a:pt x="104" y="152"/>
                      </a:lnTo>
                      <a:lnTo>
                        <a:pt x="94" y="140"/>
                      </a:lnTo>
                      <a:lnTo>
                        <a:pt x="86" y="128"/>
                      </a:lnTo>
                      <a:lnTo>
                        <a:pt x="82" y="112"/>
                      </a:lnTo>
                      <a:lnTo>
                        <a:pt x="80" y="96"/>
                      </a:lnTo>
                      <a:lnTo>
                        <a:pt x="80" y="96"/>
                      </a:lnTo>
                      <a:lnTo>
                        <a:pt x="82" y="80"/>
                      </a:lnTo>
                      <a:lnTo>
                        <a:pt x="86" y="64"/>
                      </a:lnTo>
                      <a:lnTo>
                        <a:pt x="94" y="52"/>
                      </a:lnTo>
                      <a:lnTo>
                        <a:pt x="104" y="40"/>
                      </a:lnTo>
                      <a:lnTo>
                        <a:pt x="116" y="30"/>
                      </a:lnTo>
                      <a:lnTo>
                        <a:pt x="128" y="22"/>
                      </a:lnTo>
                      <a:lnTo>
                        <a:pt x="144" y="18"/>
                      </a:lnTo>
                      <a:lnTo>
                        <a:pt x="160" y="16"/>
                      </a:lnTo>
                      <a:lnTo>
                        <a:pt x="160" y="16"/>
                      </a:lnTo>
                      <a:lnTo>
                        <a:pt x="176" y="18"/>
                      </a:lnTo>
                      <a:lnTo>
                        <a:pt x="192" y="22"/>
                      </a:lnTo>
                      <a:lnTo>
                        <a:pt x="204" y="30"/>
                      </a:lnTo>
                      <a:lnTo>
                        <a:pt x="216" y="40"/>
                      </a:lnTo>
                      <a:lnTo>
                        <a:pt x="226" y="52"/>
                      </a:lnTo>
                      <a:lnTo>
                        <a:pt x="234" y="64"/>
                      </a:lnTo>
                      <a:lnTo>
                        <a:pt x="238" y="80"/>
                      </a:lnTo>
                      <a:lnTo>
                        <a:pt x="240" y="96"/>
                      </a:lnTo>
                      <a:lnTo>
                        <a:pt x="240" y="96"/>
                      </a:lnTo>
                      <a:lnTo>
                        <a:pt x="238" y="112"/>
                      </a:lnTo>
                      <a:lnTo>
                        <a:pt x="234" y="128"/>
                      </a:lnTo>
                      <a:lnTo>
                        <a:pt x="226" y="140"/>
                      </a:lnTo>
                      <a:lnTo>
                        <a:pt x="216" y="152"/>
                      </a:lnTo>
                      <a:lnTo>
                        <a:pt x="204" y="162"/>
                      </a:lnTo>
                      <a:lnTo>
                        <a:pt x="192" y="170"/>
                      </a:lnTo>
                      <a:lnTo>
                        <a:pt x="176" y="174"/>
                      </a:lnTo>
                      <a:lnTo>
                        <a:pt x="160"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sp>
              <p:nvSpPr>
                <p:cNvPr id="31" name="Freeform 119"/>
                <p:cNvSpPr>
                  <a:spLocks/>
                </p:cNvSpPr>
                <p:nvPr/>
              </p:nvSpPr>
              <p:spPr bwMode="auto">
                <a:xfrm>
                  <a:off x="4940300" y="2025650"/>
                  <a:ext cx="95250"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32" name="Freeform 120"/>
                <p:cNvSpPr>
                  <a:spLocks/>
                </p:cNvSpPr>
                <p:nvPr/>
              </p:nvSpPr>
              <p:spPr bwMode="auto">
                <a:xfrm>
                  <a:off x="4940300" y="2025650"/>
                  <a:ext cx="95251"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nvGrpSpPr>
              <p:cNvPr id="26" name="Group 21"/>
              <p:cNvGrpSpPr/>
              <p:nvPr/>
            </p:nvGrpSpPr>
            <p:grpSpPr>
              <a:xfrm>
                <a:off x="4944071" y="3775538"/>
                <a:ext cx="148690" cy="216276"/>
                <a:chOff x="4838700" y="2774950"/>
                <a:chExt cx="279400" cy="406400"/>
              </a:xfrm>
              <a:solidFill>
                <a:schemeClr val="bg1"/>
              </a:solidFill>
            </p:grpSpPr>
            <p:sp>
              <p:nvSpPr>
                <p:cNvPr id="27"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28" name="Freeform 66"/>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29" name="Freeform 67"/>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pic>
          <p:nvPicPr>
            <p:cNvPr id="9" name="Picture 12" descr="Resultado de imagen para plan icon"/>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89063" y="3489285"/>
              <a:ext cx="394392" cy="394392"/>
            </a:xfrm>
            <a:prstGeom prst="rect">
              <a:avLst/>
            </a:prstGeom>
            <a:noFill/>
            <a:extLst>
              <a:ext uri="{909E8E84-426E-40DD-AFC4-6F175D3DCCD1}">
                <a14:hiddenFill xmlns:a14="http://schemas.microsoft.com/office/drawing/2010/main">
                  <a:solidFill>
                    <a:srgbClr val="FFFFFF"/>
                  </a:solidFill>
                </a14:hiddenFill>
              </a:ext>
            </a:extLst>
          </p:spPr>
        </p:pic>
      </p:grpSp>
      <p:sp>
        <p:nvSpPr>
          <p:cNvPr id="91" name="4 Rectángulo"/>
          <p:cNvSpPr/>
          <p:nvPr/>
        </p:nvSpPr>
        <p:spPr>
          <a:xfrm>
            <a:off x="318416" y="1542946"/>
            <a:ext cx="8432105" cy="2462213"/>
          </a:xfrm>
          <a:prstGeom prst="rect">
            <a:avLst/>
          </a:prstGeom>
          <a:solidFill>
            <a:srgbClr val="7030A0"/>
          </a:solidFill>
          <a:ln w="76200"/>
        </p:spPr>
        <p:style>
          <a:lnRef idx="3">
            <a:schemeClr val="lt1"/>
          </a:lnRef>
          <a:fillRef idx="1">
            <a:schemeClr val="accent4"/>
          </a:fillRef>
          <a:effectRef idx="1">
            <a:schemeClr val="accent4"/>
          </a:effectRef>
          <a:fontRef idx="minor">
            <a:schemeClr val="lt1"/>
          </a:fontRef>
        </p:style>
        <p:txBody>
          <a:bodyPr wrap="square">
            <a:spAutoFit/>
          </a:bodyPr>
          <a:lstStyle/>
          <a:p>
            <a:pPr algn="just"/>
            <a:endParaRPr lang="es-MX" sz="2400" b="1" dirty="0"/>
          </a:p>
          <a:p>
            <a:pPr algn="just"/>
            <a:r>
              <a:rPr lang="es-MX" sz="2800" dirty="0"/>
              <a:t>Para la seguridad de los datos personales, </a:t>
            </a:r>
            <a:r>
              <a:rPr lang="es-MX" sz="2800" b="1" dirty="0"/>
              <a:t>el INAI RECOMIENDA</a:t>
            </a:r>
            <a:r>
              <a:rPr lang="es-MX" sz="2800" dirty="0"/>
              <a:t> la adopción de un </a:t>
            </a:r>
            <a:r>
              <a:rPr lang="es-MX" sz="2800" b="1" dirty="0"/>
              <a:t>Sistema de Gestión de Seguridad de Datos Personales (SGSDP), basado en el ciclo PHVA (Planear-Hacer-Verificar-Actuar).</a:t>
            </a:r>
            <a:endParaRPr lang="es-MX" sz="2800" dirty="0"/>
          </a:p>
          <a:p>
            <a:pPr algn="just"/>
            <a:endParaRPr lang="es-MX" dirty="0"/>
          </a:p>
        </p:txBody>
      </p:sp>
    </p:spTree>
    <p:extLst>
      <p:ext uri="{BB962C8B-B14F-4D97-AF65-F5344CB8AC3E}">
        <p14:creationId xmlns:p14="http://schemas.microsoft.com/office/powerpoint/2010/main" val="41449801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p:cNvSpPr/>
          <p:nvPr/>
        </p:nvSpPr>
        <p:spPr>
          <a:xfrm>
            <a:off x="755576" y="2204864"/>
            <a:ext cx="7924794" cy="864096"/>
          </a:xfrm>
          <a:custGeom>
            <a:avLst/>
            <a:gdLst>
              <a:gd name="connsiteX0" fmla="*/ 0 w 7924794"/>
              <a:gd name="connsiteY0" fmla="*/ 86410 h 864096"/>
              <a:gd name="connsiteX1" fmla="*/ 86410 w 7924794"/>
              <a:gd name="connsiteY1" fmla="*/ 0 h 864096"/>
              <a:gd name="connsiteX2" fmla="*/ 7838384 w 7924794"/>
              <a:gd name="connsiteY2" fmla="*/ 0 h 864096"/>
              <a:gd name="connsiteX3" fmla="*/ 7924794 w 7924794"/>
              <a:gd name="connsiteY3" fmla="*/ 86410 h 864096"/>
              <a:gd name="connsiteX4" fmla="*/ 7924794 w 7924794"/>
              <a:gd name="connsiteY4" fmla="*/ 777686 h 864096"/>
              <a:gd name="connsiteX5" fmla="*/ 7838384 w 7924794"/>
              <a:gd name="connsiteY5" fmla="*/ 864096 h 864096"/>
              <a:gd name="connsiteX6" fmla="*/ 86410 w 7924794"/>
              <a:gd name="connsiteY6" fmla="*/ 864096 h 864096"/>
              <a:gd name="connsiteX7" fmla="*/ 0 w 7924794"/>
              <a:gd name="connsiteY7" fmla="*/ 777686 h 864096"/>
              <a:gd name="connsiteX8" fmla="*/ 0 w 7924794"/>
              <a:gd name="connsiteY8" fmla="*/ 8641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864096">
                <a:moveTo>
                  <a:pt x="0" y="86410"/>
                </a:moveTo>
                <a:cubicBezTo>
                  <a:pt x="0" y="38687"/>
                  <a:pt x="38687" y="0"/>
                  <a:pt x="86410" y="0"/>
                </a:cubicBezTo>
                <a:lnTo>
                  <a:pt x="7838384" y="0"/>
                </a:lnTo>
                <a:cubicBezTo>
                  <a:pt x="7886107" y="0"/>
                  <a:pt x="7924794" y="38687"/>
                  <a:pt x="7924794" y="86410"/>
                </a:cubicBezTo>
                <a:lnTo>
                  <a:pt x="7924794" y="777686"/>
                </a:lnTo>
                <a:cubicBezTo>
                  <a:pt x="7924794" y="825409"/>
                  <a:pt x="7886107" y="864096"/>
                  <a:pt x="7838384" y="864096"/>
                </a:cubicBezTo>
                <a:lnTo>
                  <a:pt x="86410" y="864096"/>
                </a:lnTo>
                <a:cubicBezTo>
                  <a:pt x="38687" y="864096"/>
                  <a:pt x="0" y="825409"/>
                  <a:pt x="0" y="777686"/>
                </a:cubicBezTo>
                <a:lnTo>
                  <a:pt x="0" y="8641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31989" tIns="131989" rIns="131989" bIns="131989" numCol="1" spcCol="1270" anchor="ctr" anchorCtr="0">
            <a:noAutofit/>
          </a:bodyPr>
          <a:lstStyle/>
          <a:p>
            <a:pPr marL="0" lvl="0" indent="0" algn="ctr" defTabSz="1244600">
              <a:lnSpc>
                <a:spcPct val="90000"/>
              </a:lnSpc>
              <a:spcBef>
                <a:spcPct val="0"/>
              </a:spcBef>
              <a:spcAft>
                <a:spcPct val="35000"/>
              </a:spcAft>
              <a:buNone/>
            </a:pPr>
            <a:r>
              <a:rPr lang="es-MX" sz="2800" kern="1200" dirty="0"/>
              <a:t>Gestión de comunicaciones y operaciones</a:t>
            </a:r>
          </a:p>
        </p:txBody>
      </p:sp>
      <p:pic>
        <p:nvPicPr>
          <p:cNvPr id="2" name="Imagen 1"/>
          <p:cNvPicPr>
            <a:picLocks noChangeAspect="1"/>
          </p:cNvPicPr>
          <p:nvPr/>
        </p:nvPicPr>
        <p:blipFill>
          <a:blip r:embed="rId3"/>
          <a:stretch>
            <a:fillRect/>
          </a:stretch>
        </p:blipFill>
        <p:spPr>
          <a:xfrm>
            <a:off x="2411760" y="3284984"/>
            <a:ext cx="4382042" cy="3170312"/>
          </a:xfrm>
          <a:prstGeom prst="rect">
            <a:avLst/>
          </a:prstGeom>
        </p:spPr>
      </p:pic>
      <p:sp>
        <p:nvSpPr>
          <p:cNvPr id="6" name="CuadroTexto 5"/>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2148221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a libre: forma 5"/>
          <p:cNvSpPr/>
          <p:nvPr/>
        </p:nvSpPr>
        <p:spPr>
          <a:xfrm>
            <a:off x="755576" y="2204864"/>
            <a:ext cx="7924794" cy="792087"/>
          </a:xfrm>
          <a:custGeom>
            <a:avLst/>
            <a:gdLst>
              <a:gd name="connsiteX0" fmla="*/ 0 w 7924794"/>
              <a:gd name="connsiteY0" fmla="*/ 79209 h 792087"/>
              <a:gd name="connsiteX1" fmla="*/ 79209 w 7924794"/>
              <a:gd name="connsiteY1" fmla="*/ 0 h 792087"/>
              <a:gd name="connsiteX2" fmla="*/ 7845585 w 7924794"/>
              <a:gd name="connsiteY2" fmla="*/ 0 h 792087"/>
              <a:gd name="connsiteX3" fmla="*/ 7924794 w 7924794"/>
              <a:gd name="connsiteY3" fmla="*/ 79209 h 792087"/>
              <a:gd name="connsiteX4" fmla="*/ 7924794 w 7924794"/>
              <a:gd name="connsiteY4" fmla="*/ 712878 h 792087"/>
              <a:gd name="connsiteX5" fmla="*/ 7845585 w 7924794"/>
              <a:gd name="connsiteY5" fmla="*/ 792087 h 792087"/>
              <a:gd name="connsiteX6" fmla="*/ 79209 w 7924794"/>
              <a:gd name="connsiteY6" fmla="*/ 792087 h 792087"/>
              <a:gd name="connsiteX7" fmla="*/ 0 w 7924794"/>
              <a:gd name="connsiteY7" fmla="*/ 712878 h 792087"/>
              <a:gd name="connsiteX8" fmla="*/ 0 w 7924794"/>
              <a:gd name="connsiteY8" fmla="*/ 79209 h 7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792087">
                <a:moveTo>
                  <a:pt x="0" y="79209"/>
                </a:moveTo>
                <a:cubicBezTo>
                  <a:pt x="0" y="35463"/>
                  <a:pt x="35463" y="0"/>
                  <a:pt x="79209" y="0"/>
                </a:cubicBezTo>
                <a:lnTo>
                  <a:pt x="7845585" y="0"/>
                </a:lnTo>
                <a:cubicBezTo>
                  <a:pt x="7889331" y="0"/>
                  <a:pt x="7924794" y="35463"/>
                  <a:pt x="7924794" y="79209"/>
                </a:cubicBezTo>
                <a:lnTo>
                  <a:pt x="7924794" y="712878"/>
                </a:lnTo>
                <a:cubicBezTo>
                  <a:pt x="7924794" y="756624"/>
                  <a:pt x="7889331" y="792087"/>
                  <a:pt x="7845585" y="792087"/>
                </a:cubicBezTo>
                <a:lnTo>
                  <a:pt x="79209" y="792087"/>
                </a:lnTo>
                <a:cubicBezTo>
                  <a:pt x="35463" y="792087"/>
                  <a:pt x="0" y="756624"/>
                  <a:pt x="0" y="712878"/>
                </a:cubicBezTo>
                <a:lnTo>
                  <a:pt x="0" y="79209"/>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29879" tIns="129879" rIns="129879" bIns="129879" numCol="1" spcCol="1270" anchor="ctr" anchorCtr="0">
            <a:noAutofit/>
          </a:bodyPr>
          <a:lstStyle/>
          <a:p>
            <a:pPr marL="0" lvl="0" indent="0" algn="ctr" defTabSz="1244600">
              <a:lnSpc>
                <a:spcPct val="90000"/>
              </a:lnSpc>
              <a:spcBef>
                <a:spcPct val="0"/>
              </a:spcBef>
              <a:spcAft>
                <a:spcPct val="35000"/>
              </a:spcAft>
              <a:buNone/>
            </a:pPr>
            <a:r>
              <a:rPr lang="es-MX" sz="2800" kern="1200" dirty="0"/>
              <a:t>Control de acceso</a:t>
            </a:r>
          </a:p>
        </p:txBody>
      </p:sp>
      <p:pic>
        <p:nvPicPr>
          <p:cNvPr id="2" name="Imagen 1"/>
          <p:cNvPicPr>
            <a:picLocks noChangeAspect="1"/>
          </p:cNvPicPr>
          <p:nvPr/>
        </p:nvPicPr>
        <p:blipFill>
          <a:blip r:embed="rId3"/>
          <a:stretch>
            <a:fillRect/>
          </a:stretch>
        </p:blipFill>
        <p:spPr>
          <a:xfrm>
            <a:off x="1907704" y="3140968"/>
            <a:ext cx="5230297" cy="3363352"/>
          </a:xfrm>
          <a:prstGeom prst="rect">
            <a:avLst/>
          </a:prstGeom>
        </p:spPr>
      </p:pic>
      <p:sp>
        <p:nvSpPr>
          <p:cNvPr id="8" name="CuadroTexto 7"/>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7503314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755576" y="2204864"/>
            <a:ext cx="7924794" cy="792088"/>
            <a:chOff x="755576" y="2204864"/>
            <a:chExt cx="7924794" cy="792088"/>
          </a:xfrm>
        </p:grpSpPr>
        <p:sp>
          <p:nvSpPr>
            <p:cNvPr id="6" name="Rectángulo 5"/>
            <p:cNvSpPr/>
            <p:nvPr/>
          </p:nvSpPr>
          <p:spPr>
            <a:xfrm>
              <a:off x="755576" y="2204864"/>
              <a:ext cx="7924794" cy="792088"/>
            </a:xfrm>
            <a:prstGeom prst="rect">
              <a:avLst/>
            </a:prstGeom>
            <a:solidFill>
              <a:srgbClr val="7030A0"/>
            </a:solidFill>
          </p:spPr>
        </p:sp>
        <p:sp>
          <p:nvSpPr>
            <p:cNvPr id="8" name="Forma libre: forma 7"/>
            <p:cNvSpPr/>
            <p:nvPr/>
          </p:nvSpPr>
          <p:spPr>
            <a:xfrm>
              <a:off x="755576" y="2204864"/>
              <a:ext cx="7924794" cy="792087"/>
            </a:xfrm>
            <a:custGeom>
              <a:avLst/>
              <a:gdLst>
                <a:gd name="connsiteX0" fmla="*/ 0 w 7924794"/>
                <a:gd name="connsiteY0" fmla="*/ 79209 h 792087"/>
                <a:gd name="connsiteX1" fmla="*/ 79209 w 7924794"/>
                <a:gd name="connsiteY1" fmla="*/ 0 h 792087"/>
                <a:gd name="connsiteX2" fmla="*/ 7845585 w 7924794"/>
                <a:gd name="connsiteY2" fmla="*/ 0 h 792087"/>
                <a:gd name="connsiteX3" fmla="*/ 7924794 w 7924794"/>
                <a:gd name="connsiteY3" fmla="*/ 79209 h 792087"/>
                <a:gd name="connsiteX4" fmla="*/ 7924794 w 7924794"/>
                <a:gd name="connsiteY4" fmla="*/ 712878 h 792087"/>
                <a:gd name="connsiteX5" fmla="*/ 7845585 w 7924794"/>
                <a:gd name="connsiteY5" fmla="*/ 792087 h 792087"/>
                <a:gd name="connsiteX6" fmla="*/ 79209 w 7924794"/>
                <a:gd name="connsiteY6" fmla="*/ 792087 h 792087"/>
                <a:gd name="connsiteX7" fmla="*/ 0 w 7924794"/>
                <a:gd name="connsiteY7" fmla="*/ 712878 h 792087"/>
                <a:gd name="connsiteX8" fmla="*/ 0 w 7924794"/>
                <a:gd name="connsiteY8" fmla="*/ 79209 h 7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792087">
                  <a:moveTo>
                    <a:pt x="0" y="79209"/>
                  </a:moveTo>
                  <a:cubicBezTo>
                    <a:pt x="0" y="35463"/>
                    <a:pt x="35463" y="0"/>
                    <a:pt x="79209" y="0"/>
                  </a:cubicBezTo>
                  <a:lnTo>
                    <a:pt x="7845585" y="0"/>
                  </a:lnTo>
                  <a:cubicBezTo>
                    <a:pt x="7889331" y="0"/>
                    <a:pt x="7924794" y="35463"/>
                    <a:pt x="7924794" y="79209"/>
                  </a:cubicBezTo>
                  <a:lnTo>
                    <a:pt x="7924794" y="712878"/>
                  </a:lnTo>
                  <a:cubicBezTo>
                    <a:pt x="7924794" y="756624"/>
                    <a:pt x="7889331" y="792087"/>
                    <a:pt x="7845585" y="792087"/>
                  </a:cubicBezTo>
                  <a:lnTo>
                    <a:pt x="79209" y="792087"/>
                  </a:lnTo>
                  <a:cubicBezTo>
                    <a:pt x="35463" y="792087"/>
                    <a:pt x="0" y="756624"/>
                    <a:pt x="0" y="712878"/>
                  </a:cubicBezTo>
                  <a:lnTo>
                    <a:pt x="0" y="79209"/>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29879" tIns="129879" rIns="129879" bIns="129879" numCol="1" spcCol="1270" anchor="ctr" anchorCtr="0">
              <a:noAutofit/>
            </a:bodyPr>
            <a:lstStyle/>
            <a:p>
              <a:pPr marL="0" lvl="0" indent="0" algn="ctr" defTabSz="1244600">
                <a:lnSpc>
                  <a:spcPct val="90000"/>
                </a:lnSpc>
                <a:spcBef>
                  <a:spcPct val="0"/>
                </a:spcBef>
                <a:spcAft>
                  <a:spcPct val="35000"/>
                </a:spcAft>
                <a:buNone/>
              </a:pPr>
              <a:r>
                <a:rPr lang="es-MX" sz="2800" kern="1200" dirty="0"/>
                <a:t>Desarrollo y mantenimiento de sistemas</a:t>
              </a:r>
            </a:p>
          </p:txBody>
        </p:sp>
      </p:grpSp>
      <p:pic>
        <p:nvPicPr>
          <p:cNvPr id="2" name="Imagen 1"/>
          <p:cNvPicPr>
            <a:picLocks noChangeAspect="1"/>
          </p:cNvPicPr>
          <p:nvPr/>
        </p:nvPicPr>
        <p:blipFill>
          <a:blip r:embed="rId3"/>
          <a:stretch>
            <a:fillRect/>
          </a:stretch>
        </p:blipFill>
        <p:spPr>
          <a:xfrm>
            <a:off x="2114934" y="3147177"/>
            <a:ext cx="4914131" cy="3306159"/>
          </a:xfrm>
          <a:prstGeom prst="rect">
            <a:avLst/>
          </a:prstGeom>
        </p:spPr>
      </p:pic>
      <p:sp>
        <p:nvSpPr>
          <p:cNvPr id="10" name="CuadroTexto 9"/>
          <p:cNvSpPr txBox="1"/>
          <p:nvPr/>
        </p:nvSpPr>
        <p:spPr>
          <a:xfrm>
            <a:off x="2699792" y="260648"/>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1" name="Imagen 10"/>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29849012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683568" y="1965259"/>
            <a:ext cx="7924794" cy="792088"/>
            <a:chOff x="755576" y="2204864"/>
            <a:chExt cx="7924794" cy="792088"/>
          </a:xfrm>
        </p:grpSpPr>
        <p:sp>
          <p:nvSpPr>
            <p:cNvPr id="8" name="Rectángulo 7"/>
            <p:cNvSpPr/>
            <p:nvPr/>
          </p:nvSpPr>
          <p:spPr>
            <a:xfrm>
              <a:off x="755576" y="2204864"/>
              <a:ext cx="7924794" cy="792088"/>
            </a:xfrm>
            <a:prstGeom prst="rect">
              <a:avLst/>
            </a:prstGeom>
          </p:spPr>
          <p:style>
            <a:lnRef idx="1">
              <a:schemeClr val="accent4"/>
            </a:lnRef>
            <a:fillRef idx="2">
              <a:schemeClr val="accent4"/>
            </a:fillRef>
            <a:effectRef idx="1">
              <a:schemeClr val="accent4"/>
            </a:effectRef>
            <a:fontRef idx="minor">
              <a:schemeClr val="dk1"/>
            </a:fontRef>
          </p:style>
        </p:sp>
        <p:sp>
          <p:nvSpPr>
            <p:cNvPr id="9" name="Forma libre: forma 8"/>
            <p:cNvSpPr/>
            <p:nvPr/>
          </p:nvSpPr>
          <p:spPr>
            <a:xfrm>
              <a:off x="755576" y="2204864"/>
              <a:ext cx="7924794" cy="792087"/>
            </a:xfrm>
            <a:custGeom>
              <a:avLst/>
              <a:gdLst>
                <a:gd name="connsiteX0" fmla="*/ 0 w 7924794"/>
                <a:gd name="connsiteY0" fmla="*/ 79209 h 792087"/>
                <a:gd name="connsiteX1" fmla="*/ 79209 w 7924794"/>
                <a:gd name="connsiteY1" fmla="*/ 0 h 792087"/>
                <a:gd name="connsiteX2" fmla="*/ 7845585 w 7924794"/>
                <a:gd name="connsiteY2" fmla="*/ 0 h 792087"/>
                <a:gd name="connsiteX3" fmla="*/ 7924794 w 7924794"/>
                <a:gd name="connsiteY3" fmla="*/ 79209 h 792087"/>
                <a:gd name="connsiteX4" fmla="*/ 7924794 w 7924794"/>
                <a:gd name="connsiteY4" fmla="*/ 712878 h 792087"/>
                <a:gd name="connsiteX5" fmla="*/ 7845585 w 7924794"/>
                <a:gd name="connsiteY5" fmla="*/ 792087 h 792087"/>
                <a:gd name="connsiteX6" fmla="*/ 79209 w 7924794"/>
                <a:gd name="connsiteY6" fmla="*/ 792087 h 792087"/>
                <a:gd name="connsiteX7" fmla="*/ 0 w 7924794"/>
                <a:gd name="connsiteY7" fmla="*/ 712878 h 792087"/>
                <a:gd name="connsiteX8" fmla="*/ 0 w 7924794"/>
                <a:gd name="connsiteY8" fmla="*/ 79209 h 7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792087">
                  <a:moveTo>
                    <a:pt x="0" y="79209"/>
                  </a:moveTo>
                  <a:cubicBezTo>
                    <a:pt x="0" y="35463"/>
                    <a:pt x="35463" y="0"/>
                    <a:pt x="79209" y="0"/>
                  </a:cubicBezTo>
                  <a:lnTo>
                    <a:pt x="7845585" y="0"/>
                  </a:lnTo>
                  <a:cubicBezTo>
                    <a:pt x="7889331" y="0"/>
                    <a:pt x="7924794" y="35463"/>
                    <a:pt x="7924794" y="79209"/>
                  </a:cubicBezTo>
                  <a:lnTo>
                    <a:pt x="7924794" y="712878"/>
                  </a:lnTo>
                  <a:cubicBezTo>
                    <a:pt x="7924794" y="756624"/>
                    <a:pt x="7889331" y="792087"/>
                    <a:pt x="7845585" y="792087"/>
                  </a:cubicBezTo>
                  <a:lnTo>
                    <a:pt x="79209" y="792087"/>
                  </a:lnTo>
                  <a:cubicBezTo>
                    <a:pt x="35463" y="792087"/>
                    <a:pt x="0" y="756624"/>
                    <a:pt x="0" y="712878"/>
                  </a:cubicBezTo>
                  <a:lnTo>
                    <a:pt x="0" y="79209"/>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29879" tIns="129879" rIns="129879" bIns="129879" numCol="1" spcCol="1270" anchor="ctr" anchorCtr="0">
              <a:noAutofit/>
            </a:bodyPr>
            <a:lstStyle/>
            <a:p>
              <a:pPr marL="0" lvl="0" indent="0" algn="ctr" defTabSz="1244600">
                <a:lnSpc>
                  <a:spcPct val="90000"/>
                </a:lnSpc>
                <a:spcBef>
                  <a:spcPct val="0"/>
                </a:spcBef>
                <a:spcAft>
                  <a:spcPct val="35000"/>
                </a:spcAft>
                <a:buNone/>
              </a:pPr>
              <a:r>
                <a:rPr lang="es-MX" sz="2800" kern="1200" dirty="0"/>
                <a:t>Vulneraciones de seguridad</a:t>
              </a:r>
            </a:p>
          </p:txBody>
        </p:sp>
      </p:grpSp>
      <p:pic>
        <p:nvPicPr>
          <p:cNvPr id="2" name="Imagen 1"/>
          <p:cNvPicPr>
            <a:picLocks noChangeAspect="1"/>
          </p:cNvPicPr>
          <p:nvPr/>
        </p:nvPicPr>
        <p:blipFill>
          <a:blip r:embed="rId3"/>
          <a:stretch>
            <a:fillRect/>
          </a:stretch>
        </p:blipFill>
        <p:spPr>
          <a:xfrm>
            <a:off x="2914564" y="2924944"/>
            <a:ext cx="3600400" cy="3194440"/>
          </a:xfrm>
          <a:prstGeom prst="rect">
            <a:avLst/>
          </a:prstGeom>
        </p:spPr>
      </p:pic>
      <p:sp>
        <p:nvSpPr>
          <p:cNvPr id="6" name="CuadroTexto 5"/>
          <p:cNvSpPr txBox="1"/>
          <p:nvPr/>
        </p:nvSpPr>
        <p:spPr>
          <a:xfrm>
            <a:off x="2699792" y="260648"/>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1" name="Imagen 10"/>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1056712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normAutofit/>
          </a:bodyPr>
          <a:lstStyle/>
          <a:p>
            <a:pPr algn="r"/>
            <a:r>
              <a:rPr lang="es-MX" sz="4000" dirty="0">
                <a:solidFill>
                  <a:schemeClr val="bg1"/>
                </a:solidFill>
              </a:rPr>
              <a:t>		Análisis de Brecha del IMA</a:t>
            </a:r>
          </a:p>
        </p:txBody>
      </p:sp>
      <p:sp>
        <p:nvSpPr>
          <p:cNvPr id="3" name="Marcador de contenido 2"/>
          <p:cNvSpPr>
            <a:spLocks noGrp="1"/>
          </p:cNvSpPr>
          <p:nvPr>
            <p:ph idx="1"/>
          </p:nvPr>
        </p:nvSpPr>
        <p:spPr>
          <a:xfrm>
            <a:off x="539552" y="1340768"/>
            <a:ext cx="8229600" cy="2116832"/>
          </a:xfrm>
        </p:spPr>
        <p:txBody>
          <a:bodyPr>
            <a:normAutofit lnSpcReduction="10000"/>
          </a:bodyPr>
          <a:lstStyle/>
          <a:p>
            <a:pPr marL="0" indent="0" algn="ctr">
              <a:buNone/>
            </a:pPr>
            <a:r>
              <a:rPr lang="es-MX" dirty="0"/>
              <a:t>¿Qué dominios de controles ya tiene cubiertos IMA?</a:t>
            </a:r>
          </a:p>
          <a:p>
            <a:pPr marL="0" indent="0" algn="ctr">
              <a:buNone/>
            </a:pPr>
            <a:r>
              <a:rPr lang="es-MX" dirty="0"/>
              <a:t>¿Qué dominios podrían ayudar a mitigar los escenarios de riesgo identificados?</a:t>
            </a:r>
          </a:p>
          <a:p>
            <a:pPr marL="0" indent="0" algn="ctr">
              <a:buNone/>
            </a:pPr>
            <a:endParaRPr lang="es-MX" dirty="0"/>
          </a:p>
        </p:txBody>
      </p:sp>
      <p:pic>
        <p:nvPicPr>
          <p:cNvPr id="4" name="Imagen 3"/>
          <p:cNvPicPr>
            <a:picLocks noChangeAspect="1"/>
          </p:cNvPicPr>
          <p:nvPr/>
        </p:nvPicPr>
        <p:blipFill>
          <a:blip r:embed="rId3"/>
          <a:stretch>
            <a:fillRect/>
          </a:stretch>
        </p:blipFill>
        <p:spPr>
          <a:xfrm>
            <a:off x="2663788" y="3645024"/>
            <a:ext cx="3816424" cy="2726017"/>
          </a:xfrm>
          <a:prstGeom prst="rect">
            <a:avLst/>
          </a:prstGeom>
          <a:ln>
            <a:noFill/>
          </a:ln>
          <a:effectLst>
            <a:softEdge rad="112500"/>
          </a:effectLst>
        </p:spPr>
      </p:pic>
    </p:spTree>
    <p:extLst>
      <p:ext uri="{BB962C8B-B14F-4D97-AF65-F5344CB8AC3E}">
        <p14:creationId xmlns:p14="http://schemas.microsoft.com/office/powerpoint/2010/main" val="1296452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chemeClr val="bg1"/>
                </a:solidFill>
              </a:rPr>
              <a:t>FASE 2: implementar y operar el SGSDP</a:t>
            </a:r>
          </a:p>
        </p:txBody>
      </p:sp>
      <p:sp>
        <p:nvSpPr>
          <p:cNvPr id="5" name="Título 1"/>
          <p:cNvSpPr txBox="1">
            <a:spLocks/>
          </p:cNvSpPr>
          <p:nvPr/>
        </p:nvSpPr>
        <p:spPr>
          <a:xfrm>
            <a:off x="1278893" y="4868865"/>
            <a:ext cx="6768752"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s-MX" dirty="0">
                <a:solidFill>
                  <a:srgbClr val="0F7969"/>
                </a:solidFill>
              </a:rPr>
              <a:t>FASE 2: IMPLEMENTAR el SGSDP</a:t>
            </a:r>
          </a:p>
        </p:txBody>
      </p:sp>
      <p:pic>
        <p:nvPicPr>
          <p:cNvPr id="3" name="Imagen 2"/>
          <p:cNvPicPr>
            <a:picLocks noChangeAspect="1"/>
          </p:cNvPicPr>
          <p:nvPr/>
        </p:nvPicPr>
        <p:blipFill>
          <a:blip r:embed="rId2"/>
          <a:stretch>
            <a:fillRect/>
          </a:stretch>
        </p:blipFill>
        <p:spPr>
          <a:xfrm>
            <a:off x="1670050" y="1267725"/>
            <a:ext cx="5876925" cy="3448050"/>
          </a:xfrm>
          <a:prstGeom prst="rect">
            <a:avLst/>
          </a:prstGeom>
        </p:spPr>
      </p:pic>
    </p:spTree>
    <p:extLst>
      <p:ext uri="{BB962C8B-B14F-4D97-AF65-F5344CB8AC3E}">
        <p14:creationId xmlns:p14="http://schemas.microsoft.com/office/powerpoint/2010/main" val="2079742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914400" y="12576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2400" b="1" dirty="0">
                <a:solidFill>
                  <a:schemeClr val="bg1"/>
                </a:solidFill>
              </a:rPr>
              <a:t>			Paso 7. Implementación de las Medidas de Seguridad Aplicables a los Datos Personales</a:t>
            </a:r>
          </a:p>
        </p:txBody>
      </p:sp>
      <p:graphicFrame>
        <p:nvGraphicFramePr>
          <p:cNvPr id="6" name="Diagrama 5"/>
          <p:cNvGraphicFramePr/>
          <p:nvPr>
            <p:extLst/>
          </p:nvPr>
        </p:nvGraphicFramePr>
        <p:xfrm>
          <a:off x="1187624" y="1628800"/>
          <a:ext cx="6696744" cy="2371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http://inghenia.com/wordpress/wp-content/uploads/2009/09/meeting.jpg"/>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5739"/>
          <a:stretch/>
        </p:blipFill>
        <p:spPr bwMode="auto">
          <a:xfrm>
            <a:off x="3203848" y="3803982"/>
            <a:ext cx="3000353" cy="282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9393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3330977607"/>
              </p:ext>
            </p:extLst>
          </p:nvPr>
        </p:nvGraphicFramePr>
        <p:xfrm>
          <a:off x="276672" y="1700809"/>
          <a:ext cx="8399784"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ítulo 1"/>
          <p:cNvSpPr txBox="1">
            <a:spLocks/>
          </p:cNvSpPr>
          <p:nvPr/>
        </p:nvSpPr>
        <p:spPr>
          <a:xfrm>
            <a:off x="914400" y="44624"/>
            <a:ext cx="8229600" cy="1143000"/>
          </a:xfrm>
          <a:prstGeom prst="rect">
            <a:avLst/>
          </a:prstGeom>
        </p:spPr>
        <p:txBody>
          <a:bodyPr/>
          <a:lstStyle>
            <a:defPPr>
              <a:defRPr lang="es-ES"/>
            </a:defPPr>
            <a:lvl1pPr lvl="0" algn="r" fontAlgn="auto">
              <a:spcBef>
                <a:spcPct val="0"/>
              </a:spcBef>
              <a:spcAft>
                <a:spcPts val="0"/>
              </a:spcAft>
              <a:buNone/>
              <a:defRPr sz="2400" b="1">
                <a:solidFill>
                  <a:schemeClr val="bg1"/>
                </a:solidFill>
                <a:latin typeface="+mj-lt"/>
                <a:ea typeface="+mj-ea"/>
                <a:cs typeface="+mj-cs"/>
              </a:defRPr>
            </a:lvl1pPr>
          </a:lstStyle>
          <a:p>
            <a:r>
              <a:rPr lang="es-MX" sz="2800" dirty="0"/>
              <a:t>			Cumplimiento Cotidiano de Medidas de Seguridad</a:t>
            </a:r>
          </a:p>
          <a:p>
            <a:endParaRPr lang="es-MX" dirty="0"/>
          </a:p>
        </p:txBody>
      </p:sp>
    </p:spTree>
    <p:extLst>
      <p:ext uri="{BB962C8B-B14F-4D97-AF65-F5344CB8AC3E}">
        <p14:creationId xmlns:p14="http://schemas.microsoft.com/office/powerpoint/2010/main" val="20878887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171400"/>
            <a:ext cx="8229600" cy="1255484"/>
          </a:xfrm>
        </p:spPr>
        <p:txBody>
          <a:bodyPr>
            <a:normAutofit fontScale="90000"/>
          </a:bodyPr>
          <a:lstStyle/>
          <a:p>
            <a:pPr algn="r"/>
            <a:r>
              <a:rPr lang="es-MX" b="1" dirty="0">
                <a:solidFill>
                  <a:schemeClr val="bg1"/>
                </a:solidFill>
              </a:rPr>
              <a:t>		</a:t>
            </a:r>
            <a:r>
              <a:rPr lang="es-MX" sz="3600" b="1" dirty="0">
                <a:solidFill>
                  <a:schemeClr val="bg1"/>
                </a:solidFill>
              </a:rPr>
              <a:t>Cumplimiento Cotidiano en el IMA</a:t>
            </a:r>
          </a:p>
        </p:txBody>
      </p:sp>
      <p:sp>
        <p:nvSpPr>
          <p:cNvPr id="3" name="Marcador de contenido 2"/>
          <p:cNvSpPr>
            <a:spLocks noGrp="1"/>
          </p:cNvSpPr>
          <p:nvPr>
            <p:ph idx="1"/>
          </p:nvPr>
        </p:nvSpPr>
        <p:spPr>
          <a:xfrm>
            <a:off x="467544" y="1262263"/>
            <a:ext cx="8229600" cy="3030833"/>
          </a:xfrm>
        </p:spPr>
        <p:txBody>
          <a:bodyPr>
            <a:normAutofit/>
          </a:bodyPr>
          <a:lstStyle/>
          <a:p>
            <a:pPr algn="just"/>
            <a:r>
              <a:rPr lang="es-MX" sz="2400" dirty="0"/>
              <a:t>En seguimiento del compromiso establecido por el Director General, los Subdirectores colaboran para vigilar el cumplimiento día a día, por ejemplo, señalando a los empleados que no portan gafete sobre este hecho. </a:t>
            </a:r>
          </a:p>
        </p:txBody>
      </p:sp>
      <p:pic>
        <p:nvPicPr>
          <p:cNvPr id="4" name="Imagen 3"/>
          <p:cNvPicPr>
            <a:picLocks noChangeAspect="1"/>
          </p:cNvPicPr>
          <p:nvPr/>
        </p:nvPicPr>
        <p:blipFill>
          <a:blip r:embed="rId2"/>
          <a:stretch>
            <a:fillRect/>
          </a:stretch>
        </p:blipFill>
        <p:spPr>
          <a:xfrm>
            <a:off x="2978193" y="3717032"/>
            <a:ext cx="3208302" cy="2270547"/>
          </a:xfrm>
          <a:prstGeom prst="rect">
            <a:avLst/>
          </a:prstGeom>
        </p:spPr>
      </p:pic>
    </p:spTree>
    <p:extLst>
      <p:ext uri="{BB962C8B-B14F-4D97-AF65-F5344CB8AC3E}">
        <p14:creationId xmlns:p14="http://schemas.microsoft.com/office/powerpoint/2010/main" val="38107143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r>
              <a:rPr lang="es-MX" dirty="0">
                <a:solidFill>
                  <a:schemeClr val="bg1"/>
                </a:solidFill>
              </a:rPr>
              <a:t>Plan de Trabajo</a:t>
            </a:r>
          </a:p>
        </p:txBody>
      </p:sp>
      <p:sp>
        <p:nvSpPr>
          <p:cNvPr id="7" name="Título 1"/>
          <p:cNvSpPr txBox="1">
            <a:spLocks/>
          </p:cNvSpPr>
          <p:nvPr/>
        </p:nvSpPr>
        <p:spPr>
          <a:xfrm>
            <a:off x="562744" y="31316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3600" b="1" dirty="0">
                <a:solidFill>
                  <a:schemeClr val="bg1"/>
                </a:solidFill>
              </a:rPr>
              <a:t>			Tratamiento del riesgo</a:t>
            </a:r>
          </a:p>
        </p:txBody>
      </p:sp>
      <p:pic>
        <p:nvPicPr>
          <p:cNvPr id="8195" name="Picture 3"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6475"/>
            <a:ext cx="8244383" cy="462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979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8893" y="4868865"/>
            <a:ext cx="6768752" cy="1362075"/>
          </a:xfrm>
        </p:spPr>
        <p:txBody>
          <a:bodyPr/>
          <a:lstStyle/>
          <a:p>
            <a:pPr algn="ctr"/>
            <a:r>
              <a:rPr lang="es-MX" dirty="0">
                <a:solidFill>
                  <a:srgbClr val="0F7969"/>
                </a:solidFill>
              </a:rPr>
              <a:t>DeFINICIONES</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136208"/>
            <a:ext cx="1910730" cy="2732952"/>
          </a:xfrm>
          <a:prstGeom prst="rect">
            <a:avLst/>
          </a:prstGeom>
        </p:spPr>
      </p:pic>
    </p:spTree>
    <p:extLst>
      <p:ext uri="{BB962C8B-B14F-4D97-AF65-F5344CB8AC3E}">
        <p14:creationId xmlns:p14="http://schemas.microsoft.com/office/powerpoint/2010/main" val="99374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pPr algn="just"/>
            <a:r>
              <a:rPr lang="es-MX" sz="2800" b="1" dirty="0">
                <a:solidFill>
                  <a:srgbClr val="7030A0"/>
                </a:solidFill>
              </a:rPr>
              <a:t>Reducir el Riesgo. </a:t>
            </a:r>
            <a:r>
              <a:rPr lang="es-MX" sz="2800" dirty="0"/>
              <a:t>Corrección, eliminación, prevención, minimización del impacto, disuasión, recuperación, monitoreo y concienciación. </a:t>
            </a:r>
          </a:p>
          <a:p>
            <a:endParaRPr lang="es-MX" dirty="0"/>
          </a:p>
        </p:txBody>
      </p:sp>
      <p:pic>
        <p:nvPicPr>
          <p:cNvPr id="6" name="Picture 2" descr="http://www.sebascelis.com/wp-content/uploads/2011/10/como-reducir-gastos1.jpg"/>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2566120" y="3212976"/>
            <a:ext cx="4176464" cy="312959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395536" y="1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4000" b="1" dirty="0">
                <a:solidFill>
                  <a:schemeClr val="bg1"/>
                </a:solidFill>
              </a:rPr>
              <a:t>Reducir</a:t>
            </a:r>
          </a:p>
        </p:txBody>
      </p:sp>
    </p:spTree>
    <p:extLst>
      <p:ext uri="{BB962C8B-B14F-4D97-AF65-F5344CB8AC3E}">
        <p14:creationId xmlns:p14="http://schemas.microsoft.com/office/powerpoint/2010/main" val="8467726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pPr algn="just"/>
            <a:r>
              <a:rPr lang="es-MX" sz="2800" b="1" dirty="0">
                <a:solidFill>
                  <a:srgbClr val="0F7969"/>
                </a:solidFill>
              </a:rPr>
              <a:t>Retener el Riesgo. </a:t>
            </a:r>
            <a:r>
              <a:rPr lang="es-EC" sz="2800" dirty="0"/>
              <a:t>No hay necesidad inmediata de implementar controles adicionales.</a:t>
            </a:r>
            <a:endParaRPr lang="es-MX" dirty="0"/>
          </a:p>
        </p:txBody>
      </p:sp>
      <p:pic>
        <p:nvPicPr>
          <p:cNvPr id="7" name="Picture 4" descr="http://www.kaseya.com.mx/images/features/backup2.gif"/>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572" r="19664"/>
          <a:stretch/>
        </p:blipFill>
        <p:spPr bwMode="auto">
          <a:xfrm>
            <a:off x="3131840" y="2564904"/>
            <a:ext cx="3103065" cy="360040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395536" y="1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4000" b="1" dirty="0">
                <a:solidFill>
                  <a:schemeClr val="bg1"/>
                </a:solidFill>
              </a:rPr>
              <a:t>Retener</a:t>
            </a:r>
          </a:p>
        </p:txBody>
      </p:sp>
    </p:spTree>
    <p:extLst>
      <p:ext uri="{BB962C8B-B14F-4D97-AF65-F5344CB8AC3E}">
        <p14:creationId xmlns:p14="http://schemas.microsoft.com/office/powerpoint/2010/main" val="24864497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pPr marL="0" indent="0" algn="just">
              <a:buNone/>
            </a:pPr>
            <a:r>
              <a:rPr lang="es-MX" sz="2800" b="1" dirty="0">
                <a:solidFill>
                  <a:srgbClr val="7030A0"/>
                </a:solidFill>
              </a:rPr>
              <a:t>Evitar el Riesgo. </a:t>
            </a:r>
            <a:r>
              <a:rPr lang="es-MX" sz="2800" dirty="0"/>
              <a:t>Cuando el riesgo identificado es muy alto o los costos de tratamiento exceden a los beneficios</a:t>
            </a:r>
            <a:r>
              <a:rPr lang="es-EC" sz="2800" dirty="0"/>
              <a:t>.</a:t>
            </a:r>
            <a:endParaRPr lang="es-MX" dirty="0"/>
          </a:p>
        </p:txBody>
      </p:sp>
      <p:pic>
        <p:nvPicPr>
          <p:cNvPr id="4" name="Imagen 3"/>
          <p:cNvPicPr>
            <a:picLocks noChangeAspect="1"/>
          </p:cNvPicPr>
          <p:nvPr/>
        </p:nvPicPr>
        <p:blipFill>
          <a:blip r:embed="rId3"/>
          <a:stretch>
            <a:fillRect/>
          </a:stretch>
        </p:blipFill>
        <p:spPr>
          <a:xfrm>
            <a:off x="2134072" y="2987858"/>
            <a:ext cx="5040560" cy="3320049"/>
          </a:xfrm>
          <a:prstGeom prst="rect">
            <a:avLst/>
          </a:prstGeom>
          <a:ln>
            <a:noFill/>
          </a:ln>
          <a:effectLst>
            <a:softEdge rad="112500"/>
          </a:effectLst>
        </p:spPr>
      </p:pic>
      <p:sp>
        <p:nvSpPr>
          <p:cNvPr id="5" name="Título 1"/>
          <p:cNvSpPr txBox="1">
            <a:spLocks/>
          </p:cNvSpPr>
          <p:nvPr/>
        </p:nvSpPr>
        <p:spPr>
          <a:xfrm>
            <a:off x="395536" y="1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4000" b="1" dirty="0">
                <a:solidFill>
                  <a:schemeClr val="bg1"/>
                </a:solidFill>
              </a:rPr>
              <a:t>Evitar</a:t>
            </a:r>
          </a:p>
        </p:txBody>
      </p:sp>
    </p:spTree>
    <p:extLst>
      <p:ext uri="{BB962C8B-B14F-4D97-AF65-F5344CB8AC3E}">
        <p14:creationId xmlns:p14="http://schemas.microsoft.com/office/powerpoint/2010/main" val="34734372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pPr marL="0" indent="0" algn="just">
              <a:buNone/>
            </a:pPr>
            <a:r>
              <a:rPr lang="es-MX" sz="2800" b="1" dirty="0">
                <a:solidFill>
                  <a:srgbClr val="0F7969"/>
                </a:solidFill>
              </a:rPr>
              <a:t>Compartir el Riesgo. </a:t>
            </a:r>
            <a:r>
              <a:rPr lang="es-MX" sz="2800" dirty="0"/>
              <a:t>Un tercero interviene para mitigar los posibles efectos de un riesgo.</a:t>
            </a:r>
          </a:p>
        </p:txBody>
      </p:sp>
      <p:pic>
        <p:nvPicPr>
          <p:cNvPr id="3" name="Imagen 2"/>
          <p:cNvPicPr>
            <a:picLocks noChangeAspect="1"/>
          </p:cNvPicPr>
          <p:nvPr/>
        </p:nvPicPr>
        <p:blipFill>
          <a:blip r:embed="rId3"/>
          <a:stretch>
            <a:fillRect/>
          </a:stretch>
        </p:blipFill>
        <p:spPr>
          <a:xfrm>
            <a:off x="2068042" y="2661128"/>
            <a:ext cx="5172620" cy="3649944"/>
          </a:xfrm>
          <a:prstGeom prst="rect">
            <a:avLst/>
          </a:prstGeom>
        </p:spPr>
      </p:pic>
      <p:sp>
        <p:nvSpPr>
          <p:cNvPr id="5" name="Título 1"/>
          <p:cNvSpPr txBox="1">
            <a:spLocks/>
          </p:cNvSpPr>
          <p:nvPr/>
        </p:nvSpPr>
        <p:spPr>
          <a:xfrm>
            <a:off x="395536" y="1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4000" b="1" dirty="0">
                <a:solidFill>
                  <a:schemeClr val="bg1"/>
                </a:solidFill>
              </a:rPr>
              <a:t>Compartir</a:t>
            </a:r>
          </a:p>
        </p:txBody>
      </p:sp>
    </p:spTree>
    <p:extLst>
      <p:ext uri="{BB962C8B-B14F-4D97-AF65-F5344CB8AC3E}">
        <p14:creationId xmlns:p14="http://schemas.microsoft.com/office/powerpoint/2010/main" val="5720557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pPr marL="0" indent="0" algn="just">
              <a:buNone/>
            </a:pPr>
            <a:r>
              <a:rPr lang="es-MX" sz="2800" b="1" dirty="0">
                <a:solidFill>
                  <a:srgbClr val="7030A0"/>
                </a:solidFill>
              </a:rPr>
              <a:t>Aceptar el Riesgo</a:t>
            </a:r>
            <a:r>
              <a:rPr lang="es-MX" sz="2800" b="1" dirty="0"/>
              <a:t>. </a:t>
            </a:r>
            <a:r>
              <a:rPr lang="es-MX" sz="2800" dirty="0"/>
              <a:t>Asumir formalmente las decisiones sobre el plan de tratamiento del riesgo.</a:t>
            </a:r>
          </a:p>
        </p:txBody>
      </p:sp>
      <p:pic>
        <p:nvPicPr>
          <p:cNvPr id="6" name="Picture 3" descr="http://terapiagestaltsi.files.wordpress.com/2011/05/actitud-positiva.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2564904"/>
            <a:ext cx="5537420" cy="4094776"/>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395536" y="1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4000" b="1" dirty="0">
                <a:solidFill>
                  <a:schemeClr val="bg1"/>
                </a:solidFill>
              </a:rPr>
              <a:t>Aceptar</a:t>
            </a:r>
          </a:p>
        </p:txBody>
      </p:sp>
    </p:spTree>
    <p:extLst>
      <p:ext uri="{BB962C8B-B14F-4D97-AF65-F5344CB8AC3E}">
        <p14:creationId xmlns:p14="http://schemas.microsoft.com/office/powerpoint/2010/main" val="29764440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6896" y="-33266"/>
            <a:ext cx="8229600" cy="1143000"/>
          </a:xfrm>
        </p:spPr>
        <p:txBody>
          <a:bodyPr>
            <a:normAutofit/>
          </a:bodyPr>
          <a:lstStyle/>
          <a:p>
            <a:pPr algn="r"/>
            <a:r>
              <a:rPr lang="es-MX" dirty="0">
                <a:solidFill>
                  <a:schemeClr val="bg1"/>
                </a:solidFill>
              </a:rPr>
              <a:t>			</a:t>
            </a:r>
            <a:r>
              <a:rPr lang="es-MX" sz="4000" dirty="0">
                <a:solidFill>
                  <a:schemeClr val="bg1"/>
                </a:solidFill>
              </a:rPr>
              <a:t>Plan de Trabajo de IMA</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759550380"/>
              </p:ext>
            </p:extLst>
          </p:nvPr>
        </p:nvGraphicFramePr>
        <p:xfrm>
          <a:off x="467544" y="69269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7096" y="4797152"/>
            <a:ext cx="3175248" cy="17860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n relaciona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24128" y="4797152"/>
            <a:ext cx="2325638" cy="155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4728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78893" y="4868865"/>
            <a:ext cx="6768752"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s-MX" dirty="0">
                <a:solidFill>
                  <a:srgbClr val="0F7969"/>
                </a:solidFill>
              </a:rPr>
              <a:t>FASE 3: Monitorear y Revisar el SGSDP</a:t>
            </a:r>
          </a:p>
          <a:p>
            <a:pPr algn="ctr"/>
            <a:endParaRPr lang="es-MX" dirty="0">
              <a:solidFill>
                <a:srgbClr val="0F7969"/>
              </a:solidFill>
            </a:endParaRPr>
          </a:p>
        </p:txBody>
      </p:sp>
      <p:pic>
        <p:nvPicPr>
          <p:cNvPr id="2" name="Imagen 1"/>
          <p:cNvPicPr>
            <a:picLocks noChangeAspect="1"/>
          </p:cNvPicPr>
          <p:nvPr/>
        </p:nvPicPr>
        <p:blipFill>
          <a:blip r:embed="rId2"/>
          <a:stretch>
            <a:fillRect/>
          </a:stretch>
        </p:blipFill>
        <p:spPr>
          <a:xfrm>
            <a:off x="1729569" y="1430340"/>
            <a:ext cx="5867400" cy="3438525"/>
          </a:xfrm>
          <a:prstGeom prst="rect">
            <a:avLst/>
          </a:prstGeom>
        </p:spPr>
      </p:pic>
    </p:spTree>
    <p:extLst>
      <p:ext uri="{BB962C8B-B14F-4D97-AF65-F5344CB8AC3E}">
        <p14:creationId xmlns:p14="http://schemas.microsoft.com/office/powerpoint/2010/main" val="8675122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878904" y="11663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r>
              <a:rPr lang="es-MX" sz="2400" b="1" dirty="0">
                <a:solidFill>
                  <a:schemeClr val="bg1"/>
                </a:solidFill>
              </a:rPr>
              <a:t>		</a:t>
            </a:r>
            <a:r>
              <a:rPr lang="es-MX" sz="2800" b="1" dirty="0">
                <a:solidFill>
                  <a:schemeClr val="bg1"/>
                </a:solidFill>
              </a:rPr>
              <a:t>Paso 8. Revisiones y Auditoría</a:t>
            </a:r>
          </a:p>
        </p:txBody>
      </p:sp>
      <p:grpSp>
        <p:nvGrpSpPr>
          <p:cNvPr id="4" name="Grupo 3"/>
          <p:cNvGrpSpPr/>
          <p:nvPr/>
        </p:nvGrpSpPr>
        <p:grpSpPr>
          <a:xfrm>
            <a:off x="407361" y="1491898"/>
            <a:ext cx="8736639" cy="2930457"/>
            <a:chOff x="401448" y="2067219"/>
            <a:chExt cx="8736639" cy="2930457"/>
          </a:xfrm>
        </p:grpSpPr>
        <p:sp>
          <p:nvSpPr>
            <p:cNvPr id="7" name="Rectángulo: esquinas superiores redondeadas 6"/>
            <p:cNvSpPr/>
            <p:nvPr/>
          </p:nvSpPr>
          <p:spPr>
            <a:xfrm>
              <a:off x="401448" y="2067219"/>
              <a:ext cx="2553854" cy="1906398"/>
            </a:xfrm>
            <a:prstGeom prst="round2SameRect">
              <a:avLst>
                <a:gd name="adj1" fmla="val 8000"/>
                <a:gd name="adj2" fmla="val 0"/>
              </a:avLst>
            </a:pr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orma libre: forma 7"/>
            <p:cNvSpPr/>
            <p:nvPr/>
          </p:nvSpPr>
          <p:spPr>
            <a:xfrm>
              <a:off x="401448" y="3973617"/>
              <a:ext cx="2553854" cy="819751"/>
            </a:xfrm>
            <a:custGeom>
              <a:avLst/>
              <a:gdLst>
                <a:gd name="connsiteX0" fmla="*/ 0 w 2553854"/>
                <a:gd name="connsiteY0" fmla="*/ 0 h 819751"/>
                <a:gd name="connsiteX1" fmla="*/ 2553854 w 2553854"/>
                <a:gd name="connsiteY1" fmla="*/ 0 h 819751"/>
                <a:gd name="connsiteX2" fmla="*/ 2553854 w 2553854"/>
                <a:gd name="connsiteY2" fmla="*/ 819751 h 819751"/>
                <a:gd name="connsiteX3" fmla="*/ 0 w 2553854"/>
                <a:gd name="connsiteY3" fmla="*/ 819751 h 819751"/>
                <a:gd name="connsiteX4" fmla="*/ 0 w 2553854"/>
                <a:gd name="connsiteY4" fmla="*/ 0 h 819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854" h="819751">
                  <a:moveTo>
                    <a:pt x="0" y="0"/>
                  </a:moveTo>
                  <a:lnTo>
                    <a:pt x="2553854" y="0"/>
                  </a:lnTo>
                  <a:lnTo>
                    <a:pt x="2553854" y="819751"/>
                  </a:lnTo>
                  <a:lnTo>
                    <a:pt x="0" y="819751"/>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2390" tIns="0" rIns="779496" bIns="0" numCol="1" spcCol="1270" anchor="ctr" anchorCtr="0">
              <a:noAutofit/>
            </a:bodyPr>
            <a:lstStyle/>
            <a:p>
              <a:pPr marL="0" lvl="0" indent="0" algn="l" defTabSz="844550">
                <a:lnSpc>
                  <a:spcPct val="90000"/>
                </a:lnSpc>
                <a:spcBef>
                  <a:spcPct val="0"/>
                </a:spcBef>
                <a:spcAft>
                  <a:spcPct val="35000"/>
                </a:spcAft>
                <a:buNone/>
              </a:pPr>
              <a:endParaRPr lang="es-MX" sz="1900" kern="1200" dirty="0"/>
            </a:p>
          </p:txBody>
        </p:sp>
        <p:sp>
          <p:nvSpPr>
            <p:cNvPr id="10" name="Elipse 9"/>
            <p:cNvSpPr/>
            <p:nvPr/>
          </p:nvSpPr>
          <p:spPr>
            <a:xfrm>
              <a:off x="2272182" y="4103827"/>
              <a:ext cx="893849" cy="893849"/>
            </a:xfrm>
            <a:prstGeom prst="ellipse">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1" name="Rectángulo: esquinas superiores redondeadas 10"/>
            <p:cNvSpPr/>
            <p:nvPr/>
          </p:nvSpPr>
          <p:spPr>
            <a:xfrm>
              <a:off x="3387476" y="2067219"/>
              <a:ext cx="2553854" cy="1906398"/>
            </a:xfrm>
            <a:prstGeom prst="round2SameRect">
              <a:avLst>
                <a:gd name="adj1" fmla="val 8000"/>
                <a:gd name="adj2" fmla="val 0"/>
              </a:avLst>
            </a:prstGeom>
          </p:spPr>
          <p:style>
            <a:lnRef idx="1">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orma libre: forma 11"/>
            <p:cNvSpPr/>
            <p:nvPr/>
          </p:nvSpPr>
          <p:spPr>
            <a:xfrm>
              <a:off x="3387476" y="3973617"/>
              <a:ext cx="2553854" cy="819751"/>
            </a:xfrm>
            <a:custGeom>
              <a:avLst/>
              <a:gdLst>
                <a:gd name="connsiteX0" fmla="*/ 0 w 2553854"/>
                <a:gd name="connsiteY0" fmla="*/ 0 h 819751"/>
                <a:gd name="connsiteX1" fmla="*/ 2553854 w 2553854"/>
                <a:gd name="connsiteY1" fmla="*/ 0 h 819751"/>
                <a:gd name="connsiteX2" fmla="*/ 2553854 w 2553854"/>
                <a:gd name="connsiteY2" fmla="*/ 819751 h 819751"/>
                <a:gd name="connsiteX3" fmla="*/ 0 w 2553854"/>
                <a:gd name="connsiteY3" fmla="*/ 819751 h 819751"/>
                <a:gd name="connsiteX4" fmla="*/ 0 w 2553854"/>
                <a:gd name="connsiteY4" fmla="*/ 0 h 819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854" h="819751">
                  <a:moveTo>
                    <a:pt x="0" y="0"/>
                  </a:moveTo>
                  <a:lnTo>
                    <a:pt x="2553854" y="0"/>
                  </a:lnTo>
                  <a:lnTo>
                    <a:pt x="2553854" y="819751"/>
                  </a:lnTo>
                  <a:lnTo>
                    <a:pt x="0" y="819751"/>
                  </a:lnTo>
                  <a:lnTo>
                    <a:pt x="0" y="0"/>
                  </a:lnTo>
                  <a:close/>
                </a:path>
              </a:pathLst>
            </a:custGeom>
          </p:spPr>
          <p:style>
            <a:lnRef idx="1">
              <a:schemeClr val="accent3">
                <a:hueOff val="5625132"/>
                <a:satOff val="-8440"/>
                <a:lumOff val="-1373"/>
                <a:alphaOff val="0"/>
              </a:schemeClr>
            </a:lnRef>
            <a:fillRef idx="3">
              <a:schemeClr val="accent3">
                <a:hueOff val="5625132"/>
                <a:satOff val="-8440"/>
                <a:lumOff val="-1373"/>
                <a:alphaOff val="0"/>
              </a:schemeClr>
            </a:fillRef>
            <a:effectRef idx="2">
              <a:schemeClr val="accent3">
                <a:hueOff val="5625132"/>
                <a:satOff val="-8440"/>
                <a:lumOff val="-1373"/>
                <a:alphaOff val="0"/>
              </a:schemeClr>
            </a:effectRef>
            <a:fontRef idx="minor">
              <a:schemeClr val="lt1"/>
            </a:fontRef>
          </p:style>
          <p:txBody>
            <a:bodyPr spcFirstLastPara="0" vert="horz" wrap="square" lIns="72390" tIns="0" rIns="779496" bIns="0" numCol="1" spcCol="1270" anchor="ctr" anchorCtr="0">
              <a:noAutofit/>
            </a:bodyPr>
            <a:lstStyle/>
            <a:p>
              <a:pPr marL="0" lvl="0" indent="0" algn="l" defTabSz="844550">
                <a:lnSpc>
                  <a:spcPct val="90000"/>
                </a:lnSpc>
                <a:spcBef>
                  <a:spcPct val="0"/>
                </a:spcBef>
                <a:spcAft>
                  <a:spcPct val="35000"/>
                </a:spcAft>
                <a:buNone/>
              </a:pPr>
              <a:endParaRPr lang="es-MX" sz="1900" kern="1200" dirty="0"/>
            </a:p>
          </p:txBody>
        </p:sp>
        <p:sp>
          <p:nvSpPr>
            <p:cNvPr id="13" name="Elipse 12"/>
            <p:cNvSpPr/>
            <p:nvPr/>
          </p:nvSpPr>
          <p:spPr>
            <a:xfrm>
              <a:off x="5258210" y="4103827"/>
              <a:ext cx="893849" cy="893849"/>
            </a:xfrm>
            <a:prstGeom prst="ellipse">
              <a:avLst/>
            </a:prstGeom>
          </p:spPr>
          <p:style>
            <a:lnRef idx="1">
              <a:schemeClr val="accent3">
                <a:tint val="40000"/>
                <a:alpha val="90000"/>
                <a:hueOff val="5358427"/>
                <a:satOff val="-6896"/>
                <a:lumOff val="-537"/>
                <a:alphaOff val="0"/>
              </a:schemeClr>
            </a:lnRef>
            <a:fillRef idx="1">
              <a:schemeClr val="accent3">
                <a:tint val="40000"/>
                <a:alpha val="90000"/>
                <a:hueOff val="5358427"/>
                <a:satOff val="-6896"/>
                <a:lumOff val="-537"/>
                <a:alphaOff val="0"/>
              </a:schemeClr>
            </a:fillRef>
            <a:effectRef idx="0">
              <a:schemeClr val="accent3">
                <a:tint val="40000"/>
                <a:alpha val="90000"/>
                <a:hueOff val="5358427"/>
                <a:satOff val="-6896"/>
                <a:lumOff val="-537"/>
                <a:alphaOff val="0"/>
              </a:schemeClr>
            </a:effectRef>
            <a:fontRef idx="minor">
              <a:schemeClr val="dk1">
                <a:hueOff val="0"/>
                <a:satOff val="0"/>
                <a:lumOff val="0"/>
                <a:alphaOff val="0"/>
              </a:schemeClr>
            </a:fontRef>
          </p:style>
        </p:sp>
        <p:sp>
          <p:nvSpPr>
            <p:cNvPr id="14" name="Rectángulo: esquinas superiores redondeadas 13"/>
            <p:cNvSpPr/>
            <p:nvPr/>
          </p:nvSpPr>
          <p:spPr>
            <a:xfrm>
              <a:off x="6373504" y="2067219"/>
              <a:ext cx="2553854" cy="1906398"/>
            </a:xfrm>
            <a:prstGeom prst="round2SameRect">
              <a:avLst>
                <a:gd name="adj1" fmla="val 8000"/>
                <a:gd name="adj2" fmla="val 0"/>
              </a:avLst>
            </a:prstGeom>
          </p:spPr>
          <p:style>
            <a:lnRef idx="1">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orma libre: forma 14"/>
            <p:cNvSpPr/>
            <p:nvPr/>
          </p:nvSpPr>
          <p:spPr>
            <a:xfrm>
              <a:off x="6373504" y="3973617"/>
              <a:ext cx="2553854" cy="819751"/>
            </a:xfrm>
            <a:custGeom>
              <a:avLst/>
              <a:gdLst>
                <a:gd name="connsiteX0" fmla="*/ 0 w 2553854"/>
                <a:gd name="connsiteY0" fmla="*/ 0 h 819751"/>
                <a:gd name="connsiteX1" fmla="*/ 2553854 w 2553854"/>
                <a:gd name="connsiteY1" fmla="*/ 0 h 819751"/>
                <a:gd name="connsiteX2" fmla="*/ 2553854 w 2553854"/>
                <a:gd name="connsiteY2" fmla="*/ 819751 h 819751"/>
                <a:gd name="connsiteX3" fmla="*/ 0 w 2553854"/>
                <a:gd name="connsiteY3" fmla="*/ 819751 h 819751"/>
                <a:gd name="connsiteX4" fmla="*/ 0 w 2553854"/>
                <a:gd name="connsiteY4" fmla="*/ 0 h 819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854" h="819751">
                  <a:moveTo>
                    <a:pt x="0" y="0"/>
                  </a:moveTo>
                  <a:lnTo>
                    <a:pt x="2553854" y="0"/>
                  </a:lnTo>
                  <a:lnTo>
                    <a:pt x="2553854" y="819751"/>
                  </a:lnTo>
                  <a:lnTo>
                    <a:pt x="0" y="819751"/>
                  </a:lnTo>
                  <a:lnTo>
                    <a:pt x="0" y="0"/>
                  </a:lnTo>
                  <a:close/>
                </a:path>
              </a:pathLst>
            </a:custGeom>
          </p:spPr>
          <p:style>
            <a:lnRef idx="1">
              <a:schemeClr val="accent3">
                <a:hueOff val="11250264"/>
                <a:satOff val="-16880"/>
                <a:lumOff val="-2745"/>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spcFirstLastPara="0" vert="horz" wrap="square" lIns="72390" tIns="0" rIns="779496" bIns="0" numCol="1" spcCol="1270" anchor="ctr" anchorCtr="0">
              <a:noAutofit/>
            </a:bodyPr>
            <a:lstStyle/>
            <a:p>
              <a:pPr marL="0" lvl="0" indent="0" algn="l" defTabSz="844550">
                <a:lnSpc>
                  <a:spcPct val="90000"/>
                </a:lnSpc>
                <a:spcBef>
                  <a:spcPct val="0"/>
                </a:spcBef>
                <a:spcAft>
                  <a:spcPct val="35000"/>
                </a:spcAft>
                <a:buNone/>
              </a:pPr>
              <a:endParaRPr lang="es-MX" sz="1900" kern="1200" dirty="0"/>
            </a:p>
          </p:txBody>
        </p:sp>
        <p:sp>
          <p:nvSpPr>
            <p:cNvPr id="16" name="Elipse 15"/>
            <p:cNvSpPr/>
            <p:nvPr/>
          </p:nvSpPr>
          <p:spPr>
            <a:xfrm>
              <a:off x="8244238" y="4103827"/>
              <a:ext cx="893849" cy="893849"/>
            </a:xfrm>
            <a:prstGeom prst="ellipse">
              <a:avLst/>
            </a:prstGeom>
          </p:spPr>
          <p:style>
            <a:lnRef idx="1">
              <a:schemeClr val="accent3">
                <a:tint val="40000"/>
                <a:alpha val="90000"/>
                <a:hueOff val="10716854"/>
                <a:satOff val="-13793"/>
                <a:lumOff val="-1075"/>
                <a:alphaOff val="0"/>
              </a:schemeClr>
            </a:lnRef>
            <a:fillRef idx="1">
              <a:schemeClr val="accent3">
                <a:tint val="40000"/>
                <a:alpha val="90000"/>
                <a:hueOff val="10716854"/>
                <a:satOff val="-13793"/>
                <a:lumOff val="-1075"/>
                <a:alphaOff val="0"/>
              </a:schemeClr>
            </a:fillRef>
            <a:effectRef idx="0">
              <a:schemeClr val="accent3">
                <a:tint val="40000"/>
                <a:alpha val="90000"/>
                <a:hueOff val="10716854"/>
                <a:satOff val="-13793"/>
                <a:lumOff val="-1075"/>
                <a:alphaOff val="0"/>
              </a:schemeClr>
            </a:effectRef>
            <a:fontRef idx="minor">
              <a:schemeClr val="dk1">
                <a:hueOff val="0"/>
                <a:satOff val="0"/>
                <a:lumOff val="0"/>
                <a:alphaOff val="0"/>
              </a:schemeClr>
            </a:fontRef>
          </p:style>
        </p:sp>
      </p:grpSp>
      <p:sp>
        <p:nvSpPr>
          <p:cNvPr id="2" name="Rectángulo 1"/>
          <p:cNvSpPr/>
          <p:nvPr/>
        </p:nvSpPr>
        <p:spPr>
          <a:xfrm>
            <a:off x="545465" y="1810593"/>
            <a:ext cx="2232248" cy="1569660"/>
          </a:xfrm>
          <a:prstGeom prst="rect">
            <a:avLst/>
          </a:prstGeom>
        </p:spPr>
        <p:txBody>
          <a:bodyPr wrap="square">
            <a:spAutoFit/>
          </a:bodyPr>
          <a:lstStyle/>
          <a:p>
            <a:pPr lvl="0" algn="ctr"/>
            <a:r>
              <a:rPr lang="es-MX" sz="3200" b="1" dirty="0">
                <a:solidFill>
                  <a:schemeClr val="accent3">
                    <a:lumMod val="75000"/>
                  </a:schemeClr>
                </a:solidFill>
              </a:rPr>
              <a:t>Revisión de los factores de riesgo</a:t>
            </a:r>
          </a:p>
        </p:txBody>
      </p:sp>
      <p:sp>
        <p:nvSpPr>
          <p:cNvPr id="17" name="Rectángulo 16"/>
          <p:cNvSpPr/>
          <p:nvPr/>
        </p:nvSpPr>
        <p:spPr>
          <a:xfrm>
            <a:off x="3677736" y="2149631"/>
            <a:ext cx="1985159" cy="590931"/>
          </a:xfrm>
          <a:prstGeom prst="rect">
            <a:avLst/>
          </a:prstGeom>
        </p:spPr>
        <p:txBody>
          <a:bodyPr wrap="none">
            <a:spAutoFit/>
          </a:bodyPr>
          <a:lstStyle/>
          <a:p>
            <a:pPr lvl="0" defTabSz="844550">
              <a:lnSpc>
                <a:spcPct val="90000"/>
              </a:lnSpc>
              <a:spcBef>
                <a:spcPct val="0"/>
              </a:spcBef>
              <a:spcAft>
                <a:spcPct val="35000"/>
              </a:spcAft>
            </a:pPr>
            <a:r>
              <a:rPr lang="es-MX" sz="3600" b="1" dirty="0">
                <a:solidFill>
                  <a:schemeClr val="accent5">
                    <a:lumMod val="75000"/>
                  </a:schemeClr>
                </a:solidFill>
              </a:rPr>
              <a:t>Auditoría</a:t>
            </a:r>
          </a:p>
        </p:txBody>
      </p:sp>
      <p:sp>
        <p:nvSpPr>
          <p:cNvPr id="18" name="Rectángulo 17"/>
          <p:cNvSpPr/>
          <p:nvPr/>
        </p:nvSpPr>
        <p:spPr>
          <a:xfrm>
            <a:off x="6522129" y="1689664"/>
            <a:ext cx="2411142" cy="1643527"/>
          </a:xfrm>
          <a:prstGeom prst="rect">
            <a:avLst/>
          </a:prstGeom>
        </p:spPr>
        <p:txBody>
          <a:bodyPr wrap="square">
            <a:spAutoFit/>
          </a:bodyPr>
          <a:lstStyle/>
          <a:p>
            <a:pPr lvl="0" algn="ctr" defTabSz="844550">
              <a:lnSpc>
                <a:spcPct val="90000"/>
              </a:lnSpc>
              <a:spcBef>
                <a:spcPct val="0"/>
              </a:spcBef>
              <a:spcAft>
                <a:spcPct val="35000"/>
              </a:spcAft>
            </a:pPr>
            <a:r>
              <a:rPr lang="es-MX" sz="2800" b="1" dirty="0">
                <a:solidFill>
                  <a:srgbClr val="7030A0"/>
                </a:solidFill>
              </a:rPr>
              <a:t>Vulneraciones a la Seguridad de la Información</a:t>
            </a:r>
          </a:p>
        </p:txBody>
      </p:sp>
      <p:pic>
        <p:nvPicPr>
          <p:cNvPr id="2052" name="Picture 4" descr="Resultado de imagen para audito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180" y="4545669"/>
            <a:ext cx="2630083" cy="1941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0253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39552" y="18351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r>
              <a:rPr lang="es-MX" sz="3200" b="1" dirty="0">
                <a:solidFill>
                  <a:schemeClr val="bg1"/>
                </a:solidFill>
              </a:rPr>
              <a:t>Vulneraciones  a la seguridad</a:t>
            </a:r>
            <a:endParaRPr lang="es-MX" sz="3600" b="1" dirty="0">
              <a:solidFill>
                <a:schemeClr val="bg1"/>
              </a:solidFill>
            </a:endParaRPr>
          </a:p>
        </p:txBody>
      </p:sp>
      <p:graphicFrame>
        <p:nvGraphicFramePr>
          <p:cNvPr id="2" name="Diagrama 1"/>
          <p:cNvGraphicFramePr/>
          <p:nvPr>
            <p:extLst>
              <p:ext uri="{D42A27DB-BD31-4B8C-83A1-F6EECF244321}">
                <p14:modId xmlns:p14="http://schemas.microsoft.com/office/powerpoint/2010/main" val="4011115721"/>
              </p:ext>
            </p:extLst>
          </p:nvPr>
        </p:nvGraphicFramePr>
        <p:xfrm>
          <a:off x="4010743" y="2204864"/>
          <a:ext cx="5133257"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Resultado de imagen para data brea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743" y="2509453"/>
            <a:ext cx="3810000" cy="2343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561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0"/>
            <a:ext cx="8229600" cy="1143000"/>
          </a:xfrm>
        </p:spPr>
        <p:txBody>
          <a:bodyPr>
            <a:noAutofit/>
          </a:bodyPr>
          <a:lstStyle/>
          <a:p>
            <a:pPr algn="r"/>
            <a:r>
              <a:rPr lang="es-MX" sz="3600" dirty="0">
                <a:solidFill>
                  <a:schemeClr val="bg1"/>
                </a:solidFill>
              </a:rPr>
              <a:t>	Vulneración a la seguridad de IMA</a:t>
            </a:r>
          </a:p>
        </p:txBody>
      </p:sp>
      <p:grpSp>
        <p:nvGrpSpPr>
          <p:cNvPr id="4" name="Grupo 3"/>
          <p:cNvGrpSpPr/>
          <p:nvPr/>
        </p:nvGrpSpPr>
        <p:grpSpPr>
          <a:xfrm>
            <a:off x="1475656" y="2780928"/>
            <a:ext cx="5976664" cy="1368152"/>
            <a:chOff x="1475656" y="1628800"/>
            <a:chExt cx="5976664" cy="1368152"/>
          </a:xfrm>
        </p:grpSpPr>
        <p:sp>
          <p:nvSpPr>
            <p:cNvPr id="5" name="Rectángulo redondeado 4"/>
            <p:cNvSpPr/>
            <p:nvPr/>
          </p:nvSpPr>
          <p:spPr>
            <a:xfrm>
              <a:off x="1475656" y="1628800"/>
              <a:ext cx="5976664" cy="136815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6" name="CuadroTexto 5"/>
            <p:cNvSpPr txBox="1"/>
            <p:nvPr/>
          </p:nvSpPr>
          <p:spPr>
            <a:xfrm>
              <a:off x="1979712" y="1916832"/>
              <a:ext cx="3672408" cy="830997"/>
            </a:xfrm>
            <a:prstGeom prst="rect">
              <a:avLst/>
            </a:prstGeom>
            <a:noFill/>
          </p:spPr>
          <p:txBody>
            <a:bodyPr wrap="square" rtlCol="0">
              <a:spAutoFit/>
            </a:bodyPr>
            <a:lstStyle/>
            <a:p>
              <a:r>
                <a:rPr lang="es-MX"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DEMO TIME</a:t>
              </a:r>
              <a:endParaRPr lang="es-ES"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riángulo isósceles 6"/>
            <p:cNvSpPr/>
            <p:nvPr/>
          </p:nvSpPr>
          <p:spPr>
            <a:xfrm rot="5400000">
              <a:off x="6192180" y="1988840"/>
              <a:ext cx="792088" cy="720080"/>
            </a:xfrm>
            <a:prstGeom prst="triangle">
              <a:avLst/>
            </a:prstGeom>
            <a:ln>
              <a:noFill/>
            </a:ln>
            <a:effectLst>
              <a:outerShdw blurRad="50800" dist="50800" dir="5400000" algn="ctr" rotWithShape="0">
                <a:schemeClr val="accent4">
                  <a:lumMod val="7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s-ES">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34191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252725" y="238151"/>
            <a:ext cx="4891275" cy="584775"/>
          </a:xfrm>
          <a:prstGeom prst="rect">
            <a:avLst/>
          </a:prstGeom>
          <a:noFill/>
        </p:spPr>
        <p:txBody>
          <a:bodyPr wrap="none" rtlCol="0">
            <a:spAutoFit/>
          </a:bodyPr>
          <a:lstStyle/>
          <a:p>
            <a:r>
              <a:rPr lang="es-MX" sz="3200" b="1" dirty="0">
                <a:solidFill>
                  <a:schemeClr val="bg1"/>
                </a:solidFill>
              </a:rPr>
              <a:t>Definiciones de Ley General</a:t>
            </a:r>
          </a:p>
        </p:txBody>
      </p:sp>
      <p:sp>
        <p:nvSpPr>
          <p:cNvPr id="6" name="CuadroTexto 5"/>
          <p:cNvSpPr txBox="1"/>
          <p:nvPr/>
        </p:nvSpPr>
        <p:spPr>
          <a:xfrm>
            <a:off x="1346422" y="6084004"/>
            <a:ext cx="1507592" cy="369332"/>
          </a:xfrm>
          <a:prstGeom prst="rect">
            <a:avLst/>
          </a:prstGeom>
          <a:noFill/>
        </p:spPr>
        <p:txBody>
          <a:bodyPr wrap="none" rtlCol="0">
            <a:spAutoFit/>
          </a:bodyPr>
          <a:lstStyle/>
          <a:p>
            <a:r>
              <a:rPr lang="es-MX" b="1" dirty="0">
                <a:solidFill>
                  <a:srgbClr val="7030A0"/>
                </a:solidFill>
              </a:rPr>
              <a:t>Base de datos</a:t>
            </a:r>
          </a:p>
        </p:txBody>
      </p:sp>
      <p:sp>
        <p:nvSpPr>
          <p:cNvPr id="7" name="CuadroTexto 6"/>
          <p:cNvSpPr txBox="1"/>
          <p:nvPr/>
        </p:nvSpPr>
        <p:spPr>
          <a:xfrm>
            <a:off x="1301501" y="2322165"/>
            <a:ext cx="1467445" cy="369332"/>
          </a:xfrm>
          <a:prstGeom prst="rect">
            <a:avLst/>
          </a:prstGeom>
          <a:noFill/>
        </p:spPr>
        <p:txBody>
          <a:bodyPr wrap="square" rtlCol="0">
            <a:spAutoFit/>
          </a:bodyPr>
          <a:lstStyle/>
          <a:p>
            <a:r>
              <a:rPr lang="es-MX" b="1" dirty="0">
                <a:solidFill>
                  <a:srgbClr val="008272"/>
                </a:solidFill>
              </a:rPr>
              <a:t>Tratamiento</a:t>
            </a:r>
          </a:p>
        </p:txBody>
      </p:sp>
      <p:sp>
        <p:nvSpPr>
          <p:cNvPr id="8" name="CuadroTexto 7"/>
          <p:cNvSpPr txBox="1"/>
          <p:nvPr/>
        </p:nvSpPr>
        <p:spPr>
          <a:xfrm>
            <a:off x="6057491" y="5432518"/>
            <a:ext cx="2251127" cy="646331"/>
          </a:xfrm>
          <a:prstGeom prst="rect">
            <a:avLst/>
          </a:prstGeom>
          <a:noFill/>
        </p:spPr>
        <p:txBody>
          <a:bodyPr wrap="square" rtlCol="0">
            <a:spAutoFit/>
          </a:bodyPr>
          <a:lstStyle/>
          <a:p>
            <a:pPr algn="ctr"/>
            <a:r>
              <a:rPr lang="es-MX" b="1" dirty="0">
                <a:solidFill>
                  <a:srgbClr val="7030A0"/>
                </a:solidFill>
              </a:rPr>
              <a:t>Sistema de</a:t>
            </a:r>
          </a:p>
          <a:p>
            <a:pPr algn="ctr"/>
            <a:r>
              <a:rPr lang="es-MX" b="1" dirty="0">
                <a:solidFill>
                  <a:srgbClr val="7030A0"/>
                </a:solidFill>
              </a:rPr>
              <a:t>Tratamiento</a:t>
            </a:r>
          </a:p>
        </p:txBody>
      </p:sp>
      <p:sp>
        <p:nvSpPr>
          <p:cNvPr id="9" name="CuadroTexto 8"/>
          <p:cNvSpPr txBox="1"/>
          <p:nvPr/>
        </p:nvSpPr>
        <p:spPr>
          <a:xfrm>
            <a:off x="6124760" y="2351982"/>
            <a:ext cx="1686130" cy="646331"/>
          </a:xfrm>
          <a:prstGeom prst="rect">
            <a:avLst/>
          </a:prstGeom>
          <a:noFill/>
        </p:spPr>
        <p:txBody>
          <a:bodyPr wrap="square" rtlCol="0">
            <a:spAutoFit/>
          </a:bodyPr>
          <a:lstStyle/>
          <a:p>
            <a:pPr algn="ctr"/>
            <a:r>
              <a:rPr lang="es-MX" b="1" dirty="0">
                <a:solidFill>
                  <a:srgbClr val="0F7969"/>
                </a:solidFill>
              </a:rPr>
              <a:t>Medidas de </a:t>
            </a:r>
          </a:p>
          <a:p>
            <a:pPr algn="ctr"/>
            <a:r>
              <a:rPr lang="es-MX" b="1" dirty="0">
                <a:solidFill>
                  <a:srgbClr val="0F7969"/>
                </a:solidFill>
              </a:rPr>
              <a:t>seguridad</a:t>
            </a:r>
          </a:p>
        </p:txBody>
      </p:sp>
      <p:pic>
        <p:nvPicPr>
          <p:cNvPr id="1032" name="Picture 8" descr="Resultado de imagen para usuario ico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944" y="1040492"/>
            <a:ext cx="1052153" cy="10521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3376" y="1323920"/>
            <a:ext cx="1028062" cy="10280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bases de dato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5005" y="4931578"/>
            <a:ext cx="878408" cy="9198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carpe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2864" y="5139019"/>
            <a:ext cx="987841" cy="9878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ultado de imagen para us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5742" y="3938206"/>
            <a:ext cx="1122811" cy="112281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ultado de imagen para computadora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5609" y="4330872"/>
            <a:ext cx="1167313" cy="116731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n relaciona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8536" y="4378756"/>
            <a:ext cx="1055461" cy="105546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sultado de imagen para carpeta segura icon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0192" y="1544271"/>
            <a:ext cx="1225324" cy="920431"/>
          </a:xfrm>
          <a:prstGeom prst="rect">
            <a:avLst/>
          </a:prstGeom>
          <a:noFill/>
          <a:extLst>
            <a:ext uri="{909E8E84-426E-40DD-AFC4-6F175D3DCCD1}">
              <a14:hiddenFill xmlns:a14="http://schemas.microsoft.com/office/drawing/2010/main">
                <a:solidFill>
                  <a:srgbClr val="FFFFFF"/>
                </a:solidFill>
              </a14:hiddenFill>
            </a:ext>
          </a:extLst>
        </p:spPr>
      </p:pic>
      <p:sp>
        <p:nvSpPr>
          <p:cNvPr id="19" name="Flecha derecha 12"/>
          <p:cNvSpPr/>
          <p:nvPr/>
        </p:nvSpPr>
        <p:spPr>
          <a:xfrm rot="5400000">
            <a:off x="1637900" y="2944635"/>
            <a:ext cx="954393" cy="710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Flecha derecha 12"/>
          <p:cNvSpPr/>
          <p:nvPr/>
        </p:nvSpPr>
        <p:spPr>
          <a:xfrm>
            <a:off x="3875061" y="4905395"/>
            <a:ext cx="1489027" cy="710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Flecha derecha 12"/>
          <p:cNvSpPr/>
          <p:nvPr/>
        </p:nvSpPr>
        <p:spPr>
          <a:xfrm rot="5400000">
            <a:off x="6490628" y="3267404"/>
            <a:ext cx="954393" cy="710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48211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anos a la o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2237461"/>
            <a:ext cx="9137496" cy="435989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700666" y="1715211"/>
            <a:ext cx="5749172" cy="5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5400" b="1" dirty="0">
                <a:solidFill>
                  <a:srgbClr val="7030A0"/>
                </a:solidFill>
              </a:rPr>
              <a:t>Manos a la obra</a:t>
            </a:r>
            <a:endParaRPr lang="es-MX" sz="5400" b="1" dirty="0">
              <a:solidFill>
                <a:srgbClr val="0F7969"/>
              </a:solidFill>
            </a:endParaRPr>
          </a:p>
        </p:txBody>
      </p:sp>
      <p:sp>
        <p:nvSpPr>
          <p:cNvPr id="7" name="Título 1"/>
          <p:cNvSpPr>
            <a:spLocks noGrp="1"/>
          </p:cNvSpPr>
          <p:nvPr>
            <p:ph type="title"/>
          </p:nvPr>
        </p:nvSpPr>
        <p:spPr>
          <a:xfrm>
            <a:off x="-2124744" y="32048"/>
            <a:ext cx="11268744" cy="1143000"/>
          </a:xfrm>
        </p:spPr>
        <p:txBody>
          <a:bodyPr>
            <a:normAutofit fontScale="90000"/>
          </a:bodyPr>
          <a:lstStyle/>
          <a:p>
            <a:pPr algn="r"/>
            <a:r>
              <a:rPr lang="es-MX" sz="3600" dirty="0">
                <a:solidFill>
                  <a:schemeClr val="bg1"/>
                </a:solidFill>
              </a:rPr>
              <a:t>				</a:t>
            </a:r>
            <a:r>
              <a:rPr lang="es-MX" sz="4000" dirty="0">
                <a:solidFill>
                  <a:schemeClr val="bg1"/>
                </a:solidFill>
              </a:rPr>
              <a:t>Ejercicio 4. ¿Cuál es el mejor control</a:t>
            </a:r>
            <a:r>
              <a:rPr lang="es-MX" sz="3600" dirty="0">
                <a:solidFill>
                  <a:schemeClr val="bg1"/>
                </a:solidFill>
              </a:rPr>
              <a:t>?</a:t>
            </a:r>
          </a:p>
        </p:txBody>
      </p:sp>
    </p:spTree>
    <p:extLst>
      <p:ext uri="{BB962C8B-B14F-4D97-AF65-F5344CB8AC3E}">
        <p14:creationId xmlns:p14="http://schemas.microsoft.com/office/powerpoint/2010/main" val="27023131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4289" y="-27384"/>
            <a:ext cx="8229600" cy="1143000"/>
          </a:xfrm>
        </p:spPr>
        <p:txBody>
          <a:bodyPr/>
          <a:lstStyle/>
          <a:p>
            <a:pPr algn="r"/>
            <a:r>
              <a:rPr lang="es-MX" sz="3600" dirty="0">
                <a:solidFill>
                  <a:schemeClr val="bg1"/>
                </a:solidFill>
              </a:rPr>
              <a:t>	Ejercicio 4. Solución</a:t>
            </a:r>
          </a:p>
        </p:txBody>
      </p:sp>
      <p:grpSp>
        <p:nvGrpSpPr>
          <p:cNvPr id="6" name="Grupo 5"/>
          <p:cNvGrpSpPr/>
          <p:nvPr/>
        </p:nvGrpSpPr>
        <p:grpSpPr>
          <a:xfrm>
            <a:off x="827584" y="2276872"/>
            <a:ext cx="7488832" cy="2520280"/>
            <a:chOff x="6539" y="67833"/>
            <a:chExt cx="6690204" cy="1097699"/>
          </a:xfrm>
        </p:grpSpPr>
        <p:sp>
          <p:nvSpPr>
            <p:cNvPr id="7" name="Rectángulo redondeado 6"/>
            <p:cNvSpPr/>
            <p:nvPr/>
          </p:nvSpPr>
          <p:spPr>
            <a:xfrm>
              <a:off x="6539" y="67833"/>
              <a:ext cx="6690204" cy="1097699"/>
            </a:xfrm>
            <a:prstGeom prst="roundRect">
              <a:avLst>
                <a:gd name="adj" fmla="val 10000"/>
              </a:avLst>
            </a:prstGeom>
            <a:ln/>
          </p:spPr>
          <p:style>
            <a:lnRef idx="1">
              <a:schemeClr val="accent4"/>
            </a:lnRef>
            <a:fillRef idx="2">
              <a:schemeClr val="accent4"/>
            </a:fillRef>
            <a:effectRef idx="1">
              <a:schemeClr val="accent4"/>
            </a:effectRef>
            <a:fontRef idx="minor">
              <a:schemeClr val="dk1"/>
            </a:fontRef>
          </p:style>
        </p:sp>
        <p:sp>
          <p:nvSpPr>
            <p:cNvPr id="8" name="Rectángulo 7"/>
            <p:cNvSpPr/>
            <p:nvPr/>
          </p:nvSpPr>
          <p:spPr>
            <a:xfrm>
              <a:off x="38690" y="99984"/>
              <a:ext cx="6625902" cy="10333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spcFirstLastPara="0" vert="horz" wrap="square" lIns="152400" tIns="152400" rIns="152400" bIns="152400" numCol="1" spcCol="1270" anchor="ctr" anchorCtr="0">
              <a:noAutofit/>
            </a:bodyPr>
            <a:lstStyle/>
            <a:p>
              <a:pPr lvl="0" defTabSz="1778000">
                <a:lnSpc>
                  <a:spcPct val="90000"/>
                </a:lnSpc>
                <a:spcBef>
                  <a:spcPct val="0"/>
                </a:spcBef>
                <a:spcAft>
                  <a:spcPct val="35000"/>
                </a:spcAft>
              </a:pPr>
              <a:r>
                <a:rPr lang="es-MX" sz="4000" b="1" dirty="0">
                  <a:solidFill>
                    <a:srgbClr val="7030A0"/>
                  </a:solidFill>
                  <a:effectLst>
                    <a:outerShdw blurRad="38100" dist="38100" dir="2700000" algn="tl">
                      <a:srgbClr val="000000">
                        <a:alpha val="43137"/>
                      </a:srgbClr>
                    </a:outerShdw>
                  </a:effectLst>
                </a:rPr>
                <a:t>Dominio:</a:t>
              </a:r>
              <a:r>
                <a:rPr lang="es-MX" sz="4000" dirty="0">
                  <a:solidFill>
                    <a:srgbClr val="7030A0"/>
                  </a:solidFill>
                  <a:effectLst>
                    <a:outerShdw blurRad="38100" dist="38100" dir="2700000" algn="tl">
                      <a:srgbClr val="000000">
                        <a:alpha val="43137"/>
                      </a:srgbClr>
                    </a:outerShdw>
                  </a:effectLst>
                </a:rPr>
                <a:t> </a:t>
              </a:r>
              <a:r>
                <a:rPr lang="es-MX" sz="4000" b="1" dirty="0"/>
                <a:t>Control de acceso</a:t>
              </a:r>
            </a:p>
            <a:p>
              <a:pPr lvl="0" defTabSz="1778000">
                <a:lnSpc>
                  <a:spcPct val="90000"/>
                </a:lnSpc>
                <a:spcBef>
                  <a:spcPct val="0"/>
                </a:spcBef>
                <a:spcAft>
                  <a:spcPct val="35000"/>
                </a:spcAft>
              </a:pPr>
              <a:r>
                <a:rPr lang="es-MX" sz="4000" b="1" kern="1200" dirty="0">
                  <a:solidFill>
                    <a:srgbClr val="7030A0"/>
                  </a:solidFill>
                  <a:effectLst>
                    <a:outerShdw blurRad="38100" dist="38100" dir="2700000" algn="tl">
                      <a:srgbClr val="000000">
                        <a:alpha val="43137"/>
                      </a:srgbClr>
                    </a:outerShdw>
                  </a:effectLst>
                </a:rPr>
                <a:t>Objetivo de control: </a:t>
              </a:r>
              <a:r>
                <a:rPr lang="es-MX" sz="4000" b="1" kern="1200" dirty="0"/>
                <a:t>Equipos sin atender</a:t>
              </a:r>
            </a:p>
          </p:txBody>
        </p:sp>
      </p:grpSp>
    </p:spTree>
    <p:extLst>
      <p:ext uri="{BB962C8B-B14F-4D97-AF65-F5344CB8AC3E}">
        <p14:creationId xmlns:p14="http://schemas.microsoft.com/office/powerpoint/2010/main" val="11296924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697110" y="2743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r>
              <a:rPr lang="es-MX" sz="2800" b="1" dirty="0">
                <a:solidFill>
                  <a:schemeClr val="bg1"/>
                </a:solidFill>
              </a:rPr>
              <a:t>Acciones en caso de vulneración a la seguridad</a:t>
            </a:r>
            <a:endParaRPr lang="es-MX" sz="3200" b="1" dirty="0">
              <a:solidFill>
                <a:schemeClr val="bg1"/>
              </a:solidFill>
            </a:endParaRPr>
          </a:p>
        </p:txBody>
      </p:sp>
      <p:graphicFrame>
        <p:nvGraphicFramePr>
          <p:cNvPr id="11" name="Diagrama 10"/>
          <p:cNvGraphicFramePr/>
          <p:nvPr>
            <p:extLst>
              <p:ext uri="{D42A27DB-BD31-4B8C-83A1-F6EECF244321}">
                <p14:modId xmlns:p14="http://schemas.microsoft.com/office/powerpoint/2010/main" val="2657341777"/>
              </p:ext>
            </p:extLst>
          </p:nvPr>
        </p:nvGraphicFramePr>
        <p:xfrm>
          <a:off x="251520" y="1628800"/>
          <a:ext cx="5976664" cy="3945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3" descr="http://elblogdeecommerce.com/wp-content/uploads/2011/06/email.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4168" y="2685042"/>
            <a:ext cx="3226722" cy="226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076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331640" y="5013176"/>
            <a:ext cx="6768752"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s-MX" dirty="0">
                <a:solidFill>
                  <a:srgbClr val="0F7969"/>
                </a:solidFill>
              </a:rPr>
              <a:t>FASE 4: MEJORAR el SGSDP</a:t>
            </a:r>
          </a:p>
        </p:txBody>
      </p:sp>
      <p:pic>
        <p:nvPicPr>
          <p:cNvPr id="3" name="Imagen 2"/>
          <p:cNvPicPr>
            <a:picLocks noChangeAspect="1"/>
          </p:cNvPicPr>
          <p:nvPr/>
        </p:nvPicPr>
        <p:blipFill>
          <a:blip r:embed="rId2"/>
          <a:stretch>
            <a:fillRect/>
          </a:stretch>
        </p:blipFill>
        <p:spPr>
          <a:xfrm>
            <a:off x="1801366" y="1546076"/>
            <a:ext cx="5829300" cy="3467100"/>
          </a:xfrm>
          <a:prstGeom prst="rect">
            <a:avLst/>
          </a:prstGeom>
        </p:spPr>
      </p:pic>
    </p:spTree>
    <p:extLst>
      <p:ext uri="{BB962C8B-B14F-4D97-AF65-F5344CB8AC3E}">
        <p14:creationId xmlns:p14="http://schemas.microsoft.com/office/powerpoint/2010/main" val="40070415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52128" y="28160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r>
              <a:rPr lang="es-MX" sz="2400" b="1" dirty="0">
                <a:solidFill>
                  <a:schemeClr val="bg1"/>
                </a:solidFill>
              </a:rPr>
              <a:t>		</a:t>
            </a:r>
            <a:r>
              <a:rPr lang="es-MX" sz="2800" b="1" dirty="0">
                <a:solidFill>
                  <a:schemeClr val="bg1"/>
                </a:solidFill>
              </a:rPr>
              <a:t>Paso 9. Mejora continúa y capacitación</a:t>
            </a:r>
          </a:p>
        </p:txBody>
      </p:sp>
      <p:grpSp>
        <p:nvGrpSpPr>
          <p:cNvPr id="2" name="Grupo 1"/>
          <p:cNvGrpSpPr/>
          <p:nvPr/>
        </p:nvGrpSpPr>
        <p:grpSpPr>
          <a:xfrm>
            <a:off x="758037" y="2671886"/>
            <a:ext cx="4944086" cy="2817442"/>
            <a:chOff x="-1101194" y="1812936"/>
            <a:chExt cx="4944086" cy="2817442"/>
          </a:xfrm>
        </p:grpSpPr>
        <p:sp>
          <p:nvSpPr>
            <p:cNvPr id="3" name="Forma libre: forma 2"/>
            <p:cNvSpPr/>
            <p:nvPr/>
          </p:nvSpPr>
          <p:spPr>
            <a:xfrm>
              <a:off x="-1101194" y="1812936"/>
              <a:ext cx="2373803" cy="2807520"/>
            </a:xfrm>
            <a:custGeom>
              <a:avLst/>
              <a:gdLst>
                <a:gd name="connsiteX0" fmla="*/ 0 w 5035637"/>
                <a:gd name="connsiteY0" fmla="*/ 104964 h 1049636"/>
                <a:gd name="connsiteX1" fmla="*/ 104964 w 5035637"/>
                <a:gd name="connsiteY1" fmla="*/ 0 h 1049636"/>
                <a:gd name="connsiteX2" fmla="*/ 4930673 w 5035637"/>
                <a:gd name="connsiteY2" fmla="*/ 0 h 1049636"/>
                <a:gd name="connsiteX3" fmla="*/ 5035637 w 5035637"/>
                <a:gd name="connsiteY3" fmla="*/ 104964 h 1049636"/>
                <a:gd name="connsiteX4" fmla="*/ 5035637 w 5035637"/>
                <a:gd name="connsiteY4" fmla="*/ 944672 h 1049636"/>
                <a:gd name="connsiteX5" fmla="*/ 4930673 w 5035637"/>
                <a:gd name="connsiteY5" fmla="*/ 1049636 h 1049636"/>
                <a:gd name="connsiteX6" fmla="*/ 104964 w 5035637"/>
                <a:gd name="connsiteY6" fmla="*/ 1049636 h 1049636"/>
                <a:gd name="connsiteX7" fmla="*/ 0 w 5035637"/>
                <a:gd name="connsiteY7" fmla="*/ 944672 h 1049636"/>
                <a:gd name="connsiteX8" fmla="*/ 0 w 5035637"/>
                <a:gd name="connsiteY8" fmla="*/ 104964 h 104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7" h="1049636">
                  <a:moveTo>
                    <a:pt x="0" y="104964"/>
                  </a:moveTo>
                  <a:cubicBezTo>
                    <a:pt x="0" y="46994"/>
                    <a:pt x="46994" y="0"/>
                    <a:pt x="104964" y="0"/>
                  </a:cubicBezTo>
                  <a:lnTo>
                    <a:pt x="4930673" y="0"/>
                  </a:lnTo>
                  <a:cubicBezTo>
                    <a:pt x="4988643" y="0"/>
                    <a:pt x="5035637" y="46994"/>
                    <a:pt x="5035637" y="104964"/>
                  </a:cubicBezTo>
                  <a:lnTo>
                    <a:pt x="5035637" y="944672"/>
                  </a:lnTo>
                  <a:cubicBezTo>
                    <a:pt x="5035637" y="1002642"/>
                    <a:pt x="4988643" y="1049636"/>
                    <a:pt x="4930673" y="1049636"/>
                  </a:cubicBezTo>
                  <a:lnTo>
                    <a:pt x="104964" y="1049636"/>
                  </a:lnTo>
                  <a:cubicBezTo>
                    <a:pt x="46994" y="1049636"/>
                    <a:pt x="0" y="1002642"/>
                    <a:pt x="0" y="944672"/>
                  </a:cubicBezTo>
                  <a:lnTo>
                    <a:pt x="0" y="104964"/>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98383" tIns="198383" rIns="198383" bIns="198383" numCol="1" spcCol="1270" anchor="ctr" anchorCtr="0">
              <a:noAutofit/>
            </a:bodyPr>
            <a:lstStyle/>
            <a:p>
              <a:pPr marL="0" lvl="0" indent="0" algn="ctr" defTabSz="1955800">
                <a:lnSpc>
                  <a:spcPct val="90000"/>
                </a:lnSpc>
                <a:spcBef>
                  <a:spcPct val="0"/>
                </a:spcBef>
                <a:spcAft>
                  <a:spcPct val="35000"/>
                </a:spcAft>
                <a:buNone/>
              </a:pPr>
              <a:r>
                <a:rPr lang="es-MX" sz="3200" b="1" kern="1200" dirty="0"/>
                <a:t>Acciones correctivas</a:t>
              </a:r>
            </a:p>
          </p:txBody>
        </p:sp>
        <p:sp>
          <p:nvSpPr>
            <p:cNvPr id="4" name="Forma libre: forma 3"/>
            <p:cNvSpPr/>
            <p:nvPr/>
          </p:nvSpPr>
          <p:spPr>
            <a:xfrm>
              <a:off x="1325073" y="1812936"/>
              <a:ext cx="2517819" cy="2817442"/>
            </a:xfrm>
            <a:custGeom>
              <a:avLst/>
              <a:gdLst>
                <a:gd name="connsiteX0" fmla="*/ 0 w 5035637"/>
                <a:gd name="connsiteY0" fmla="*/ 104964 h 1049636"/>
                <a:gd name="connsiteX1" fmla="*/ 104964 w 5035637"/>
                <a:gd name="connsiteY1" fmla="*/ 0 h 1049636"/>
                <a:gd name="connsiteX2" fmla="*/ 4930673 w 5035637"/>
                <a:gd name="connsiteY2" fmla="*/ 0 h 1049636"/>
                <a:gd name="connsiteX3" fmla="*/ 5035637 w 5035637"/>
                <a:gd name="connsiteY3" fmla="*/ 104964 h 1049636"/>
                <a:gd name="connsiteX4" fmla="*/ 5035637 w 5035637"/>
                <a:gd name="connsiteY4" fmla="*/ 944672 h 1049636"/>
                <a:gd name="connsiteX5" fmla="*/ 4930673 w 5035637"/>
                <a:gd name="connsiteY5" fmla="*/ 1049636 h 1049636"/>
                <a:gd name="connsiteX6" fmla="*/ 104964 w 5035637"/>
                <a:gd name="connsiteY6" fmla="*/ 1049636 h 1049636"/>
                <a:gd name="connsiteX7" fmla="*/ 0 w 5035637"/>
                <a:gd name="connsiteY7" fmla="*/ 944672 h 1049636"/>
                <a:gd name="connsiteX8" fmla="*/ 0 w 5035637"/>
                <a:gd name="connsiteY8" fmla="*/ 104964 h 104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7" h="1049636">
                  <a:moveTo>
                    <a:pt x="0" y="104964"/>
                  </a:moveTo>
                  <a:cubicBezTo>
                    <a:pt x="0" y="46994"/>
                    <a:pt x="46994" y="0"/>
                    <a:pt x="104964" y="0"/>
                  </a:cubicBezTo>
                  <a:lnTo>
                    <a:pt x="4930673" y="0"/>
                  </a:lnTo>
                  <a:cubicBezTo>
                    <a:pt x="4988643" y="0"/>
                    <a:pt x="5035637" y="46994"/>
                    <a:pt x="5035637" y="104964"/>
                  </a:cubicBezTo>
                  <a:lnTo>
                    <a:pt x="5035637" y="944672"/>
                  </a:lnTo>
                  <a:cubicBezTo>
                    <a:pt x="5035637" y="1002642"/>
                    <a:pt x="4988643" y="1049636"/>
                    <a:pt x="4930673" y="1049636"/>
                  </a:cubicBezTo>
                  <a:lnTo>
                    <a:pt x="104964" y="1049636"/>
                  </a:lnTo>
                  <a:cubicBezTo>
                    <a:pt x="46994" y="1049636"/>
                    <a:pt x="0" y="1002642"/>
                    <a:pt x="0" y="944672"/>
                  </a:cubicBezTo>
                  <a:lnTo>
                    <a:pt x="0" y="104964"/>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94573" tIns="194573" rIns="194573" bIns="194573" numCol="1" spcCol="1270" anchor="ctr" anchorCtr="0">
              <a:noAutofit/>
            </a:bodyPr>
            <a:lstStyle/>
            <a:p>
              <a:pPr marL="0" lvl="0" indent="0" algn="ctr" defTabSz="1911350">
                <a:lnSpc>
                  <a:spcPct val="90000"/>
                </a:lnSpc>
                <a:spcBef>
                  <a:spcPct val="0"/>
                </a:spcBef>
                <a:spcAft>
                  <a:spcPct val="35000"/>
                </a:spcAft>
                <a:buNone/>
              </a:pPr>
              <a:r>
                <a:rPr lang="es-MX" sz="3200" b="1" kern="1200" dirty="0"/>
                <a:t>Acciones preventivas</a:t>
              </a:r>
            </a:p>
          </p:txBody>
        </p:sp>
      </p:grpSp>
      <p:pic>
        <p:nvPicPr>
          <p:cNvPr id="8194" name="Picture 2" descr="http://www.fishmancorp.com/wp-content/uploads/2011/03/Car-Repo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528" y="2492896"/>
            <a:ext cx="27432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5769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683568"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r>
              <a:rPr lang="es-MX" sz="3600" b="1" dirty="0">
                <a:solidFill>
                  <a:schemeClr val="bg1"/>
                </a:solidFill>
              </a:rPr>
              <a:t>		</a:t>
            </a:r>
            <a:r>
              <a:rPr lang="es-MX" sz="4000" b="1" dirty="0">
                <a:solidFill>
                  <a:schemeClr val="bg1"/>
                </a:solidFill>
              </a:rPr>
              <a:t>Capacitación</a:t>
            </a:r>
          </a:p>
        </p:txBody>
      </p:sp>
      <p:graphicFrame>
        <p:nvGraphicFramePr>
          <p:cNvPr id="6" name="Diagrama 5"/>
          <p:cNvGraphicFramePr/>
          <p:nvPr>
            <p:extLst>
              <p:ext uri="{D42A27DB-BD31-4B8C-83A1-F6EECF244321}">
                <p14:modId xmlns:p14="http://schemas.microsoft.com/office/powerpoint/2010/main" val="428793245"/>
              </p:ext>
            </p:extLst>
          </p:nvPr>
        </p:nvGraphicFramePr>
        <p:xfrm>
          <a:off x="-900608" y="1331640"/>
          <a:ext cx="763284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Resultado de imagen para capacitación para el trabaj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2697683"/>
            <a:ext cx="28575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3383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6896" y="-18256"/>
            <a:ext cx="8229600" cy="1143000"/>
          </a:xfrm>
        </p:spPr>
        <p:txBody>
          <a:bodyPr>
            <a:normAutofit fontScale="90000"/>
          </a:bodyPr>
          <a:lstStyle/>
          <a:p>
            <a:pPr algn="r"/>
            <a:r>
              <a:rPr lang="es-MX" sz="4000" dirty="0">
                <a:solidFill>
                  <a:schemeClr val="bg1"/>
                </a:solidFill>
              </a:rPr>
              <a:t>	</a:t>
            </a:r>
            <a:r>
              <a:rPr lang="es-MX" sz="3600" dirty="0">
                <a:solidFill>
                  <a:schemeClr val="bg1"/>
                </a:solidFill>
              </a:rPr>
              <a:t>		Después de la vulneración en IMA</a:t>
            </a:r>
          </a:p>
        </p:txBody>
      </p:sp>
      <p:sp>
        <p:nvSpPr>
          <p:cNvPr id="3" name="Marcador de contenido 2"/>
          <p:cNvSpPr>
            <a:spLocks noGrp="1"/>
          </p:cNvSpPr>
          <p:nvPr>
            <p:ph idx="1"/>
          </p:nvPr>
        </p:nvSpPr>
        <p:spPr>
          <a:xfrm>
            <a:off x="539552" y="1673424"/>
            <a:ext cx="8229600" cy="5184576"/>
          </a:xfrm>
        </p:spPr>
        <p:txBody>
          <a:bodyPr>
            <a:normAutofit/>
          </a:bodyPr>
          <a:lstStyle/>
          <a:p>
            <a:pPr algn="just"/>
            <a:r>
              <a:rPr lang="es-MX" sz="2800" dirty="0"/>
              <a:t>Se han establecido </a:t>
            </a:r>
            <a:r>
              <a:rPr lang="es-MX" sz="2800" b="1" dirty="0">
                <a:solidFill>
                  <a:srgbClr val="0F7969"/>
                </a:solidFill>
              </a:rPr>
              <a:t>políticas de bloqueo del equipo </a:t>
            </a:r>
            <a:r>
              <a:rPr lang="es-MX" sz="2800" dirty="0"/>
              <a:t>y diferentes privilegios para tener acceso a las bases de datos. </a:t>
            </a:r>
          </a:p>
          <a:p>
            <a:pPr algn="just"/>
            <a:r>
              <a:rPr lang="es-MX" sz="2800" dirty="0"/>
              <a:t>Para </a:t>
            </a:r>
            <a:r>
              <a:rPr lang="es-MX" sz="2800" b="1" dirty="0">
                <a:solidFill>
                  <a:srgbClr val="7030A0"/>
                </a:solidFill>
              </a:rPr>
              <a:t>identificar otros escenarios y prevenir incidentes</a:t>
            </a:r>
            <a:r>
              <a:rPr lang="es-MX" sz="2800" dirty="0"/>
              <a:t>, se contratarán servicios de un especialista para que evalúe la seguridad de la empresa. </a:t>
            </a:r>
          </a:p>
          <a:p>
            <a:pPr algn="just"/>
            <a:r>
              <a:rPr lang="es-MX" sz="2800" dirty="0"/>
              <a:t>De los resultados de la evaluación del especialista se diseñará un </a:t>
            </a:r>
            <a:r>
              <a:rPr lang="es-MX" sz="2800" b="1" dirty="0">
                <a:solidFill>
                  <a:srgbClr val="0F7969"/>
                </a:solidFill>
              </a:rPr>
              <a:t>plan de capacitación</a:t>
            </a:r>
            <a:r>
              <a:rPr lang="es-MX" sz="2800" dirty="0"/>
              <a:t>. </a:t>
            </a:r>
          </a:p>
          <a:p>
            <a:endParaRPr lang="es-MX" sz="2800" dirty="0"/>
          </a:p>
        </p:txBody>
      </p:sp>
    </p:spTree>
    <p:extLst>
      <p:ext uri="{BB962C8B-B14F-4D97-AF65-F5344CB8AC3E}">
        <p14:creationId xmlns:p14="http://schemas.microsoft.com/office/powerpoint/2010/main" val="40069684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267744" y="-27384"/>
            <a:ext cx="6876256" cy="1143000"/>
          </a:xfrm>
        </p:spPr>
        <p:txBody>
          <a:bodyPr/>
          <a:lstStyle/>
          <a:p>
            <a:pPr algn="r"/>
            <a:r>
              <a:rPr lang="es-MX" sz="3200" dirty="0">
                <a:solidFill>
                  <a:schemeClr val="bg1"/>
                </a:solidFill>
              </a:rPr>
              <a:t>	¿Y que aprendimos hoy del SGSDP?</a:t>
            </a:r>
          </a:p>
        </p:txBody>
      </p:sp>
      <p:graphicFrame>
        <p:nvGraphicFramePr>
          <p:cNvPr id="2" name="Diagrama 1"/>
          <p:cNvGraphicFramePr/>
          <p:nvPr>
            <p:extLst/>
          </p:nvPr>
        </p:nvGraphicFramePr>
        <p:xfrm>
          <a:off x="107504" y="1268760"/>
          <a:ext cx="903649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10510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r>
              <a:rPr lang="es-MX" dirty="0">
                <a:solidFill>
                  <a:schemeClr val="bg1"/>
                </a:solidFill>
              </a:rPr>
              <a:t>					Conclusiones</a:t>
            </a:r>
          </a:p>
        </p:txBody>
      </p:sp>
      <p:sp>
        <p:nvSpPr>
          <p:cNvPr id="3" name="Marcador de contenido 2"/>
          <p:cNvSpPr>
            <a:spLocks noGrp="1"/>
          </p:cNvSpPr>
          <p:nvPr>
            <p:ph idx="1"/>
          </p:nvPr>
        </p:nvSpPr>
        <p:spPr>
          <a:xfrm>
            <a:off x="385192" y="1238026"/>
            <a:ext cx="8229600" cy="4525963"/>
          </a:xfrm>
        </p:spPr>
        <p:txBody>
          <a:bodyPr/>
          <a:lstStyle/>
          <a:p>
            <a:pPr algn="ctr"/>
            <a:r>
              <a:rPr lang="es-MX" dirty="0"/>
              <a:t>¿Crees que las acciones que llevó el Instituto Mexicano de Audición para implementar el </a:t>
            </a:r>
            <a:r>
              <a:rPr lang="es-MX" b="1" dirty="0">
                <a:solidFill>
                  <a:srgbClr val="7030A0"/>
                </a:solidFill>
              </a:rPr>
              <a:t>Sistema de Gestión de Seguridad de Datos Personales </a:t>
            </a:r>
            <a:r>
              <a:rPr lang="es-MX" dirty="0"/>
              <a:t>mejoraron los procesos y la cultura de la organización?</a:t>
            </a:r>
          </a:p>
        </p:txBody>
      </p:sp>
      <p:pic>
        <p:nvPicPr>
          <p:cNvPr id="4" name="Imagen 3"/>
          <p:cNvPicPr>
            <a:picLocks noChangeAspect="1"/>
          </p:cNvPicPr>
          <p:nvPr/>
        </p:nvPicPr>
        <p:blipFill>
          <a:blip r:embed="rId2"/>
          <a:stretch>
            <a:fillRect/>
          </a:stretch>
        </p:blipFill>
        <p:spPr>
          <a:xfrm>
            <a:off x="3121988" y="3717032"/>
            <a:ext cx="3743431" cy="2874420"/>
          </a:xfrm>
          <a:prstGeom prst="rect">
            <a:avLst/>
          </a:prstGeom>
          <a:ln>
            <a:noFill/>
          </a:ln>
          <a:effectLst>
            <a:softEdge rad="112500"/>
          </a:effectLst>
        </p:spPr>
      </p:pic>
    </p:spTree>
    <p:extLst>
      <p:ext uri="{BB962C8B-B14F-4D97-AF65-F5344CB8AC3E}">
        <p14:creationId xmlns:p14="http://schemas.microsoft.com/office/powerpoint/2010/main" val="4046998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p:txBody>
          <a:bodyPr/>
          <a:lstStyle/>
          <a:p>
            <a:endParaRPr lang="es-MX"/>
          </a:p>
        </p:txBody>
      </p:sp>
      <p:pic>
        <p:nvPicPr>
          <p:cNvPr id="4098" name="Picture 2" descr="http://www.telegraph.co.uk/content/dam/olympics/2016/08/15/105853902-Usain-Bolt-smiling-100m-gold-xlarge_trans++qiUuvBizZT2q34Osm0tNw0YMi-3xB8XfFdaR9kQXw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84" y="1219296"/>
            <a:ext cx="8460432" cy="528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23158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61ACB2C5A07D949B0332C910E589859" ma:contentTypeVersion="6" ma:contentTypeDescription="Crear nuevo documento." ma:contentTypeScope="" ma:versionID="b2332b9cd850fe35695ff15960d4ef1c">
  <xsd:schema xmlns:xsd="http://www.w3.org/2001/XMLSchema" xmlns:xs="http://www.w3.org/2001/XMLSchema" xmlns:p="http://schemas.microsoft.com/office/2006/metadata/properties" xmlns:ns2="d52de530-e09c-4214-8367-9dcf1a852bc6" targetNamespace="http://schemas.microsoft.com/office/2006/metadata/properties" ma:root="true" ma:fieldsID="5fba3abb3a635aa6c33819a4e1cf0f8a" ns2:_="">
    <xsd:import namespace="d52de530-e09c-4214-8367-9dcf1a852bc6"/>
    <xsd:element name="properties">
      <xsd:complexType>
        <xsd:sequence>
          <xsd:element name="documentManagement">
            <xsd:complexType>
              <xsd:all>
                <xsd:element ref="ns2:Seccion"/>
                <xsd:element ref="ns2:Nombre_x0020_completo" minOccurs="0"/>
                <xsd:element ref="ns2:Fecha" minOccurs="0"/>
                <xsd:element ref="ns2:Orden_x0020_Seccion" minOccurs="0"/>
                <xsd:element ref="ns2:Orden_x0020_Do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2de530-e09c-4214-8367-9dcf1a852bc6" elementFormDefault="qualified">
    <xsd:import namespace="http://schemas.microsoft.com/office/2006/documentManagement/types"/>
    <xsd:import namespace="http://schemas.microsoft.com/office/infopath/2007/PartnerControls"/>
    <xsd:element name="Seccion" ma:index="1" ma:displayName="Seccion" ma:internalName="Seccion">
      <xsd:simpleType>
        <xsd:restriction base="dms:Note"/>
      </xsd:simpleType>
    </xsd:element>
    <xsd:element name="Nombre_x0020_completo" ma:index="2" nillable="true" ma:displayName="Nombre completo" ma:internalName="Nombre_x0020_completo">
      <xsd:simpleType>
        <xsd:restriction base="dms:Note"/>
      </xsd:simpleType>
    </xsd:element>
    <xsd:element name="Fecha" ma:index="3" nillable="true" ma:displayName="Fecha" ma:default="[today]" ma:format="DateOnly" ma:internalName="Fecha">
      <xsd:simpleType>
        <xsd:restriction base="dms:DateTime"/>
      </xsd:simpleType>
    </xsd:element>
    <xsd:element name="Orden_x0020_Seccion" ma:index="4" nillable="true" ma:displayName="Orden Seccion" ma:decimals="0" ma:internalName="Orden_x0020_Seccion">
      <xsd:simpleType>
        <xsd:restriction base="dms:Number"/>
      </xsd:simpleType>
    </xsd:element>
    <xsd:element name="Orden_x0020_Dos" ma:index="5" nillable="true" ma:displayName="Orden Dos" ma:decimals="0" ma:internalName="Orden_x0020_Dos">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Tipo de contenido"/>
        <xsd:element ref="dc:title" minOccurs="0" maxOccurs="1"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n_x0020_Seccion xmlns="d52de530-e09c-4214-8367-9dcf1a852bc6">7</Orden_x0020_Seccion>
    <Seccion xmlns="d52de530-e09c-4214-8367-9dcf1a852bc6">Presentaciones utilizadas en los cursos presenciales dirigidos a sujetos obligados</Seccion>
    <Orden_x0020_Dos xmlns="d52de530-e09c-4214-8367-9dcf1a852bc6">26</Orden_x0020_Dos>
    <Nombre_x0020_completo xmlns="d52de530-e09c-4214-8367-9dcf1a852bc6">Presentación del curso de Medidas de Seguridad</Nombre_x0020_completo>
    <Fecha xmlns="d52de530-e09c-4214-8367-9dcf1a852bc6">2019-06-03T05:00:00+00:00</Fecha>
  </documentManagement>
</p:properties>
</file>

<file path=customXml/itemProps1.xml><?xml version="1.0" encoding="utf-8"?>
<ds:datastoreItem xmlns:ds="http://schemas.openxmlformats.org/officeDocument/2006/customXml" ds:itemID="{454E7649-0F44-4731-91F7-A8C640D57E6D}"/>
</file>

<file path=customXml/itemProps2.xml><?xml version="1.0" encoding="utf-8"?>
<ds:datastoreItem xmlns:ds="http://schemas.openxmlformats.org/officeDocument/2006/customXml" ds:itemID="{E18E20DF-9645-4A77-81B3-4B2CF49115F7}"/>
</file>

<file path=customXml/itemProps3.xml><?xml version="1.0" encoding="utf-8"?>
<ds:datastoreItem xmlns:ds="http://schemas.openxmlformats.org/officeDocument/2006/customXml" ds:itemID="{90D385D9-65F5-4942-B24E-C120051348D9}"/>
</file>

<file path=docProps/app.xml><?xml version="1.0" encoding="utf-8"?>
<Properties xmlns="http://schemas.openxmlformats.org/officeDocument/2006/extended-properties" xmlns:vt="http://schemas.openxmlformats.org/officeDocument/2006/docPropsVTypes">
  <TotalTime>12347</TotalTime>
  <Words>6692</Words>
  <Application>Microsoft Office PowerPoint</Application>
  <PresentationFormat>Presentación en pantalla (4:3)</PresentationFormat>
  <Paragraphs>1139</Paragraphs>
  <Slides>100</Slides>
  <Notes>89</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100</vt:i4>
      </vt:variant>
    </vt:vector>
  </HeadingPairs>
  <TitlesOfParts>
    <vt:vector size="113" baseType="lpstr">
      <vt:lpstr>Arial</vt:lpstr>
      <vt:lpstr>Arial Narrow</vt:lpstr>
      <vt:lpstr>Calibri</vt:lpstr>
      <vt:lpstr>Candara</vt:lpstr>
      <vt:lpstr>Gill Sans</vt:lpstr>
      <vt:lpstr>Lato</vt:lpstr>
      <vt:lpstr>Lato Black</vt:lpstr>
      <vt:lpstr>Open Sans</vt:lpstr>
      <vt:lpstr>Symbol</vt:lpstr>
      <vt:lpstr>Times</vt:lpstr>
      <vt:lpstr>Times New Roman</vt:lpstr>
      <vt:lpstr>Wingdings</vt:lpstr>
      <vt:lpstr>Tema de Office</vt:lpstr>
      <vt:lpstr>SISTEMA DE GESTIÓN DE SEGURIDAD DE DATOS PERSONALES SECTOR PÚBLICO 2019</vt:lpstr>
      <vt:lpstr>Dirección general de Prevención y autorregulación</vt:lpstr>
      <vt:lpstr>Presentación de PowerPoint</vt:lpstr>
      <vt:lpstr>Presentación de PowerPoint</vt:lpstr>
      <vt:lpstr>Presentación de PowerPoint</vt:lpstr>
      <vt:lpstr>Presentación de PowerPoint</vt:lpstr>
      <vt:lpstr>Presentación de PowerPoint</vt:lpstr>
      <vt:lpstr>DeFINICIONES</vt:lpstr>
      <vt:lpstr>Presentación de PowerPoint</vt:lpstr>
      <vt:lpstr>Activo</vt:lpstr>
      <vt:lpstr>Alta Dirección</vt:lpstr>
      <vt:lpstr>Custodio</vt:lpstr>
      <vt:lpstr>Seguridad de la Información</vt:lpstr>
      <vt:lpstr>Integridad</vt:lpstr>
      <vt:lpstr>Confidencialidad</vt:lpstr>
      <vt:lpstr>Disponibilidad</vt:lpstr>
      <vt:lpstr>En resumen…</vt:lpstr>
      <vt:lpstr>Implementación de un SGSDP</vt:lpstr>
      <vt:lpstr>Presentación de PowerPoint</vt:lpstr>
      <vt:lpstr>Presentación de PowerPoint</vt:lpstr>
      <vt:lpstr>Presentación de PowerPoint</vt:lpstr>
      <vt:lpstr>  Sistema de Gestión de Seguridad de Datos Personales</vt:lpstr>
      <vt:lpstr>    Caso de estudio: Instituto Mexicano de Audición (IMA) </vt:lpstr>
      <vt:lpstr>FASE 1: Planear el SGSDP</vt:lpstr>
      <vt:lpstr>Presentación de PowerPoint</vt:lpstr>
      <vt:lpstr>  Paso 1. Establecer el Alcance y los Objetivos</vt:lpstr>
      <vt:lpstr>  Paso 1. Establecer el Alcance y los Objetivos</vt:lpstr>
      <vt:lpstr>Presentación de PowerPoint</vt:lpstr>
      <vt:lpstr>     Ejercicio 1. Factores contractuales</vt:lpstr>
      <vt:lpstr>    Ejercicio 1: Factores contractuales del IMA</vt:lpstr>
      <vt:lpstr>Presentación de PowerPoint</vt:lpstr>
      <vt:lpstr>Paso 2. Elaboración de una Política de Gestión de Datos Personales</vt:lpstr>
      <vt:lpstr>Presentación de PowerPoint</vt:lpstr>
      <vt:lpstr>Presentación de PowerPoint</vt:lpstr>
      <vt:lpstr>Presentación de PowerPoint</vt:lpstr>
      <vt:lpstr>   Funciones y obligaciones en IMA</vt:lpstr>
      <vt:lpstr>Presentación de PowerPoint</vt:lpstr>
      <vt:lpstr>  Paso 4. Inventario de datos personales</vt:lpstr>
      <vt:lpstr>  Riesgo inherente </vt:lpstr>
      <vt:lpstr>  Paso 4. Inventario de datos personales</vt:lpstr>
      <vt:lpstr>           Ejercicio 2.    Categorías de datos personales en los sistemas de tratamiento</vt:lpstr>
      <vt:lpstr>    Categorías de los sistemas de tratamiento</vt:lpstr>
      <vt:lpstr>           Ejercicio 2.    Categorías de datos personales  en los sistemas de tratamiento</vt:lpstr>
      <vt:lpstr>Presentación de PowerPoint</vt:lpstr>
      <vt:lpstr>Presentación de PowerPoint</vt:lpstr>
      <vt:lpstr>   Paso 5. Realizar el Análisis de Riesgo de los Datos Personales</vt:lpstr>
      <vt:lpstr>Criterios de evaluación</vt:lpstr>
      <vt:lpstr>   Criterios de evaluación del riesgo de IMA</vt:lpstr>
      <vt:lpstr>   Valoración respecto al riesgo</vt:lpstr>
      <vt:lpstr>Tregua</vt:lpstr>
      <vt:lpstr>Presentación de PowerPoint</vt:lpstr>
      <vt:lpstr>  1. Identificación de Activos de IMA </vt:lpstr>
      <vt:lpstr>Presentación de PowerPoint</vt:lpstr>
      <vt:lpstr>  2. Amenazas de los Activos del IMA</vt:lpstr>
      <vt:lpstr>Presentación de PowerPoint</vt:lpstr>
      <vt:lpstr>   3.Vulnerabilidades de los Activos del IMA</vt:lpstr>
      <vt:lpstr>Presentación de PowerPoint</vt:lpstr>
      <vt:lpstr>Presentación de PowerPoint</vt:lpstr>
      <vt:lpstr>Presentación de PowerPoint</vt:lpstr>
      <vt:lpstr>Presentación de PowerPoint</vt:lpstr>
      <vt:lpstr>Demo. “Datos Borrados”</vt:lpstr>
      <vt:lpstr>Presentación de PowerPoint</vt:lpstr>
      <vt:lpstr>Análisis de brecha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Análisis de Brecha del IMA</vt:lpstr>
      <vt:lpstr>FASE 2: implementar y operar el SGSDP</vt:lpstr>
      <vt:lpstr>Presentación de PowerPoint</vt:lpstr>
      <vt:lpstr>Presentación de PowerPoint</vt:lpstr>
      <vt:lpstr>  Cumplimiento Cotidiano en el IMA</vt:lpstr>
      <vt:lpstr>Presentación de PowerPoint</vt:lpstr>
      <vt:lpstr>Presentación de PowerPoint</vt:lpstr>
      <vt:lpstr>Presentación de PowerPoint</vt:lpstr>
      <vt:lpstr>Presentación de PowerPoint</vt:lpstr>
      <vt:lpstr>Presentación de PowerPoint</vt:lpstr>
      <vt:lpstr>Presentación de PowerPoint</vt:lpstr>
      <vt:lpstr>   Plan de Trabajo de IMA</vt:lpstr>
      <vt:lpstr>Presentación de PowerPoint</vt:lpstr>
      <vt:lpstr>Presentación de PowerPoint</vt:lpstr>
      <vt:lpstr>Presentación de PowerPoint</vt:lpstr>
      <vt:lpstr> Vulneración a la seguridad de IMA</vt:lpstr>
      <vt:lpstr>    Ejercicio 4. ¿Cuál es el mejor control?</vt:lpstr>
      <vt:lpstr> Ejercicio 4. Solución</vt:lpstr>
      <vt:lpstr>Presentación de PowerPoint</vt:lpstr>
      <vt:lpstr>Presentación de PowerPoint</vt:lpstr>
      <vt:lpstr>Presentación de PowerPoint</vt:lpstr>
      <vt:lpstr>Presentación de PowerPoint</vt:lpstr>
      <vt:lpstr>   Después de la vulneración en IMA</vt:lpstr>
      <vt:lpstr> ¿Y que aprendimos hoy del SGSDP?</vt:lpstr>
      <vt:lpstr>     Conclusiones</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Guía para implementar un Sistema de Gestión de seguridad de datos personales 2014</dc:title>
  <dc:creator>Noemi Karina González Vergara</dc:creator>
  <cp:lastModifiedBy>Juan Armando Becerra Gutiérrez</cp:lastModifiedBy>
  <cp:revision>238</cp:revision>
  <dcterms:created xsi:type="dcterms:W3CDTF">2015-05-11T15:31:18Z</dcterms:created>
  <dcterms:modified xsi:type="dcterms:W3CDTF">2019-02-22T01:57:17Z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0x010100B61ACB2C5A07D949B0332C910E589859</vt:lpwstr>
  </property>
</Properties>
</file>