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0" r:id="rId5"/>
    <p:sldId id="265" r:id="rId6"/>
    <p:sldId id="267" r:id="rId7"/>
    <p:sldId id="26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7" autoAdjust="0"/>
  </p:normalViewPr>
  <p:slideViewPr>
    <p:cSldViewPr>
      <p:cViewPr>
        <p:scale>
          <a:sx n="94" d="100"/>
          <a:sy n="94" d="100"/>
        </p:scale>
        <p:origin x="-1114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7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960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305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488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984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715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362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983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858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58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78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45B7-584A-4007-B5F1-A441C1AC3C68}" type="datetimeFigureOut">
              <a:rPr lang="es-ES" smtClean="0"/>
              <a:t>11/09/2015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70D5-F6E1-4798-9805-B30A5DD7985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435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ai.codeandomexico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984776" cy="1296144"/>
          </a:xfrm>
          <a:prstGeom prst="round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2400" b="1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Reto: Valora tus datos personales</a:t>
            </a:r>
            <a:endParaRPr lang="es-ES" sz="2400" b="1" dirty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5130706"/>
            <a:ext cx="4427569" cy="15121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1600" b="1" dirty="0" smtClean="0">
                <a:solidFill>
                  <a:schemeClr val="tx1"/>
                </a:solidFill>
                <a:latin typeface="Arial Narrow" pitchFamily="34" charset="0"/>
              </a:rPr>
              <a:t>OBJETIVO</a:t>
            </a:r>
          </a:p>
          <a:p>
            <a:pPr algn="just"/>
            <a:r>
              <a:rPr lang="es-MX" sz="1600" dirty="0" smtClean="0">
                <a:solidFill>
                  <a:schemeClr val="tx1"/>
                </a:solidFill>
                <a:latin typeface="Arial Narrow" pitchFamily="34" charset="0"/>
              </a:rPr>
              <a:t>Desarrollar una aplicación móvil que haga de fácil comprensión la relevancia y el valor de la información personal de los titulares mediante el cálculo del costo monetario de los datos.</a:t>
            </a:r>
            <a:endParaRPr lang="es-E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160240" cy="133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508104" y="5886790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dirty="0">
                <a:latin typeface="Arial Narrow" pitchFamily="34" charset="0"/>
                <a:hlinkClick r:id="rId3"/>
              </a:rPr>
              <a:t>http://inai.codeandomexico.org</a:t>
            </a:r>
            <a:r>
              <a:rPr lang="es-MX" dirty="0" smtClean="0">
                <a:latin typeface="Arial Narrow" pitchFamily="34" charset="0"/>
                <a:hlinkClick r:id="rId3"/>
              </a:rPr>
              <a:t>/</a:t>
            </a:r>
            <a:endParaRPr lang="es-MX" dirty="0" smtClean="0">
              <a:latin typeface="Arial Narrow" pitchFamily="34" charset="0"/>
            </a:endParaRPr>
          </a:p>
          <a:p>
            <a:pPr algn="r"/>
            <a:r>
              <a:rPr lang="es-MX" dirty="0" smtClean="0">
                <a:latin typeface="Arial Narrow" pitchFamily="34" charset="0"/>
              </a:rPr>
              <a:t>concurso.appdatos@inai.org.mx</a:t>
            </a:r>
            <a:endParaRPr lang="es-ES" dirty="0" smtClean="0">
              <a:latin typeface="Arial Narrow" pitchFamily="34" charset="0"/>
            </a:endParaRPr>
          </a:p>
          <a:p>
            <a:pPr algn="r"/>
            <a:r>
              <a:rPr lang="en-US" dirty="0" smtClean="0">
                <a:latin typeface="Arial Narrow" pitchFamily="34" charset="0"/>
              </a:rPr>
              <a:t>Tel</a:t>
            </a:r>
            <a:r>
              <a:rPr lang="en-US" dirty="0">
                <a:latin typeface="Arial Narrow" pitchFamily="34" charset="0"/>
              </a:rPr>
              <a:t>. (55) 50-04-24-00, ext. 2605</a:t>
            </a:r>
            <a:endParaRPr lang="es-ES" dirty="0">
              <a:latin typeface="Arial Narrow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47190" y="330757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latin typeface="Arial Narrow" pitchFamily="34" charset="0"/>
              </a:rPr>
              <a:t>Instituto Nacional de Transparencia, Acceso a la Información y Protección de Datos Personales (INAI)</a:t>
            </a:r>
            <a:endParaRPr lang="es-ES" sz="2400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483768" y="3645024"/>
            <a:ext cx="460851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atin typeface="Arial Narrow" pitchFamily="34" charset="0"/>
              </a:rPr>
              <a:t>Plantilla sugerida de Entregables de la Fase 1</a:t>
            </a:r>
            <a:endParaRPr lang="es-ES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6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Arial Narrow" pitchFamily="34" charset="0"/>
              </a:rPr>
              <a:t>Nombre de la Propuesta:</a:t>
            </a:r>
            <a:endParaRPr lang="es-ES" b="1" dirty="0">
              <a:latin typeface="Arial Narrow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17526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[Ingrese el nombre de la propuesta]</a:t>
            </a:r>
            <a:endParaRPr lang="es-ES" dirty="0">
              <a:latin typeface="Arial Narrow" pitchFamily="34" charset="0"/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683568" y="3140968"/>
            <a:ext cx="7772400" cy="14700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300" b="1" dirty="0">
                <a:latin typeface="Arial Narrow" pitchFamily="34" charset="0"/>
              </a:rPr>
              <a:t>Nombre del equipo que presenta la </a:t>
            </a:r>
            <a:r>
              <a:rPr lang="es-MX" sz="4300" b="1" dirty="0" smtClean="0">
                <a:latin typeface="Arial Narrow" pitchFamily="34" charset="0"/>
              </a:rPr>
              <a:t>propuesta:</a:t>
            </a:r>
            <a:endParaRPr lang="es-ES" sz="4300" b="1" dirty="0">
              <a:latin typeface="Arial Narrow" pitchFamily="34" charset="0"/>
            </a:endParaRPr>
          </a:p>
        </p:txBody>
      </p:sp>
      <p:sp>
        <p:nvSpPr>
          <p:cNvPr id="7" name="4 Subtítulo"/>
          <p:cNvSpPr txBox="1">
            <a:spLocks/>
          </p:cNvSpPr>
          <p:nvPr/>
        </p:nvSpPr>
        <p:spPr>
          <a:xfrm>
            <a:off x="1524000" y="47727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>
                <a:latin typeface="Arial Narrow" pitchFamily="34" charset="0"/>
              </a:rPr>
              <a:t>[Ingrese el nombre del equipo participante]</a:t>
            </a:r>
            <a:endParaRPr lang="es-E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9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0801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Arial Narrow" pitchFamily="34" charset="0"/>
              </a:rPr>
              <a:t>Tecnologías a utilizar:</a:t>
            </a:r>
            <a:endParaRPr lang="es-ES" b="1" dirty="0">
              <a:latin typeface="Arial Narrow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2636912"/>
            <a:ext cx="7344816" cy="242312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 Narrow" pitchFamily="34" charset="0"/>
              </a:rPr>
              <a:t>[Mencionar el/los </a:t>
            </a:r>
            <a:r>
              <a:rPr lang="es-MX" dirty="0" err="1" smtClean="0">
                <a:latin typeface="Arial Narrow" pitchFamily="34" charset="0"/>
              </a:rPr>
              <a:t>framework</a:t>
            </a:r>
            <a:r>
              <a:rPr lang="es-MX" dirty="0" smtClean="0">
                <a:latin typeface="Arial Narrow" pitchFamily="34" charset="0"/>
              </a:rPr>
              <a:t>(s) </a:t>
            </a:r>
            <a:r>
              <a:rPr lang="es-MX" dirty="0" smtClean="0">
                <a:latin typeface="Arial Narrow" pitchFamily="34" charset="0"/>
              </a:rPr>
              <a:t>de desarrollo </a:t>
            </a:r>
            <a:r>
              <a:rPr lang="es-MX" dirty="0" smtClean="0">
                <a:latin typeface="Arial Narrow" pitchFamily="34" charset="0"/>
              </a:rPr>
              <a:t>para </a:t>
            </a:r>
            <a:r>
              <a:rPr lang="es-MX" dirty="0" smtClean="0">
                <a:latin typeface="Arial Narrow" pitchFamily="34" charset="0"/>
              </a:rPr>
              <a:t>los Sistemas Operativos iOS y </a:t>
            </a:r>
            <a:r>
              <a:rPr lang="es-MX" dirty="0" err="1" smtClean="0">
                <a:latin typeface="Arial Narrow" pitchFamily="34" charset="0"/>
              </a:rPr>
              <a:t>Android</a:t>
            </a:r>
            <a:r>
              <a:rPr lang="es-MX" dirty="0" smtClean="0">
                <a:latin typeface="Arial Narrow" pitchFamily="34" charset="0"/>
              </a:rPr>
              <a:t>]</a:t>
            </a:r>
            <a:endParaRPr lang="es-E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0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1" y="260649"/>
            <a:ext cx="7772400" cy="12961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Arial Narrow" pitchFamily="34" charset="0"/>
              </a:rPr>
              <a:t>Metodología de desarrollo de Software</a:t>
            </a:r>
            <a:endParaRPr lang="es-ES" b="1" dirty="0">
              <a:latin typeface="Arial Narrow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160840" cy="3456384"/>
          </a:xfrm>
        </p:spPr>
        <p:txBody>
          <a:bodyPr>
            <a:normAutofit/>
          </a:bodyPr>
          <a:lstStyle/>
          <a:p>
            <a:r>
              <a:rPr lang="es-MX" b="1" dirty="0" smtClean="0">
                <a:latin typeface="Arial Narrow" pitchFamily="34" charset="0"/>
              </a:rPr>
              <a:t>Cronograma </a:t>
            </a:r>
          </a:p>
          <a:p>
            <a:r>
              <a:rPr lang="es-MX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[El cronograma debe incluir los elementos principales de gestión del proyecto]</a:t>
            </a:r>
          </a:p>
          <a:p>
            <a:r>
              <a:rPr lang="es-MX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/>
            </a:r>
            <a:br>
              <a:rPr lang="es-MX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</a:br>
            <a:endParaRPr lang="es-ES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686" y="3573016"/>
            <a:ext cx="5478630" cy="271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93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3681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Arial Narrow" pitchFamily="34" charset="0"/>
              </a:rPr>
              <a:t>Descripción detallada de la propuesta</a:t>
            </a:r>
            <a:endParaRPr lang="es-ES" b="1" dirty="0">
              <a:latin typeface="Arial Narrow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992888" cy="4320480"/>
          </a:xfrm>
        </p:spPr>
        <p:txBody>
          <a:bodyPr>
            <a:normAutofit fontScale="47500" lnSpcReduction="20000"/>
          </a:bodyPr>
          <a:lstStyle/>
          <a:p>
            <a:r>
              <a:rPr lang="es-MX" sz="3800" dirty="0" smtClean="0">
                <a:latin typeface="Arial Narrow" pitchFamily="34" charset="0"/>
              </a:rPr>
              <a:t>[</a:t>
            </a:r>
            <a:r>
              <a:rPr lang="es-MX" sz="3800" b="1" dirty="0" smtClean="0">
                <a:latin typeface="Arial Narrow" pitchFamily="34" charset="0"/>
              </a:rPr>
              <a:t>Debe responder detalladamente al menos las siguientes preguntas:]</a:t>
            </a:r>
          </a:p>
          <a:p>
            <a:endParaRPr lang="es-MX" dirty="0" smtClean="0"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¿Cómo funciona la aplicación?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¿Cómo se incorporan todos los datos?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¿De qué manera interactúa el usuario con la aplicación?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¿Cómo se cumple con los requisitos tomando en cuenta los criterios de evaluación?</a:t>
            </a:r>
          </a:p>
          <a:p>
            <a:endParaRPr lang="es-MX" dirty="0" smtClean="0">
              <a:latin typeface="Arial Narrow" pitchFamily="34" charset="0"/>
            </a:endParaRPr>
          </a:p>
          <a:p>
            <a:r>
              <a:rPr lang="es-MX" dirty="0" smtClean="0">
                <a:latin typeface="Arial Narrow" pitchFamily="34" charset="0"/>
              </a:rPr>
              <a:t>[</a:t>
            </a:r>
            <a:r>
              <a:rPr lang="es-MX" u="sng" dirty="0" smtClean="0">
                <a:latin typeface="Arial Narrow" pitchFamily="34" charset="0"/>
              </a:rPr>
              <a:t>Este espacio deberá aprovecharse para convencer a los jueces de que la propuesta que se presenta es la mejor idea de aplicación</a:t>
            </a:r>
            <a:r>
              <a:rPr lang="es-MX" dirty="0" smtClean="0">
                <a:latin typeface="Arial Narrow" pitchFamily="34" charset="0"/>
              </a:rPr>
              <a:t>.] </a:t>
            </a:r>
          </a:p>
          <a:p>
            <a:endParaRPr lang="es-MX" dirty="0" smtClean="0">
              <a:latin typeface="Arial Narrow" pitchFamily="34" charset="0"/>
            </a:endParaRPr>
          </a:p>
          <a:p>
            <a:r>
              <a:rPr lang="es-MX" sz="3800" b="1" dirty="0" smtClean="0">
                <a:latin typeface="Arial Narrow" pitchFamily="34" charset="0"/>
              </a:rPr>
              <a:t>Los puntos que debe considerar son: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Funcionalidad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>
                <a:latin typeface="Arial Narrow" pitchFamily="34" charset="0"/>
              </a:rPr>
              <a:t>S</a:t>
            </a:r>
            <a:r>
              <a:rPr lang="es-MX" dirty="0" smtClean="0">
                <a:latin typeface="Arial Narrow" pitchFamily="34" charset="0"/>
              </a:rPr>
              <a:t>eguridad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Usabilidad</a:t>
            </a:r>
            <a:endParaRPr lang="es-MX" dirty="0" smtClean="0">
              <a:latin typeface="Arial Narrow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Innovación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MX" dirty="0" smtClean="0">
                <a:latin typeface="Arial Narrow" pitchFamily="34" charset="0"/>
              </a:rPr>
              <a:t>Viabilidad</a:t>
            </a:r>
          </a:p>
        </p:txBody>
      </p:sp>
    </p:spTree>
    <p:extLst>
      <p:ext uri="{BB962C8B-B14F-4D97-AF65-F5344CB8AC3E}">
        <p14:creationId xmlns:p14="http://schemas.microsoft.com/office/powerpoint/2010/main" val="95065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Arial Narrow" pitchFamily="34" charset="0"/>
              </a:rPr>
              <a:t>Evidencia de la propuesta</a:t>
            </a:r>
            <a:endParaRPr lang="es-ES" b="1" dirty="0">
              <a:latin typeface="Arial Narrow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703641" cy="17526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[Ingrese alguna liga a screenshots, </a:t>
            </a:r>
            <a:r>
              <a:rPr lang="es-MX" dirty="0">
                <a:latin typeface="Arial Narrow" pitchFamily="34" charset="0"/>
              </a:rPr>
              <a:t>m</a:t>
            </a:r>
            <a:r>
              <a:rPr lang="es-MX" dirty="0" smtClean="0">
                <a:latin typeface="Arial Narrow" pitchFamily="34" charset="0"/>
              </a:rPr>
              <a:t>ockups, wireframes, screencasts de la propuesta]</a:t>
            </a:r>
            <a:endParaRPr lang="es-ES" dirty="0">
              <a:latin typeface="Arial Narrow" pitchFamily="34" charset="0"/>
            </a:endParaRPr>
          </a:p>
        </p:txBody>
      </p:sp>
      <p:sp>
        <p:nvSpPr>
          <p:cNvPr id="2" name="AutoShape 2" descr="data:image/jpeg;base64,/9j/4AAQSkZJRgABAQAAAQABAAD/2wCEAAkGBxQTEhQUExQWFhQXGBobGRgXGR4bGBwcHBgaFxsfGx8gHygiGCAlHhgcIjEiJikrLi4uHyAzODMsNygtLisBCgoKDg0OGhAQGywmICYsLCwsLC4sLDcsLCwsLCwtLCwsLCwsLSwvLSwsLCwsLCwsLCwsNSwsLCwvLCwsLCwsLP/AABEIAKABOwMBIgACEQEDEQH/xAAcAAACAwEBAQEAAAAAAAAAAAAABgQFBwMCCAH/xABVEAABAwIDBAUFCAwLBwUAAAABAgMRACEEEjEFBkFRBxMiYXEUMoGRwSMzQlJyobHwFTVDU2JzgpKys9HSFiQlRFRjdHWTosIXNIOElNPhJlVlo8P/xAAYAQEBAQEBAAAAAAAAAAAAAAAAAQIDBv/EACsRAQEAAgAEBAUEAwAAAAAAAAABAhESITFBA1FhsXGRwdHwEyKBoQRi4f/aAAwDAQACEQMRAD8A3GiiigKKKKAqOvDEz7osA8BltrpKZ48+FSKKLMrGVdLW3sQy41hmXnES31i1IOVapJQmFJgpAyKJAic3K1Z6rbeNGmKxh/5h79+tixaP5fYPPBKHqdUfbTTtTajWHRneWEJ79T4DUnuFOiWvncbWxxEnE430Pv8A71bD0T7aXicD7osuLacU2VqMqUMqXEyfhEJcAk3MSbzTXgsa28gLaWlaDxSZFrGk3oqP20/vPE/Q2PZTew9UUUUEYYVX31z/ACfu3rLulnaeIOKawjBeIDXXKS1mKlZ3FpGYIElKcmmnavJAjWqz/a+zUPbeSlwShWzxbvRiVKHzkUkm+a5ZWskf2Xiz/N8QT+Ey6f8ATXtGy8YB/u+K9DD0fo19HbNwCGGw22ISCTHiZPzmpKkz6L0y9EnqTuijaTj2AAdUpS2nFtyuc0CFAKm8pCwm97XvTlSP0VKlG0e7aOIH+Vs+2nigKKKKAooooCiiigKKKKAooooCubzZOiinvEe0EV0oosukcNEXLiiBe8ewV867T34xWIWXFYt1vMZCG3lNhINwmEKEwLSbnjX0g4mQRzBrMejDAYl3ZGDOHxXUJ93lPVhcnyl0zJNrcK1hjLdW69bv6S1M8rret/DX/GXp3lxJMDG4n0Yt39+rbd7evEs4phRxT6wVpCkOvuLSpBICxlWoicpMGLGK1Y41Xlfkn2Tb8pIzdTkGaMubnrl7WWZy30vVRv8A4DEtYJSn8V16esahPVpRB6wGZHdIjvreWGOt8U+HP7MTK71w3+vu0uiiiuTYooooCiiigKKKKAoork++lABUdTAAuSdYAFybE+g0HWo2Mx7bWXrFBOZSUpGpJUoJAAF9SB6a8hDi/OPVp+Kk9s/KVonwTcRZVdmMMlE5UgTqeJ7ydVHvNApY1X8usDlg1n1uH9lRekPYAxTbaivI5nABMm2UlQSBplAUrmQDzFSMYf5eY/sSv1iqu9tbUeaWlLbAcSUyVZ0pgzYQb8NauOHHdfWT3ZyuoXOj7ZLmDWtC3UOhzzSkKSpOXMbgiCNdDy1movRzmCdplIJKdq4kwFEcEa5QSoXFo+inTYeOdeQoutBohUABYXKYBCraTJt3UrdFmu0/7xxB+cD2VbjMLqe+/ZZdza+Q64L+6KNrSuJkf1ItEnThA1r8w615hmLwT3dYrn/UieHr7qvqKcSqjEPpFyrE6pEJbXxIT8TS8nwpexZP2fQOA2eSOcl8/sFPFI2JP/qFP93f/uuuXiziwsvlSG5p4xcz9fr6K6If+v1+uleE4c/X693z91eFNKkWrzePi/53gYY7mWunn8fz5O2sbSd0WOhKNpEzH2TxGgJ+A0bxoO+ndrGNqMJWhR5BQJpL6KNNpf3i+f8AK2PZTw60lQhSQociJHz16dxe6Ki+QIHmyjuQopH5oOX5qOpcGjmb5aRPoKcseo0EqiqjFl7NJbhOUSUrUYhUgQAFGe4GjCtqUZCwSD2gHV20NxwOtiK1qC3oqpGBdk3if61w8OXC/wBbULwLhCRyBk9a4DJNhOqhHE3F4pwzzFtRXDBIUlMKCZGmUk25mRrXI7Tb45h+Qrx5VNeQmUVEVtFsTKjY5T2Va3EaX80/U10YxSVkhJMjmkj6RTVHeiuD+KCTlAKlnRKdY5ngkW1JA4a2rmMOtfvioHxGyQPSuyj6Mvgag6KxaM/V509Zlz5JGbLMZo1ibTSd0KfabC+L369ym4tttwEoCSokdkASYKjPoSTSl0LfafC+Lv69yg/Tgmfs4F/Y9fW9Rm8ulXV5o6vLl8ycls05uERev3pe+15/Gtfpir0T5efdH8vk49zyfxaes87PEdbwyz5t45LnTUuNlukahSD6jNA90UUUBRRRQFFFFAUUV+KUACSYA1JoOWJfygQJUbJTzPsHEnlXnD4aDmUczhFzwA5JHwR9MXmopwynIcgBcgoCs3ZSNBAIubE+gGcory3s5QVIIi2q3SbX4rj9vGtSQWlFVDGzFpJEpy5Y890310K4AmPRapDGGcRISUQTPazqMeJVa3z0snmEje3bKMHtlh94KLfkpR2ACZLizoSLaeujaHSZglTBeFgPMHM6ib61db+7mDaCWylzqnWswSopzJKVQSFCRxSIM2vYzSOvofxB1xDI7wFfsrIY8N0pYIDR8zEdlJ4c8wo6IHw4naDgnKvGurTOuVcLTPIwoUvt9D74geUtfmKPtFaHuZuwjZ7BaSsuKUsrWsiMyilKbJk5RCQAJPiaC+ooooCsy3w20MDtpvEuNrW2cEGwEZc09c4o+cQLW48a02lfffcxvaCUEuFp1vNkWBmEKiQpMjMJSDYgjncyC+vpiwo/m2J9Ia9jpoHTDhj/ADfEf/X/ANyqpXQy4f58jxGGP/fr210NLETjkwOAwxB9fXmguehx/rGsc4AQF41xYB1AUhtYB7wFVoNU+6u7rWBY6loqVKitSlRmUogCTAAFkgADgBrrVxQFFFFAVyfwyVxmAJGh0UPAi6fRXWigi9W4jzVZx8VdlehQ1t8YEniqvbGKCjF0qFylVlf+RwkSO+u9cn2ErEKE8RwIOkgi6TfUUHWqx3Z657JGXhJXmiZ1Chxn5prv1ym/fDmR980j5YFh8oW5gRJmVZdCq+xq4IlPd2nOepOeTAJ9MaRXpvrEnqklJgTMKOUGbqKlGSeA9gqbinsqbCVEwkcydPRxJ4AE8KMKxkETJN1K4qPEn6AOAAGgq3K0fuHw4QIGpMkm6lHmTx9ggCAAK60VWYrGoWcmdKW/hLJjNwyoP0q8QLyUZHZr3QqcGkFLfePhK8FECO5IIParMOjXfrCYTZzDDxcDic5MIJHbcW4II7lCtTTjmoBDjeWJHaEZZiddJtWS7b6OAXXFsYzD9WpalBLispRJnLIkKAMgWBi1yJN1Qyf7StndcXMzubIE+YrSSrTNHHXLPfFLnShvxhcXs91lnrM5g9pECBJN5qB/stdCpVisKDJtnVqOyfgjTQ99Wux+idSloW7iW1MzJDQKs4BunMYCQYgmDxFjcNDXKKKKgKKKKAooooI6sc2DBWAQYjjMx9NcsS4HMqEkEKMqj4gAUe4g5kAjiFGsY250kY5x1fUPdS1mIQEIQolIJAKitKjJFzEVVHf7aUx5W749W1H6uKTbVuPZ9E0VgmyOkTHNvNqexJdaCh1iFIaAKJ7UFKEkECSL6xNb3RkUUVGGAQOCradpX7aLNd0misQ6RNuYlWOeYaceQ0wUgIaUtMlSA4pS8pkypRAkkQkRF6U3HMXNi+fEuUR9N0V80KexaRmz4pAF82d1Md8yIr6A3S2grEYLDvLjOttJWRYFQEKIHAEgmKC3ooooCiowZX98nxSPr9eFZp0l75YrDYgYfDu9WAkLUvKgqlRMIGZJAACZmCTm4ReNWSd/dqlFfOy9/Noj+dOH8lv2Ir9G/e0f6Y4PyWj/AKDVZfRFFUO422VYvBMvL98IUlfCVIUUExwzZc0d9XT2aOxln8KdPRp9fGiybdKKjjrL+Z3a699ZL0gb9YtGMdYw7vUttEJ7KUFSzlClElSTABMACNJkzAFmmxUV87L392iNMU4fQj92vQ372jwxi5+S2R6QUXoj6HoqBsDaPlGGYfjL1raFlPIqSCR6DapTue2XLHGZ9n0UWTbrUAqDGpAY4EmA2eU8EHh8U20ICYu8G11YTDO4hYQerTISCRmUYShMxaVkCYNjpWQY3pJxzqSlXU5TqkNAp56LKpoWabantOknRvsj5SgCT6ikA96hX6rHpuES4ocEXvyJ81J7lEVgz3SBjHUlDhQtBIUUrZRlkKCwYjUKAPjTp0db94jEYoYfEZClaCWylOUhSb5TFiCkKOlsvGbEaGcOpz30gJ+9pNj8tViodwAGoOYV1dwwMXIgQALDx8a71yez2y5e+Z+aPo+pb0sm0dOz4+6OaEajjPdwm3gK9KwAJ89cSbA857ptNq47S2gcOy6+6BkaQpagmSohKc0CdTIj1VkeI6V8conKjDoTwGRalDuKisBXjlHhV4qWabCnZ4EdtZgqNyDObgbaA3A517wuEyHz1qERCjPPumsTR0r486Fj0tH9+1Me43SLiMRi0YfEhrK7mCFNoUkhYSV9qVqBBCSNBeKW1GpUUUVAUUUUBRRRQZ30YbAwruASp7DMOL6x0FS2kKVZZAkkEmAKaP4O7PCwnyXCBcSB1TYVGkgZZ41S9GTh+x4ixU8/FpjtqOnHSk/ePdbGHGuOMqDhGVaS44EqPEQTEEHhwlJ41Lb2ibXvTFsTDN7JxDjeHZQtPV5VobSlQlxKTBAkSCR4GtFTiEnRSdSNRqNR4iKzjpQeUrd98LnrEhlK5IPaDrckKEhQOsz43kU5vYUkqlDhGaR2WCBcyBN4Ntb24VrHn1VZ+UI+Mm+lx9eNfpfT8ZPrFVKMIqBmQtV5uhjTiNePE615Rs9alpSUqCAm6lBmSQQEpCQgyMpN5EQNZka1j5ih3O+3G2v+T+dpw+2mfa238PhikPOpQVaA3PjAuB30qboyNrbbuVKAwVzqSGFibCJMTaoW/W6CcQ+2pLnVrUlWYkFZICgM3C3bAi3zXxd9Iluj5tF5K8M6pBCklpZBGhGQ6VT9GZnZmF+Qf01CoO7WDXh8E+wtYcIQ4rOErTMpywQocgNCeI4X9bifajCmQIBupZQB7ooecAefrpJemU0u52OdFL5eGZQDreVQifKjIE8BlsY7+fdUwuMzPlHo60R6prVkFpWb7VwZc2xiQlLCl+StlPlCcyB7okHgYMA07jaLDSAC8kiUpHazqJUoJAtJN1Ad3hS3hz/Lzvdg0D/OT7akurtLNzTmnYj0CWtmzxgCPR7javR2Q9KJRs3JICwUgyCQIT7mPn5imNvzh5/nj79Hz2j5qkbXYC2ilUxKTYkXStKhp3gW411/W/1nyY/T9aV+iOPsckCwDro/zk06VnXRq8BgUgrQmXHZl3Ioe6HQQZ43kUyoxN1AuNwRqMSSZ1gApAFxz0Pq5zF0MFZls7ZSXtobTClJSQ8zGZGacyFEAXBHr9GlOOHdQQeseCeWXEZvnIEUt7ovNu47ajoMoLmGWnUSOpVEix74NN8N3Es2acDsjDFAHVNLKQElRaSCSAJJtx1qJvNszD+S4j3JsENOfc069Woj4NudouKscI6kKylQCviyLkWNR97h/FXo+9uE/wCEsfSRWdqrdxccE4DCJI+5IvmSOMEwSDA1+irpO1RxQoC0kqagSYvDnp+iTalnc3DLVgMKUhRBYER1UTKvjoJ4zyt679GFcA0UTItLXaTqQfcxb59b10kmkUnSs6lWycVlUDHVGxnR9s+yoWD3NYQUqcZYWhSSQnq0dxFzlNgfjGak9JmIy7NxKVISjMlOWFCTDiBYamBfwphWYbZvHY5gaBJOoIrO9cixXNbnYEgHyVi/Nqf9RFLO0NmM4XbOyw0220FeVZ8icgIThiQSOEZjenfDv3SOsmZgZk3GlgACYg6Uo7yJP2b2SL3OMif7NbWs6U/DFoMALTJ07Qv4c9K/fKEfGT6x9eNVPkjnxVCIIILRII1iW+J7ROsk6CAPz7HLyAZSCDYe5R5oE+9x9eUV04Z5o479uBWzsZBBhlWhnh/4pI2VuuFM4dSdmJdStlhRd8oylRU0hS1ZS4I7RVbupw3uKRs3Gp7PWDDLzgFObtIVBVlA1MnQDWK4bBw75Z2YpvFJaaGESFsFCVFwlhISoEmRkJBgco41Mcpjecl+O/pYmWNy6XX567Uqt0gJjZKCeAL+t+921r1BOx0sY3ZyzhBhVqfUmEulwKTkEHziBckc6etkYTEpRh+txiXikL6xQbSnrZKssRplEC2sd9Uu+DgVi9klKgoHELggyNE8eNXLxMcpqYz+N/dJjZedv9fY8UUUVzbFFFFAUUUUCb0T32en8a7+sNX+ZrMT1QzHtEwmScoFzOsJA9ApI6Nd58Ixgg08+htwOOEpVIN1kjherH+FWBzT5S15vjfTTQ+JvVg89MLCRsfEhKQkEtWAj7s3yp3YVKUnmB9FZp0ob04R/ZjzTL6HHCWiEiZIS6hSuHAAmnrALUy2kOKK0ZQetOosJCwLAcQoWA1iJVKLWivxKpEi4NftAjbofbnbX/J/qnKYcZttCHFIztApjMCoSmQCJE8QeMUgt70NbP2vtQvocIdOHCSgJMZGpMyoah0RE6HTibQ3/wBmqcK1YdwqUe0rq25UAAmDKr2tPKt4cO/3Jlvs0PFYkOYR1aVJUktuQUkEGyhaCeVUPRa/GysMTJu6LAk+/uDhwqiX0mYIYdbKGX0goWlICGwkZgY0c7+VXHRmwVbIw6RlBzO+ekqH+8OcApJ8DNZ5b9CGtW0EjUOf4Th4lPBNtPVB0NCtoJEdly/Jpw8ct+za/wA19L1FRssggy3YHVCongbuaC8jjzFcm0oUCAA9JmWwUovrKyspN+AJI5VrWKrNjFpWSAFgj4yFpHoKkgHWlDDfb53+yI/SplZ2cTdZyggDI2SBA0BV5yoJOmWZMg0k43arGF208X1JbQcIhKMySUzmBAsDAsfVWbrsHNto5hb4f3tX09Z88R3VNxxhBnu+kUnq34wY1fY/MUfoH1t417Z342eT23mot9zWbi4+DwIqDx0Qq/iB7nnPYfbTvSN0OmcAT/XL+hNPNAVnOyninHbVKUKcUX8OEpTzLax2j8FPM1o1Zjs7buHw20dppxDgbK3GimUqIIDagfNSR8MWMWNWdeaU3YhTmScis2eVICkKVl0OU5kiYMjjI46V63jcScM9B0YetM26s39YFUv8NNnAicUmIiOrcPADgjW1Qtr74YBTT4RiZKmlpSgNODtFCkgDsQJJFL8BcdHeDbVs7DFTaCcpuUgmy1DlTH9jWfvTf5if2VRdGn2sw3yVfrFUz1FJfSjg207LxKktoSrKgSEgGC83ImNDA9VMKW1FtkpE9gA3jUJqk6WftViY/qv17dTMDvfgA0icdhBCUgy+2IMDXtWoLdtJAjKo+MH/AFUib4uhva2y3F5UJSMWolZCUgDDgEqN4Gsmmn+Gezv6fhP+ob/epT27tfD4nbGyeoeZfSPKQvq1pcAlsQFZSYmDrrBoGVDkJGbBsTlBOVSSJygxJQOJtE2g+HVagP5oybgWUniJnzNPr311xOADeqoZknzEHJMWOZJ7Ftfg/JHZknZYOq8wJSTKEdoJmAezpBHhForf7Qvb1vAbPxoDCW8zK5KMsTlIGbQzYDQ8K8bDSzk2XnwzjjvkacrqUkoQOoGYKMxKhIEg3PfXffXZ2TAYs5s3uK7ZEC8cwkcb+r0xd3nkqY2c4nHobQ3hUpcZlBC1FlKQSSZSUG8QdItecZyXlG/Dy4bv0v8Ac9DFhA2EICWlBMKgGTxMzJ7U315iknafVpXsbqWVso8pXDbk5xKgDMkm8k68aYWHkpLE7UbIbDgcEt+6FU5Se0cuWRzmOFLG11ZXdkNKxicY6jEkqcBTJBcQRISoxAIGvCpj4Hh+FLw6t85NenlOupfhqduU8aS+JuXfXn/Prz9ffm1KiiiqyKKjY3EFABtF5meVtAaiI2msqCQhF+ali8CYlu8E89L2rUxtFpRUbA4rrE5hlIt5pJEwCRcCddfoqTUs0MX3i6M8X17qmAhxpa1KT2wlSQolWVQVAtMAgmQAbaVTK6NdoZkktJEmAC4iZykxIVawJ9fOvoGo+0EEtnKJUmFADiUkKA9MR6agxXCdFWNdVkd6tps2UrPmUEnXKADJ8SBWyB51K1jqZbGUIKFgrPZlRUlWUJANh2iTBNqmNuBQCgZBAIPMG4r1QVJW2kkpWpg8QoFLZOuihlN7koIJ51KS66NUoWI1QqCfBKrD8+plRVbPbmQnKTclBKCfHKRm9NAib7bjnGvdeguMrKQlQUhK0qyzB7DkpMGCbiALC5Ky50TPq+7epoj9JYrYOqdT5qwvucABPcFJgJH5Jo8sKffG1J70jOn0Ze0B3qSKDJG+ibEEj3ZKRN8yALcYyuKv6K03YmyFYdhthCwhtCcthmXzKsxhJJJJPYi9S8XikFvMlxMZh2goRM6Tp6Krk4pRIHWZdTZxJ+EST73eJAi3Lma1Mdi0Gz0Hz5cP4ZzCeYT5qT3gCpdUyStfvayrLIs4nnKSfc+Rjw561NwTSwSVlURoVBQk66JBtAv3mlx0JlZ70k7jO4x1GIw5RnCMi0rJTKQpSklJAIkFagQYm17QdCorIwV3ou2gr4DY8XARXVHRdtCwysjvU6Y9MIJ+at1ooKLcrYBwOFQwpYWuVKUoCBKjMAcgIE8Ym0xV7RRQFZhv90eP4jFKxOGLZ6wJ6xC1FJzJSESkwQQUpTa0QdZtp9FBgznRXtBXwWR4ufRa1SGuizHkgHydIm5LijA8Ai/hbxFbjRQV272yxhcMywFZurQElURmPExeJMmJMVY0UUFbvJsvynCvsSAXEEJJuArVJPMBQBrDX9wtopUR5IpUcUrbKT4dsGPEA91fQlRMQ4VqLaCRHnqFso1yg/GI5aAzaUyHz81uFtMT/E3D/wARm/eZdpl6P90sQ1jW3sUjydLClWcIlalNlKQgpJQR7pM5pkRGsa3lDbiYEJUnJA0BTKkgDgIzepIr1j8UGwM0ZSYJUQALHna+l4qzmJVRPJlI96iPvZ838k/A8II7gSTVWvGdX73kRGXMhbqQ2CpMgROZvQgQINzlNSMJt5LisoCREZvdEEpkcQDcTIBEyQeVXgo9bUbRiWHsMoltTra0QqyhmSRI4KiZlJNYXiNycehRSrCOEjiiFpPeCDoe+DzAr6EUlDiROVaDBGhB4gjgfGuXkyk+Y4Y+Kvtj0Gc0+JI7qyPnhvcvHgknCux4D2m1Mu4+4+M8sZcdZLTTSwtRWUycslISkEknNGoAibzatdxT6sigtpRsfe4WPCDBJ/JjvqogLJSE5jOhQyDplPZK8wsIuniNRatTHfcMs1+0v4nBEoWEsEQE5UlDXFIKh597pAOlwIkXqywCVxcqABgBSUgwPkk+Ho5GrcZJ1HnbCeyCM1pPZLgOn9Xc+F+69QkNERm6zMkxAViCnLmM3ntHtWJOkaRV7ULajAWG5mziCIUpN545SJF9DapxXWos13R8Dh3ExEQLDMp0ykwqTmJveLzFxNyKtaKKlu0FFFFQRMGcqlNnhdHyDwHyTKYGgy86l1Fx7BUmURnTOWTAMi6SRcA87wQDBiKgNMuLQFJN7W61aQCCQoEATY6jnI4VZNi2dJA7IBPImK5ocXxQB4Kn2CoQwThUCTAtMOr0A4CInnz+ic1hgklUqJM6qJFzNhpSz1WXl0Zxt7pVLT7jTWHSsNqKFLUsiVpOVYACdAoETN4NudYemRwGPJm5/GK/drvuXuhhsace5iErKkY99sZVlIygIXoO9aqZf9l+z/iOf4q/21EKKulTMsKdwiAJGdaHFBwIm+UhMmBJyzfStWSlwAFCw4k3AXY35KSIiOGX01n2+XR/gmME+80hYWhMpJcWoagXBJBrQNhqnDMHm03+gKD2jHJkBYLajYBdpJ0AUCUqJ5Ak12eKgOyATyJj2Gva0gggiQbEHQ1E8iKfelZPwT2m/wA2QU+CSB3Gix0S45eUAflTy7h3+qsn6QN/MW3i3GMO51KGsqSUpQpS1FAWq60mAM0AAA2JkyI1UY3LZ1OT8KZb/OgRwHaCZOk0lbs7Pad2rtfrWm3MqsPGdIVEoWTEi02pC3fZmjm/e0P6U6fAI/dronfvaIIjGL9KGiPTKL1uv8H8L/RmP8JH7Kh7f2JhvJcR/F2fenD72n4hPKiJ27+0vKcMw/GUutpWU8iQCR6DIqwpc6OzOzcL+L+gkUx0BUY49v4wETrI0ISfnIHfUml9RJWCCuyjH+8ETJseESIgiIPorWM2Lb7ItQTnEC5PDUD6SPXX59k2vjjjz4a1Bbwy3ESCQCAACt5CpSct5hXmjXiYN9a6/Y9dhOplR6x2bGRHa+adLaVrWKJYxyM2We1MRBnSeXz+NSar/LFhWWErIJlLckgWy5ieykxMyRPDlXTyVS/fSCPvafM/KNi5xsYF9LTWKoL5cs0YTxc/c4KP4Wg77gSGGQhISkQB7bkkm5JNyTcm9dKKg5YlnOkp05HkQZB9BAPorgj3VN1KQpJhYSY7VvTEXGliDUgvp0zJkW1HKfoqO+O1nbgqAEpkdpN49IvBNtRaZFB5AIIzuEEg3VOnDTQ6Eca5O7MuFJcXnEkSZF9QbTlMCwPAHUA1NYeCxKTb1EHiCNQRyNdKcVFeyE5CorcTlnMCrzctyDziNeIM3kGskxXSzi1KJZbZQ2ZyhxK1uRwzKDgE9wEDSTE1q2205UOkaLbWlXyshyn0+b3ygcKTNwtzME/gGHXWApxYUVKzrEwtQFgqNAKkjVyt6lMdLGPmP4vP4pX/AHKs93+krEO4llrFow6mXVpQcragoKWcqDdagRmIBkaXm13kdH2zv6MPz3P3qW9+918JhU4R1hkNr8sYSSFK0kkiCSDdIqstD8iSPNzJ5ZVEAeCZy/NXBzZ65JD67/GgjSLBOWPormMU6SsJmUhRBLdj2oAELuYBEWJ1toZWD63VxSYI80IKSNIvnPCZ9kXXHzWZWdGbbz9Ir2FxDjDKELLcJU45mykxmhKAq0ZspVmkkRHZBK4/0r44kBQwliCB1LvA2+7Vbjd9vEYvHqXhFYpScVlhL62cqSFEnsqGa9TDuQxw2Uv/AK3EfvVvDwrZua+c+tYy8Sb57+VUrXSzjwQVN4VSRqlKHEE9wUXVBPjlPhWy7PxiXmm3WzKHEJWk80qSFD5jWTbd3RZbYfWNmrayMPLD3ljywhSGlrSShSu3dIsbXrQ9w/tbgu7DtD1IAqZ4XG8/eX2Mcpl0/PmvqKKKw0KivMlKitvU+cnQK4T3LA48RY8CmVRQcmHwsGNRYg2IPIjh7ddK61xfwyVGbhQ0Umyh+0cYMjurxgm3EhXWrSvtHKUoywi2UK7RzK1lQgHgBpQJnReuE7UP/wApiY9IailzfPaG00YwlHWqQkBSRh0qKQkwToDm5GR6LyWTosSCnac/+54j9Fo0zPMMl2SpWchIABIsCqCIE6qN6nDLeac+xa29tMv7EfWuznVdtMFJSSoEAg3BiD300bCcCcHhyTADLdz8hNU2/WHSnZmLKSo5mxdSiriNJNqs9gqKsBhiJksMm0A3Qk2m1WSTltU9GPaJgOIJubKHDWg7QagHrEQQCO0LgxfwuL1DOFXAs5b8NF7Cx7Olp9JoOFckkZhJnz02sRA7FhefQK1+0TBj2jADiDJjzgbnQemk7dKfsrtjLAvhuHxWlCNRTH5O8mFJGZUiQpwBJvCiYbmQCSPCljdhsq2rtcjKYXhrK0u0sVLrsHMOufEPHgn9/jULbrq/JcSVCAGl8rygi0KPz1J8lXAEN2M8ecwbaf8AioO38Ko4bEWQPc1mRM2TNrd1QcOjj7W4X5H+o0yUn9Hy3Ts3BdWER2wsrJlKQpwDKAO0cwTYkWmmbqHD5zsfi0AevNn9lBKqO5jUJJGYFQ+CntK/NEn5q8+QIPnZl886iUn8mcvzVIbbCRCQABoAIFBH69avMbgc1nLbmAJPoOWjyQq98WVfgp7CPUDJ7wVEd1SqKDy22EgBIAA0AEAV6oooCiiigp8bhVKcUQhRjSzUG4IupJOsm9uOteUYRxF0JMwB9yFsp1hIkJIFrXNrVdUVvjFbhsKsyvMpLmnbCDI/CCIB7jqIsYJBkJxkWcGQ8yZQfBWnoMHuqVX4RNZtEXayAWXQrTIo21sJBHeCJpV6OnFJ2VhssyAQAASPPUTMJURqfmq/2ns9KUKUhS0JS257mkw2qUEXTFomezF9Zpf6N3VJ2bh4zeaSISSD21C5CTGlQMPlDsHmDplWBEc+quZ5UrdJDhLGDkmTjGZBBEEZtJSkkX5U2ZgFFQSuSPO6vtTyPZmKUOlB0lnDHtQnFNHtJi/aNrCdKC/UMq1KQgpVJ7YTh58JzA3ykX9lrLA4rMsjOTAtduFXJkZSSIEC4GvGor+zHCbZRdRHaTckm5HUnnz9PGpbLbifubc8VZ7nvMNC9dMspYhW3Wg4rapzFA8oRcfII+mmFl5In3cqtxm2t7Ea+zxrNtl4rEJxm0EZvdC4kqDRARm7SPh6jMpA9ZjhVz5c+dOtv5vaa46frGfn5XzpTBvesHZuPKV5v4piOf3pXMmpO4X2uwf4hv8ARFJW28c6cNiAS51amVggqbIIUkgSBciHWpGt1cjTn0fn+TcH3MoHqEeypZoMFFFFQFFFFAUUUUCL0UHs7S/vLEfoNVJxW2FJWv8Ai2KORahAZVC4URmSeIOsyKy/frc55vGPqGFcdbccWtC0NFwQtRcIOUHJBUUwY0tSyvdt6RGBfi2mFcjW89it4XGdZtnKW9Lpv2/C52U+YI9xTYiCLpsRwPdVluf/ALhg/wCzM/qk1894HdLEOLCW8C8F8CrDqbT6VrSlKfSa+j9jYLqcOyzM9U0hE88qQn2VhpMooooCs22Nt7D4Xau1fKHA3nUxlkEzlQqbgGPPT660msw6QOj5/EYpWJw3VnrAnrEKUUqzJSEApsQQUpSIJERxmwNKt/8AZw/nKfzV/u1D2zv1gF4d5KcQCpTSwBlXclJAHm1mznRbtBXwGx4uD2VIb6LtoEgEMpHMuGPmSTQaV0YfazDeC/1q6aard29lDC4ZlgKzdWmCqIzHVRiTEkkxJirKgKKKKAooooCiiigKKKKAooooCiiigibX94e/Fr/RNK3RptRhOzcOlTzQUkKBBWkEe6K1E2pyWgEEG4Ig18+Y/cHHMrKPJ1uJSYS4iFBaRoqxlJI1BAvPjQbqduYb+kM/4if20mdKe0mXMPh0tutrV5U2YStKjGVfAGsxTuXj80+SOx4ew/X11bbB3Bxzj7WdgtNhaStbhSAEhQKgACVKJAMWiYkgXoN7ooooMK2ko/ZLGEJz5XicvwTBNlAag6eE1ep6sAT1AOUKhTKpmEkpN73RBPHrF2uYrOkjc/E+WOvtMLdadKVAtpzlJyhKklIlXnAqmIhQ5Gk87r4wns4PEj/gOJ+lN61KGjecgBaW8ikJST1jYLeaUAGQQdIJuRcqPGtS6PftbhPxY+k1iLG6GNWYTg3p/CRkHrXAHrre91tmqw2Dw7KyCtttKVFPm5o7UTqJmKlu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3" name="AutoShape 4" descr="data:image/jpeg;base64,/9j/4AAQSkZJRgABAQAAAQABAAD/2wCEAAkGBxQTEhQUExQWFhQXGBobGRgXGR4bGBwcHBgaFxsfGx8gHygiGCAlHhgcIjEiJikrLi4uHyAzODMsNygtLisBCgoKDg0OGhAQGywmICYsLCwsLC4sLDcsLCwsLCwtLCwsLCwsLSwvLSwsLCwsLCwsLCwsNSwsLCwvLCwsLCwsLP/AABEIAKABOwMBIgACEQEDEQH/xAAcAAACAwEBAQEAAAAAAAAAAAAABgQFBwMCCAH/xABVEAABAwIDBAUFCAwLBwUAAAABAgMRACEEEjEFBkFRBxMiYXEUMoGRwSMzQlJyobHwFTVDU2JzgpKys9HSFiQlRFRjdHWTosIXNIOElNPhJlVlo8P/xAAYAQEBAQEBAAAAAAAAAAAAAAAAAQIDBv/EACsRAQEAAgAEBAUEAwAAAAAAAAABAhESITFBA1FhsXGRwdHwEyKBoQRi4f/aAAwDAQACEQMRAD8A3GiiigKKKKAqOvDEz7osA8BltrpKZ48+FSKKLMrGVdLW3sQy41hmXnES31i1IOVapJQmFJgpAyKJAic3K1Z6rbeNGmKxh/5h79+tixaP5fYPPBKHqdUfbTTtTajWHRneWEJ79T4DUnuFOiWvncbWxxEnE430Pv8A71bD0T7aXicD7osuLacU2VqMqUMqXEyfhEJcAk3MSbzTXgsa28gLaWlaDxSZFrGk3oqP20/vPE/Q2PZTew9UUUUEYYVX31z/ACfu3rLulnaeIOKawjBeIDXXKS1mKlZ3FpGYIElKcmmnavJAjWqz/a+zUPbeSlwShWzxbvRiVKHzkUkm+a5ZWskf2Xiz/N8QT+Ey6f8ATXtGy8YB/u+K9DD0fo19HbNwCGGw22ISCTHiZPzmpKkz6L0y9EnqTuijaTj2AAdUpS2nFtyuc0CFAKm8pCwm97XvTlSP0VKlG0e7aOIH+Vs+2nigKKKKAooooCiiigKKKKAooooCubzZOiinvEe0EV0oosukcNEXLiiBe8ewV867T34xWIWXFYt1vMZCG3lNhINwmEKEwLSbnjX0g4mQRzBrMejDAYl3ZGDOHxXUJ93lPVhcnyl0zJNrcK1hjLdW69bv6S1M8rret/DX/GXp3lxJMDG4n0Yt39+rbd7evEs4phRxT6wVpCkOvuLSpBICxlWoicpMGLGK1Y41Xlfkn2Tb8pIzdTkGaMubnrl7WWZy30vVRv8A4DEtYJSn8V16esahPVpRB6wGZHdIjvreWGOt8U+HP7MTK71w3+vu0uiiiuTYooooCiiigKKKKAoork++lABUdTAAuSdYAFybE+g0HWo2Mx7bWXrFBOZSUpGpJUoJAAF9SB6a8hDi/OPVp+Kk9s/KVonwTcRZVdmMMlE5UgTqeJ7ydVHvNApY1X8usDlg1n1uH9lRekPYAxTbaivI5nABMm2UlQSBplAUrmQDzFSMYf5eY/sSv1iqu9tbUeaWlLbAcSUyVZ0pgzYQb8NauOHHdfWT3ZyuoXOj7ZLmDWtC3UOhzzSkKSpOXMbgiCNdDy1movRzmCdplIJKdq4kwFEcEa5QSoXFo+inTYeOdeQoutBohUABYXKYBCraTJt3UrdFmu0/7xxB+cD2VbjMLqe+/ZZdza+Q64L+6KNrSuJkf1ItEnThA1r8w615hmLwT3dYrn/UieHr7qvqKcSqjEPpFyrE6pEJbXxIT8TS8nwpexZP2fQOA2eSOcl8/sFPFI2JP/qFP93f/uuuXiziwsvlSG5p4xcz9fr6K6If+v1+uleE4c/X693z91eFNKkWrzePi/53gYY7mWunn8fz5O2sbSd0WOhKNpEzH2TxGgJ+A0bxoO+ndrGNqMJWhR5BQJpL6KNNpf3i+f8AK2PZTw60lQhSQociJHz16dxe6Ki+QIHmyjuQopH5oOX5qOpcGjmb5aRPoKcseo0EqiqjFl7NJbhOUSUrUYhUgQAFGe4GjCtqUZCwSD2gHV20NxwOtiK1qC3oqpGBdk3if61w8OXC/wBbULwLhCRyBk9a4DJNhOqhHE3F4pwzzFtRXDBIUlMKCZGmUk25mRrXI7Tb45h+Qrx5VNeQmUVEVtFsTKjY5T2Va3EaX80/U10YxSVkhJMjmkj6RTVHeiuD+KCTlAKlnRKdY5ngkW1JA4a2rmMOtfvioHxGyQPSuyj6Mvgag6KxaM/V509Zlz5JGbLMZo1ibTSd0KfabC+L369ym4tttwEoCSokdkASYKjPoSTSl0LfafC+Lv69yg/Tgmfs4F/Y9fW9Rm8ulXV5o6vLl8ycls05uERev3pe+15/Gtfpir0T5efdH8vk49zyfxaes87PEdbwyz5t45LnTUuNlukahSD6jNA90UUUBRRRQFFFFAUUV+KUACSYA1JoOWJfygQJUbJTzPsHEnlXnD4aDmUczhFzwA5JHwR9MXmopwynIcgBcgoCs3ZSNBAIubE+gGcory3s5QVIIi2q3SbX4rj9vGtSQWlFVDGzFpJEpy5Y890310K4AmPRapDGGcRISUQTPazqMeJVa3z0snmEje3bKMHtlh94KLfkpR2ACZLizoSLaeujaHSZglTBeFgPMHM6ib61db+7mDaCWylzqnWswSopzJKVQSFCRxSIM2vYzSOvofxB1xDI7wFfsrIY8N0pYIDR8zEdlJ4c8wo6IHw4naDgnKvGurTOuVcLTPIwoUvt9D74geUtfmKPtFaHuZuwjZ7BaSsuKUsrWsiMyilKbJk5RCQAJPiaC+ooooCsy3w20MDtpvEuNrW2cEGwEZc09c4o+cQLW48a02lfffcxvaCUEuFp1vNkWBmEKiQpMjMJSDYgjncyC+vpiwo/m2J9Ia9jpoHTDhj/ADfEf/X/ANyqpXQy4f58jxGGP/fr210NLETjkwOAwxB9fXmguehx/rGsc4AQF41xYB1AUhtYB7wFVoNU+6u7rWBY6loqVKitSlRmUogCTAAFkgADgBrrVxQFFFFAVyfwyVxmAJGh0UPAi6fRXWigi9W4jzVZx8VdlehQ1t8YEniqvbGKCjF0qFylVlf+RwkSO+u9cn2ErEKE8RwIOkgi6TfUUHWqx3Z657JGXhJXmiZ1Chxn5prv1ym/fDmR980j5YFh8oW5gRJmVZdCq+xq4IlPd2nOepOeTAJ9MaRXpvrEnqklJgTMKOUGbqKlGSeA9gqbinsqbCVEwkcydPRxJ4AE8KMKxkETJN1K4qPEn6AOAAGgq3K0fuHw4QIGpMkm6lHmTx9ggCAAK60VWYrGoWcmdKW/hLJjNwyoP0q8QLyUZHZr3QqcGkFLfePhK8FECO5IIParMOjXfrCYTZzDDxcDic5MIJHbcW4II7lCtTTjmoBDjeWJHaEZZiddJtWS7b6OAXXFsYzD9WpalBLispRJnLIkKAMgWBi1yJN1Qyf7StndcXMzubIE+YrSSrTNHHXLPfFLnShvxhcXs91lnrM5g9pECBJN5qB/stdCpVisKDJtnVqOyfgjTQ99Wux+idSloW7iW1MzJDQKs4BunMYCQYgmDxFjcNDXKKKKgKKKKAooooI6sc2DBWAQYjjMx9NcsS4HMqEkEKMqj4gAUe4g5kAjiFGsY250kY5x1fUPdS1mIQEIQolIJAKitKjJFzEVVHf7aUx5W749W1H6uKTbVuPZ9E0VgmyOkTHNvNqexJdaCh1iFIaAKJ7UFKEkECSL6xNb3RkUUVGGAQOCradpX7aLNd0misQ6RNuYlWOeYaceQ0wUgIaUtMlSA4pS8pkypRAkkQkRF6U3HMXNi+fEuUR9N0V80KexaRmz4pAF82d1Md8yIr6A3S2grEYLDvLjOttJWRYFQEKIHAEgmKC3ooooCiowZX98nxSPr9eFZp0l75YrDYgYfDu9WAkLUvKgqlRMIGZJAACZmCTm4ReNWSd/dqlFfOy9/Noj+dOH8lv2Ir9G/e0f6Y4PyWj/AKDVZfRFFUO422VYvBMvL98IUlfCVIUUExwzZc0d9XT2aOxln8KdPRp9fGiybdKKjjrL+Z3a699ZL0gb9YtGMdYw7vUttEJ7KUFSzlClElSTABMACNJkzAFmmxUV87L392iNMU4fQj92vQ372jwxi5+S2R6QUXoj6HoqBsDaPlGGYfjL1raFlPIqSCR6DapTue2XLHGZ9n0UWTbrUAqDGpAY4EmA2eU8EHh8U20ICYu8G11YTDO4hYQerTISCRmUYShMxaVkCYNjpWQY3pJxzqSlXU5TqkNAp56LKpoWabantOknRvsj5SgCT6ikA96hX6rHpuES4ocEXvyJ81J7lEVgz3SBjHUlDhQtBIUUrZRlkKCwYjUKAPjTp0db94jEYoYfEZClaCWylOUhSb5TFiCkKOlsvGbEaGcOpz30gJ+9pNj8tViodwAGoOYV1dwwMXIgQALDx8a71yez2y5e+Z+aPo+pb0sm0dOz4+6OaEajjPdwm3gK9KwAJ89cSbA857ptNq47S2gcOy6+6BkaQpagmSohKc0CdTIj1VkeI6V8conKjDoTwGRalDuKisBXjlHhV4qWabCnZ4EdtZgqNyDObgbaA3A517wuEyHz1qERCjPPumsTR0r486Fj0tH9+1Me43SLiMRi0YfEhrK7mCFNoUkhYSV9qVqBBCSNBeKW1GpUUUVAUUUUBRRRQZ30YbAwruASp7DMOL6x0FS2kKVZZAkkEmAKaP4O7PCwnyXCBcSB1TYVGkgZZ41S9GTh+x4ixU8/FpjtqOnHSk/ePdbGHGuOMqDhGVaS44EqPEQTEEHhwlJ41Lb2ibXvTFsTDN7JxDjeHZQtPV5VobSlQlxKTBAkSCR4GtFTiEnRSdSNRqNR4iKzjpQeUrd98LnrEhlK5IPaDrckKEhQOsz43kU5vYUkqlDhGaR2WCBcyBN4Ntb24VrHn1VZ+UI+Mm+lx9eNfpfT8ZPrFVKMIqBmQtV5uhjTiNePE615Rs9alpSUqCAm6lBmSQQEpCQgyMpN5EQNZka1j5ih3O+3G2v+T+dpw+2mfa238PhikPOpQVaA3PjAuB30qboyNrbbuVKAwVzqSGFibCJMTaoW/W6CcQ+2pLnVrUlWYkFZICgM3C3bAi3zXxd9Iluj5tF5K8M6pBCklpZBGhGQ6VT9GZnZmF+Qf01CoO7WDXh8E+wtYcIQ4rOErTMpywQocgNCeI4X9bifajCmQIBupZQB7ooecAefrpJemU0u52OdFL5eGZQDreVQifKjIE8BlsY7+fdUwuMzPlHo60R6prVkFpWb7VwZc2xiQlLCl+StlPlCcyB7okHgYMA07jaLDSAC8kiUpHazqJUoJAtJN1Ad3hS3hz/Lzvdg0D/OT7akurtLNzTmnYj0CWtmzxgCPR7javR2Q9KJRs3JICwUgyCQIT7mPn5imNvzh5/nj79Hz2j5qkbXYC2ilUxKTYkXStKhp3gW411/W/1nyY/T9aV+iOPsckCwDro/zk06VnXRq8BgUgrQmXHZl3Ioe6HQQZ43kUyoxN1AuNwRqMSSZ1gApAFxz0Pq5zF0MFZls7ZSXtobTClJSQ8zGZGacyFEAXBHr9GlOOHdQQeseCeWXEZvnIEUt7ovNu47ajoMoLmGWnUSOpVEix74NN8N3Es2acDsjDFAHVNLKQElRaSCSAJJtx1qJvNszD+S4j3JsENOfc069Woj4NudouKscI6kKylQCviyLkWNR97h/FXo+9uE/wCEsfSRWdqrdxccE4DCJI+5IvmSOMEwSDA1+irpO1RxQoC0kqagSYvDnp+iTalnc3DLVgMKUhRBYER1UTKvjoJ4zyt679GFcA0UTItLXaTqQfcxb59b10kmkUnSs6lWycVlUDHVGxnR9s+yoWD3NYQUqcZYWhSSQnq0dxFzlNgfjGak9JmIy7NxKVISjMlOWFCTDiBYamBfwphWYbZvHY5gaBJOoIrO9cixXNbnYEgHyVi/Nqf9RFLO0NmM4XbOyw0220FeVZ8icgIThiQSOEZjenfDv3SOsmZgZk3GlgACYg6Uo7yJP2b2SL3OMif7NbWs6U/DFoMALTJ07Qv4c9K/fKEfGT6x9eNVPkjnxVCIIILRII1iW+J7ROsk6CAPz7HLyAZSCDYe5R5oE+9x9eUV04Z5o479uBWzsZBBhlWhnh/4pI2VuuFM4dSdmJdStlhRd8oylRU0hS1ZS4I7RVbupw3uKRs3Gp7PWDDLzgFObtIVBVlA1MnQDWK4bBw75Z2YpvFJaaGESFsFCVFwlhISoEmRkJBgco41Mcpjecl+O/pYmWNy6XX567Uqt0gJjZKCeAL+t+921r1BOx0sY3ZyzhBhVqfUmEulwKTkEHziBckc6etkYTEpRh+txiXikL6xQbSnrZKssRplEC2sd9Uu+DgVi9klKgoHELggyNE8eNXLxMcpqYz+N/dJjZedv9fY8UUUVzbFFFFAUUUUCb0T32en8a7+sNX+ZrMT1QzHtEwmScoFzOsJA9ApI6Nd58Ixgg08+htwOOEpVIN1kjherH+FWBzT5S15vjfTTQ+JvVg89MLCRsfEhKQkEtWAj7s3yp3YVKUnmB9FZp0ob04R/ZjzTL6HHCWiEiZIS6hSuHAAmnrALUy2kOKK0ZQetOosJCwLAcQoWA1iJVKLWivxKpEi4NftAjbofbnbX/J/qnKYcZttCHFIztApjMCoSmQCJE8QeMUgt70NbP2vtQvocIdOHCSgJMZGpMyoah0RE6HTibQ3/wBmqcK1YdwqUe0rq25UAAmDKr2tPKt4cO/3Jlvs0PFYkOYR1aVJUktuQUkEGyhaCeVUPRa/GysMTJu6LAk+/uDhwqiX0mYIYdbKGX0goWlICGwkZgY0c7+VXHRmwVbIw6RlBzO+ekqH+8OcApJ8DNZ5b9CGtW0EjUOf4Th4lPBNtPVB0NCtoJEdly/Jpw8ct+za/wA19L1FRssggy3YHVCongbuaC8jjzFcm0oUCAA9JmWwUovrKyspN+AJI5VrWKrNjFpWSAFgj4yFpHoKkgHWlDDfb53+yI/SplZ2cTdZyggDI2SBA0BV5yoJOmWZMg0k43arGF208X1JbQcIhKMySUzmBAsDAsfVWbrsHNto5hb4f3tX09Z88R3VNxxhBnu+kUnq34wY1fY/MUfoH1t417Z342eT23mot9zWbi4+DwIqDx0Qq/iB7nnPYfbTvSN0OmcAT/XL+hNPNAVnOyninHbVKUKcUX8OEpTzLax2j8FPM1o1Zjs7buHw20dppxDgbK3GimUqIIDagfNSR8MWMWNWdeaU3YhTmScis2eVICkKVl0OU5kiYMjjI46V63jcScM9B0YetM26s39YFUv8NNnAicUmIiOrcPADgjW1Qtr74YBTT4RiZKmlpSgNODtFCkgDsQJJFL8BcdHeDbVs7DFTaCcpuUgmy1DlTH9jWfvTf5if2VRdGn2sw3yVfrFUz1FJfSjg207LxKktoSrKgSEgGC83ImNDA9VMKW1FtkpE9gA3jUJqk6WftViY/qv17dTMDvfgA0icdhBCUgy+2IMDXtWoLdtJAjKo+MH/AFUib4uhva2y3F5UJSMWolZCUgDDgEqN4Gsmmn+Gezv6fhP+ob/epT27tfD4nbGyeoeZfSPKQvq1pcAlsQFZSYmDrrBoGVDkJGbBsTlBOVSSJygxJQOJtE2g+HVagP5oybgWUniJnzNPr311xOADeqoZknzEHJMWOZJ7Ftfg/JHZknZYOq8wJSTKEdoJmAezpBHhForf7Qvb1vAbPxoDCW8zK5KMsTlIGbQzYDQ8K8bDSzk2XnwzjjvkacrqUkoQOoGYKMxKhIEg3PfXffXZ2TAYs5s3uK7ZEC8cwkcb+r0xd3nkqY2c4nHobQ3hUpcZlBC1FlKQSSZSUG8QdItecZyXlG/Dy4bv0v8Ac9DFhA2EICWlBMKgGTxMzJ7U315iknafVpXsbqWVso8pXDbk5xKgDMkm8k68aYWHkpLE7UbIbDgcEt+6FU5Se0cuWRzmOFLG11ZXdkNKxicY6jEkqcBTJBcQRISoxAIGvCpj4Hh+FLw6t85NenlOupfhqduU8aS+JuXfXn/Prz9ffm1KiiiqyKKjY3EFABtF5meVtAaiI2msqCQhF+ali8CYlu8E89L2rUxtFpRUbA4rrE5hlIt5pJEwCRcCddfoqTUs0MX3i6M8X17qmAhxpa1KT2wlSQolWVQVAtMAgmQAbaVTK6NdoZkktJEmAC4iZykxIVawJ9fOvoGo+0EEtnKJUmFADiUkKA9MR6agxXCdFWNdVkd6tps2UrPmUEnXKADJ8SBWyB51K1jqZbGUIKFgrPZlRUlWUJANh2iTBNqmNuBQCgZBAIPMG4r1QVJW2kkpWpg8QoFLZOuihlN7koIJ51KS66NUoWI1QqCfBKrD8+plRVbPbmQnKTclBKCfHKRm9NAib7bjnGvdeguMrKQlQUhK0qyzB7DkpMGCbiALC5Ky50TPq+7epoj9JYrYOqdT5qwvucABPcFJgJH5Jo8sKffG1J70jOn0Ze0B3qSKDJG+ibEEj3ZKRN8yALcYyuKv6K03YmyFYdhthCwhtCcthmXzKsxhJJJJPYi9S8XikFvMlxMZh2goRM6Tp6Krk4pRIHWZdTZxJ+EST73eJAi3Lma1Mdi0Gz0Hz5cP4ZzCeYT5qT3gCpdUyStfvayrLIs4nnKSfc+Rjw561NwTSwSVlURoVBQk66JBtAv3mlx0JlZ70k7jO4x1GIw5RnCMi0rJTKQpSklJAIkFagQYm17QdCorIwV3ou2gr4DY8XARXVHRdtCwysjvU6Y9MIJ+at1ooKLcrYBwOFQwpYWuVKUoCBKjMAcgIE8Ym0xV7RRQFZhv90eP4jFKxOGLZ6wJ6xC1FJzJSESkwQQUpTa0QdZtp9FBgznRXtBXwWR4ufRa1SGuizHkgHydIm5LijA8Ai/hbxFbjRQV272yxhcMywFZurQElURmPExeJMmJMVY0UUFbvJsvynCvsSAXEEJJuArVJPMBQBrDX9wtopUR5IpUcUrbKT4dsGPEA91fQlRMQ4VqLaCRHnqFso1yg/GI5aAzaUyHz81uFtMT/E3D/wARm/eZdpl6P90sQ1jW3sUjydLClWcIlalNlKQgpJQR7pM5pkRGsa3lDbiYEJUnJA0BTKkgDgIzepIr1j8UGwM0ZSYJUQALHna+l4qzmJVRPJlI96iPvZ838k/A8II7gSTVWvGdX73kRGXMhbqQ2CpMgROZvQgQINzlNSMJt5LisoCREZvdEEpkcQDcTIBEyQeVXgo9bUbRiWHsMoltTra0QqyhmSRI4KiZlJNYXiNycehRSrCOEjiiFpPeCDoe+DzAr6EUlDiROVaDBGhB4gjgfGuXkyk+Y4Y+Kvtj0Gc0+JI7qyPnhvcvHgknCux4D2m1Mu4+4+M8sZcdZLTTSwtRWUycslISkEknNGoAibzatdxT6sigtpRsfe4WPCDBJ/JjvqogLJSE5jOhQyDplPZK8wsIuniNRatTHfcMs1+0v4nBEoWEsEQE5UlDXFIKh597pAOlwIkXqywCVxcqABgBSUgwPkk+Ho5GrcZJ1HnbCeyCM1pPZLgOn9Xc+F+69QkNERm6zMkxAViCnLmM3ntHtWJOkaRV7ULajAWG5mziCIUpN545SJF9DapxXWos13R8Dh3ExEQLDMp0ykwqTmJveLzFxNyKtaKKlu0FFFFQRMGcqlNnhdHyDwHyTKYGgy86l1Fx7BUmURnTOWTAMi6SRcA87wQDBiKgNMuLQFJN7W61aQCCQoEATY6jnI4VZNi2dJA7IBPImK5ocXxQB4Kn2CoQwThUCTAtMOr0A4CInnz+ic1hgklUqJM6qJFzNhpSz1WXl0Zxt7pVLT7jTWHSsNqKFLUsiVpOVYACdAoETN4NudYemRwGPJm5/GK/drvuXuhhsace5iErKkY99sZVlIygIXoO9aqZf9l+z/iOf4q/21EKKulTMsKdwiAJGdaHFBwIm+UhMmBJyzfStWSlwAFCw4k3AXY35KSIiOGX01n2+XR/gmME+80hYWhMpJcWoagXBJBrQNhqnDMHm03+gKD2jHJkBYLajYBdpJ0AUCUqJ5Ak12eKgOyATyJj2Gva0gggiQbEHQ1E8iKfelZPwT2m/wA2QU+CSB3Gix0S45eUAflTy7h3+qsn6QN/MW3i3GMO51KGsqSUpQpS1FAWq60mAM0AAA2JkyI1UY3LZ1OT8KZb/OgRwHaCZOk0lbs7Pad2rtfrWm3MqsPGdIVEoWTEi02pC3fZmjm/e0P6U6fAI/dronfvaIIjGL9KGiPTKL1uv8H8L/RmP8JH7Kh7f2JhvJcR/F2fenD72n4hPKiJ27+0vKcMw/GUutpWU8iQCR6DIqwpc6OzOzcL+L+gkUx0BUY49v4wETrI0ISfnIHfUml9RJWCCuyjH+8ETJseESIgiIPorWM2Lb7ItQTnEC5PDUD6SPXX59k2vjjjz4a1Bbwy3ESCQCAACt5CpSct5hXmjXiYN9a6/Y9dhOplR6x2bGRHa+adLaVrWKJYxyM2We1MRBnSeXz+NSar/LFhWWErIJlLckgWy5ieykxMyRPDlXTyVS/fSCPvafM/KNi5xsYF9LTWKoL5cs0YTxc/c4KP4Wg77gSGGQhISkQB7bkkm5JNyTcm9dKKg5YlnOkp05HkQZB9BAPorgj3VN1KQpJhYSY7VvTEXGliDUgvp0zJkW1HKfoqO+O1nbgqAEpkdpN49IvBNtRaZFB5AIIzuEEg3VOnDTQ6Eca5O7MuFJcXnEkSZF9QbTlMCwPAHUA1NYeCxKTb1EHiCNQRyNdKcVFeyE5CorcTlnMCrzctyDziNeIM3kGskxXSzi1KJZbZQ2ZyhxK1uRwzKDgE9wEDSTE1q2205UOkaLbWlXyshyn0+b3ygcKTNwtzME/gGHXWApxYUVKzrEwtQFgqNAKkjVyt6lMdLGPmP4vP4pX/AHKs93+krEO4llrFow6mXVpQcragoKWcqDdagRmIBkaXm13kdH2zv6MPz3P3qW9+918JhU4R1hkNr8sYSSFK0kkiCSDdIqstD8iSPNzJ5ZVEAeCZy/NXBzZ65JD67/GgjSLBOWPormMU6SsJmUhRBLdj2oAELuYBEWJ1toZWD63VxSYI80IKSNIvnPCZ9kXXHzWZWdGbbz9Ir2FxDjDKELLcJU45mykxmhKAq0ZspVmkkRHZBK4/0r44kBQwliCB1LvA2+7Vbjd9vEYvHqXhFYpScVlhL62cqSFEnsqGa9TDuQxw2Uv/AK3EfvVvDwrZua+c+tYy8Sb57+VUrXSzjwQVN4VSRqlKHEE9wUXVBPjlPhWy7PxiXmm3WzKHEJWk80qSFD5jWTbd3RZbYfWNmrayMPLD3ljywhSGlrSShSu3dIsbXrQ9w/tbgu7DtD1IAqZ4XG8/eX2Mcpl0/PmvqKKKw0KivMlKitvU+cnQK4T3LA48RY8CmVRQcmHwsGNRYg2IPIjh7ddK61xfwyVGbhQ0Umyh+0cYMjurxgm3EhXWrSvtHKUoywi2UK7RzK1lQgHgBpQJnReuE7UP/wApiY9IailzfPaG00YwlHWqQkBSRh0qKQkwToDm5GR6LyWTosSCnac/+54j9Fo0zPMMl2SpWchIABIsCqCIE6qN6nDLeac+xa29tMv7EfWuznVdtMFJSSoEAg3BiD300bCcCcHhyTADLdz8hNU2/WHSnZmLKSo5mxdSiriNJNqs9gqKsBhiJksMm0A3Qk2m1WSTltU9GPaJgOIJubKHDWg7QagHrEQQCO0LgxfwuL1DOFXAs5b8NF7Cx7Olp9JoOFckkZhJnz02sRA7FhefQK1+0TBj2jADiDJjzgbnQemk7dKfsrtjLAvhuHxWlCNRTH5O8mFJGZUiQpwBJvCiYbmQCSPCljdhsq2rtcjKYXhrK0u0sVLrsHMOufEPHgn9/jULbrq/JcSVCAGl8rygi0KPz1J8lXAEN2M8ecwbaf8AioO38Ko4bEWQPc1mRM2TNrd1QcOjj7W4X5H+o0yUn9Hy3Ts3BdWER2wsrJlKQpwDKAO0cwTYkWmmbqHD5zsfi0AevNn9lBKqO5jUJJGYFQ+CntK/NEn5q8+QIPnZl886iUn8mcvzVIbbCRCQABoAIFBH69avMbgc1nLbmAJPoOWjyQq98WVfgp7CPUDJ7wVEd1SqKDy22EgBIAA0AEAV6oooCiiigp8bhVKcUQhRjSzUG4IupJOsm9uOteUYRxF0JMwB9yFsp1hIkJIFrXNrVdUVvjFbhsKsyvMpLmnbCDI/CCIB7jqIsYJBkJxkWcGQ8yZQfBWnoMHuqVX4RNZtEXayAWXQrTIo21sJBHeCJpV6OnFJ2VhssyAQAASPPUTMJURqfmq/2ns9KUKUhS0JS257mkw2qUEXTFomezF9Zpf6N3VJ2bh4zeaSISSD21C5CTGlQMPlDsHmDplWBEc+quZ5UrdJDhLGDkmTjGZBBEEZtJSkkX5U2ZgFFQSuSPO6vtTyPZmKUOlB0lnDHtQnFNHtJi/aNrCdKC/UMq1KQgpVJ7YTh58JzA3ykX9lrLA4rMsjOTAtduFXJkZSSIEC4GvGor+zHCbZRdRHaTckm5HUnnz9PGpbLbifubc8VZ7nvMNC9dMspYhW3Wg4rapzFA8oRcfII+mmFl5In3cqtxm2t7Ea+zxrNtl4rEJxm0EZvdC4kqDRARm7SPh6jMpA9ZjhVz5c+dOtv5vaa46frGfn5XzpTBvesHZuPKV5v4piOf3pXMmpO4X2uwf4hv8ARFJW28c6cNiAS51amVggqbIIUkgSBciHWpGt1cjTn0fn+TcH3MoHqEeypZoMFFFFQFFFFAUUUUCL0UHs7S/vLEfoNVJxW2FJWv8Ai2KORahAZVC4URmSeIOsyKy/frc55vGPqGFcdbccWtC0NFwQtRcIOUHJBUUwY0tSyvdt6RGBfi2mFcjW89it4XGdZtnKW9Lpv2/C52U+YI9xTYiCLpsRwPdVluf/ALhg/wCzM/qk1894HdLEOLCW8C8F8CrDqbT6VrSlKfSa+j9jYLqcOyzM9U0hE88qQn2VhpMooooCs22Nt7D4Xau1fKHA3nUxlkEzlQqbgGPPT660msw6QOj5/EYpWJw3VnrAnrEKUUqzJSEApsQQUpSIJERxmwNKt/8AZw/nKfzV/u1D2zv1gF4d5KcQCpTSwBlXclJAHm1mznRbtBXwGx4uD2VIb6LtoEgEMpHMuGPmSTQaV0YfazDeC/1q6aard29lDC4ZlgKzdWmCqIzHVRiTEkkxJirKgKKKKAooooCiiigKKKKAooooCiiigibX94e/Fr/RNK3RptRhOzcOlTzQUkKBBWkEe6K1E2pyWgEEG4Ig18+Y/cHHMrKPJ1uJSYS4iFBaRoqxlJI1BAvPjQbqduYb+kM/4if20mdKe0mXMPh0tutrV5U2YStKjGVfAGsxTuXj80+SOx4ew/X11bbB3Bxzj7WdgtNhaStbhSAEhQKgACVKJAMWiYkgXoN7ooooMK2ko/ZLGEJz5XicvwTBNlAag6eE1ep6sAT1AOUKhTKpmEkpN73RBPHrF2uYrOkjc/E+WOvtMLdadKVAtpzlJyhKklIlXnAqmIhQ5Gk87r4wns4PEj/gOJ+lN61KGjecgBaW8ikJST1jYLeaUAGQQdIJuRcqPGtS6PftbhPxY+k1iLG6GNWYTg3p/CRkHrXAHrre91tmqw2Dw7KyCtttKVFPm5o7UTqJmKlux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6772275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64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1521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Arial Narrow" pitchFamily="34" charset="0"/>
              </a:rPr>
              <a:t>Funcionamiento</a:t>
            </a:r>
            <a:endParaRPr lang="es-ES" b="1" dirty="0">
              <a:latin typeface="Arial Narrow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703641" cy="1752600"/>
          </a:xfrm>
        </p:spPr>
        <p:txBody>
          <a:bodyPr>
            <a:normAutofit fontScale="92500"/>
          </a:bodyPr>
          <a:lstStyle/>
          <a:p>
            <a:r>
              <a:rPr lang="es-MX" dirty="0" smtClean="0">
                <a:latin typeface="Arial Narrow" pitchFamily="34" charset="0"/>
              </a:rPr>
              <a:t>[Explique el flujo de funcionamiento de la propuesta]</a:t>
            </a:r>
          </a:p>
          <a:p>
            <a:endParaRPr lang="es-MX" dirty="0">
              <a:latin typeface="Arial Narrow" pitchFamily="34" charset="0"/>
            </a:endParaRPr>
          </a:p>
          <a:p>
            <a:r>
              <a:rPr lang="es-MX" dirty="0" smtClean="0">
                <a:latin typeface="Arial Narrow" pitchFamily="34" charset="0"/>
              </a:rPr>
              <a:t>Se recomienda usar diagramas de flujo</a:t>
            </a:r>
            <a:endParaRPr lang="es-ES" dirty="0">
              <a:latin typeface="Arial Narrow" pitchFamily="34" charset="0"/>
            </a:endParaRPr>
          </a:p>
        </p:txBody>
      </p:sp>
      <p:sp>
        <p:nvSpPr>
          <p:cNvPr id="2" name="AutoShape 2" descr="data:image/jpeg;base64,/9j/4AAQSkZJRgABAQAAAQABAAD/2wCEAAkGBxQTEhQUExQWFhQXGBobGRgXGR4bGBwcHBgaFxsfGx8gHygiGCAlHhgcIjEiJikrLi4uHyAzODMsNygtLisBCgoKDg0OGhAQGywmICYsLCwsLC4sLDcsLCwsLCwtLCwsLCwsLSwvLSwsLCwsLCwsLCwsNSwsLCwvLCwsLCwsLP/AABEIAKABOwMBIgACEQEDEQH/xAAcAAACAwEBAQEAAAAAAAAAAAAABgQFBwMCCAH/xABVEAABAwIDBAUFCAwLBwUAAAABAgMRACEEEjEFBkFRBxMiYXEUMoGRwSMzQlJyobHwFTVDU2JzgpKys9HSFiQlRFRjdHWTosIXNIOElNPhJlVlo8P/xAAYAQEBAQEBAAAAAAAAAAAAAAAAAQIDBv/EACsRAQEAAgAEBAUEAwAAAAAAAAABAhESITFBA1FhsXGRwdHwEyKBoQRi4f/aAAwDAQACEQMRAD8A3GiiigKKKKAqOvDEz7osA8BltrpKZ48+FSKKLMrGVdLW3sQy41hmXnES31i1IOVapJQmFJgpAyKJAic3K1Z6rbeNGmKxh/5h79+tixaP5fYPPBKHqdUfbTTtTajWHRneWEJ79T4DUnuFOiWvncbWxxEnE430Pv8A71bD0T7aXicD7osuLacU2VqMqUMqXEyfhEJcAk3MSbzTXgsa28gLaWlaDxSZFrGk3oqP20/vPE/Q2PZTew9UUUUEYYVX31z/ACfu3rLulnaeIOKawjBeIDXXKS1mKlZ3FpGYIElKcmmnavJAjWqz/a+zUPbeSlwShWzxbvRiVKHzkUkm+a5ZWskf2Xiz/N8QT+Ey6f8ATXtGy8YB/u+K9DD0fo19HbNwCGGw22ISCTHiZPzmpKkz6L0y9EnqTuijaTj2AAdUpS2nFtyuc0CFAKm8pCwm97XvTlSP0VKlG0e7aOIH+Vs+2nigKKKKAooooCiiigKKKKAooooCubzZOiinvEe0EV0oosukcNEXLiiBe8ewV867T34xWIWXFYt1vMZCG3lNhINwmEKEwLSbnjX0g4mQRzBrMejDAYl3ZGDOHxXUJ93lPVhcnyl0zJNrcK1hjLdW69bv6S1M8rret/DX/GXp3lxJMDG4n0Yt39+rbd7evEs4phRxT6wVpCkOvuLSpBICxlWoicpMGLGK1Y41Xlfkn2Tb8pIzdTkGaMubnrl7WWZy30vVRv8A4DEtYJSn8V16esahPVpRB6wGZHdIjvreWGOt8U+HP7MTK71w3+vu0uiiiuTYooooCiiigKKKKAoork++lABUdTAAuSdYAFybE+g0HWo2Mx7bWXrFBOZSUpGpJUoJAAF9SB6a8hDi/OPVp+Kk9s/KVonwTcRZVdmMMlE5UgTqeJ7ydVHvNApY1X8usDlg1n1uH9lRekPYAxTbaivI5nABMm2UlQSBplAUrmQDzFSMYf5eY/sSv1iqu9tbUeaWlLbAcSUyVZ0pgzYQb8NauOHHdfWT3ZyuoXOj7ZLmDWtC3UOhzzSkKSpOXMbgiCNdDy1movRzmCdplIJKdq4kwFEcEa5QSoXFo+inTYeOdeQoutBohUABYXKYBCraTJt3UrdFmu0/7xxB+cD2VbjMLqe+/ZZdza+Q64L+6KNrSuJkf1ItEnThA1r8w615hmLwT3dYrn/UieHr7qvqKcSqjEPpFyrE6pEJbXxIT8TS8nwpexZP2fQOA2eSOcl8/sFPFI2JP/qFP93f/uuuXiziwsvlSG5p4xcz9fr6K6If+v1+uleE4c/X693z91eFNKkWrzePi/53gYY7mWunn8fz5O2sbSd0WOhKNpEzH2TxGgJ+A0bxoO+ndrGNqMJWhR5BQJpL6KNNpf3i+f8AK2PZTw60lQhSQociJHz16dxe6Ki+QIHmyjuQopH5oOX5qOpcGjmb5aRPoKcseo0EqiqjFl7NJbhOUSUrUYhUgQAFGe4GjCtqUZCwSD2gHV20NxwOtiK1qC3oqpGBdk3if61w8OXC/wBbULwLhCRyBk9a4DJNhOqhHE3F4pwzzFtRXDBIUlMKCZGmUk25mRrXI7Tb45h+Qrx5VNeQmUVEVtFsTKjY5T2Va3EaX80/U10YxSVkhJMjmkj6RTVHeiuD+KCTlAKlnRKdY5ngkW1JA4a2rmMOtfvioHxGyQPSuyj6Mvgag6KxaM/V509Zlz5JGbLMZo1ibTSd0KfabC+L369ym4tttwEoCSokdkASYKjPoSTSl0LfafC+Lv69yg/Tgmfs4F/Y9fW9Rm8ulXV5o6vLl8ycls05uERev3pe+15/Gtfpir0T5efdH8vk49zyfxaes87PEdbwyz5t45LnTUuNlukahSD6jNA90UUUBRRRQFFFFAUUV+KUACSYA1JoOWJfygQJUbJTzPsHEnlXnD4aDmUczhFzwA5JHwR9MXmopwynIcgBcgoCs3ZSNBAIubE+gGcory3s5QVIIi2q3SbX4rj9vGtSQWlFVDGzFpJEpy5Y890310K4AmPRapDGGcRISUQTPazqMeJVa3z0snmEje3bKMHtlh94KLfkpR2ACZLizoSLaeujaHSZglTBeFgPMHM6ib61db+7mDaCWylzqnWswSopzJKVQSFCRxSIM2vYzSOvofxB1xDI7wFfsrIY8N0pYIDR8zEdlJ4c8wo6IHw4naDgnKvGurTOuVcLTPIwoUvt9D74geUtfmKPtFaHuZuwjZ7BaSsuKUsrWsiMyilKbJk5RCQAJPiaC+ooooCsy3w20MDtpvEuNrW2cEGwEZc09c4o+cQLW48a02lfffcxvaCUEuFp1vNkWBmEKiQpMjMJSDYgjncyC+vpiwo/m2J9Ia9jpoHTDhj/ADfEf/X/ANyqpXQy4f58jxGGP/fr210NLETjkwOAwxB9fXmguehx/rGsc4AQF41xYB1AUhtYB7wFVoNU+6u7rWBY6loqVKitSlRmUogCTAAFkgADgBrrVxQFFFFAVyfwyVxmAJGh0UPAi6fRXWigi9W4jzVZx8VdlehQ1t8YEniqvbGKCjF0qFylVlf+RwkSO+u9cn2ErEKE8RwIOkgi6TfUUHWqx3Z657JGXhJXmiZ1Chxn5prv1ym/fDmR980j5YFh8oW5gRJmVZdCq+xq4IlPd2nOepOeTAJ9MaRXpvrEnqklJgTMKOUGbqKlGSeA9gqbinsqbCVEwkcydPRxJ4AE8KMKxkETJN1K4qPEn6AOAAGgq3K0fuHw4QIGpMkm6lHmTx9ggCAAK60VWYrGoWcmdKW/hLJjNwyoP0q8QLyUZHZr3QqcGkFLfePhK8FECO5IIParMOjXfrCYTZzDDxcDic5MIJHbcW4II7lCtTTjmoBDjeWJHaEZZiddJtWS7b6OAXXFsYzD9WpalBLispRJnLIkKAMgWBi1yJN1Qyf7StndcXMzubIE+YrSSrTNHHXLPfFLnShvxhcXs91lnrM5g9pECBJN5qB/stdCpVisKDJtnVqOyfgjTQ99Wux+idSloW7iW1MzJDQKs4BunMYCQYgmDxFjcNDXKKKKgKKKKAooooI6sc2DBWAQYjjMx9NcsS4HMqEkEKMqj4gAUe4g5kAjiFGsY250kY5x1fUPdS1mIQEIQolIJAKitKjJFzEVVHf7aUx5W749W1H6uKTbVuPZ9E0VgmyOkTHNvNqexJdaCh1iFIaAKJ7UFKEkECSL6xNb3RkUUVGGAQOCradpX7aLNd0misQ6RNuYlWOeYaceQ0wUgIaUtMlSA4pS8pkypRAkkQkRF6U3HMXNi+fEuUR9N0V80KexaRmz4pAF82d1Md8yIr6A3S2grEYLDvLjOttJWRYFQEKIHAEgmKC3ooooCiowZX98nxSPr9eFZp0l75YrDYgYfDu9WAkLUvKgqlRMIGZJAACZmCTm4ReNWSd/dqlFfOy9/Noj+dOH8lv2Ir9G/e0f6Y4PyWj/AKDVZfRFFUO422VYvBMvL98IUlfCVIUUExwzZc0d9XT2aOxln8KdPRp9fGiybdKKjjrL+Z3a699ZL0gb9YtGMdYw7vUttEJ7KUFSzlClElSTABMACNJkzAFmmxUV87L392iNMU4fQj92vQ372jwxi5+S2R6QUXoj6HoqBsDaPlGGYfjL1raFlPIqSCR6DapTue2XLHGZ9n0UWTbrUAqDGpAY4EmA2eU8EHh8U20ICYu8G11YTDO4hYQerTISCRmUYShMxaVkCYNjpWQY3pJxzqSlXU5TqkNAp56LKpoWabantOknRvsj5SgCT6ikA96hX6rHpuES4ocEXvyJ81J7lEVgz3SBjHUlDhQtBIUUrZRlkKCwYjUKAPjTp0db94jEYoYfEZClaCWylOUhSb5TFiCkKOlsvGbEaGcOpz30gJ+9pNj8tViodwAGoOYV1dwwMXIgQALDx8a71yez2y5e+Z+aPo+pb0sm0dOz4+6OaEajjPdwm3gK9KwAJ89cSbA857ptNq47S2gcOy6+6BkaQpagmSohKc0CdTIj1VkeI6V8conKjDoTwGRalDuKisBXjlHhV4qWabCnZ4EdtZgqNyDObgbaA3A517wuEyHz1qERCjPPumsTR0r486Fj0tH9+1Me43SLiMRi0YfEhrK7mCFNoUkhYSV9qVqBBCSNBeKW1GpUUUVAUUUUBRRRQZ30YbAwruASp7DMOL6x0FS2kKVZZAkkEmAKaP4O7PCwnyXCBcSB1TYVGkgZZ41S9GTh+x4ixU8/FpjtqOnHSk/ePdbGHGuOMqDhGVaS44EqPEQTEEHhwlJ41Lb2ibXvTFsTDN7JxDjeHZQtPV5VobSlQlxKTBAkSCR4GtFTiEnRSdSNRqNR4iKzjpQeUrd98LnrEhlK5IPaDrckKEhQOsz43kU5vYUkqlDhGaR2WCBcyBN4Ntb24VrHn1VZ+UI+Mm+lx9eNfpfT8ZPrFVKMIqBmQtV5uhjTiNePE615Rs9alpSUqCAm6lBmSQQEpCQgyMpN5EQNZka1j5ih3O+3G2v+T+dpw+2mfa238PhikPOpQVaA3PjAuB30qboyNrbbuVKAwVzqSGFibCJMTaoW/W6CcQ+2pLnVrUlWYkFZICgM3C3bAi3zXxd9Iluj5tF5K8M6pBCklpZBGhGQ6VT9GZnZmF+Qf01CoO7WDXh8E+wtYcIQ4rOErTMpywQocgNCeI4X9bifajCmQIBupZQB7ooecAefrpJemU0u52OdFL5eGZQDreVQifKjIE8BlsY7+fdUwuMzPlHo60R6prVkFpWb7VwZc2xiQlLCl+StlPlCcyB7okHgYMA07jaLDSAC8kiUpHazqJUoJAtJN1Ad3hS3hz/Lzvdg0D/OT7akurtLNzTmnYj0CWtmzxgCPR7javR2Q9KJRs3JICwUgyCQIT7mPn5imNvzh5/nj79Hz2j5qkbXYC2ilUxKTYkXStKhp3gW411/W/1nyY/T9aV+iOPsckCwDro/zk06VnXRq8BgUgrQmXHZl3Ioe6HQQZ43kUyoxN1AuNwRqMSSZ1gApAFxz0Pq5zF0MFZls7ZSXtobTClJSQ8zGZGacyFEAXBHr9GlOOHdQQeseCeWXEZvnIEUt7ovNu47ajoMoLmGWnUSOpVEix74NN8N3Es2acDsjDFAHVNLKQElRaSCSAJJtx1qJvNszD+S4j3JsENOfc069Woj4NudouKscI6kKylQCviyLkWNR97h/FXo+9uE/wCEsfSRWdqrdxccE4DCJI+5IvmSOMEwSDA1+irpO1RxQoC0kqagSYvDnp+iTalnc3DLVgMKUhRBYER1UTKvjoJ4zyt679GFcA0UTItLXaTqQfcxb59b10kmkUnSs6lWycVlUDHVGxnR9s+yoWD3NYQUqcZYWhSSQnq0dxFzlNgfjGak9JmIy7NxKVISjMlOWFCTDiBYamBfwphWYbZvHY5gaBJOoIrO9cixXNbnYEgHyVi/Nqf9RFLO0NmM4XbOyw0220FeVZ8icgIThiQSOEZjenfDv3SOsmZgZk3GlgACYg6Uo7yJP2b2SL3OMif7NbWs6U/DFoMALTJ07Qv4c9K/fKEfGT6x9eNVPkjnxVCIIILRII1iW+J7ROsk6CAPz7HLyAZSCDYe5R5oE+9x9eUV04Z5o479uBWzsZBBhlWhnh/4pI2VuuFM4dSdmJdStlhRd8oylRU0hS1ZS4I7RVbupw3uKRs3Gp7PWDDLzgFObtIVBVlA1MnQDWK4bBw75Z2YpvFJaaGESFsFCVFwlhISoEmRkJBgco41Mcpjecl+O/pYmWNy6XX567Uqt0gJjZKCeAL+t+921r1BOx0sY3ZyzhBhVqfUmEulwKTkEHziBckc6etkYTEpRh+txiXikL6xQbSnrZKssRplEC2sd9Uu+DgVi9klKgoHELggyNE8eNXLxMcpqYz+N/dJjZedv9fY8UUUVzbFFFFAUUUUCb0T32en8a7+sNX+ZrMT1QzHtEwmScoFzOsJA9ApI6Nd58Ixgg08+htwOOEpVIN1kjherH+FWBzT5S15vjfTTQ+JvVg89MLCRsfEhKQkEtWAj7s3yp3YVKUnmB9FZp0ob04R/ZjzTL6HHCWiEiZIS6hSuHAAmnrALUy2kOKK0ZQetOosJCwLAcQoWA1iJVKLWivxKpEi4NftAjbofbnbX/J/qnKYcZttCHFIztApjMCoSmQCJE8QeMUgt70NbP2vtQvocIdOHCSgJMZGpMyoah0RE6HTibQ3/wBmqcK1YdwqUe0rq25UAAmDKr2tPKt4cO/3Jlvs0PFYkOYR1aVJUktuQUkEGyhaCeVUPRa/GysMTJu6LAk+/uDhwqiX0mYIYdbKGX0goWlICGwkZgY0c7+VXHRmwVbIw6RlBzO+ekqH+8OcApJ8DNZ5b9CGtW0EjUOf4Th4lPBNtPVB0NCtoJEdly/Jpw8ct+za/wA19L1FRssggy3YHVCongbuaC8jjzFcm0oUCAA9JmWwUovrKyspN+AJI5VrWKrNjFpWSAFgj4yFpHoKkgHWlDDfb53+yI/SplZ2cTdZyggDI2SBA0BV5yoJOmWZMg0k43arGF208X1JbQcIhKMySUzmBAsDAsfVWbrsHNto5hb4f3tX09Z88R3VNxxhBnu+kUnq34wY1fY/MUfoH1t417Z342eT23mot9zWbi4+DwIqDx0Qq/iB7nnPYfbTvSN0OmcAT/XL+hNPNAVnOyninHbVKUKcUX8OEpTzLax2j8FPM1o1Zjs7buHw20dppxDgbK3GimUqIIDagfNSR8MWMWNWdeaU3YhTmScis2eVICkKVl0OU5kiYMjjI46V63jcScM9B0YetM26s39YFUv8NNnAicUmIiOrcPADgjW1Qtr74YBTT4RiZKmlpSgNODtFCkgDsQJJFL8BcdHeDbVs7DFTaCcpuUgmy1DlTH9jWfvTf5if2VRdGn2sw3yVfrFUz1FJfSjg207LxKktoSrKgSEgGC83ImNDA9VMKW1FtkpE9gA3jUJqk6WftViY/qv17dTMDvfgA0icdhBCUgy+2IMDXtWoLdtJAjKo+MH/AFUib4uhva2y3F5UJSMWolZCUgDDgEqN4Gsmmn+Gezv6fhP+ob/epT27tfD4nbGyeoeZfSPKQvq1pcAlsQFZSYmDrrBoGVDkJGbBsTlBOVSSJygxJQOJtE2g+HVagP5oybgWUniJnzNPr311xOADeqoZknzEHJMWOZJ7Ftfg/JHZknZYOq8wJSTKEdoJmAezpBHhForf7Qvb1vAbPxoDCW8zK5KMsTlIGbQzYDQ8K8bDSzk2XnwzjjvkacrqUkoQOoGYKMxKhIEg3PfXffXZ2TAYs5s3uK7ZEC8cwkcb+r0xd3nkqY2c4nHobQ3hUpcZlBC1FlKQSSZSUG8QdItecZyXlG/Dy4bv0v8Ac9DFhA2EICWlBMKgGTxMzJ7U315iknafVpXsbqWVso8pXDbk5xKgDMkm8k68aYWHkpLE7UbIbDgcEt+6FU5Se0cuWRzmOFLG11ZXdkNKxicY6jEkqcBTJBcQRISoxAIGvCpj4Hh+FLw6t85NenlOupfhqduU8aS+JuXfXn/Prz9ffm1KiiiqyKKjY3EFABtF5meVtAaiI2msqCQhF+ali8CYlu8E89L2rUxtFpRUbA4rrE5hlIt5pJEwCRcCddfoqTUs0MX3i6M8X17qmAhxpa1KT2wlSQolWVQVAtMAgmQAbaVTK6NdoZkktJEmAC4iZykxIVawJ9fOvoGo+0EEtnKJUmFADiUkKA9MR6agxXCdFWNdVkd6tps2UrPmUEnXKADJ8SBWyB51K1jqZbGUIKFgrPZlRUlWUJANh2iTBNqmNuBQCgZBAIPMG4r1QVJW2kkpWpg8QoFLZOuihlN7koIJ51KS66NUoWI1QqCfBKrD8+plRVbPbmQnKTclBKCfHKRm9NAib7bjnGvdeguMrKQlQUhK0qyzB7DkpMGCbiALC5Ky50TPq+7epoj9JYrYOqdT5qwvucABPcFJgJH5Jo8sKffG1J70jOn0Ze0B3qSKDJG+ibEEj3ZKRN8yALcYyuKv6K03YmyFYdhthCwhtCcthmXzKsxhJJJJPYi9S8XikFvMlxMZh2goRM6Tp6Krk4pRIHWZdTZxJ+EST73eJAi3Lma1Mdi0Gz0Hz5cP4ZzCeYT5qT3gCpdUyStfvayrLIs4nnKSfc+Rjw561NwTSwSVlURoVBQk66JBtAv3mlx0JlZ70k7jO4x1GIw5RnCMi0rJTKQpSklJAIkFagQYm17QdCorIwV3ou2gr4DY8XARXVHRdtCwysjvU6Y9MIJ+at1ooKLcrYBwOFQwpYWuVKUoCBKjMAcgIE8Ym0xV7RRQFZhv90eP4jFKxOGLZ6wJ6xC1FJzJSESkwQQUpTa0QdZtp9FBgznRXtBXwWR4ufRa1SGuizHkgHydIm5LijA8Ai/hbxFbjRQV272yxhcMywFZurQElURmPExeJMmJMVY0UUFbvJsvynCvsSAXEEJJuArVJPMBQBrDX9wtopUR5IpUcUrbKT4dsGPEA91fQlRMQ4VqLaCRHnqFso1yg/GI5aAzaUyHz81uFtMT/E3D/wARm/eZdpl6P90sQ1jW3sUjydLClWcIlalNlKQgpJQR7pM5pkRGsa3lDbiYEJUnJA0BTKkgDgIzepIr1j8UGwM0ZSYJUQALHna+l4qzmJVRPJlI96iPvZ838k/A8II7gSTVWvGdX73kRGXMhbqQ2CpMgROZvQgQINzlNSMJt5LisoCREZvdEEpkcQDcTIBEyQeVXgo9bUbRiWHsMoltTra0QqyhmSRI4KiZlJNYXiNycehRSrCOEjiiFpPeCDoe+DzAr6EUlDiROVaDBGhB4gjgfGuXkyk+Y4Y+Kvtj0Gc0+JI7qyPnhvcvHgknCux4D2m1Mu4+4+M8sZcdZLTTSwtRWUycslISkEknNGoAibzatdxT6sigtpRsfe4WPCDBJ/JjvqogLJSE5jOhQyDplPZK8wsIuniNRatTHfcMs1+0v4nBEoWEsEQE5UlDXFIKh597pAOlwIkXqywCVxcqABgBSUgwPkk+Ho5GrcZJ1HnbCeyCM1pPZLgOn9Xc+F+69QkNERm6zMkxAViCnLmM3ntHtWJOkaRV7ULajAWG5mziCIUpN545SJF9DapxXWos13R8Dh3ExEQLDMp0ykwqTmJveLzFxNyKtaKKlu0FFFFQRMGcqlNnhdHyDwHyTKYGgy86l1Fx7BUmURnTOWTAMi6SRcA87wQDBiKgNMuLQFJN7W61aQCCQoEATY6jnI4VZNi2dJA7IBPImK5ocXxQB4Kn2CoQwThUCTAtMOr0A4CInnz+ic1hgklUqJM6qJFzNhpSz1WXl0Zxt7pVLT7jTWHSsNqKFLUsiVpOVYACdAoETN4NudYemRwGPJm5/GK/drvuXuhhsace5iErKkY99sZVlIygIXoO9aqZf9l+z/iOf4q/21EKKulTMsKdwiAJGdaHFBwIm+UhMmBJyzfStWSlwAFCw4k3AXY35KSIiOGX01n2+XR/gmME+80hYWhMpJcWoagXBJBrQNhqnDMHm03+gKD2jHJkBYLajYBdpJ0AUCUqJ5Ak12eKgOyATyJj2Gva0gggiQbEHQ1E8iKfelZPwT2m/wA2QU+CSB3Gix0S45eUAflTy7h3+qsn6QN/MW3i3GMO51KGsqSUpQpS1FAWq60mAM0AAA2JkyI1UY3LZ1OT8KZb/OgRwHaCZOk0lbs7Pad2rtfrWm3MqsPGdIVEoWTEi02pC3fZmjm/e0P6U6fAI/dronfvaIIjGL9KGiPTKL1uv8H8L/RmP8JH7Kh7f2JhvJcR/F2fenD72n4hPKiJ27+0vKcMw/GUutpWU8iQCR6DIqwpc6OzOzcL+L+gkUx0BUY49v4wETrI0ISfnIHfUml9RJWCCuyjH+8ETJseESIgiIPorWM2Lb7ItQTnEC5PDUD6SPXX59k2vjjjz4a1Bbwy3ESCQCAACt5CpSct5hXmjXiYN9a6/Y9dhOplR6x2bGRHa+adLaVrWKJYxyM2We1MRBnSeXz+NSar/LFhWWErIJlLckgWy5ieykxMyRPDlXTyVS/fSCPvafM/KNi5xsYF9LTWKoL5cs0YTxc/c4KP4Wg77gSGGQhISkQB7bkkm5JNyTcm9dKKg5YlnOkp05HkQZB9BAPorgj3VN1KQpJhYSY7VvTEXGliDUgvp0zJkW1HKfoqO+O1nbgqAEpkdpN49IvBNtRaZFB5AIIzuEEg3VOnDTQ6Eca5O7MuFJcXnEkSZF9QbTlMCwPAHUA1NYeCxKTb1EHiCNQRyNdKcVFeyE5CorcTlnMCrzctyDziNeIM3kGskxXSzi1KJZbZQ2ZyhxK1uRwzKDgE9wEDSTE1q2205UOkaLbWlXyshyn0+b3ygcKTNwtzME/gGHXWApxYUVKzrEwtQFgqNAKkjVyt6lMdLGPmP4vP4pX/AHKs93+krEO4llrFow6mXVpQcragoKWcqDdagRmIBkaXm13kdH2zv6MPz3P3qW9+918JhU4R1hkNr8sYSSFK0kkiCSDdIqstD8iSPNzJ5ZVEAeCZy/NXBzZ65JD67/GgjSLBOWPormMU6SsJmUhRBLdj2oAELuYBEWJ1toZWD63VxSYI80IKSNIvnPCZ9kXXHzWZWdGbbz9Ir2FxDjDKELLcJU45mykxmhKAq0ZspVmkkRHZBK4/0r44kBQwliCB1LvA2+7Vbjd9vEYvHqXhFYpScVlhL62cqSFEnsqGa9TDuQxw2Uv/AK3EfvVvDwrZua+c+tYy8Sb57+VUrXSzjwQVN4VSRqlKHEE9wUXVBPjlPhWy7PxiXmm3WzKHEJWk80qSFD5jWTbd3RZbYfWNmrayMPLD3ljywhSGlrSShSu3dIsbXrQ9w/tbgu7DtD1IAqZ4XG8/eX2Mcpl0/PmvqKKKw0KivMlKitvU+cnQK4T3LA48RY8CmVRQcmHwsGNRYg2IPIjh7ddK61xfwyVGbhQ0Umyh+0cYMjurxgm3EhXWrSvtHKUoywi2UK7RzK1lQgHgBpQJnReuE7UP/wApiY9IailzfPaG00YwlHWqQkBSRh0qKQkwToDm5GR6LyWTosSCnac/+54j9Fo0zPMMl2SpWchIABIsCqCIE6qN6nDLeac+xa29tMv7EfWuznVdtMFJSSoEAg3BiD300bCcCcHhyTADLdz8hNU2/WHSnZmLKSo5mxdSiriNJNqs9gqKsBhiJksMm0A3Qk2m1WSTltU9GPaJgOIJubKHDWg7QagHrEQQCO0LgxfwuL1DOFXAs5b8NF7Cx7Olp9JoOFckkZhJnz02sRA7FhefQK1+0TBj2jADiDJjzgbnQemk7dKfsrtjLAvhuHxWlCNRTH5O8mFJGZUiQpwBJvCiYbmQCSPCljdhsq2rtcjKYXhrK0u0sVLrsHMOufEPHgn9/jULbrq/JcSVCAGl8rygi0KPz1J8lXAEN2M8ecwbaf8AioO38Ko4bEWQPc1mRM2TNrd1QcOjj7W4X5H+o0yUn9Hy3Ts3BdWER2wsrJlKQpwDKAO0cwTYkWmmbqHD5zsfi0AevNn9lBKqO5jUJJGYFQ+CntK/NEn5q8+QIPnZl886iUn8mcvzVIbbCRCQABoAIFBH69avMbgc1nLbmAJPoOWjyQq98WVfgp7CPUDJ7wVEd1SqKDy22EgBIAA0AEAV6oooCiiigp8bhVKcUQhRjSzUG4IupJOsm9uOteUYRxF0JMwB9yFsp1hIkJIFrXNrVdUVvjFbhsKsyvMpLmnbCDI/CCIB7jqIsYJBkJxkWcGQ8yZQfBWnoMHuqVX4RNZtEXayAWXQrTIo21sJBHeCJpV6OnFJ2VhssyAQAASPPUTMJURqfmq/2ns9KUKUhS0JS257mkw2qUEXTFomezF9Zpf6N3VJ2bh4zeaSISSD21C5CTGlQMPlDsHmDplWBEc+quZ5UrdJDhLGDkmTjGZBBEEZtJSkkX5U2ZgFFQSuSPO6vtTyPZmKUOlB0lnDHtQnFNHtJi/aNrCdKC/UMq1KQgpVJ7YTh58JzA3ykX9lrLA4rMsjOTAtduFXJkZSSIEC4GvGor+zHCbZRdRHaTckm5HUnnz9PGpbLbifubc8VZ7nvMNC9dMspYhW3Wg4rapzFA8oRcfII+mmFl5In3cqtxm2t7Ea+zxrNtl4rEJxm0EZvdC4kqDRARm7SPh6jMpA9ZjhVz5c+dOtv5vaa46frGfn5XzpTBvesHZuPKV5v4piOf3pXMmpO4X2uwf4hv8ARFJW28c6cNiAS51amVggqbIIUkgSBciHWpGt1cjTn0fn+TcH3MoHqEeypZoMFFFFQFFFFAUUUUCL0UHs7S/vLEfoNVJxW2FJWv8Ai2KORahAZVC4URmSeIOsyKy/frc55vGPqGFcdbccWtC0NFwQtRcIOUHJBUUwY0tSyvdt6RGBfi2mFcjW89it4XGdZtnKW9Lpv2/C52U+YI9xTYiCLpsRwPdVluf/ALhg/wCzM/qk1894HdLEOLCW8C8F8CrDqbT6VrSlKfSa+j9jYLqcOyzM9U0hE88qQn2VhpMooooCs22Nt7D4Xau1fKHA3nUxlkEzlQqbgGPPT660msw6QOj5/EYpWJw3VnrAnrEKUUqzJSEApsQQUpSIJERxmwNKt/8AZw/nKfzV/u1D2zv1gF4d5KcQCpTSwBlXclJAHm1mznRbtBXwGx4uD2VIb6LtoEgEMpHMuGPmSTQaV0YfazDeC/1q6aard29lDC4ZlgKzdWmCqIzHVRiTEkkxJirKgKKKKAooooCiiigKKKKAooooCiiigibX94e/Fr/RNK3RptRhOzcOlTzQUkKBBWkEe6K1E2pyWgEEG4Ig18+Y/cHHMrKPJ1uJSYS4iFBaRoqxlJI1BAvPjQbqduYb+kM/4if20mdKe0mXMPh0tutrV5U2YStKjGVfAGsxTuXj80+SOx4ew/X11bbB3Bxzj7WdgtNhaStbhSAEhQKgACVKJAMWiYkgXoN7ooooMK2ko/ZLGEJz5XicvwTBNlAag6eE1ep6sAT1AOUKhTKpmEkpN73RBPHrF2uYrOkjc/E+WOvtMLdadKVAtpzlJyhKklIlXnAqmIhQ5Gk87r4wns4PEj/gOJ+lN61KGjecgBaW8ikJST1jYLeaUAGQQdIJuRcqPGtS6PftbhPxY+k1iLG6GNWYTg3p/CRkHrXAHrre91tmqw2Dw7KyCtttKVFPm5o7UTqJmKlu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3" name="AutoShape 4" descr="data:image/jpeg;base64,/9j/4AAQSkZJRgABAQAAAQABAAD/2wCEAAkGBxQTEhQUExQWFhQXGBobGRgXGR4bGBwcHBgaFxsfGx8gHygiGCAlHhgcIjEiJikrLi4uHyAzODMsNygtLisBCgoKDg0OGhAQGywmICYsLCwsLC4sLDcsLCwsLCwtLCwsLCwsLSwvLSwsLCwsLCwsLCwsNSwsLCwvLCwsLCwsLP/AABEIAKABOwMBIgACEQEDEQH/xAAcAAACAwEBAQEAAAAAAAAAAAAABgQFBwMCCAH/xABVEAABAwIDBAUFCAwLBwUAAAABAgMRACEEEjEFBkFRBxMiYXEUMoGRwSMzQlJyobHwFTVDU2JzgpKys9HSFiQlRFRjdHWTosIXNIOElNPhJlVlo8P/xAAYAQEBAQEBAAAAAAAAAAAAAAAAAQIDBv/EACsRAQEAAgAEBAUEAwAAAAAAAAABAhESITFBA1FhsXGRwdHwEyKBoQRi4f/aAAwDAQACEQMRAD8A3GiiigKKKKAqOvDEz7osA8BltrpKZ48+FSKKLMrGVdLW3sQy41hmXnES31i1IOVapJQmFJgpAyKJAic3K1Z6rbeNGmKxh/5h79+tixaP5fYPPBKHqdUfbTTtTajWHRneWEJ79T4DUnuFOiWvncbWxxEnE430Pv8A71bD0T7aXicD7osuLacU2VqMqUMqXEyfhEJcAk3MSbzTXgsa28gLaWlaDxSZFrGk3oqP20/vPE/Q2PZTew9UUUUEYYVX31z/ACfu3rLulnaeIOKawjBeIDXXKS1mKlZ3FpGYIElKcmmnavJAjWqz/a+zUPbeSlwShWzxbvRiVKHzkUkm+a5ZWskf2Xiz/N8QT+Ey6f8ATXtGy8YB/u+K9DD0fo19HbNwCGGw22ISCTHiZPzmpKkz6L0y9EnqTuijaTj2AAdUpS2nFtyuc0CFAKm8pCwm97XvTlSP0VKlG0e7aOIH+Vs+2nigKKKKAooooCiiigKKKKAooooCubzZOiinvEe0EV0oosukcNEXLiiBe8ewV867T34xWIWXFYt1vMZCG3lNhINwmEKEwLSbnjX0g4mQRzBrMejDAYl3ZGDOHxXUJ93lPVhcnyl0zJNrcK1hjLdW69bv6S1M8rret/DX/GXp3lxJMDG4n0Yt39+rbd7evEs4phRxT6wVpCkOvuLSpBICxlWoicpMGLGK1Y41Xlfkn2Tb8pIzdTkGaMubnrl7WWZy30vVRv8A4DEtYJSn8V16esahPVpRB6wGZHdIjvreWGOt8U+HP7MTK71w3+vu0uiiiuTYooooCiiigKKKKAoork++lABUdTAAuSdYAFybE+g0HWo2Mx7bWXrFBOZSUpGpJUoJAAF9SB6a8hDi/OPVp+Kk9s/KVonwTcRZVdmMMlE5UgTqeJ7ydVHvNApY1X8usDlg1n1uH9lRekPYAxTbaivI5nABMm2UlQSBplAUrmQDzFSMYf5eY/sSv1iqu9tbUeaWlLbAcSUyVZ0pgzYQb8NauOHHdfWT3ZyuoXOj7ZLmDWtC3UOhzzSkKSpOXMbgiCNdDy1movRzmCdplIJKdq4kwFEcEa5QSoXFo+inTYeOdeQoutBohUABYXKYBCraTJt3UrdFmu0/7xxB+cD2VbjMLqe+/ZZdza+Q64L+6KNrSuJkf1ItEnThA1r8w615hmLwT3dYrn/UieHr7qvqKcSqjEPpFyrE6pEJbXxIT8TS8nwpexZP2fQOA2eSOcl8/sFPFI2JP/qFP93f/uuuXiziwsvlSG5p4xcz9fr6K6If+v1+uleE4c/X693z91eFNKkWrzePi/53gYY7mWunn8fz5O2sbSd0WOhKNpEzH2TxGgJ+A0bxoO+ndrGNqMJWhR5BQJpL6KNNpf3i+f8AK2PZTw60lQhSQociJHz16dxe6Ki+QIHmyjuQopH5oOX5qOpcGjmb5aRPoKcseo0EqiqjFl7NJbhOUSUrUYhUgQAFGe4GjCtqUZCwSD2gHV20NxwOtiK1qC3oqpGBdk3if61w8OXC/wBbULwLhCRyBk9a4DJNhOqhHE3F4pwzzFtRXDBIUlMKCZGmUk25mRrXI7Tb45h+Qrx5VNeQmUVEVtFsTKjY5T2Va3EaX80/U10YxSVkhJMjmkj6RTVHeiuD+KCTlAKlnRKdY5ngkW1JA4a2rmMOtfvioHxGyQPSuyj6Mvgag6KxaM/V509Zlz5JGbLMZo1ibTSd0KfabC+L369ym4tttwEoCSokdkASYKjPoSTSl0LfafC+Lv69yg/Tgmfs4F/Y9fW9Rm8ulXV5o6vLl8ycls05uERev3pe+15/Gtfpir0T5efdH8vk49zyfxaes87PEdbwyz5t45LnTUuNlukahSD6jNA90UUUBRRRQFFFFAUUV+KUACSYA1JoOWJfygQJUbJTzPsHEnlXnD4aDmUczhFzwA5JHwR9MXmopwynIcgBcgoCs3ZSNBAIubE+gGcory3s5QVIIi2q3SbX4rj9vGtSQWlFVDGzFpJEpy5Y890310K4AmPRapDGGcRISUQTPazqMeJVa3z0snmEje3bKMHtlh94KLfkpR2ACZLizoSLaeujaHSZglTBeFgPMHM6ib61db+7mDaCWylzqnWswSopzJKVQSFCRxSIM2vYzSOvofxB1xDI7wFfsrIY8N0pYIDR8zEdlJ4c8wo6IHw4naDgnKvGurTOuVcLTPIwoUvt9D74geUtfmKPtFaHuZuwjZ7BaSsuKUsrWsiMyilKbJk5RCQAJPiaC+ooooCsy3w20MDtpvEuNrW2cEGwEZc09c4o+cQLW48a02lfffcxvaCUEuFp1vNkWBmEKiQpMjMJSDYgjncyC+vpiwo/m2J9Ia9jpoHTDhj/ADfEf/X/ANyqpXQy4f58jxGGP/fr210NLETjkwOAwxB9fXmguehx/rGsc4AQF41xYB1AUhtYB7wFVoNU+6u7rWBY6loqVKitSlRmUogCTAAFkgADgBrrVxQFFFFAVyfwyVxmAJGh0UPAi6fRXWigi9W4jzVZx8VdlehQ1t8YEniqvbGKCjF0qFylVlf+RwkSO+u9cn2ErEKE8RwIOkgi6TfUUHWqx3Z657JGXhJXmiZ1Chxn5prv1ym/fDmR980j5YFh8oW5gRJmVZdCq+xq4IlPd2nOepOeTAJ9MaRXpvrEnqklJgTMKOUGbqKlGSeA9gqbinsqbCVEwkcydPRxJ4AE8KMKxkETJN1K4qPEn6AOAAGgq3K0fuHw4QIGpMkm6lHmTx9ggCAAK60VWYrGoWcmdKW/hLJjNwyoP0q8QLyUZHZr3QqcGkFLfePhK8FECO5IIParMOjXfrCYTZzDDxcDic5MIJHbcW4II7lCtTTjmoBDjeWJHaEZZiddJtWS7b6OAXXFsYzD9WpalBLispRJnLIkKAMgWBi1yJN1Qyf7StndcXMzubIE+YrSSrTNHHXLPfFLnShvxhcXs91lnrM5g9pECBJN5qB/stdCpVisKDJtnVqOyfgjTQ99Wux+idSloW7iW1MzJDQKs4BunMYCQYgmDxFjcNDXKKKKgKKKKAooooI6sc2DBWAQYjjMx9NcsS4HMqEkEKMqj4gAUe4g5kAjiFGsY250kY5x1fUPdS1mIQEIQolIJAKitKjJFzEVVHf7aUx5W749W1H6uKTbVuPZ9E0VgmyOkTHNvNqexJdaCh1iFIaAKJ7UFKEkECSL6xNb3RkUUVGGAQOCradpX7aLNd0misQ6RNuYlWOeYaceQ0wUgIaUtMlSA4pS8pkypRAkkQkRF6U3HMXNi+fEuUR9N0V80KexaRmz4pAF82d1Md8yIr6A3S2grEYLDvLjOttJWRYFQEKIHAEgmKC3ooooCiowZX98nxSPr9eFZp0l75YrDYgYfDu9WAkLUvKgqlRMIGZJAACZmCTm4ReNWSd/dqlFfOy9/Noj+dOH8lv2Ir9G/e0f6Y4PyWj/AKDVZfRFFUO422VYvBMvL98IUlfCVIUUExwzZc0d9XT2aOxln8KdPRp9fGiybdKKjjrL+Z3a699ZL0gb9YtGMdYw7vUttEJ7KUFSzlClElSTABMACNJkzAFmmxUV87L392iNMU4fQj92vQ372jwxi5+S2R6QUXoj6HoqBsDaPlGGYfjL1raFlPIqSCR6DapTue2XLHGZ9n0UWTbrUAqDGpAY4EmA2eU8EHh8U20ICYu8G11YTDO4hYQerTISCRmUYShMxaVkCYNjpWQY3pJxzqSlXU5TqkNAp56LKpoWabantOknRvsj5SgCT6ikA96hX6rHpuES4ocEXvyJ81J7lEVgz3SBjHUlDhQtBIUUrZRlkKCwYjUKAPjTp0db94jEYoYfEZClaCWylOUhSb5TFiCkKOlsvGbEaGcOpz30gJ+9pNj8tViodwAGoOYV1dwwMXIgQALDx8a71yez2y5e+Z+aPo+pb0sm0dOz4+6OaEajjPdwm3gK9KwAJ89cSbA857ptNq47S2gcOy6+6BkaQpagmSohKc0CdTIj1VkeI6V8conKjDoTwGRalDuKisBXjlHhV4qWabCnZ4EdtZgqNyDObgbaA3A517wuEyHz1qERCjPPumsTR0r486Fj0tH9+1Me43SLiMRi0YfEhrK7mCFNoUkhYSV9qVqBBCSNBeKW1GpUUUVAUUUUBRRRQZ30YbAwruASp7DMOL6x0FS2kKVZZAkkEmAKaP4O7PCwnyXCBcSB1TYVGkgZZ41S9GTh+x4ixU8/FpjtqOnHSk/ePdbGHGuOMqDhGVaS44EqPEQTEEHhwlJ41Lb2ibXvTFsTDN7JxDjeHZQtPV5VobSlQlxKTBAkSCR4GtFTiEnRSdSNRqNR4iKzjpQeUrd98LnrEhlK5IPaDrckKEhQOsz43kU5vYUkqlDhGaR2WCBcyBN4Ntb24VrHn1VZ+UI+Mm+lx9eNfpfT8ZPrFVKMIqBmQtV5uhjTiNePE615Rs9alpSUqCAm6lBmSQQEpCQgyMpN5EQNZka1j5ih3O+3G2v+T+dpw+2mfa238PhikPOpQVaA3PjAuB30qboyNrbbuVKAwVzqSGFibCJMTaoW/W6CcQ+2pLnVrUlWYkFZICgM3C3bAi3zXxd9Iluj5tF5K8M6pBCklpZBGhGQ6VT9GZnZmF+Qf01CoO7WDXh8E+wtYcIQ4rOErTMpywQocgNCeI4X9bifajCmQIBupZQB7ooecAefrpJemU0u52OdFL5eGZQDreVQifKjIE8BlsY7+fdUwuMzPlHo60R6prVkFpWb7VwZc2xiQlLCl+StlPlCcyB7okHgYMA07jaLDSAC8kiUpHazqJUoJAtJN1Ad3hS3hz/Lzvdg0D/OT7akurtLNzTmnYj0CWtmzxgCPR7javR2Q9KJRs3JICwUgyCQIT7mPn5imNvzh5/nj79Hz2j5qkbXYC2ilUxKTYkXStKhp3gW411/W/1nyY/T9aV+iOPsckCwDro/zk06VnXRq8BgUgrQmXHZl3Ioe6HQQZ43kUyoxN1AuNwRqMSSZ1gApAFxz0Pq5zF0MFZls7ZSXtobTClJSQ8zGZGacyFEAXBHr9GlOOHdQQeseCeWXEZvnIEUt7ovNu47ajoMoLmGWnUSOpVEix74NN8N3Es2acDsjDFAHVNLKQElRaSCSAJJtx1qJvNszD+S4j3JsENOfc069Woj4NudouKscI6kKylQCviyLkWNR97h/FXo+9uE/wCEsfSRWdqrdxccE4DCJI+5IvmSOMEwSDA1+irpO1RxQoC0kqagSYvDnp+iTalnc3DLVgMKUhRBYER1UTKvjoJ4zyt679GFcA0UTItLXaTqQfcxb59b10kmkUnSs6lWycVlUDHVGxnR9s+yoWD3NYQUqcZYWhSSQnq0dxFzlNgfjGak9JmIy7NxKVISjMlOWFCTDiBYamBfwphWYbZvHY5gaBJOoIrO9cixXNbnYEgHyVi/Nqf9RFLO0NmM4XbOyw0220FeVZ8icgIThiQSOEZjenfDv3SOsmZgZk3GlgACYg6Uo7yJP2b2SL3OMif7NbWs6U/DFoMALTJ07Qv4c9K/fKEfGT6x9eNVPkjnxVCIIILRII1iW+J7ROsk6CAPz7HLyAZSCDYe5R5oE+9x9eUV04Z5o479uBWzsZBBhlWhnh/4pI2VuuFM4dSdmJdStlhRd8oylRU0hS1ZS4I7RVbupw3uKRs3Gp7PWDDLzgFObtIVBVlA1MnQDWK4bBw75Z2YpvFJaaGESFsFCVFwlhISoEmRkJBgco41Mcpjecl+O/pYmWNy6XX567Uqt0gJjZKCeAL+t+921r1BOx0sY3ZyzhBhVqfUmEulwKTkEHziBckc6etkYTEpRh+txiXikL6xQbSnrZKssRplEC2sd9Uu+DgVi9klKgoHELggyNE8eNXLxMcpqYz+N/dJjZedv9fY8UUUVzbFFFFAUUUUCb0T32en8a7+sNX+ZrMT1QzHtEwmScoFzOsJA9ApI6Nd58Ixgg08+htwOOEpVIN1kjherH+FWBzT5S15vjfTTQ+JvVg89MLCRsfEhKQkEtWAj7s3yp3YVKUnmB9FZp0ob04R/ZjzTL6HHCWiEiZIS6hSuHAAmnrALUy2kOKK0ZQetOosJCwLAcQoWA1iJVKLWivxKpEi4NftAjbofbnbX/J/qnKYcZttCHFIztApjMCoSmQCJE8QeMUgt70NbP2vtQvocIdOHCSgJMZGpMyoah0RE6HTibQ3/wBmqcK1YdwqUe0rq25UAAmDKr2tPKt4cO/3Jlvs0PFYkOYR1aVJUktuQUkEGyhaCeVUPRa/GysMTJu6LAk+/uDhwqiX0mYIYdbKGX0goWlICGwkZgY0c7+VXHRmwVbIw6RlBzO+ekqH+8OcApJ8DNZ5b9CGtW0EjUOf4Th4lPBNtPVB0NCtoJEdly/Jpw8ct+za/wA19L1FRssggy3YHVCongbuaC8jjzFcm0oUCAA9JmWwUovrKyspN+AJI5VrWKrNjFpWSAFgj4yFpHoKkgHWlDDfb53+yI/SplZ2cTdZyggDI2SBA0BV5yoJOmWZMg0k43arGF208X1JbQcIhKMySUzmBAsDAsfVWbrsHNto5hb4f3tX09Z88R3VNxxhBnu+kUnq34wY1fY/MUfoH1t417Z342eT23mot9zWbi4+DwIqDx0Qq/iB7nnPYfbTvSN0OmcAT/XL+hNPNAVnOyninHbVKUKcUX8OEpTzLax2j8FPM1o1Zjs7buHw20dppxDgbK3GimUqIIDagfNSR8MWMWNWdeaU3YhTmScis2eVICkKVl0OU5kiYMjjI46V63jcScM9B0YetM26s39YFUv8NNnAicUmIiOrcPADgjW1Qtr74YBTT4RiZKmlpSgNODtFCkgDsQJJFL8BcdHeDbVs7DFTaCcpuUgmy1DlTH9jWfvTf5if2VRdGn2sw3yVfrFUz1FJfSjg207LxKktoSrKgSEgGC83ImNDA9VMKW1FtkpE9gA3jUJqk6WftViY/qv17dTMDvfgA0icdhBCUgy+2IMDXtWoLdtJAjKo+MH/AFUib4uhva2y3F5UJSMWolZCUgDDgEqN4Gsmmn+Gezv6fhP+ob/epT27tfD4nbGyeoeZfSPKQvq1pcAlsQFZSYmDrrBoGVDkJGbBsTlBOVSSJygxJQOJtE2g+HVagP5oybgWUniJnzNPr311xOADeqoZknzEHJMWOZJ7Ftfg/JHZknZYOq8wJSTKEdoJmAezpBHhForf7Qvb1vAbPxoDCW8zK5KMsTlIGbQzYDQ8K8bDSzk2XnwzjjvkacrqUkoQOoGYKMxKhIEg3PfXffXZ2TAYs5s3uK7ZEC8cwkcb+r0xd3nkqY2c4nHobQ3hUpcZlBC1FlKQSSZSUG8QdItecZyXlG/Dy4bv0v8Ac9DFhA2EICWlBMKgGTxMzJ7U315iknafVpXsbqWVso8pXDbk5xKgDMkm8k68aYWHkpLE7UbIbDgcEt+6FU5Se0cuWRzmOFLG11ZXdkNKxicY6jEkqcBTJBcQRISoxAIGvCpj4Hh+FLw6t85NenlOupfhqduU8aS+JuXfXn/Prz9ffm1KiiiqyKKjY3EFABtF5meVtAaiI2msqCQhF+ali8CYlu8E89L2rUxtFpRUbA4rrE5hlIt5pJEwCRcCddfoqTUs0MX3i6M8X17qmAhxpa1KT2wlSQolWVQVAtMAgmQAbaVTK6NdoZkktJEmAC4iZykxIVawJ9fOvoGo+0EEtnKJUmFADiUkKA9MR6agxXCdFWNdVkd6tps2UrPmUEnXKADJ8SBWyB51K1jqZbGUIKFgrPZlRUlWUJANh2iTBNqmNuBQCgZBAIPMG4r1QVJW2kkpWpg8QoFLZOuihlN7koIJ51KS66NUoWI1QqCfBKrD8+plRVbPbmQnKTclBKCfHKRm9NAib7bjnGvdeguMrKQlQUhK0qyzB7DkpMGCbiALC5Ky50TPq+7epoj9JYrYOqdT5qwvucABPcFJgJH5Jo8sKffG1J70jOn0Ze0B3qSKDJG+ibEEj3ZKRN8yALcYyuKv6K03YmyFYdhthCwhtCcthmXzKsxhJJJJPYi9S8XikFvMlxMZh2goRM6Tp6Krk4pRIHWZdTZxJ+EST73eJAi3Lma1Mdi0Gz0Hz5cP4ZzCeYT5qT3gCpdUyStfvayrLIs4nnKSfc+Rjw561NwTSwSVlURoVBQk66JBtAv3mlx0JlZ70k7jO4x1GIw5RnCMi0rJTKQpSklJAIkFagQYm17QdCorIwV3ou2gr4DY8XARXVHRdtCwysjvU6Y9MIJ+at1ooKLcrYBwOFQwpYWuVKUoCBKjMAcgIE8Ym0xV7RRQFZhv90eP4jFKxOGLZ6wJ6xC1FJzJSESkwQQUpTa0QdZtp9FBgznRXtBXwWR4ufRa1SGuizHkgHydIm5LijA8Ai/hbxFbjRQV272yxhcMywFZurQElURmPExeJMmJMVY0UUFbvJsvynCvsSAXEEJJuArVJPMBQBrDX9wtopUR5IpUcUrbKT4dsGPEA91fQlRMQ4VqLaCRHnqFso1yg/GI5aAzaUyHz81uFtMT/E3D/wARm/eZdpl6P90sQ1jW3sUjydLClWcIlalNlKQgpJQR7pM5pkRGsa3lDbiYEJUnJA0BTKkgDgIzepIr1j8UGwM0ZSYJUQALHna+l4qzmJVRPJlI96iPvZ838k/A8II7gSTVWvGdX73kRGXMhbqQ2CpMgROZvQgQINzlNSMJt5LisoCREZvdEEpkcQDcTIBEyQeVXgo9bUbRiWHsMoltTra0QqyhmSRI4KiZlJNYXiNycehRSrCOEjiiFpPeCDoe+DzAr6EUlDiROVaDBGhB4gjgfGuXkyk+Y4Y+Kvtj0Gc0+JI7qyPnhvcvHgknCux4D2m1Mu4+4+M8sZcdZLTTSwtRWUycslISkEknNGoAibzatdxT6sigtpRsfe4WPCDBJ/JjvqogLJSE5jOhQyDplPZK8wsIuniNRatTHfcMs1+0v4nBEoWEsEQE5UlDXFIKh597pAOlwIkXqywCVxcqABgBSUgwPkk+Ho5GrcZJ1HnbCeyCM1pPZLgOn9Xc+F+69QkNERm6zMkxAViCnLmM3ntHtWJOkaRV7ULajAWG5mziCIUpN545SJF9DapxXWos13R8Dh3ExEQLDMp0ykwqTmJveLzFxNyKtaKKlu0FFFFQRMGcqlNnhdHyDwHyTKYGgy86l1Fx7BUmURnTOWTAMi6SRcA87wQDBiKgNMuLQFJN7W61aQCCQoEATY6jnI4VZNi2dJA7IBPImK5ocXxQB4Kn2CoQwThUCTAtMOr0A4CInnz+ic1hgklUqJM6qJFzNhpSz1WXl0Zxt7pVLT7jTWHSsNqKFLUsiVpOVYACdAoETN4NudYemRwGPJm5/GK/drvuXuhhsace5iErKkY99sZVlIygIXoO9aqZf9l+z/iOf4q/21EKKulTMsKdwiAJGdaHFBwIm+UhMmBJyzfStWSlwAFCw4k3AXY35KSIiOGX01n2+XR/gmME+80hYWhMpJcWoagXBJBrQNhqnDMHm03+gKD2jHJkBYLajYBdpJ0AUCUqJ5Ak12eKgOyATyJj2Gva0gggiQbEHQ1E8iKfelZPwT2m/wA2QU+CSB3Gix0S45eUAflTy7h3+qsn6QN/MW3i3GMO51KGsqSUpQpS1FAWq60mAM0AAA2JkyI1UY3LZ1OT8KZb/OgRwHaCZOk0lbs7Pad2rtfrWm3MqsPGdIVEoWTEi02pC3fZmjm/e0P6U6fAI/dronfvaIIjGL9KGiPTKL1uv8H8L/RmP8JH7Kh7f2JhvJcR/F2fenD72n4hPKiJ27+0vKcMw/GUutpWU8iQCR6DIqwpc6OzOzcL+L+gkUx0BUY49v4wETrI0ISfnIHfUml9RJWCCuyjH+8ETJseESIgiIPorWM2Lb7ItQTnEC5PDUD6SPXX59k2vjjjz4a1Bbwy3ESCQCAACt5CpSct5hXmjXiYN9a6/Y9dhOplR6x2bGRHa+adLaVrWKJYxyM2We1MRBnSeXz+NSar/LFhWWErIJlLckgWy5ieykxMyRPDlXTyVS/fSCPvafM/KNi5xsYF9LTWKoL5cs0YTxc/c4KP4Wg77gSGGQhISkQB7bkkm5JNyTcm9dKKg5YlnOkp05HkQZB9BAPorgj3VN1KQpJhYSY7VvTEXGliDUgvp0zJkW1HKfoqO+O1nbgqAEpkdpN49IvBNtRaZFB5AIIzuEEg3VOnDTQ6Eca5O7MuFJcXnEkSZF9QbTlMCwPAHUA1NYeCxKTb1EHiCNQRyNdKcVFeyE5CorcTlnMCrzctyDziNeIM3kGskxXSzi1KJZbZQ2ZyhxK1uRwzKDgE9wEDSTE1q2205UOkaLbWlXyshyn0+b3ygcKTNwtzME/gGHXWApxYUVKzrEwtQFgqNAKkjVyt6lMdLGPmP4vP4pX/AHKs93+krEO4llrFow6mXVpQcragoKWcqDdagRmIBkaXm13kdH2zv6MPz3P3qW9+918JhU4R1hkNr8sYSSFK0kkiCSDdIqstD8iSPNzJ5ZVEAeCZy/NXBzZ65JD67/GgjSLBOWPormMU6SsJmUhRBLdj2oAELuYBEWJ1toZWD63VxSYI80IKSNIvnPCZ9kXXHzWZWdGbbz9Ir2FxDjDKELLcJU45mykxmhKAq0ZspVmkkRHZBK4/0r44kBQwliCB1LvA2+7Vbjd9vEYvHqXhFYpScVlhL62cqSFEnsqGa9TDuQxw2Uv/AK3EfvVvDwrZua+c+tYy8Sb57+VUrXSzjwQVN4VSRqlKHEE9wUXVBPjlPhWy7PxiXmm3WzKHEJWk80qSFD5jWTbd3RZbYfWNmrayMPLD3ljywhSGlrSShSu3dIsbXrQ9w/tbgu7DtD1IAqZ4XG8/eX2Mcpl0/PmvqKKKw0KivMlKitvU+cnQK4T3LA48RY8CmVRQcmHwsGNRYg2IPIjh7ddK61xfwyVGbhQ0Umyh+0cYMjurxgm3EhXWrSvtHKUoywi2UK7RzK1lQgHgBpQJnReuE7UP/wApiY9IailzfPaG00YwlHWqQkBSRh0qKQkwToDm5GR6LyWTosSCnac/+54j9Fo0zPMMl2SpWchIABIsCqCIE6qN6nDLeac+xa29tMv7EfWuznVdtMFJSSoEAg3BiD300bCcCcHhyTADLdz8hNU2/WHSnZmLKSo5mxdSiriNJNqs9gqKsBhiJksMm0A3Qk2m1WSTltU9GPaJgOIJubKHDWg7QagHrEQQCO0LgxfwuL1DOFXAs5b8NF7Cx7Olp9JoOFckkZhJnz02sRA7FhefQK1+0TBj2jADiDJjzgbnQemk7dKfsrtjLAvhuHxWlCNRTH5O8mFJGZUiQpwBJvCiYbmQCSPCljdhsq2rtcjKYXhrK0u0sVLrsHMOufEPHgn9/jULbrq/JcSVCAGl8rygi0KPz1J8lXAEN2M8ecwbaf8AioO38Ko4bEWQPc1mRM2TNrd1QcOjj7W4X5H+o0yUn9Hy3Ts3BdWER2wsrJlKQpwDKAO0cwTYkWmmbqHD5zsfi0AevNn9lBKqO5jUJJGYFQ+CntK/NEn5q8+QIPnZl886iUn8mcvzVIbbCRCQABoAIFBH69avMbgc1nLbmAJPoOWjyQq98WVfgp7CPUDJ7wVEd1SqKDy22EgBIAA0AEAV6oooCiiigp8bhVKcUQhRjSzUG4IupJOsm9uOteUYRxF0JMwB9yFsp1hIkJIFrXNrVdUVvjFbhsKsyvMpLmnbCDI/CCIB7jqIsYJBkJxkWcGQ8yZQfBWnoMHuqVX4RNZtEXayAWXQrTIo21sJBHeCJpV6OnFJ2VhssyAQAASPPUTMJURqfmq/2ns9KUKUhS0JS257mkw2qUEXTFomezF9Zpf6N3VJ2bh4zeaSISSD21C5CTGlQMPlDsHmDplWBEc+quZ5UrdJDhLGDkmTjGZBBEEZtJSkkX5U2ZgFFQSuSPO6vtTyPZmKUOlB0lnDHtQnFNHtJi/aNrCdKC/UMq1KQgpVJ7YTh58JzA3ykX9lrLA4rMsjOTAtduFXJkZSSIEC4GvGor+zHCbZRdRHaTckm5HUnnz9PGpbLbifubc8VZ7nvMNC9dMspYhW3Wg4rapzFA8oRcfII+mmFl5In3cqtxm2t7Ea+zxrNtl4rEJxm0EZvdC4kqDRARm7SPh6jMpA9ZjhVz5c+dOtv5vaa46frGfn5XzpTBvesHZuPKV5v4piOf3pXMmpO4X2uwf4hv8ARFJW28c6cNiAS51amVggqbIIUkgSBciHWpGt1cjTn0fn+TcH3MoHqEeypZoMFFFFQFFFFAUUUUCL0UHs7S/vLEfoNVJxW2FJWv8Ai2KORahAZVC4URmSeIOsyKy/frc55vGPqGFcdbccWtC0NFwQtRcIOUHJBUUwY0tSyvdt6RGBfi2mFcjW89it4XGdZtnKW9Lpv2/C52U+YI9xTYiCLpsRwPdVluf/ALhg/wCzM/qk1894HdLEOLCW8C8F8CrDqbT6VrSlKfSa+j9jYLqcOyzM9U0hE88qQn2VhpMooooCs22Nt7D4Xau1fKHA3nUxlkEzlQqbgGPPT660msw6QOj5/EYpWJw3VnrAnrEKUUqzJSEApsQQUpSIJERxmwNKt/8AZw/nKfzV/u1D2zv1gF4d5KcQCpTSwBlXclJAHm1mznRbtBXwGx4uD2VIb6LtoEgEMpHMuGPmSTQaV0YfazDeC/1q6aard29lDC4ZlgKzdWmCqIzHVRiTEkkxJirKgKKKKAooooCiiigKKKKAooooCiiigibX94e/Fr/RNK3RptRhOzcOlTzQUkKBBWkEe6K1E2pyWgEEG4Ig18+Y/cHHMrKPJ1uJSYS4iFBaRoqxlJI1BAvPjQbqduYb+kM/4if20mdKe0mXMPh0tutrV5U2YStKjGVfAGsxTuXj80+SOx4ew/X11bbB3Bxzj7WdgtNhaStbhSAEhQKgACVKJAMWiYkgXoN7ooooMK2ko/ZLGEJz5XicvwTBNlAag6eE1ep6sAT1AOUKhTKpmEkpN73RBPHrF2uYrOkjc/E+WOvtMLdadKVAtpzlJyhKklIlXnAqmIhQ5Gk87r4wns4PEj/gOJ+lN61KGjecgBaW8ikJST1jYLeaUAGQQdIJuRcqPGtS6PftbhPxY+k1iLG6GNWYTg3p/CRkHrXAHrre91tmqw2Dw7KyCtttKVFPm5o7UTqJmKlux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7" name="Picture 2" descr="http://3.bp.blogspot.com/_S42YgK4iFoU/S7tW_xv2RnI/AAAAAAAAAAU/hQL-jwPsbgs/s1600/diagrama-fluj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36766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542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BB73DAEC079594497DD4B126539CADD" ma:contentTypeVersion="0" ma:contentTypeDescription="Crear nuevo documento." ma:contentTypeScope="" ma:versionID="75b34009b91e6b736ca4ba5c662d80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90A7A1-15D4-4889-B322-A54BEF1002CB}"/>
</file>

<file path=customXml/itemProps2.xml><?xml version="1.0" encoding="utf-8"?>
<ds:datastoreItem xmlns:ds="http://schemas.openxmlformats.org/officeDocument/2006/customXml" ds:itemID="{027CF893-7A16-4DDE-B7DE-D48708F63C50}"/>
</file>

<file path=customXml/itemProps3.xml><?xml version="1.0" encoding="utf-8"?>
<ds:datastoreItem xmlns:ds="http://schemas.openxmlformats.org/officeDocument/2006/customXml" ds:itemID="{1ADF6323-4F2E-4576-9A3B-03615FFAA465}"/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273</Words>
  <Application>Microsoft Office PowerPoint</Application>
  <PresentationFormat>Presentación en pantalla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Reto: Valora tus datos personales</vt:lpstr>
      <vt:lpstr>Nombre de la Propuesta:</vt:lpstr>
      <vt:lpstr>Tecnologías a utilizar:</vt:lpstr>
      <vt:lpstr>Metodología de desarrollo de Software</vt:lpstr>
      <vt:lpstr>Descripción detallada de la propuesta</vt:lpstr>
      <vt:lpstr>Evidencia de la propuesta</vt:lpstr>
      <vt:lpstr>Funcionamiento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PlantillaFase1.pptx</dc:title>
  <dc:creator>Erwin Francisco Bautista Gaytan</dc:creator>
  <cp:lastModifiedBy>Noemí Karina González Vergara</cp:lastModifiedBy>
  <cp:revision>24</cp:revision>
  <dcterms:created xsi:type="dcterms:W3CDTF">2015-07-09T21:18:16Z</dcterms:created>
  <dcterms:modified xsi:type="dcterms:W3CDTF">2015-09-11T19:13:01Z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0x010100ABB73DAEC079594497DD4B126539CADD</vt:lpwstr>
  </property>
</Properties>
</file>