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31"/>
  </p:notesMasterIdLst>
  <p:handoutMasterIdLst>
    <p:handoutMasterId r:id="rId32"/>
  </p:handoutMasterIdLst>
  <p:sldIdLst>
    <p:sldId id="256" r:id="rId5"/>
    <p:sldId id="330" r:id="rId6"/>
    <p:sldId id="297" r:id="rId7"/>
    <p:sldId id="294" r:id="rId8"/>
    <p:sldId id="327" r:id="rId9"/>
    <p:sldId id="328" r:id="rId10"/>
    <p:sldId id="312" r:id="rId11"/>
    <p:sldId id="323" r:id="rId12"/>
    <p:sldId id="311" r:id="rId13"/>
    <p:sldId id="300" r:id="rId14"/>
    <p:sldId id="313" r:id="rId15"/>
    <p:sldId id="314" r:id="rId16"/>
    <p:sldId id="315" r:id="rId17"/>
    <p:sldId id="316" r:id="rId18"/>
    <p:sldId id="319" r:id="rId19"/>
    <p:sldId id="318" r:id="rId20"/>
    <p:sldId id="320" r:id="rId21"/>
    <p:sldId id="321" r:id="rId22"/>
    <p:sldId id="324" r:id="rId23"/>
    <p:sldId id="322" r:id="rId24"/>
    <p:sldId id="308" r:id="rId25"/>
    <p:sldId id="325" r:id="rId26"/>
    <p:sldId id="309" r:id="rId27"/>
    <p:sldId id="326" r:id="rId28"/>
    <p:sldId id="293" r:id="rId29"/>
    <p:sldId id="286" r:id="rId30"/>
  </p:sldIdLst>
  <p:sldSz cx="7169150" cy="5376863" type="B5ISO"/>
  <p:notesSz cx="9296400" cy="7010400"/>
  <p:defaultTextStyle>
    <a:defPPr>
      <a:defRPr lang="es-MX"/>
    </a:defPPr>
    <a:lvl1pPr marL="0" algn="l" defTabSz="716828" rtl="0" eaLnBrk="1" latinLnBrk="0" hangingPunct="1">
      <a:defRPr sz="1400" kern="1200">
        <a:solidFill>
          <a:schemeClr val="tx1"/>
        </a:solidFill>
        <a:latin typeface="+mn-lt"/>
        <a:ea typeface="+mn-ea"/>
        <a:cs typeface="+mn-cs"/>
      </a:defRPr>
    </a:lvl1pPr>
    <a:lvl2pPr marL="358414" algn="l" defTabSz="716828" rtl="0" eaLnBrk="1" latinLnBrk="0" hangingPunct="1">
      <a:defRPr sz="1400" kern="1200">
        <a:solidFill>
          <a:schemeClr val="tx1"/>
        </a:solidFill>
        <a:latin typeface="+mn-lt"/>
        <a:ea typeface="+mn-ea"/>
        <a:cs typeface="+mn-cs"/>
      </a:defRPr>
    </a:lvl2pPr>
    <a:lvl3pPr marL="716828" algn="l" defTabSz="716828" rtl="0" eaLnBrk="1" latinLnBrk="0" hangingPunct="1">
      <a:defRPr sz="1400" kern="1200">
        <a:solidFill>
          <a:schemeClr val="tx1"/>
        </a:solidFill>
        <a:latin typeface="+mn-lt"/>
        <a:ea typeface="+mn-ea"/>
        <a:cs typeface="+mn-cs"/>
      </a:defRPr>
    </a:lvl3pPr>
    <a:lvl4pPr marL="1075241" algn="l" defTabSz="716828" rtl="0" eaLnBrk="1" latinLnBrk="0" hangingPunct="1">
      <a:defRPr sz="1400" kern="1200">
        <a:solidFill>
          <a:schemeClr val="tx1"/>
        </a:solidFill>
        <a:latin typeface="+mn-lt"/>
        <a:ea typeface="+mn-ea"/>
        <a:cs typeface="+mn-cs"/>
      </a:defRPr>
    </a:lvl4pPr>
    <a:lvl5pPr marL="1433655" algn="l" defTabSz="716828" rtl="0" eaLnBrk="1" latinLnBrk="0" hangingPunct="1">
      <a:defRPr sz="1400" kern="1200">
        <a:solidFill>
          <a:schemeClr val="tx1"/>
        </a:solidFill>
        <a:latin typeface="+mn-lt"/>
        <a:ea typeface="+mn-ea"/>
        <a:cs typeface="+mn-cs"/>
      </a:defRPr>
    </a:lvl5pPr>
    <a:lvl6pPr marL="1792069" algn="l" defTabSz="716828" rtl="0" eaLnBrk="1" latinLnBrk="0" hangingPunct="1">
      <a:defRPr sz="1400" kern="1200">
        <a:solidFill>
          <a:schemeClr val="tx1"/>
        </a:solidFill>
        <a:latin typeface="+mn-lt"/>
        <a:ea typeface="+mn-ea"/>
        <a:cs typeface="+mn-cs"/>
      </a:defRPr>
    </a:lvl6pPr>
    <a:lvl7pPr marL="2150483" algn="l" defTabSz="716828" rtl="0" eaLnBrk="1" latinLnBrk="0" hangingPunct="1">
      <a:defRPr sz="1400" kern="1200">
        <a:solidFill>
          <a:schemeClr val="tx1"/>
        </a:solidFill>
        <a:latin typeface="+mn-lt"/>
        <a:ea typeface="+mn-ea"/>
        <a:cs typeface="+mn-cs"/>
      </a:defRPr>
    </a:lvl7pPr>
    <a:lvl8pPr marL="2508897" algn="l" defTabSz="716828" rtl="0" eaLnBrk="1" latinLnBrk="0" hangingPunct="1">
      <a:defRPr sz="1400" kern="1200">
        <a:solidFill>
          <a:schemeClr val="tx1"/>
        </a:solidFill>
        <a:latin typeface="+mn-lt"/>
        <a:ea typeface="+mn-ea"/>
        <a:cs typeface="+mn-cs"/>
      </a:defRPr>
    </a:lvl8pPr>
    <a:lvl9pPr marL="2867310" algn="l" defTabSz="716828"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94">
          <p15:clr>
            <a:srgbClr val="A4A3A4"/>
          </p15:clr>
        </p15:guide>
        <p15:guide id="2" pos="225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poldo Alejandro Cruz Vásquez" initials="LACV" lastIdx="11" clrIdx="0">
    <p:extLst>
      <p:ext uri="{19B8F6BF-5375-455C-9EA6-DF929625EA0E}">
        <p15:presenceInfo xmlns:p15="http://schemas.microsoft.com/office/powerpoint/2012/main" userId="S-1-5-21-1177238915-299502267-725345543-15561" providerId="AD"/>
      </p:ext>
    </p:extLst>
  </p:cmAuthor>
  <p:cmAuthor id="2" name="Sandra Huerta Romero" initials="SHR" lastIdx="4" clrIdx="1">
    <p:extLst>
      <p:ext uri="{19B8F6BF-5375-455C-9EA6-DF929625EA0E}">
        <p15:presenceInfo xmlns:p15="http://schemas.microsoft.com/office/powerpoint/2012/main" userId="S-1-5-21-1177238915-299502267-725345543-153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E150"/>
    <a:srgbClr val="8064A2"/>
    <a:srgbClr val="612A8A"/>
    <a:srgbClr val="006666"/>
    <a:srgbClr val="00A9A6"/>
    <a:srgbClr val="009999"/>
    <a:srgbClr val="00B0AC"/>
    <a:srgbClr val="FF0066"/>
    <a:srgbClr val="00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3922" autoAdjust="0"/>
  </p:normalViewPr>
  <p:slideViewPr>
    <p:cSldViewPr>
      <p:cViewPr varScale="1">
        <p:scale>
          <a:sx n="86" d="100"/>
          <a:sy n="86" d="100"/>
        </p:scale>
        <p:origin x="1710" y="90"/>
      </p:cViewPr>
      <p:guideLst>
        <p:guide orient="horz" pos="1694"/>
        <p:guide pos="2259"/>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BED38652-4DDC-4906-93C2-9ADA1C55ED5F}" type="datetimeFigureOut">
              <a:rPr lang="es-MX" smtClean="0"/>
              <a:t>10/06/2019</a:t>
            </a:fld>
            <a:endParaRPr lang="es-MX" dirty="0"/>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0168FC1-9F56-4510-9D9C-46426ED652FA}" type="slidenum">
              <a:rPr lang="es-MX" smtClean="0"/>
              <a:t>‹Nº›</a:t>
            </a:fld>
            <a:endParaRPr lang="es-MX" dirty="0"/>
          </a:p>
        </p:txBody>
      </p:sp>
    </p:spTree>
    <p:extLst>
      <p:ext uri="{BB962C8B-B14F-4D97-AF65-F5344CB8AC3E}">
        <p14:creationId xmlns:p14="http://schemas.microsoft.com/office/powerpoint/2010/main" val="78530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8EA0EA82-0AD7-429D-B62E-6ADED28645CF}" type="datetimeFigureOut">
              <a:rPr lang="es-MX" smtClean="0"/>
              <a:t>10/06/2019</a:t>
            </a:fld>
            <a:endParaRPr lang="es-MX" dirty="0"/>
          </a:p>
        </p:txBody>
      </p:sp>
      <p:sp>
        <p:nvSpPr>
          <p:cNvPr id="4" name="3 Marcador de imagen de diapositiva"/>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C8369EB5-BC3D-4D57-B58A-EA45B22950B2}" type="slidenum">
              <a:rPr lang="es-MX" smtClean="0"/>
              <a:t>‹Nº›</a:t>
            </a:fld>
            <a:endParaRPr lang="es-MX" dirty="0"/>
          </a:p>
        </p:txBody>
      </p:sp>
    </p:spTree>
    <p:extLst>
      <p:ext uri="{BB962C8B-B14F-4D97-AF65-F5344CB8AC3E}">
        <p14:creationId xmlns:p14="http://schemas.microsoft.com/office/powerpoint/2010/main" val="3189192144"/>
      </p:ext>
    </p:extLst>
  </p:cSld>
  <p:clrMap bg1="lt1" tx1="dk1" bg2="lt2" tx2="dk2" accent1="accent1" accent2="accent2" accent3="accent3" accent4="accent4" accent5="accent5" accent6="accent6" hlink="hlink" folHlink="folHlink"/>
  <p:notesStyle>
    <a:lvl1pPr marL="0" algn="l" defTabSz="914321" rtl="0" eaLnBrk="1" latinLnBrk="0" hangingPunct="1">
      <a:defRPr sz="1200" kern="1200">
        <a:solidFill>
          <a:schemeClr val="tx1"/>
        </a:solidFill>
        <a:latin typeface="+mn-lt"/>
        <a:ea typeface="+mn-ea"/>
        <a:cs typeface="+mn-cs"/>
      </a:defRPr>
    </a:lvl1pPr>
    <a:lvl2pPr marL="457161" algn="l" defTabSz="914321" rtl="0" eaLnBrk="1" latinLnBrk="0" hangingPunct="1">
      <a:defRPr sz="1200" kern="1200">
        <a:solidFill>
          <a:schemeClr val="tx1"/>
        </a:solidFill>
        <a:latin typeface="+mn-lt"/>
        <a:ea typeface="+mn-ea"/>
        <a:cs typeface="+mn-cs"/>
      </a:defRPr>
    </a:lvl2pPr>
    <a:lvl3pPr marL="914321" algn="l" defTabSz="914321" rtl="0" eaLnBrk="1" latinLnBrk="0" hangingPunct="1">
      <a:defRPr sz="1200" kern="1200">
        <a:solidFill>
          <a:schemeClr val="tx1"/>
        </a:solidFill>
        <a:latin typeface="+mn-lt"/>
        <a:ea typeface="+mn-ea"/>
        <a:cs typeface="+mn-cs"/>
      </a:defRPr>
    </a:lvl3pPr>
    <a:lvl4pPr marL="1371482" algn="l" defTabSz="914321" rtl="0" eaLnBrk="1" latinLnBrk="0" hangingPunct="1">
      <a:defRPr sz="1200" kern="1200">
        <a:solidFill>
          <a:schemeClr val="tx1"/>
        </a:solidFill>
        <a:latin typeface="+mn-lt"/>
        <a:ea typeface="+mn-ea"/>
        <a:cs typeface="+mn-cs"/>
      </a:defRPr>
    </a:lvl4pPr>
    <a:lvl5pPr marL="1828642" algn="l" defTabSz="914321" rtl="0" eaLnBrk="1" latinLnBrk="0" hangingPunct="1">
      <a:defRPr sz="1200" kern="1200">
        <a:solidFill>
          <a:schemeClr val="tx1"/>
        </a:solidFill>
        <a:latin typeface="+mn-lt"/>
        <a:ea typeface="+mn-ea"/>
        <a:cs typeface="+mn-cs"/>
      </a:defRPr>
    </a:lvl5pPr>
    <a:lvl6pPr marL="2285802" algn="l" defTabSz="914321" rtl="0" eaLnBrk="1" latinLnBrk="0" hangingPunct="1">
      <a:defRPr sz="1200" kern="1200">
        <a:solidFill>
          <a:schemeClr val="tx1"/>
        </a:solidFill>
        <a:latin typeface="+mn-lt"/>
        <a:ea typeface="+mn-ea"/>
        <a:cs typeface="+mn-cs"/>
      </a:defRPr>
    </a:lvl6pPr>
    <a:lvl7pPr marL="2742963" algn="l" defTabSz="914321" rtl="0" eaLnBrk="1" latinLnBrk="0" hangingPunct="1">
      <a:defRPr sz="1200" kern="1200">
        <a:solidFill>
          <a:schemeClr val="tx1"/>
        </a:solidFill>
        <a:latin typeface="+mn-lt"/>
        <a:ea typeface="+mn-ea"/>
        <a:cs typeface="+mn-cs"/>
      </a:defRPr>
    </a:lvl7pPr>
    <a:lvl8pPr marL="3200123" algn="l" defTabSz="914321" rtl="0" eaLnBrk="1" latinLnBrk="0" hangingPunct="1">
      <a:defRPr sz="1200" kern="1200">
        <a:solidFill>
          <a:schemeClr val="tx1"/>
        </a:solidFill>
        <a:latin typeface="+mn-lt"/>
        <a:ea typeface="+mn-ea"/>
        <a:cs typeface="+mn-cs"/>
      </a:defRPr>
    </a:lvl8pPr>
    <a:lvl9pPr marL="3657284" algn="l" defTabSz="91432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7</a:t>
            </a:fld>
            <a:endParaRPr lang="es-MX" dirty="0"/>
          </a:p>
        </p:txBody>
      </p:sp>
    </p:spTree>
    <p:extLst>
      <p:ext uri="{BB962C8B-B14F-4D97-AF65-F5344CB8AC3E}">
        <p14:creationId xmlns:p14="http://schemas.microsoft.com/office/powerpoint/2010/main" val="3036561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13</a:t>
            </a:fld>
            <a:endParaRPr lang="es-MX" dirty="0"/>
          </a:p>
        </p:txBody>
      </p:sp>
    </p:spTree>
    <p:extLst>
      <p:ext uri="{BB962C8B-B14F-4D97-AF65-F5344CB8AC3E}">
        <p14:creationId xmlns:p14="http://schemas.microsoft.com/office/powerpoint/2010/main" val="245985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18</a:t>
            </a:fld>
            <a:endParaRPr lang="es-MX" dirty="0"/>
          </a:p>
        </p:txBody>
      </p:sp>
    </p:spTree>
    <p:extLst>
      <p:ext uri="{BB962C8B-B14F-4D97-AF65-F5344CB8AC3E}">
        <p14:creationId xmlns:p14="http://schemas.microsoft.com/office/powerpoint/2010/main" val="315570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20</a:t>
            </a:fld>
            <a:endParaRPr lang="es-MX" dirty="0"/>
          </a:p>
        </p:txBody>
      </p:sp>
    </p:spTree>
    <p:extLst>
      <p:ext uri="{BB962C8B-B14F-4D97-AF65-F5344CB8AC3E}">
        <p14:creationId xmlns:p14="http://schemas.microsoft.com/office/powerpoint/2010/main" val="83696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23</a:t>
            </a:fld>
            <a:endParaRPr lang="es-MX" dirty="0"/>
          </a:p>
        </p:txBody>
      </p:sp>
    </p:spTree>
    <p:extLst>
      <p:ext uri="{BB962C8B-B14F-4D97-AF65-F5344CB8AC3E}">
        <p14:creationId xmlns:p14="http://schemas.microsoft.com/office/powerpoint/2010/main" val="3377307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895600" y="525463"/>
            <a:ext cx="3505200" cy="2628900"/>
          </a:xfrm>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C8369EB5-BC3D-4D57-B58A-EA45B22950B2}" type="slidenum">
              <a:rPr lang="es-MX" smtClean="0"/>
              <a:t>25</a:t>
            </a:fld>
            <a:endParaRPr lang="es-MX" dirty="0"/>
          </a:p>
        </p:txBody>
      </p:sp>
    </p:spTree>
    <p:extLst>
      <p:ext uri="{BB962C8B-B14F-4D97-AF65-F5344CB8AC3E}">
        <p14:creationId xmlns:p14="http://schemas.microsoft.com/office/powerpoint/2010/main" val="139931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37688" y="1670314"/>
            <a:ext cx="6093778" cy="1152540"/>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075373" y="3046889"/>
            <a:ext cx="5018405" cy="1374087"/>
          </a:xfrm>
        </p:spPr>
        <p:txBody>
          <a:bodyPr/>
          <a:lstStyle>
            <a:lvl1pPr marL="0" indent="0" algn="ctr">
              <a:buNone/>
              <a:defRPr>
                <a:solidFill>
                  <a:schemeClr val="tx1">
                    <a:tint val="75000"/>
                  </a:schemeClr>
                </a:solidFill>
              </a:defRPr>
            </a:lvl1pPr>
            <a:lvl2pPr marL="358414" indent="0" algn="ctr">
              <a:buNone/>
              <a:defRPr>
                <a:solidFill>
                  <a:schemeClr val="tx1">
                    <a:tint val="75000"/>
                  </a:schemeClr>
                </a:solidFill>
              </a:defRPr>
            </a:lvl2pPr>
            <a:lvl3pPr marL="716828" indent="0" algn="ctr">
              <a:buNone/>
              <a:defRPr>
                <a:solidFill>
                  <a:schemeClr val="tx1">
                    <a:tint val="75000"/>
                  </a:schemeClr>
                </a:solidFill>
              </a:defRPr>
            </a:lvl3pPr>
            <a:lvl4pPr marL="1075241" indent="0" algn="ctr">
              <a:buNone/>
              <a:defRPr>
                <a:solidFill>
                  <a:schemeClr val="tx1">
                    <a:tint val="75000"/>
                  </a:schemeClr>
                </a:solidFill>
              </a:defRPr>
            </a:lvl4pPr>
            <a:lvl5pPr marL="1433655" indent="0" algn="ctr">
              <a:buNone/>
              <a:defRPr>
                <a:solidFill>
                  <a:schemeClr val="tx1">
                    <a:tint val="75000"/>
                  </a:schemeClr>
                </a:solidFill>
              </a:defRPr>
            </a:lvl5pPr>
            <a:lvl6pPr marL="1792069" indent="0" algn="ctr">
              <a:buNone/>
              <a:defRPr>
                <a:solidFill>
                  <a:schemeClr val="tx1">
                    <a:tint val="75000"/>
                  </a:schemeClr>
                </a:solidFill>
              </a:defRPr>
            </a:lvl6pPr>
            <a:lvl7pPr marL="2150483" indent="0" algn="ctr">
              <a:buNone/>
              <a:defRPr>
                <a:solidFill>
                  <a:schemeClr val="tx1">
                    <a:tint val="75000"/>
                  </a:schemeClr>
                </a:solidFill>
              </a:defRPr>
            </a:lvl7pPr>
            <a:lvl8pPr marL="2508897" indent="0" algn="ctr">
              <a:buNone/>
              <a:defRPr>
                <a:solidFill>
                  <a:schemeClr val="tx1">
                    <a:tint val="75000"/>
                  </a:schemeClr>
                </a:solidFill>
              </a:defRPr>
            </a:lvl8pPr>
            <a:lvl9pPr marL="286731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27347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280836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898226" y="287513"/>
            <a:ext cx="1209795" cy="6116182"/>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268846" y="287513"/>
            <a:ext cx="3509897" cy="611618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2093212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7" name="Rectángulo 6"/>
          <p:cNvSpPr/>
          <p:nvPr userDrawn="1"/>
        </p:nvSpPr>
        <p:spPr>
          <a:xfrm>
            <a:off x="-3323" y="3940547"/>
            <a:ext cx="7169150" cy="1441034"/>
          </a:xfrm>
          <a:prstGeom prst="rect">
            <a:avLst/>
          </a:prstGeom>
          <a:gradFill>
            <a:gsLst>
              <a:gs pos="0">
                <a:srgbClr val="660066">
                  <a:alpha val="20000"/>
                </a:srgbClr>
              </a:gs>
              <a:gs pos="74000">
                <a:srgbClr val="660066">
                  <a:alpha val="40000"/>
                </a:srgbClr>
              </a:gs>
              <a:gs pos="83000">
                <a:srgbClr val="660066">
                  <a:alpha val="50000"/>
                </a:srgbClr>
              </a:gs>
              <a:gs pos="100000">
                <a:srgbClr val="660066">
                  <a:alpha val="8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8" name="Elipse 7"/>
          <p:cNvSpPr/>
          <p:nvPr userDrawn="1"/>
        </p:nvSpPr>
        <p:spPr>
          <a:xfrm rot="21090367">
            <a:off x="2270917" y="3172232"/>
            <a:ext cx="4934483" cy="20888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9" name="Rectángulo 8"/>
          <p:cNvSpPr/>
          <p:nvPr userDrawn="1"/>
        </p:nvSpPr>
        <p:spPr>
          <a:xfrm>
            <a:off x="-3323" y="3940547"/>
            <a:ext cx="3866856" cy="13845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10" name="Elipse 9"/>
          <p:cNvSpPr/>
          <p:nvPr userDrawn="1"/>
        </p:nvSpPr>
        <p:spPr>
          <a:xfrm rot="21090367">
            <a:off x="2267594" y="3182310"/>
            <a:ext cx="4934483" cy="20888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Tree>
    <p:extLst>
      <p:ext uri="{BB962C8B-B14F-4D97-AF65-F5344CB8AC3E}">
        <p14:creationId xmlns:p14="http://schemas.microsoft.com/office/powerpoint/2010/main" val="353053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cxnSp>
        <p:nvCxnSpPr>
          <p:cNvPr id="3" name="2 Conector recto"/>
          <p:cNvCxnSpPr/>
          <p:nvPr userDrawn="1"/>
        </p:nvCxnSpPr>
        <p:spPr>
          <a:xfrm>
            <a:off x="-15825" y="5269093"/>
            <a:ext cx="72008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5" name="4 Rectángulo"/>
          <p:cNvSpPr/>
          <p:nvPr userDrawn="1"/>
        </p:nvSpPr>
        <p:spPr>
          <a:xfrm>
            <a:off x="-6109" y="0"/>
            <a:ext cx="7175259" cy="369332"/>
          </a:xfrm>
          <a:prstGeom prst="rect">
            <a:avLst/>
          </a:prstGeom>
          <a:solidFill>
            <a:srgbClr val="7030A0"/>
          </a:solidFill>
        </p:spPr>
        <p:txBody>
          <a:bodyPr wrap="square">
            <a:spAutoFit/>
          </a:bodyPr>
          <a:lstStyle/>
          <a:p>
            <a:endParaRPr lang="es-MX" sz="18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909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66313" y="3455134"/>
            <a:ext cx="6093778" cy="1067905"/>
          </a:xfrm>
        </p:spPr>
        <p:txBody>
          <a:bodyPr anchor="t"/>
          <a:lstStyle>
            <a:lvl1pPr algn="l">
              <a:defRPr sz="31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566313" y="2278945"/>
            <a:ext cx="6093778" cy="1176188"/>
          </a:xfrm>
        </p:spPr>
        <p:txBody>
          <a:bodyPr anchor="b"/>
          <a:lstStyle>
            <a:lvl1pPr marL="0" indent="0">
              <a:buNone/>
              <a:defRPr sz="1600">
                <a:solidFill>
                  <a:schemeClr val="tx1">
                    <a:tint val="75000"/>
                  </a:schemeClr>
                </a:solidFill>
              </a:defRPr>
            </a:lvl1pPr>
            <a:lvl2pPr marL="358414" indent="0">
              <a:buNone/>
              <a:defRPr sz="1400">
                <a:solidFill>
                  <a:schemeClr val="tx1">
                    <a:tint val="75000"/>
                  </a:schemeClr>
                </a:solidFill>
              </a:defRPr>
            </a:lvl2pPr>
            <a:lvl3pPr marL="716828" indent="0">
              <a:buNone/>
              <a:defRPr sz="1300">
                <a:solidFill>
                  <a:schemeClr val="tx1">
                    <a:tint val="75000"/>
                  </a:schemeClr>
                </a:solidFill>
              </a:defRPr>
            </a:lvl3pPr>
            <a:lvl4pPr marL="1075241" indent="0">
              <a:buNone/>
              <a:defRPr sz="1100">
                <a:solidFill>
                  <a:schemeClr val="tx1">
                    <a:tint val="75000"/>
                  </a:schemeClr>
                </a:solidFill>
              </a:defRPr>
            </a:lvl4pPr>
            <a:lvl5pPr marL="1433655" indent="0">
              <a:buNone/>
              <a:defRPr sz="1100">
                <a:solidFill>
                  <a:schemeClr val="tx1">
                    <a:tint val="75000"/>
                  </a:schemeClr>
                </a:solidFill>
              </a:defRPr>
            </a:lvl5pPr>
            <a:lvl6pPr marL="1792069" indent="0">
              <a:buNone/>
              <a:defRPr sz="1100">
                <a:solidFill>
                  <a:schemeClr val="tx1">
                    <a:tint val="75000"/>
                  </a:schemeClr>
                </a:solidFill>
              </a:defRPr>
            </a:lvl6pPr>
            <a:lvl7pPr marL="2150483" indent="0">
              <a:buNone/>
              <a:defRPr sz="1100">
                <a:solidFill>
                  <a:schemeClr val="tx1">
                    <a:tint val="75000"/>
                  </a:schemeClr>
                </a:solidFill>
              </a:defRPr>
            </a:lvl7pPr>
            <a:lvl8pPr marL="2508897" indent="0">
              <a:buNone/>
              <a:defRPr sz="1100">
                <a:solidFill>
                  <a:schemeClr val="tx1">
                    <a:tint val="75000"/>
                  </a:schemeClr>
                </a:solidFill>
              </a:defRPr>
            </a:lvl8pPr>
            <a:lvl9pPr marL="2867310" indent="0">
              <a:buNone/>
              <a:defRPr sz="11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74159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268845" y="1672803"/>
            <a:ext cx="2359845" cy="4730893"/>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2748174" y="1672803"/>
            <a:ext cx="2359845" cy="4730893"/>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643281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58458" y="215324"/>
            <a:ext cx="6452235" cy="896144"/>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358459" y="1203572"/>
            <a:ext cx="3167620" cy="501591"/>
          </a:xfrm>
        </p:spPr>
        <p:txBody>
          <a:bodyPr anchor="b"/>
          <a:lstStyle>
            <a:lvl1pPr marL="0" indent="0">
              <a:buNone/>
              <a:defRPr sz="1900" b="1"/>
            </a:lvl1pPr>
            <a:lvl2pPr marL="358414" indent="0">
              <a:buNone/>
              <a:defRPr sz="1600" b="1"/>
            </a:lvl2pPr>
            <a:lvl3pPr marL="716828" indent="0">
              <a:buNone/>
              <a:defRPr sz="1400" b="1"/>
            </a:lvl3pPr>
            <a:lvl4pPr marL="1075241" indent="0">
              <a:buNone/>
              <a:defRPr sz="1300" b="1"/>
            </a:lvl4pPr>
            <a:lvl5pPr marL="1433655" indent="0">
              <a:buNone/>
              <a:defRPr sz="1300" b="1"/>
            </a:lvl5pPr>
            <a:lvl6pPr marL="1792069" indent="0">
              <a:buNone/>
              <a:defRPr sz="1300" b="1"/>
            </a:lvl6pPr>
            <a:lvl7pPr marL="2150483" indent="0">
              <a:buNone/>
              <a:defRPr sz="1300" b="1"/>
            </a:lvl7pPr>
            <a:lvl8pPr marL="2508897" indent="0">
              <a:buNone/>
              <a:defRPr sz="1300" b="1"/>
            </a:lvl8pPr>
            <a:lvl9pPr marL="2867310" indent="0">
              <a:buNone/>
              <a:defRPr sz="1300" b="1"/>
            </a:lvl9pPr>
          </a:lstStyle>
          <a:p>
            <a:pPr lvl="0"/>
            <a:r>
              <a:rPr lang="es-ES"/>
              <a:t>Haga clic para modificar el estilo de texto del patrón</a:t>
            </a:r>
          </a:p>
        </p:txBody>
      </p:sp>
      <p:sp>
        <p:nvSpPr>
          <p:cNvPr id="4" name="3 Marcador de contenido"/>
          <p:cNvSpPr>
            <a:spLocks noGrp="1"/>
          </p:cNvSpPr>
          <p:nvPr>
            <p:ph sz="half" idx="2"/>
          </p:nvPr>
        </p:nvSpPr>
        <p:spPr>
          <a:xfrm>
            <a:off x="358459" y="1705163"/>
            <a:ext cx="3167620" cy="309792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3641830" y="1203572"/>
            <a:ext cx="3168864" cy="501591"/>
          </a:xfrm>
        </p:spPr>
        <p:txBody>
          <a:bodyPr anchor="b"/>
          <a:lstStyle>
            <a:lvl1pPr marL="0" indent="0">
              <a:buNone/>
              <a:defRPr sz="1900" b="1"/>
            </a:lvl1pPr>
            <a:lvl2pPr marL="358414" indent="0">
              <a:buNone/>
              <a:defRPr sz="1600" b="1"/>
            </a:lvl2pPr>
            <a:lvl3pPr marL="716828" indent="0">
              <a:buNone/>
              <a:defRPr sz="1400" b="1"/>
            </a:lvl3pPr>
            <a:lvl4pPr marL="1075241" indent="0">
              <a:buNone/>
              <a:defRPr sz="1300" b="1"/>
            </a:lvl4pPr>
            <a:lvl5pPr marL="1433655" indent="0">
              <a:buNone/>
              <a:defRPr sz="1300" b="1"/>
            </a:lvl5pPr>
            <a:lvl6pPr marL="1792069" indent="0">
              <a:buNone/>
              <a:defRPr sz="1300" b="1"/>
            </a:lvl6pPr>
            <a:lvl7pPr marL="2150483" indent="0">
              <a:buNone/>
              <a:defRPr sz="1300" b="1"/>
            </a:lvl7pPr>
            <a:lvl8pPr marL="2508897" indent="0">
              <a:buNone/>
              <a:defRPr sz="1300" b="1"/>
            </a:lvl8pPr>
            <a:lvl9pPr marL="2867310" indent="0">
              <a:buNone/>
              <a:defRPr sz="1300" b="1"/>
            </a:lvl9pPr>
          </a:lstStyle>
          <a:p>
            <a:pPr lvl="0"/>
            <a:r>
              <a:rPr lang="es-ES"/>
              <a:t>Haga clic para modificar el estilo de texto del patrón</a:t>
            </a:r>
          </a:p>
        </p:txBody>
      </p:sp>
      <p:sp>
        <p:nvSpPr>
          <p:cNvPr id="6" name="5 Marcador de contenido"/>
          <p:cNvSpPr>
            <a:spLocks noGrp="1"/>
          </p:cNvSpPr>
          <p:nvPr>
            <p:ph sz="quarter" idx="4"/>
          </p:nvPr>
        </p:nvSpPr>
        <p:spPr>
          <a:xfrm>
            <a:off x="3641830" y="1705163"/>
            <a:ext cx="3168864" cy="309792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43290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2843769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54116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58460" y="214079"/>
            <a:ext cx="2358601" cy="911080"/>
          </a:xfrm>
        </p:spPr>
        <p:txBody>
          <a:bodyPr anchor="b"/>
          <a:lstStyle>
            <a:lvl1pPr algn="l">
              <a:defRPr sz="1600" b="1"/>
            </a:lvl1pPr>
          </a:lstStyle>
          <a:p>
            <a:r>
              <a:rPr lang="es-ES"/>
              <a:t>Haga clic para modificar el estilo de título del patrón</a:t>
            </a:r>
            <a:endParaRPr lang="es-MX"/>
          </a:p>
        </p:txBody>
      </p:sp>
      <p:sp>
        <p:nvSpPr>
          <p:cNvPr id="3" name="2 Marcador de contenido"/>
          <p:cNvSpPr>
            <a:spLocks noGrp="1"/>
          </p:cNvSpPr>
          <p:nvPr>
            <p:ph idx="1"/>
          </p:nvPr>
        </p:nvSpPr>
        <p:spPr>
          <a:xfrm>
            <a:off x="2802939" y="214079"/>
            <a:ext cx="4007754" cy="4589004"/>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358460" y="1125160"/>
            <a:ext cx="2358601" cy="3677925"/>
          </a:xfrm>
        </p:spPr>
        <p:txBody>
          <a:bodyPr/>
          <a:lstStyle>
            <a:lvl1pPr marL="0" indent="0">
              <a:buNone/>
              <a:defRPr sz="1100"/>
            </a:lvl1pPr>
            <a:lvl2pPr marL="358414" indent="0">
              <a:buNone/>
              <a:defRPr sz="900"/>
            </a:lvl2pPr>
            <a:lvl3pPr marL="716828" indent="0">
              <a:buNone/>
              <a:defRPr sz="800"/>
            </a:lvl3pPr>
            <a:lvl4pPr marL="1075241" indent="0">
              <a:buNone/>
              <a:defRPr sz="700"/>
            </a:lvl4pPr>
            <a:lvl5pPr marL="1433655" indent="0">
              <a:buNone/>
              <a:defRPr sz="700"/>
            </a:lvl5pPr>
            <a:lvl6pPr marL="1792069" indent="0">
              <a:buNone/>
              <a:defRPr sz="700"/>
            </a:lvl6pPr>
            <a:lvl7pPr marL="2150483" indent="0">
              <a:buNone/>
              <a:defRPr sz="700"/>
            </a:lvl7pPr>
            <a:lvl8pPr marL="2508897" indent="0">
              <a:buNone/>
              <a:defRPr sz="700"/>
            </a:lvl8pPr>
            <a:lvl9pPr marL="2867310" indent="0">
              <a:buNone/>
              <a:defRPr sz="7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326120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05204" y="3763805"/>
            <a:ext cx="4301490" cy="444338"/>
          </a:xfrm>
        </p:spPr>
        <p:txBody>
          <a:bodyPr anchor="b"/>
          <a:lstStyle>
            <a:lvl1pPr algn="l">
              <a:defRPr sz="16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405204" y="480433"/>
            <a:ext cx="4301490" cy="3226118"/>
          </a:xfrm>
        </p:spPr>
        <p:txBody>
          <a:bodyPr/>
          <a:lstStyle>
            <a:lvl1pPr marL="0" indent="0">
              <a:buNone/>
              <a:defRPr sz="2500"/>
            </a:lvl1pPr>
            <a:lvl2pPr marL="358414" indent="0">
              <a:buNone/>
              <a:defRPr sz="2200"/>
            </a:lvl2pPr>
            <a:lvl3pPr marL="716828" indent="0">
              <a:buNone/>
              <a:defRPr sz="1900"/>
            </a:lvl3pPr>
            <a:lvl4pPr marL="1075241" indent="0">
              <a:buNone/>
              <a:defRPr sz="1600"/>
            </a:lvl4pPr>
            <a:lvl5pPr marL="1433655" indent="0">
              <a:buNone/>
              <a:defRPr sz="1600"/>
            </a:lvl5pPr>
            <a:lvl6pPr marL="1792069" indent="0">
              <a:buNone/>
              <a:defRPr sz="1600"/>
            </a:lvl6pPr>
            <a:lvl7pPr marL="2150483" indent="0">
              <a:buNone/>
              <a:defRPr sz="1600"/>
            </a:lvl7pPr>
            <a:lvl8pPr marL="2508897" indent="0">
              <a:buNone/>
              <a:defRPr sz="1600"/>
            </a:lvl8pPr>
            <a:lvl9pPr marL="2867310" indent="0">
              <a:buNone/>
              <a:defRPr sz="1600"/>
            </a:lvl9pPr>
          </a:lstStyle>
          <a:p>
            <a:endParaRPr lang="es-MX" dirty="0"/>
          </a:p>
        </p:txBody>
      </p:sp>
      <p:sp>
        <p:nvSpPr>
          <p:cNvPr id="4" name="3 Marcador de texto"/>
          <p:cNvSpPr>
            <a:spLocks noGrp="1"/>
          </p:cNvSpPr>
          <p:nvPr>
            <p:ph type="body" sz="half" idx="2"/>
          </p:nvPr>
        </p:nvSpPr>
        <p:spPr>
          <a:xfrm>
            <a:off x="1405204" y="4208144"/>
            <a:ext cx="4301490" cy="631034"/>
          </a:xfrm>
        </p:spPr>
        <p:txBody>
          <a:bodyPr/>
          <a:lstStyle>
            <a:lvl1pPr marL="0" indent="0">
              <a:buNone/>
              <a:defRPr sz="1100"/>
            </a:lvl1pPr>
            <a:lvl2pPr marL="358414" indent="0">
              <a:buNone/>
              <a:defRPr sz="900"/>
            </a:lvl2pPr>
            <a:lvl3pPr marL="716828" indent="0">
              <a:buNone/>
              <a:defRPr sz="800"/>
            </a:lvl3pPr>
            <a:lvl4pPr marL="1075241" indent="0">
              <a:buNone/>
              <a:defRPr sz="700"/>
            </a:lvl4pPr>
            <a:lvl5pPr marL="1433655" indent="0">
              <a:buNone/>
              <a:defRPr sz="700"/>
            </a:lvl5pPr>
            <a:lvl6pPr marL="1792069" indent="0">
              <a:buNone/>
              <a:defRPr sz="700"/>
            </a:lvl6pPr>
            <a:lvl7pPr marL="2150483" indent="0">
              <a:buNone/>
              <a:defRPr sz="700"/>
            </a:lvl7pPr>
            <a:lvl8pPr marL="2508897" indent="0">
              <a:buNone/>
              <a:defRPr sz="700"/>
            </a:lvl8pPr>
            <a:lvl9pPr marL="2867310" indent="0">
              <a:buNone/>
              <a:defRPr sz="7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77065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58458" y="215324"/>
            <a:ext cx="6452235" cy="896144"/>
          </a:xfrm>
          <a:prstGeom prst="rect">
            <a:avLst/>
          </a:prstGeom>
        </p:spPr>
        <p:txBody>
          <a:bodyPr vert="horz" lIns="71683" tIns="35841" rIns="71683" bIns="35841"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358458" y="1254604"/>
            <a:ext cx="6452235" cy="3548481"/>
          </a:xfrm>
          <a:prstGeom prst="rect">
            <a:avLst/>
          </a:prstGeom>
        </p:spPr>
        <p:txBody>
          <a:bodyPr vert="horz" lIns="71683" tIns="35841" rIns="71683" bIns="35841"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358459" y="4983557"/>
            <a:ext cx="1672801" cy="286268"/>
          </a:xfrm>
          <a:prstGeom prst="rect">
            <a:avLst/>
          </a:prstGeom>
        </p:spPr>
        <p:txBody>
          <a:bodyPr vert="horz" lIns="71683" tIns="35841" rIns="71683" bIns="35841" rtlCol="0" anchor="ctr"/>
          <a:lstStyle>
            <a:lvl1pPr algn="l">
              <a:defRPr sz="900">
                <a:solidFill>
                  <a:schemeClr val="tx1">
                    <a:tint val="75000"/>
                  </a:schemeClr>
                </a:solidFill>
              </a:defRPr>
            </a:lvl1pPr>
          </a:lstStyle>
          <a:p>
            <a:endParaRPr lang="es-MX" dirty="0"/>
          </a:p>
        </p:txBody>
      </p:sp>
      <p:sp>
        <p:nvSpPr>
          <p:cNvPr id="5" name="4 Marcador de pie de página"/>
          <p:cNvSpPr>
            <a:spLocks noGrp="1"/>
          </p:cNvSpPr>
          <p:nvPr>
            <p:ph type="ftr" sz="quarter" idx="3"/>
          </p:nvPr>
        </p:nvSpPr>
        <p:spPr>
          <a:xfrm>
            <a:off x="2449462" y="4983557"/>
            <a:ext cx="2270230" cy="286268"/>
          </a:xfrm>
          <a:prstGeom prst="rect">
            <a:avLst/>
          </a:prstGeom>
        </p:spPr>
        <p:txBody>
          <a:bodyPr vert="horz" lIns="71683" tIns="35841" rIns="71683" bIns="35841" rtlCol="0" anchor="ctr"/>
          <a:lstStyle>
            <a:lvl1pPr algn="ctr">
              <a:defRPr sz="9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5137893" y="4983557"/>
            <a:ext cx="1672801" cy="286268"/>
          </a:xfrm>
          <a:prstGeom prst="rect">
            <a:avLst/>
          </a:prstGeom>
        </p:spPr>
        <p:txBody>
          <a:bodyPr vert="horz" lIns="71683" tIns="35841" rIns="71683" bIns="35841" rtlCol="0" anchor="ctr"/>
          <a:lstStyle>
            <a:lvl1pPr algn="r">
              <a:defRPr sz="900">
                <a:solidFill>
                  <a:schemeClr val="tx1">
                    <a:tint val="75000"/>
                  </a:schemeClr>
                </a:solidFill>
              </a:defRPr>
            </a:lvl1p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792844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716828" rtl="0" eaLnBrk="1" latinLnBrk="0" hangingPunct="1">
        <a:spcBef>
          <a:spcPct val="0"/>
        </a:spcBef>
        <a:buNone/>
        <a:defRPr sz="3400" kern="1200">
          <a:solidFill>
            <a:schemeClr val="tx1"/>
          </a:solidFill>
          <a:latin typeface="+mj-lt"/>
          <a:ea typeface="+mj-ea"/>
          <a:cs typeface="+mj-cs"/>
        </a:defRPr>
      </a:lvl1pPr>
    </p:titleStyle>
    <p:bodyStyle>
      <a:lvl1pPr marL="268811" indent="-268811" algn="l" defTabSz="71682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1pPr>
      <a:lvl2pPr marL="582423" indent="-224008" algn="l" defTabSz="71682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2pPr>
      <a:lvl3pPr marL="896034" indent="-179207" algn="l" defTabSz="716828"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54449"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12863"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1971275"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29690"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688104"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046517"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s-MX"/>
      </a:defPPr>
      <a:lvl1pPr marL="0" algn="l" defTabSz="716828" rtl="0" eaLnBrk="1" latinLnBrk="0" hangingPunct="1">
        <a:defRPr sz="1400" kern="1200">
          <a:solidFill>
            <a:schemeClr val="tx1"/>
          </a:solidFill>
          <a:latin typeface="+mn-lt"/>
          <a:ea typeface="+mn-ea"/>
          <a:cs typeface="+mn-cs"/>
        </a:defRPr>
      </a:lvl1pPr>
      <a:lvl2pPr marL="358414" algn="l" defTabSz="716828" rtl="0" eaLnBrk="1" latinLnBrk="0" hangingPunct="1">
        <a:defRPr sz="1400" kern="1200">
          <a:solidFill>
            <a:schemeClr val="tx1"/>
          </a:solidFill>
          <a:latin typeface="+mn-lt"/>
          <a:ea typeface="+mn-ea"/>
          <a:cs typeface="+mn-cs"/>
        </a:defRPr>
      </a:lvl2pPr>
      <a:lvl3pPr marL="716828" algn="l" defTabSz="716828" rtl="0" eaLnBrk="1" latinLnBrk="0" hangingPunct="1">
        <a:defRPr sz="1400" kern="1200">
          <a:solidFill>
            <a:schemeClr val="tx1"/>
          </a:solidFill>
          <a:latin typeface="+mn-lt"/>
          <a:ea typeface="+mn-ea"/>
          <a:cs typeface="+mn-cs"/>
        </a:defRPr>
      </a:lvl3pPr>
      <a:lvl4pPr marL="1075241" algn="l" defTabSz="716828" rtl="0" eaLnBrk="1" latinLnBrk="0" hangingPunct="1">
        <a:defRPr sz="1400" kern="1200">
          <a:solidFill>
            <a:schemeClr val="tx1"/>
          </a:solidFill>
          <a:latin typeface="+mn-lt"/>
          <a:ea typeface="+mn-ea"/>
          <a:cs typeface="+mn-cs"/>
        </a:defRPr>
      </a:lvl4pPr>
      <a:lvl5pPr marL="1433655" algn="l" defTabSz="716828" rtl="0" eaLnBrk="1" latinLnBrk="0" hangingPunct="1">
        <a:defRPr sz="1400" kern="1200">
          <a:solidFill>
            <a:schemeClr val="tx1"/>
          </a:solidFill>
          <a:latin typeface="+mn-lt"/>
          <a:ea typeface="+mn-ea"/>
          <a:cs typeface="+mn-cs"/>
        </a:defRPr>
      </a:lvl5pPr>
      <a:lvl6pPr marL="1792069" algn="l" defTabSz="716828" rtl="0" eaLnBrk="1" latinLnBrk="0" hangingPunct="1">
        <a:defRPr sz="1400" kern="1200">
          <a:solidFill>
            <a:schemeClr val="tx1"/>
          </a:solidFill>
          <a:latin typeface="+mn-lt"/>
          <a:ea typeface="+mn-ea"/>
          <a:cs typeface="+mn-cs"/>
        </a:defRPr>
      </a:lvl6pPr>
      <a:lvl7pPr marL="2150483" algn="l" defTabSz="716828" rtl="0" eaLnBrk="1" latinLnBrk="0" hangingPunct="1">
        <a:defRPr sz="1400" kern="1200">
          <a:solidFill>
            <a:schemeClr val="tx1"/>
          </a:solidFill>
          <a:latin typeface="+mn-lt"/>
          <a:ea typeface="+mn-ea"/>
          <a:cs typeface="+mn-cs"/>
        </a:defRPr>
      </a:lvl7pPr>
      <a:lvl8pPr marL="2508897" algn="l" defTabSz="716828" rtl="0" eaLnBrk="1" latinLnBrk="0" hangingPunct="1">
        <a:defRPr sz="1400" kern="1200">
          <a:solidFill>
            <a:schemeClr val="tx1"/>
          </a:solidFill>
          <a:latin typeface="+mn-lt"/>
          <a:ea typeface="+mn-ea"/>
          <a:cs typeface="+mn-cs"/>
        </a:defRPr>
      </a:lvl8pPr>
      <a:lvl9pPr marL="2867310" algn="l" defTabSz="716828"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1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1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90092" y="96143"/>
            <a:ext cx="1072169" cy="1080120"/>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9" name="8 Rectángulo redondeado"/>
          <p:cNvSpPr/>
          <p:nvPr/>
        </p:nvSpPr>
        <p:spPr>
          <a:xfrm>
            <a:off x="698183" y="744215"/>
            <a:ext cx="832068" cy="936104"/>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0" name="9 Rectángulo redondeado"/>
          <p:cNvSpPr/>
          <p:nvPr/>
        </p:nvSpPr>
        <p:spPr>
          <a:xfrm>
            <a:off x="378124" y="1400672"/>
            <a:ext cx="720080" cy="783704"/>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1" name="10 Rectángulo redondeado"/>
          <p:cNvSpPr/>
          <p:nvPr/>
        </p:nvSpPr>
        <p:spPr>
          <a:xfrm>
            <a:off x="1610957" y="1392287"/>
            <a:ext cx="423350" cy="432048"/>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2" name="11 Rectángulo redondeado"/>
          <p:cNvSpPr/>
          <p:nvPr/>
        </p:nvSpPr>
        <p:spPr>
          <a:xfrm>
            <a:off x="1150679" y="1929457"/>
            <a:ext cx="423350" cy="432048"/>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3" name="12 Rectángulo redondeado"/>
          <p:cNvSpPr/>
          <p:nvPr/>
        </p:nvSpPr>
        <p:spPr>
          <a:xfrm>
            <a:off x="1250171" y="120445"/>
            <a:ext cx="471741" cy="468052"/>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4" name="13 Rectángulo redondeado"/>
          <p:cNvSpPr/>
          <p:nvPr/>
        </p:nvSpPr>
        <p:spPr>
          <a:xfrm>
            <a:off x="1441106" y="714557"/>
            <a:ext cx="508057" cy="497710"/>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27" name="26 Elipse"/>
          <p:cNvSpPr/>
          <p:nvPr/>
        </p:nvSpPr>
        <p:spPr>
          <a:xfrm>
            <a:off x="5422876" y="1963365"/>
            <a:ext cx="1760033" cy="174367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8" name="27 Elipse"/>
          <p:cNvSpPr/>
          <p:nvPr/>
        </p:nvSpPr>
        <p:spPr>
          <a:xfrm>
            <a:off x="5413351" y="3249183"/>
            <a:ext cx="1760033" cy="174367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9" name="28 Elipse"/>
          <p:cNvSpPr/>
          <p:nvPr/>
        </p:nvSpPr>
        <p:spPr>
          <a:xfrm>
            <a:off x="4664695" y="3912568"/>
            <a:ext cx="1440161" cy="14845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0" name="29 Elipse"/>
          <p:cNvSpPr/>
          <p:nvPr/>
        </p:nvSpPr>
        <p:spPr>
          <a:xfrm>
            <a:off x="3512567" y="4557193"/>
            <a:ext cx="792087" cy="81991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1" name="30 Elipse"/>
          <p:cNvSpPr/>
          <p:nvPr/>
        </p:nvSpPr>
        <p:spPr>
          <a:xfrm>
            <a:off x="4089565" y="4417298"/>
            <a:ext cx="950506" cy="979773"/>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2" name="31 Elipse"/>
          <p:cNvSpPr/>
          <p:nvPr/>
        </p:nvSpPr>
        <p:spPr>
          <a:xfrm>
            <a:off x="3066117" y="4737287"/>
            <a:ext cx="662474" cy="640840"/>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3" name="32 Elipse"/>
          <p:cNvSpPr/>
          <p:nvPr/>
        </p:nvSpPr>
        <p:spPr>
          <a:xfrm>
            <a:off x="6088685" y="508676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6" name="8 Cuadro de texto"/>
          <p:cNvSpPr txBox="1"/>
          <p:nvPr/>
        </p:nvSpPr>
        <p:spPr>
          <a:xfrm>
            <a:off x="698182" y="2256383"/>
            <a:ext cx="5675655" cy="2011602"/>
          </a:xfrm>
          <a:prstGeom prst="roundRect">
            <a:avLst/>
          </a:prstGeom>
          <a:ln>
            <a:solidFill>
              <a:srgbClr val="006666"/>
            </a:solidFill>
          </a:ln>
        </p:spPr>
        <p:style>
          <a:lnRef idx="2">
            <a:schemeClr val="accent4"/>
          </a:lnRef>
          <a:fillRef idx="1">
            <a:schemeClr val="lt1"/>
          </a:fillRef>
          <a:effectRef idx="0">
            <a:schemeClr val="accent4"/>
          </a:effectRef>
          <a:fontRef idx="minor">
            <a:schemeClr val="dk1"/>
          </a:fontRef>
        </p:style>
        <p:txBody>
          <a:bodyPr rot="0" spcFirstLastPara="0" vert="horz" wrap="square" lIns="91432" tIns="45716" rIns="91432" bIns="45716" numCol="1" spcCol="0" rtlCol="0" fromWordArt="0" anchor="ctr" anchorCtr="0" forceAA="0" compatLnSpc="1">
            <a:prstTxWarp prst="textNoShape">
              <a:avLst/>
            </a:prstTxWarp>
            <a:noAutofit/>
          </a:bodyPr>
          <a:lstStyle/>
          <a:p>
            <a:pPr algn="ctr"/>
            <a:r>
              <a:rPr lang="es-MX" sz="2400" cap="small"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Centro de Atención a                                   la Sociedad (CAS)</a:t>
            </a:r>
          </a:p>
          <a:p>
            <a:pPr algn="ctr"/>
            <a:r>
              <a:rPr lang="es-MX" sz="2400" cap="small"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Informe semanal</a:t>
            </a:r>
          </a:p>
          <a:p>
            <a:pPr algn="ctr"/>
            <a:r>
              <a:rPr lang="es-MX" sz="2400" cap="small"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del 03 al 07 de junio de 2019</a:t>
            </a:r>
            <a:endParaRPr lang="es-MX" sz="2400"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endParaRPr>
          </a:p>
        </p:txBody>
      </p:sp>
      <p:sp>
        <p:nvSpPr>
          <p:cNvPr id="18" name="17 Elipse"/>
          <p:cNvSpPr/>
          <p:nvPr/>
        </p:nvSpPr>
        <p:spPr>
          <a:xfrm>
            <a:off x="6897757" y="4698755"/>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9" name="18 Elipse"/>
          <p:cNvSpPr/>
          <p:nvPr/>
        </p:nvSpPr>
        <p:spPr>
          <a:xfrm>
            <a:off x="5951494" y="465111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0" name="19 Elipse"/>
          <p:cNvSpPr/>
          <p:nvPr/>
        </p:nvSpPr>
        <p:spPr>
          <a:xfrm>
            <a:off x="6464895" y="459529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1" name="20 Elipse"/>
          <p:cNvSpPr/>
          <p:nvPr/>
        </p:nvSpPr>
        <p:spPr>
          <a:xfrm>
            <a:off x="5632549" y="509398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2" name="21 Elipse"/>
          <p:cNvSpPr/>
          <p:nvPr/>
        </p:nvSpPr>
        <p:spPr>
          <a:xfrm>
            <a:off x="6231261" y="421392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3" name="22 Elipse"/>
          <p:cNvSpPr/>
          <p:nvPr/>
        </p:nvSpPr>
        <p:spPr>
          <a:xfrm>
            <a:off x="6899823" y="5082931"/>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4" name="23 Elipse"/>
          <p:cNvSpPr/>
          <p:nvPr/>
        </p:nvSpPr>
        <p:spPr>
          <a:xfrm>
            <a:off x="6888232" y="420059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5" name="24 Elipse"/>
          <p:cNvSpPr/>
          <p:nvPr/>
        </p:nvSpPr>
        <p:spPr>
          <a:xfrm>
            <a:off x="6883998" y="364390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4" name="33 Elipse"/>
          <p:cNvSpPr/>
          <p:nvPr/>
        </p:nvSpPr>
        <p:spPr>
          <a:xfrm>
            <a:off x="6464895" y="507783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5" name="34 Elipse"/>
          <p:cNvSpPr/>
          <p:nvPr/>
        </p:nvSpPr>
        <p:spPr>
          <a:xfrm>
            <a:off x="6563217" y="397405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6" name="35 Elipse"/>
          <p:cNvSpPr/>
          <p:nvPr/>
        </p:nvSpPr>
        <p:spPr>
          <a:xfrm>
            <a:off x="2681923" y="4798079"/>
            <a:ext cx="561662" cy="58132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7" name="36 Elipse"/>
          <p:cNvSpPr/>
          <p:nvPr/>
        </p:nvSpPr>
        <p:spPr>
          <a:xfrm>
            <a:off x="2432447" y="4889225"/>
            <a:ext cx="504056" cy="495076"/>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8" name="37 Elipse"/>
          <p:cNvSpPr/>
          <p:nvPr/>
        </p:nvSpPr>
        <p:spPr>
          <a:xfrm>
            <a:off x="2168841" y="4967152"/>
            <a:ext cx="413972" cy="42076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9" name="38 Elipse"/>
          <p:cNvSpPr/>
          <p:nvPr/>
        </p:nvSpPr>
        <p:spPr>
          <a:xfrm>
            <a:off x="1974563" y="5091048"/>
            <a:ext cx="285152" cy="29393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40" name="39 Elipse"/>
          <p:cNvSpPr/>
          <p:nvPr/>
        </p:nvSpPr>
        <p:spPr>
          <a:xfrm>
            <a:off x="1810211" y="5177534"/>
            <a:ext cx="222441" cy="213346"/>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 name="AutoShape 2" descr="https://scontent-dfw1-1.xx.fbcdn.net/hphotos-xtp1/t31.0-8/10947386_1449372305354540_5826203706677402902_o.jpg?_nc_eui=ARg-nmd20loNlka5HtEUm8iaSuhDT9X-Kk-35igIT_0JDm8I3vVk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41" name="1 Imagen" descr="C:\Users\jorge.acevedo\AppData\Local\Microsoft\Windows\Temporary Internet Files\Content.Outlook\UINZIPH0\Logo-inai_28abr2015_texto1.jpg"/>
          <p:cNvPicPr/>
          <p:nvPr/>
        </p:nvPicPr>
        <p:blipFill rotWithShape="1">
          <a:blip r:embed="rId2" cstate="print">
            <a:extLst>
              <a:ext uri="{28A0092B-C50C-407E-A947-70E740481C1C}">
                <a14:useLocalDpi xmlns:a14="http://schemas.microsoft.com/office/drawing/2010/main" val="0"/>
              </a:ext>
            </a:extLst>
          </a:blip>
          <a:srcRect l="7575" t="13072" r="5412" b="16340"/>
          <a:stretch/>
        </p:blipFill>
        <p:spPr bwMode="auto">
          <a:xfrm>
            <a:off x="3800599" y="-4465"/>
            <a:ext cx="3323099" cy="1967830"/>
          </a:xfrm>
          <a:prstGeom prst="rect">
            <a:avLst/>
          </a:prstGeom>
          <a:noFill/>
          <a:ln>
            <a:noFill/>
          </a:ln>
        </p:spPr>
      </p:pic>
    </p:spTree>
    <p:extLst>
      <p:ext uri="{BB962C8B-B14F-4D97-AF65-F5344CB8AC3E}">
        <p14:creationId xmlns:p14="http://schemas.microsoft.com/office/powerpoint/2010/main" val="360080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75934" y="3840559"/>
            <a:ext cx="7037033" cy="1107996"/>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El 28.8% de las consultas fue sobre orientaciones en materia de la LGPDPPSO.</a:t>
            </a:r>
          </a:p>
          <a:p>
            <a:pPr algn="just"/>
            <a:endParaRPr lang="es-MX" sz="800" b="1" dirty="0"/>
          </a:p>
          <a:p>
            <a:pPr marL="285750" indent="-285750" algn="just">
              <a:buFont typeface="Wingdings" panose="05000000000000000000" pitchFamily="2" charset="2"/>
              <a:buChar char="q"/>
            </a:pPr>
            <a:r>
              <a:rPr lang="es-MX" b="1" dirty="0"/>
              <a:t>El 22.1% de las consultas otorgadas consistió en seguimiento de solicitudes.</a:t>
            </a:r>
          </a:p>
          <a:p>
            <a:pPr marL="285750" indent="-285750" algn="just">
              <a:buFont typeface="Wingdings" panose="05000000000000000000" pitchFamily="2" charset="2"/>
              <a:buChar char="q"/>
            </a:pPr>
            <a:endParaRPr lang="es-MX" sz="800" b="1" dirty="0"/>
          </a:p>
          <a:p>
            <a:pPr marL="285750" indent="-285750" algn="just">
              <a:buFont typeface="Wingdings" panose="05000000000000000000" pitchFamily="2" charset="2"/>
              <a:buChar char="q"/>
            </a:pPr>
            <a:r>
              <a:rPr lang="es-MX" b="1" dirty="0"/>
              <a:t>El 13.7% de las consultas se dio a orientaciones LFPDPPP.</a:t>
            </a:r>
          </a:p>
          <a:p>
            <a:pPr algn="just"/>
            <a:endParaRPr lang="es-MX" sz="800" b="1" dirty="0"/>
          </a:p>
        </p:txBody>
      </p:sp>
      <p:sp>
        <p:nvSpPr>
          <p:cNvPr id="8"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7. Tipo de Servicio por Canal de Atención</a:t>
            </a:r>
          </a:p>
        </p:txBody>
      </p:sp>
      <p:sp>
        <p:nvSpPr>
          <p:cNvPr id="9" name="CuadroTexto 8"/>
          <p:cNvSpPr txBox="1"/>
          <p:nvPr/>
        </p:nvSpPr>
        <p:spPr>
          <a:xfrm>
            <a:off x="128191" y="3609727"/>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2 Imagen"/>
          <p:cNvPicPr/>
          <p:nvPr>
            <p:extLst>
              <p:ext uri="{D42A27DB-BD31-4B8C-83A1-F6EECF244321}">
                <p14:modId xmlns:p14="http://schemas.microsoft.com/office/powerpoint/2010/main" val="4011742580"/>
              </p:ext>
            </p:extLst>
          </p:nvPr>
        </p:nvPicPr>
        <p:blipFill>
          <a:blip r:embed="rId2"/>
          <a:stretch>
            <a:fillRect/>
          </a:stretch>
        </p:blipFill>
        <p:spPr>
          <a:xfrm>
            <a:off x="75934" y="456183"/>
            <a:ext cx="7037033" cy="3153544"/>
          </a:xfrm>
          <a:prstGeom prst="rect">
            <a:avLst/>
          </a:prstGeom>
        </p:spPr>
      </p:pic>
    </p:spTree>
    <p:extLst>
      <p:ext uri="{BB962C8B-B14F-4D97-AF65-F5344CB8AC3E}">
        <p14:creationId xmlns:p14="http://schemas.microsoft.com/office/powerpoint/2010/main" val="1626425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4446" y="3751128"/>
            <a:ext cx="6990608" cy="1169551"/>
          </a:xfrm>
          <a:prstGeom prst="rect">
            <a:avLst/>
          </a:prstGeom>
          <a:noFill/>
        </p:spPr>
        <p:txBody>
          <a:bodyPr wrap="square" rtlCol="0">
            <a:spAutoFit/>
          </a:bodyPr>
          <a:lstStyle/>
          <a:p>
            <a:pPr algn="just"/>
            <a:r>
              <a:rPr lang="es-MX" b="1" dirty="0"/>
              <a:t>El 93.5% de las consultas brindadas fue resuelta el mismo día, es decir, se le dio solución de manera inmediata, cuantificado en 1,247, de las que el rubro o canal de atención más empleado fue el Tel-INAI, con 1,031.</a:t>
            </a:r>
          </a:p>
          <a:p>
            <a:pPr algn="just"/>
            <a:endParaRPr lang="es-MX" b="1" dirty="0"/>
          </a:p>
          <a:p>
            <a:pPr algn="just"/>
            <a:r>
              <a:rPr lang="es-MX" b="1" dirty="0"/>
              <a:t>El 5.4% de las asesorías atendidas se respondieron entre 1 y 2 días.</a:t>
            </a:r>
          </a:p>
        </p:txBody>
      </p:sp>
      <p:sp>
        <p:nvSpPr>
          <p:cNvPr id="7" name="2 Rectángulo"/>
          <p:cNvSpPr/>
          <p:nvPr/>
        </p:nvSpPr>
        <p:spPr>
          <a:xfrm>
            <a:off x="50351" y="23729"/>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8. Tiempo de respuesta por Canal de Atención</a:t>
            </a:r>
          </a:p>
        </p:txBody>
      </p:sp>
      <p:sp>
        <p:nvSpPr>
          <p:cNvPr id="8" name="CuadroTexto 7"/>
          <p:cNvSpPr txBox="1"/>
          <p:nvPr/>
        </p:nvSpPr>
        <p:spPr>
          <a:xfrm>
            <a:off x="94589" y="3249687"/>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4" name="3 Imagen"/>
          <p:cNvPicPr/>
          <p:nvPr>
            <p:extLst>
              <p:ext uri="{D42A27DB-BD31-4B8C-83A1-F6EECF244321}">
                <p14:modId xmlns:p14="http://schemas.microsoft.com/office/powerpoint/2010/main" val="2406773694"/>
              </p:ext>
            </p:extLst>
          </p:nvPr>
        </p:nvPicPr>
        <p:blipFill>
          <a:blip r:embed="rId2"/>
          <a:stretch>
            <a:fillRect/>
          </a:stretch>
        </p:blipFill>
        <p:spPr>
          <a:xfrm>
            <a:off x="114445" y="456183"/>
            <a:ext cx="6854505" cy="2793504"/>
          </a:xfrm>
          <a:prstGeom prst="rect">
            <a:avLst/>
          </a:prstGeom>
        </p:spPr>
      </p:pic>
    </p:spTree>
    <p:extLst>
      <p:ext uri="{BB962C8B-B14F-4D97-AF65-F5344CB8AC3E}">
        <p14:creationId xmlns:p14="http://schemas.microsoft.com/office/powerpoint/2010/main" val="2854013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9. Tipo de Persona por Canal de Atención</a:t>
            </a:r>
          </a:p>
        </p:txBody>
      </p:sp>
      <p:sp>
        <p:nvSpPr>
          <p:cNvPr id="5" name="CuadroTexto 4"/>
          <p:cNvSpPr txBox="1"/>
          <p:nvPr/>
        </p:nvSpPr>
        <p:spPr>
          <a:xfrm>
            <a:off x="-15825" y="4111168"/>
            <a:ext cx="7136920" cy="1169551"/>
          </a:xfrm>
          <a:prstGeom prst="rect">
            <a:avLst/>
          </a:prstGeom>
          <a:noFill/>
        </p:spPr>
        <p:txBody>
          <a:bodyPr wrap="square" rtlCol="0">
            <a:spAutoFit/>
          </a:bodyPr>
          <a:lstStyle/>
          <a:p>
            <a:pPr algn="just"/>
            <a:r>
              <a:rPr lang="es-MX" b="1" dirty="0"/>
              <a:t>Con 1,314 usuarios, que representan el 98.6% de las asesorías realizadas por el CAS, las personas físicas emplearon como medio principal el Tel-INAI con 1,023, los cuales representaron el 99.2% de las asesorías realizadas.</a:t>
            </a:r>
          </a:p>
          <a:p>
            <a:pPr algn="just"/>
            <a:r>
              <a:rPr lang="es-MX" b="1" dirty="0"/>
              <a:t>El medio empleado por las personas morales fue: Tel-INAI, con 8 usuarios que representaron el 0.8%</a:t>
            </a:r>
          </a:p>
        </p:txBody>
      </p:sp>
      <p:sp>
        <p:nvSpPr>
          <p:cNvPr id="9" name="CuadroTexto 8"/>
          <p:cNvSpPr txBox="1"/>
          <p:nvPr/>
        </p:nvSpPr>
        <p:spPr>
          <a:xfrm>
            <a:off x="128191" y="2112367"/>
            <a:ext cx="5832648"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1 Imagen"/>
          <p:cNvPicPr/>
          <p:nvPr>
            <p:extLst>
              <p:ext uri="{D42A27DB-BD31-4B8C-83A1-F6EECF244321}">
                <p14:modId xmlns:p14="http://schemas.microsoft.com/office/powerpoint/2010/main" val="3723815160"/>
              </p:ext>
            </p:extLst>
          </p:nvPr>
        </p:nvPicPr>
        <p:blipFill>
          <a:blip r:embed="rId2"/>
          <a:stretch>
            <a:fillRect/>
          </a:stretch>
        </p:blipFill>
        <p:spPr>
          <a:xfrm>
            <a:off x="73025" y="2184375"/>
            <a:ext cx="6946900" cy="1872208"/>
          </a:xfrm>
          <a:prstGeom prst="rect">
            <a:avLst/>
          </a:prstGeom>
        </p:spPr>
      </p:pic>
      <p:pic>
        <p:nvPicPr>
          <p:cNvPr id="7" name="6 Imagen"/>
          <p:cNvPicPr/>
          <p:nvPr>
            <p:extLst>
              <p:ext uri="{D42A27DB-BD31-4B8C-83A1-F6EECF244321}">
                <p14:modId xmlns:p14="http://schemas.microsoft.com/office/powerpoint/2010/main" val="4247793506"/>
              </p:ext>
            </p:extLst>
          </p:nvPr>
        </p:nvPicPr>
        <p:blipFill>
          <a:blip r:embed="rId3"/>
          <a:stretch>
            <a:fillRect/>
          </a:stretch>
        </p:blipFill>
        <p:spPr>
          <a:xfrm>
            <a:off x="46708" y="456183"/>
            <a:ext cx="7019925" cy="1656184"/>
          </a:xfrm>
          <a:prstGeom prst="rect">
            <a:avLst/>
          </a:prstGeom>
        </p:spPr>
      </p:pic>
    </p:spTree>
    <p:extLst>
      <p:ext uri="{BB962C8B-B14F-4D97-AF65-F5344CB8AC3E}">
        <p14:creationId xmlns:p14="http://schemas.microsoft.com/office/powerpoint/2010/main" val="1237584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10. Sexo de los Usuarios por Canal de Atención</a:t>
            </a:r>
          </a:p>
        </p:txBody>
      </p:sp>
      <p:sp>
        <p:nvSpPr>
          <p:cNvPr id="7" name="CuadroTexto 6"/>
          <p:cNvSpPr txBox="1"/>
          <p:nvPr/>
        </p:nvSpPr>
        <p:spPr>
          <a:xfrm>
            <a:off x="34574" y="3008109"/>
            <a:ext cx="7019422" cy="2123658"/>
          </a:xfrm>
          <a:prstGeom prst="rect">
            <a:avLst/>
          </a:prstGeom>
          <a:noFill/>
        </p:spPr>
        <p:txBody>
          <a:bodyPr wrap="square" rtlCol="0">
            <a:spAutoFit/>
          </a:bodyPr>
          <a:lstStyle/>
          <a:p>
            <a:pPr algn="just"/>
            <a:r>
              <a:rPr lang="es-MX" sz="1300" b="1" dirty="0"/>
              <a:t>Tel-INAI. Con 1,031 consultas atendidas, los hombres representaron el 54.7%, mientras que las mujeres, el 45.2% ; del restante 0.1% no se obtuvo el dato</a:t>
            </a:r>
          </a:p>
          <a:p>
            <a:pPr algn="just"/>
            <a:endParaRPr lang="es-MX" sz="500" b="1" dirty="0"/>
          </a:p>
          <a:p>
            <a:pPr algn="just"/>
            <a:r>
              <a:rPr lang="es-MX" sz="1300" b="1" dirty="0"/>
              <a:t>Las personas que acudieron de manera presencial al INAI, en su mayoría, fueron hombres que representaron el 64.7% y, las mujeres, el 34.7% de las asesorías otorgadas ; del restante 0.6% no se obtuvo el dato.</a:t>
            </a:r>
          </a:p>
          <a:p>
            <a:pPr algn="just"/>
            <a:endParaRPr lang="es-MX" sz="500" b="1" dirty="0"/>
          </a:p>
          <a:p>
            <a:pPr algn="just"/>
            <a:r>
              <a:rPr lang="es-MX" sz="1300" b="1" dirty="0"/>
              <a:t>Por correo electrónico E-mail el 55.6% de las consultas fueron formuladas por hombres y 33.1%, por mujeres ; del restante 11.3% no se obtuvo el dato. </a:t>
            </a:r>
          </a:p>
          <a:p>
            <a:pPr algn="just"/>
            <a:endParaRPr lang="es-MX" sz="500" b="1" dirty="0"/>
          </a:p>
          <a:p>
            <a:pPr algn="just"/>
            <a:r>
              <a:rPr lang="es-MX" sz="1300" b="1" dirty="0"/>
              <a:t>De la postal recibida el 50.0% de las consultas fueron formuladas por hombres y 50.0%, por mujeres. </a:t>
            </a:r>
          </a:p>
        </p:txBody>
      </p:sp>
      <p:sp>
        <p:nvSpPr>
          <p:cNvPr id="8" name="CuadroTexto 7"/>
          <p:cNvSpPr txBox="1"/>
          <p:nvPr/>
        </p:nvSpPr>
        <p:spPr>
          <a:xfrm>
            <a:off x="94589" y="2673623"/>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1 Imagen"/>
          <p:cNvPicPr/>
          <p:nvPr>
            <p:extLst>
              <p:ext uri="{D42A27DB-BD31-4B8C-83A1-F6EECF244321}">
                <p14:modId xmlns:p14="http://schemas.microsoft.com/office/powerpoint/2010/main" val="1346937983"/>
              </p:ext>
            </p:extLst>
          </p:nvPr>
        </p:nvPicPr>
        <p:blipFill>
          <a:blip r:embed="rId3"/>
          <a:stretch>
            <a:fillRect/>
          </a:stretch>
        </p:blipFill>
        <p:spPr>
          <a:xfrm>
            <a:off x="94589" y="456183"/>
            <a:ext cx="6959407" cy="2217440"/>
          </a:xfrm>
          <a:prstGeom prst="rect">
            <a:avLst/>
          </a:prstGeom>
        </p:spPr>
      </p:pic>
    </p:spTree>
    <p:extLst>
      <p:ext uri="{BB962C8B-B14F-4D97-AF65-F5344CB8AC3E}">
        <p14:creationId xmlns:p14="http://schemas.microsoft.com/office/powerpoint/2010/main" val="1397737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rotWithShape="1">
          <a:blip r:embed="rId2">
            <a:lum bright="70000" contrast="-70000"/>
          </a:blip>
          <a:srcRect r="54408" b="51512"/>
          <a:stretch/>
        </p:blipFill>
        <p:spPr>
          <a:xfrm>
            <a:off x="2630263" y="1392287"/>
            <a:ext cx="1753939" cy="2719174"/>
          </a:xfrm>
          <a:prstGeom prst="rect">
            <a:avLst/>
          </a:prstGeom>
        </p:spPr>
      </p:pic>
      <p:sp>
        <p:nvSpPr>
          <p:cNvPr id="12"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Gráfico. Sexo de los Usuarios por Canal de Atención</a:t>
            </a:r>
          </a:p>
        </p:txBody>
      </p:sp>
      <p:pic>
        <p:nvPicPr>
          <p:cNvPr id="2" name="1 Imagen"/>
          <p:cNvPicPr/>
          <p:nvPr>
            <p:extLst>
              <p:ext uri="{D42A27DB-BD31-4B8C-83A1-F6EECF244321}">
                <p14:modId xmlns:p14="http://schemas.microsoft.com/office/powerpoint/2010/main" val="3995002688"/>
              </p:ext>
            </p:extLst>
          </p:nvPr>
        </p:nvPicPr>
        <p:blipFill>
          <a:blip r:embed="rId3"/>
          <a:stretch>
            <a:fillRect/>
          </a:stretch>
        </p:blipFill>
        <p:spPr>
          <a:xfrm>
            <a:off x="60325" y="387350"/>
            <a:ext cx="3236913" cy="2295525"/>
          </a:xfrm>
          <a:prstGeom prst="rect">
            <a:avLst/>
          </a:prstGeom>
        </p:spPr>
      </p:pic>
      <p:pic>
        <p:nvPicPr>
          <p:cNvPr id="3" name="2 Imagen"/>
          <p:cNvPicPr/>
          <p:nvPr>
            <p:extLst>
              <p:ext uri="{D42A27DB-BD31-4B8C-83A1-F6EECF244321}">
                <p14:modId xmlns:p14="http://schemas.microsoft.com/office/powerpoint/2010/main" val="220759215"/>
              </p:ext>
            </p:extLst>
          </p:nvPr>
        </p:nvPicPr>
        <p:blipFill>
          <a:blip r:embed="rId4"/>
          <a:stretch>
            <a:fillRect/>
          </a:stretch>
        </p:blipFill>
        <p:spPr>
          <a:xfrm>
            <a:off x="3944615" y="384175"/>
            <a:ext cx="3223026" cy="2268000"/>
          </a:xfrm>
          <a:prstGeom prst="rect">
            <a:avLst/>
          </a:prstGeom>
        </p:spPr>
      </p:pic>
      <p:pic>
        <p:nvPicPr>
          <p:cNvPr id="4" name="3 Imagen"/>
          <p:cNvPicPr/>
          <p:nvPr>
            <p:extLst>
              <p:ext uri="{D42A27DB-BD31-4B8C-83A1-F6EECF244321}">
                <p14:modId xmlns:p14="http://schemas.microsoft.com/office/powerpoint/2010/main" val="3996401564"/>
              </p:ext>
            </p:extLst>
          </p:nvPr>
        </p:nvPicPr>
        <p:blipFill>
          <a:blip r:embed="rId5"/>
          <a:stretch>
            <a:fillRect/>
          </a:stretch>
        </p:blipFill>
        <p:spPr>
          <a:xfrm>
            <a:off x="-15825" y="2616423"/>
            <a:ext cx="3565060" cy="2588432"/>
          </a:xfrm>
          <a:prstGeom prst="rect">
            <a:avLst/>
          </a:prstGeom>
        </p:spPr>
      </p:pic>
      <p:pic>
        <p:nvPicPr>
          <p:cNvPr id="5" name="4 Imagen"/>
          <p:cNvPicPr/>
          <p:nvPr>
            <p:extLst>
              <p:ext uri="{D42A27DB-BD31-4B8C-83A1-F6EECF244321}">
                <p14:modId xmlns:p14="http://schemas.microsoft.com/office/powerpoint/2010/main" val="1732066287"/>
              </p:ext>
            </p:extLst>
          </p:nvPr>
        </p:nvPicPr>
        <p:blipFill>
          <a:blip r:embed="rId6"/>
          <a:stretch>
            <a:fillRect/>
          </a:stretch>
        </p:blipFill>
        <p:spPr>
          <a:xfrm>
            <a:off x="3937531" y="2908311"/>
            <a:ext cx="3175436" cy="2300400"/>
          </a:xfrm>
          <a:prstGeom prst="rect">
            <a:avLst/>
          </a:prstGeom>
        </p:spPr>
      </p:pic>
    </p:spTree>
    <p:extLst>
      <p:ext uri="{BB962C8B-B14F-4D97-AF65-F5344CB8AC3E}">
        <p14:creationId xmlns:p14="http://schemas.microsoft.com/office/powerpoint/2010/main" val="3121242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Rectángulo"/>
          <p:cNvSpPr/>
          <p:nvPr/>
        </p:nvSpPr>
        <p:spPr>
          <a:xfrm>
            <a:off x="122422" y="3248813"/>
            <a:ext cx="6944211" cy="1815882"/>
          </a:xfrm>
          <a:prstGeom prst="rect">
            <a:avLst/>
          </a:prstGeom>
        </p:spPr>
        <p:txBody>
          <a:bodyPr wrap="square">
            <a:spAutoFit/>
          </a:bodyPr>
          <a:lstStyle/>
          <a:p>
            <a:pPr marL="285750" indent="-285750" algn="just">
              <a:buFont typeface="Wingdings" panose="05000000000000000000" pitchFamily="2" charset="2"/>
              <a:buChar char="q"/>
            </a:pPr>
            <a:r>
              <a:rPr lang="es-MX" b="1" dirty="0"/>
              <a:t>931 personas proporcionaron información sobre su edad (69.8% de los usuarios atendidos), quienes emplearon en un 86.9% el Tel-INAI, en tanto que el 0.9% lo hizo por E-mail.</a:t>
            </a:r>
          </a:p>
          <a:p>
            <a:pPr marL="285750" indent="-285750" algn="just">
              <a:buFont typeface="Wingdings" panose="05000000000000000000" pitchFamily="2" charset="2"/>
              <a:buChar char="q"/>
            </a:pPr>
            <a:r>
              <a:rPr lang="es-MX" b="1" dirty="0"/>
              <a:t>El 21.1% de las personas tiene entre 40 y 49 años, fue el grupo que más requirió de asesoría.</a:t>
            </a:r>
          </a:p>
          <a:p>
            <a:pPr marL="285750" indent="-285750" algn="just">
              <a:buFont typeface="Wingdings" panose="05000000000000000000" pitchFamily="2" charset="2"/>
              <a:buChar char="q"/>
            </a:pPr>
            <a:r>
              <a:rPr lang="es-MX" b="1" dirty="0"/>
              <a:t>El 20.7% de las personas osciló entre 30 y 39 años.</a:t>
            </a:r>
          </a:p>
          <a:p>
            <a:pPr marL="285750" indent="-285750" algn="just">
              <a:buFont typeface="Wingdings" panose="05000000000000000000" pitchFamily="2" charset="2"/>
              <a:buChar char="q"/>
            </a:pPr>
            <a:r>
              <a:rPr lang="es-MX" b="1" dirty="0"/>
              <a:t>Los usuarios entre 50 y 59 años representaron un 19.5%.</a:t>
            </a:r>
          </a:p>
          <a:p>
            <a:pPr marL="285750" indent="-285750" algn="just">
              <a:buFont typeface="Wingdings" panose="05000000000000000000" pitchFamily="2" charset="2"/>
              <a:buChar char="q"/>
            </a:pPr>
            <a:r>
              <a:rPr lang="es-MX" b="1" dirty="0"/>
              <a:t>24.3% tienen 60 o más años.</a:t>
            </a:r>
          </a:p>
        </p:txBody>
      </p:sp>
      <p:sp>
        <p:nvSpPr>
          <p:cNvPr id="7"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11. Grupo de  Edades de los Usuarios por Canal de Atención</a:t>
            </a:r>
          </a:p>
        </p:txBody>
      </p:sp>
      <p:sp>
        <p:nvSpPr>
          <p:cNvPr id="8" name="CuadroTexto 7"/>
          <p:cNvSpPr txBox="1"/>
          <p:nvPr/>
        </p:nvSpPr>
        <p:spPr>
          <a:xfrm>
            <a:off x="128191" y="2817639"/>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2 Imagen"/>
          <p:cNvPicPr/>
          <p:nvPr>
            <p:extLst>
              <p:ext uri="{D42A27DB-BD31-4B8C-83A1-F6EECF244321}">
                <p14:modId xmlns:p14="http://schemas.microsoft.com/office/powerpoint/2010/main" val="2828009286"/>
              </p:ext>
            </p:extLst>
          </p:nvPr>
        </p:nvPicPr>
        <p:blipFill>
          <a:blip r:embed="rId2"/>
          <a:stretch>
            <a:fillRect/>
          </a:stretch>
        </p:blipFill>
        <p:spPr>
          <a:xfrm>
            <a:off x="122422" y="456183"/>
            <a:ext cx="6944211" cy="2361456"/>
          </a:xfrm>
          <a:prstGeom prst="rect">
            <a:avLst/>
          </a:prstGeom>
        </p:spPr>
      </p:pic>
    </p:spTree>
    <p:extLst>
      <p:ext uri="{BB962C8B-B14F-4D97-AF65-F5344CB8AC3E}">
        <p14:creationId xmlns:p14="http://schemas.microsoft.com/office/powerpoint/2010/main" val="1416719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0" y="3607692"/>
            <a:ext cx="7163589" cy="1384995"/>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La mayor parte de las personas atendidas se encuentran en el rango de 40 a 49 años, que representaron el 21.1%; el 49.5% fueron hombres y el 50.0%, mujeres, ambos con 97 y 98 usuarios.</a:t>
            </a:r>
          </a:p>
          <a:p>
            <a:pPr marL="285750" indent="-285750" algn="just">
              <a:buFont typeface="Wingdings" panose="05000000000000000000" pitchFamily="2" charset="2"/>
              <a:buChar char="q"/>
            </a:pPr>
            <a:r>
              <a:rPr lang="es-MX" b="1" dirty="0"/>
              <a:t>El grupo de 30 a 39 años con 100 y 93 usuarios, 20.7% del total; 51.8% fueron hombres y 48.2%, mujeres.</a:t>
            </a:r>
          </a:p>
          <a:p>
            <a:pPr marL="285750" indent="-285750" algn="just">
              <a:buFont typeface="Wingdings" panose="05000000000000000000" pitchFamily="2" charset="2"/>
              <a:buChar char="q"/>
            </a:pPr>
            <a:r>
              <a:rPr lang="es-MX" b="1" dirty="0"/>
              <a:t>De las personas de 60 años o más, 226 en total, el  60% fueron hombres y el 40%, mujeres.</a:t>
            </a:r>
          </a:p>
        </p:txBody>
      </p:sp>
      <p:sp>
        <p:nvSpPr>
          <p:cNvPr id="8" name="2 Rectángulo"/>
          <p:cNvSpPr/>
          <p:nvPr/>
        </p:nvSpPr>
        <p:spPr>
          <a:xfrm>
            <a:off x="44790"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13. Grupo de  Edades de los Usuarios por Sexo</a:t>
            </a:r>
          </a:p>
        </p:txBody>
      </p:sp>
      <p:sp>
        <p:nvSpPr>
          <p:cNvPr id="7" name="CuadroTexto 6"/>
          <p:cNvSpPr txBox="1"/>
          <p:nvPr/>
        </p:nvSpPr>
        <p:spPr>
          <a:xfrm>
            <a:off x="238605" y="3177679"/>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2 Imagen"/>
          <p:cNvPicPr/>
          <p:nvPr>
            <p:extLst>
              <p:ext uri="{D42A27DB-BD31-4B8C-83A1-F6EECF244321}">
                <p14:modId xmlns:p14="http://schemas.microsoft.com/office/powerpoint/2010/main" val="953810381"/>
              </p:ext>
            </p:extLst>
          </p:nvPr>
        </p:nvPicPr>
        <p:blipFill>
          <a:blip r:embed="rId2"/>
          <a:stretch>
            <a:fillRect/>
          </a:stretch>
        </p:blipFill>
        <p:spPr>
          <a:xfrm>
            <a:off x="200025" y="500063"/>
            <a:ext cx="6769100" cy="2673350"/>
          </a:xfrm>
          <a:prstGeom prst="rect">
            <a:avLst/>
          </a:prstGeom>
        </p:spPr>
      </p:pic>
    </p:spTree>
    <p:extLst>
      <p:ext uri="{BB962C8B-B14F-4D97-AF65-F5344CB8AC3E}">
        <p14:creationId xmlns:p14="http://schemas.microsoft.com/office/powerpoint/2010/main" val="3086814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00199" y="737271"/>
            <a:ext cx="1324883" cy="2954132"/>
          </a:xfrm>
          <a:prstGeom prst="rect">
            <a:avLst/>
          </a:prstGeom>
        </p:spPr>
      </p:pic>
      <p:pic>
        <p:nvPicPr>
          <p:cNvPr id="6" name="Imagen 5"/>
          <p:cNvPicPr>
            <a:picLocks noChangeAspect="1"/>
          </p:cNvPicPr>
          <p:nvPr/>
        </p:nvPicPr>
        <p:blipFill rotWithShape="1">
          <a:blip r:embed="rId3">
            <a:lum bright="70000" contrast="-70000"/>
          </a:blip>
          <a:srcRect r="78731" b="48142"/>
          <a:stretch/>
        </p:blipFill>
        <p:spPr>
          <a:xfrm flipH="1">
            <a:off x="5342195" y="737271"/>
            <a:ext cx="1435159" cy="2954132"/>
          </a:xfrm>
          <a:prstGeom prst="rect">
            <a:avLst/>
          </a:prstGeom>
        </p:spPr>
      </p:pic>
      <p:sp>
        <p:nvSpPr>
          <p:cNvPr id="5"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13. Pirámide de Edades de los Usuarios por Sexo</a:t>
            </a:r>
          </a:p>
        </p:txBody>
      </p:sp>
      <p:sp>
        <p:nvSpPr>
          <p:cNvPr id="4" name="CuadroTexto 3"/>
          <p:cNvSpPr txBox="1"/>
          <p:nvPr/>
        </p:nvSpPr>
        <p:spPr>
          <a:xfrm>
            <a:off x="0" y="4128591"/>
            <a:ext cx="7118799" cy="954107"/>
          </a:xfrm>
          <a:prstGeom prst="rect">
            <a:avLst/>
          </a:prstGeom>
          <a:noFill/>
        </p:spPr>
        <p:txBody>
          <a:bodyPr wrap="square" rtlCol="0">
            <a:spAutoFit/>
          </a:bodyPr>
          <a:lstStyle/>
          <a:p>
            <a:pPr algn="just"/>
            <a:r>
              <a:rPr lang="es-MX" b="1" dirty="0"/>
              <a:t>En el periodo que se reporta, de las 931 personas que proporcionaron su edad, el grupo de 40 a 49 años constituyó un 21.1%, fueron quienes más usaron los canales de atención. La población del rango de 30 a 39 años representó el 20.7 % del total; la población de 60 años o más significó el 24.3%.</a:t>
            </a:r>
          </a:p>
        </p:txBody>
      </p:sp>
      <p:pic>
        <p:nvPicPr>
          <p:cNvPr id="7" name="6 Imagen"/>
          <p:cNvPicPr/>
          <p:nvPr>
            <p:extLst>
              <p:ext uri="{D42A27DB-BD31-4B8C-83A1-F6EECF244321}">
                <p14:modId xmlns:p14="http://schemas.microsoft.com/office/powerpoint/2010/main" val="1404752724"/>
              </p:ext>
            </p:extLst>
          </p:nvPr>
        </p:nvPicPr>
        <p:blipFill>
          <a:blip r:embed="rId4"/>
          <a:stretch>
            <a:fillRect/>
          </a:stretch>
        </p:blipFill>
        <p:spPr>
          <a:xfrm>
            <a:off x="103188" y="485775"/>
            <a:ext cx="6962775" cy="3632200"/>
          </a:xfrm>
          <a:prstGeom prst="rect">
            <a:avLst/>
          </a:prstGeom>
        </p:spPr>
      </p:pic>
    </p:spTree>
    <p:extLst>
      <p:ext uri="{BB962C8B-B14F-4D97-AF65-F5344CB8AC3E}">
        <p14:creationId xmlns:p14="http://schemas.microsoft.com/office/powerpoint/2010/main" val="2349149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14. Escolaridad de los Usuarios</a:t>
            </a:r>
          </a:p>
        </p:txBody>
      </p:sp>
      <p:sp>
        <p:nvSpPr>
          <p:cNvPr id="2" name="CuadroTexto 1"/>
          <p:cNvSpPr txBox="1"/>
          <p:nvPr/>
        </p:nvSpPr>
        <p:spPr>
          <a:xfrm>
            <a:off x="79142" y="4056583"/>
            <a:ext cx="7033825" cy="1169551"/>
          </a:xfrm>
          <a:prstGeom prst="rect">
            <a:avLst/>
          </a:prstGeom>
          <a:noFill/>
        </p:spPr>
        <p:txBody>
          <a:bodyPr wrap="square" rtlCol="0">
            <a:spAutoFit/>
          </a:bodyPr>
          <a:lstStyle/>
          <a:p>
            <a:pPr marL="285750" indent="-285750">
              <a:buFont typeface="Wingdings" panose="05000000000000000000" pitchFamily="2" charset="2"/>
              <a:buChar char="q"/>
            </a:pPr>
            <a:r>
              <a:rPr lang="es-MX" b="1" dirty="0"/>
              <a:t>El 46.3% de los usuarios del CAS afirmó tener licenciatura.</a:t>
            </a:r>
          </a:p>
          <a:p>
            <a:pPr marL="285750" indent="-285750">
              <a:buFont typeface="Wingdings" panose="05000000000000000000" pitchFamily="2" charset="2"/>
              <a:buChar char="q"/>
            </a:pPr>
            <a:endParaRPr lang="es-MX" b="1" dirty="0"/>
          </a:p>
          <a:p>
            <a:pPr marL="285750" indent="-285750">
              <a:buFont typeface="Wingdings" panose="05000000000000000000" pitchFamily="2" charset="2"/>
              <a:buChar char="q"/>
            </a:pPr>
            <a:r>
              <a:rPr lang="es-MX" b="1" dirty="0"/>
              <a:t>El 27.2% manifestó estudios de nivel medio superior.</a:t>
            </a:r>
          </a:p>
          <a:p>
            <a:endParaRPr lang="es-MX" b="1" dirty="0"/>
          </a:p>
          <a:p>
            <a:pPr marL="285750" indent="-285750">
              <a:buFont typeface="Wingdings" panose="05000000000000000000" pitchFamily="2" charset="2"/>
              <a:buChar char="q"/>
            </a:pPr>
            <a:r>
              <a:rPr lang="es-MX" b="1" dirty="0"/>
              <a:t>El 11.5% cuenta con educación secundaria.</a:t>
            </a:r>
          </a:p>
        </p:txBody>
      </p:sp>
      <p:sp>
        <p:nvSpPr>
          <p:cNvPr id="9" name="CuadroTexto 8"/>
          <p:cNvSpPr txBox="1"/>
          <p:nvPr/>
        </p:nvSpPr>
        <p:spPr>
          <a:xfrm>
            <a:off x="102879" y="2319099"/>
            <a:ext cx="2736304" cy="3693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2 Imagen"/>
          <p:cNvPicPr/>
          <p:nvPr>
            <p:extLst>
              <p:ext uri="{D42A27DB-BD31-4B8C-83A1-F6EECF244321}">
                <p14:modId xmlns:p14="http://schemas.microsoft.com/office/powerpoint/2010/main" val="2205367063"/>
              </p:ext>
            </p:extLst>
          </p:nvPr>
        </p:nvPicPr>
        <p:blipFill>
          <a:blip r:embed="rId3"/>
          <a:stretch>
            <a:fillRect/>
          </a:stretch>
        </p:blipFill>
        <p:spPr>
          <a:xfrm>
            <a:off x="204788" y="1464295"/>
            <a:ext cx="6856412" cy="2577480"/>
          </a:xfrm>
          <a:prstGeom prst="rect">
            <a:avLst/>
          </a:prstGeom>
        </p:spPr>
      </p:pic>
      <p:pic>
        <p:nvPicPr>
          <p:cNvPr id="7" name="6 Imagen"/>
          <p:cNvPicPr/>
          <p:nvPr>
            <p:extLst>
              <p:ext uri="{D42A27DB-BD31-4B8C-83A1-F6EECF244321}">
                <p14:modId xmlns:p14="http://schemas.microsoft.com/office/powerpoint/2010/main" val="3742158613"/>
              </p:ext>
            </p:extLst>
          </p:nvPr>
        </p:nvPicPr>
        <p:blipFill>
          <a:blip r:embed="rId4"/>
          <a:stretch>
            <a:fillRect/>
          </a:stretch>
        </p:blipFill>
        <p:spPr>
          <a:xfrm>
            <a:off x="98425" y="381000"/>
            <a:ext cx="2916238" cy="1938338"/>
          </a:xfrm>
          <a:prstGeom prst="rect">
            <a:avLst/>
          </a:prstGeom>
        </p:spPr>
      </p:pic>
    </p:spTree>
    <p:extLst>
      <p:ext uri="{BB962C8B-B14F-4D97-AF65-F5344CB8AC3E}">
        <p14:creationId xmlns:p14="http://schemas.microsoft.com/office/powerpoint/2010/main" val="3091760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9439" y="-13667"/>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15. Escolaridad de los Usuarios por canal de atención</a:t>
            </a:r>
          </a:p>
        </p:txBody>
      </p:sp>
      <p:sp>
        <p:nvSpPr>
          <p:cNvPr id="4" name="CuadroTexto 3"/>
          <p:cNvSpPr txBox="1"/>
          <p:nvPr/>
        </p:nvSpPr>
        <p:spPr>
          <a:xfrm>
            <a:off x="27253" y="3679700"/>
            <a:ext cx="6998119" cy="1384995"/>
          </a:xfrm>
          <a:prstGeom prst="rect">
            <a:avLst/>
          </a:prstGeom>
          <a:noFill/>
        </p:spPr>
        <p:txBody>
          <a:bodyPr wrap="square" rtlCol="0">
            <a:spAutoFit/>
          </a:bodyPr>
          <a:lstStyle/>
          <a:p>
            <a:pPr algn="just"/>
            <a:r>
              <a:rPr lang="es-MX" sz="1200" b="1" dirty="0"/>
              <a:t>934 usuarios proporcionaron datos, de los cuales, la licenciatura fue el grado de mayor representación con 432 usuarios, que equivalió al 46.3% del subtotal, el cual empleó como canal de atención preferido al Tel-INAI con un 89.1%, con respecto de otros canales de atención.</a:t>
            </a:r>
          </a:p>
          <a:p>
            <a:pPr algn="just"/>
            <a:endParaRPr lang="es-MX" sz="1200" b="1" dirty="0"/>
          </a:p>
          <a:p>
            <a:pPr algn="just"/>
            <a:r>
              <a:rPr lang="es-MX" sz="1200" b="1" dirty="0"/>
              <a:t>Nivel medio superior. De los 254 usuarios que otorgaron el dato respecto del subtotal, el 83.1% prefirió el canal de atención Tel-INAI; de igual manera, los usuarios con grado escolar de secundaria, que representaron el 11.5% de los usuarios, existió un mayor uso del canal de atención Tel-INAI con un 72.9 %.</a:t>
            </a:r>
          </a:p>
        </p:txBody>
      </p:sp>
      <p:sp>
        <p:nvSpPr>
          <p:cNvPr id="7" name="CuadroTexto 6"/>
          <p:cNvSpPr txBox="1"/>
          <p:nvPr/>
        </p:nvSpPr>
        <p:spPr>
          <a:xfrm>
            <a:off x="128191" y="3192487"/>
            <a:ext cx="632847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1 Imagen"/>
          <p:cNvPicPr/>
          <p:nvPr>
            <p:extLst>
              <p:ext uri="{D42A27DB-BD31-4B8C-83A1-F6EECF244321}">
                <p14:modId xmlns:p14="http://schemas.microsoft.com/office/powerpoint/2010/main" val="2066528520"/>
              </p:ext>
            </p:extLst>
          </p:nvPr>
        </p:nvPicPr>
        <p:blipFill>
          <a:blip r:embed="rId2"/>
          <a:stretch>
            <a:fillRect/>
          </a:stretch>
        </p:blipFill>
        <p:spPr>
          <a:xfrm>
            <a:off x="128191" y="456183"/>
            <a:ext cx="6897181" cy="2736304"/>
          </a:xfrm>
          <a:prstGeom prst="rect">
            <a:avLst/>
          </a:prstGeom>
        </p:spPr>
      </p:pic>
    </p:spTree>
    <p:extLst>
      <p:ext uri="{BB962C8B-B14F-4D97-AF65-F5344CB8AC3E}">
        <p14:creationId xmlns:p14="http://schemas.microsoft.com/office/powerpoint/2010/main" val="64237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416223" y="361637"/>
            <a:ext cx="5976664" cy="6906861"/>
          </a:xfrm>
          <a:prstGeom prst="rect">
            <a:avLst/>
          </a:prstGeom>
          <a:noFill/>
        </p:spPr>
        <p:txBody>
          <a:bodyPr wrap="square" rtlCol="0">
            <a:spAutoFit/>
          </a:bodyPr>
          <a:lstStyle/>
          <a:p>
            <a:pPr marL="342900" indent="-342900" algn="just">
              <a:buFont typeface="+mj-lt"/>
              <a:buAutoNum type="arabicPeriod"/>
            </a:pPr>
            <a:r>
              <a:rPr lang="es-MX" sz="1600" dirty="0"/>
              <a:t>Introducción.</a:t>
            </a:r>
            <a:endParaRPr lang="es-MX" sz="500" dirty="0"/>
          </a:p>
          <a:p>
            <a:pPr marL="342900" indent="-342900" algn="just">
              <a:buFont typeface="+mj-lt"/>
              <a:buAutoNum type="arabicPeriod"/>
            </a:pPr>
            <a:r>
              <a:rPr lang="es-MX" sz="1600" dirty="0"/>
              <a:t>Tipo de Servicios.</a:t>
            </a:r>
            <a:endParaRPr lang="es-MX" sz="500" dirty="0"/>
          </a:p>
          <a:p>
            <a:pPr marL="342900" indent="-342900" algn="just">
              <a:buFont typeface="+mj-lt"/>
              <a:buAutoNum type="arabicPeriod"/>
            </a:pPr>
            <a:r>
              <a:rPr lang="es-MX" sz="1600" dirty="0"/>
              <a:t>Total Asesorías y servicios otorgados por día. </a:t>
            </a:r>
          </a:p>
          <a:p>
            <a:pPr marL="342900" indent="-342900" algn="just">
              <a:buFont typeface="+mj-lt"/>
              <a:buAutoNum type="arabicPeriod"/>
            </a:pPr>
            <a:r>
              <a:rPr lang="es-MX" sz="1600" dirty="0"/>
              <a:t>Solicitudes presentadas</a:t>
            </a:r>
          </a:p>
          <a:p>
            <a:pPr marL="342900" indent="-342900" algn="just">
              <a:buFont typeface="+mj-lt"/>
              <a:buAutoNum type="arabicPeriod"/>
            </a:pPr>
            <a:r>
              <a:rPr lang="es-MX" sz="1600" dirty="0"/>
              <a:t>Total de Asesorías por Canal de Atención.</a:t>
            </a:r>
          </a:p>
          <a:p>
            <a:pPr marL="342900" indent="-342900" algn="just">
              <a:buFont typeface="+mj-lt"/>
              <a:buAutoNum type="arabicPeriod"/>
            </a:pPr>
            <a:r>
              <a:rPr lang="es-MX" sz="1600" dirty="0"/>
              <a:t>Asesorías por Canal de Atención por día.</a:t>
            </a:r>
            <a:endParaRPr lang="es-MX" sz="500" dirty="0"/>
          </a:p>
          <a:p>
            <a:pPr marL="342900" indent="-342900" algn="just">
              <a:buFont typeface="+mj-lt"/>
              <a:buAutoNum type="arabicPeriod"/>
            </a:pPr>
            <a:r>
              <a:rPr lang="es-MX" sz="1600" dirty="0"/>
              <a:t>Tipo de Servicio por Canal de Atención.</a:t>
            </a:r>
            <a:endParaRPr lang="es-MX" sz="500" dirty="0"/>
          </a:p>
          <a:p>
            <a:pPr marL="342900" indent="-342900" algn="just">
              <a:buFont typeface="+mj-lt"/>
              <a:buAutoNum type="arabicPeriod"/>
            </a:pPr>
            <a:r>
              <a:rPr lang="es-MX" sz="1600" dirty="0"/>
              <a:t>Tiempo de respuesta por Canal de Atención.</a:t>
            </a:r>
          </a:p>
          <a:p>
            <a:pPr marL="342900" indent="-342900" algn="just">
              <a:buFont typeface="+mj-lt"/>
              <a:buAutoNum type="arabicPeriod"/>
            </a:pPr>
            <a:r>
              <a:rPr lang="es-MX" sz="1600" dirty="0"/>
              <a:t>Tipo de Persona por Canal de Atención.</a:t>
            </a:r>
            <a:endParaRPr lang="es-MX" sz="500" dirty="0"/>
          </a:p>
          <a:p>
            <a:pPr marL="342900" indent="-342900" algn="just">
              <a:buFont typeface="+mj-lt"/>
              <a:buAutoNum type="arabicPeriod"/>
            </a:pPr>
            <a:r>
              <a:rPr lang="es-MX" sz="1600" dirty="0"/>
              <a:t>Sexo de los Usuarios por Canal de Atención.</a:t>
            </a:r>
          </a:p>
          <a:p>
            <a:pPr marL="342900" indent="-342900" algn="just">
              <a:buFont typeface="+mj-lt"/>
              <a:buAutoNum type="arabicPeriod"/>
            </a:pPr>
            <a:r>
              <a:rPr lang="es-MX" sz="1600" dirty="0"/>
              <a:t>Grupo de  Edades de los Usuarios por Canal de Atención.</a:t>
            </a:r>
          </a:p>
          <a:p>
            <a:pPr marL="342900" indent="-342900" algn="just">
              <a:buFont typeface="+mj-lt"/>
              <a:buAutoNum type="arabicPeriod"/>
            </a:pPr>
            <a:r>
              <a:rPr lang="es-MX" sz="1600" dirty="0"/>
              <a:t>Grupo de  Edades de los Usuarios por sexo.</a:t>
            </a:r>
          </a:p>
          <a:p>
            <a:pPr marL="342900" indent="-342900" algn="just">
              <a:buFont typeface="+mj-lt"/>
              <a:buAutoNum type="arabicPeriod"/>
            </a:pPr>
            <a:r>
              <a:rPr lang="es-MX" sz="1600" dirty="0"/>
              <a:t>Pirámide de Edades de los Usuarios por sexo.</a:t>
            </a:r>
          </a:p>
          <a:p>
            <a:pPr marL="342900" indent="-342900" algn="just">
              <a:buFont typeface="+mj-lt"/>
              <a:buAutoNum type="arabicPeriod"/>
            </a:pPr>
            <a:r>
              <a:rPr lang="es-MX" sz="1600" dirty="0"/>
              <a:t>Escolaridad de los Usuarios.</a:t>
            </a:r>
          </a:p>
          <a:p>
            <a:pPr marL="342900" indent="-342900" algn="just">
              <a:buFont typeface="+mj-lt"/>
              <a:buAutoNum type="arabicPeriod"/>
            </a:pPr>
            <a:r>
              <a:rPr lang="es-MX" sz="1600" dirty="0"/>
              <a:t>Escolaridad de los Usuarios por canal de atención.</a:t>
            </a:r>
          </a:p>
          <a:p>
            <a:pPr marL="342900" indent="-342900" algn="just">
              <a:buFont typeface="+mj-lt"/>
              <a:buAutoNum type="arabicPeriod"/>
            </a:pPr>
            <a:r>
              <a:rPr lang="es-MX" sz="1600" dirty="0"/>
              <a:t>Asesoría por Entidad Federativa.</a:t>
            </a:r>
          </a:p>
          <a:p>
            <a:pPr marL="342900" indent="-342900" algn="just">
              <a:buFont typeface="+mj-lt"/>
              <a:buAutoNum type="arabicPeriod"/>
            </a:pPr>
            <a:r>
              <a:rPr lang="es-MX" sz="1600" dirty="0"/>
              <a:t>Evaluación de la atención vía Tel-INAI.</a:t>
            </a:r>
          </a:p>
          <a:p>
            <a:pPr marL="342900" indent="-342900" algn="just">
              <a:buFont typeface="+mj-lt"/>
              <a:buAutoNum type="arabicPeriod"/>
            </a:pPr>
            <a:r>
              <a:rPr lang="es-MX" sz="1600" dirty="0"/>
              <a:t>Evaluación de la atención vía Presencial.</a:t>
            </a:r>
          </a:p>
          <a:p>
            <a:pPr marL="342900" indent="-342900" algn="just">
              <a:buFont typeface="+mj-lt"/>
              <a:buAutoNum type="arabicPeriod"/>
            </a:pPr>
            <a:r>
              <a:rPr lang="es-MX" sz="1600" dirty="0"/>
              <a:t>Anexo Detalle de Servicios por Agente. </a:t>
            </a:r>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p:txBody>
      </p:sp>
      <p:sp>
        <p:nvSpPr>
          <p:cNvPr id="3" name="2 Rectángulo"/>
          <p:cNvSpPr/>
          <p:nvPr/>
        </p:nvSpPr>
        <p:spPr>
          <a:xfrm>
            <a:off x="-5832" y="0"/>
            <a:ext cx="7118799" cy="361637"/>
          </a:xfrm>
          <a:prstGeom prst="rect">
            <a:avLst/>
          </a:prstGeom>
        </p:spPr>
        <p:txBody>
          <a:bodyPr wrap="square">
            <a:spAutoFit/>
          </a:bodyPr>
          <a:lstStyle/>
          <a:p>
            <a:pPr algn="ctr"/>
            <a:r>
              <a:rPr lang="es-MX" sz="175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Contenido</a:t>
            </a:r>
          </a:p>
        </p:txBody>
      </p:sp>
    </p:spTree>
    <p:extLst>
      <p:ext uri="{BB962C8B-B14F-4D97-AF65-F5344CB8AC3E}">
        <p14:creationId xmlns:p14="http://schemas.microsoft.com/office/powerpoint/2010/main" val="3842913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584575" y="448627"/>
            <a:ext cx="3456384" cy="4401205"/>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En el periodo que se informa, 1,018 usuarios proporcionaron información sobre la entidad de donde requirió la consulta (lo que representó el 76.4% de las personas atendidas), en tanto que 315 no proporcionaron información, lo que representó el 23.6%. </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54% de los usuarios fue de la Ciudad de México, Estado de México, Jalisco, Veracruz y Nuevo León.</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28.5% de los usuarios corresponde al resto del país.</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0.2% de los usuarios son extranjeros</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Los estados de donde se advirtió un uso muy escaso de las consultas del CAS son Durango, Tlaxcala y Zacatecas.</a:t>
            </a:r>
          </a:p>
        </p:txBody>
      </p:sp>
      <p:sp>
        <p:nvSpPr>
          <p:cNvPr id="6"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16. Asesoría por Entidad Federativa</a:t>
            </a:r>
          </a:p>
        </p:txBody>
      </p:sp>
      <p:pic>
        <p:nvPicPr>
          <p:cNvPr id="2" name="1 Imagen"/>
          <p:cNvPicPr/>
          <p:nvPr>
            <p:extLst>
              <p:ext uri="{D42A27DB-BD31-4B8C-83A1-F6EECF244321}">
                <p14:modId xmlns:p14="http://schemas.microsoft.com/office/powerpoint/2010/main" val="912480742"/>
              </p:ext>
            </p:extLst>
          </p:nvPr>
        </p:nvPicPr>
        <p:blipFill>
          <a:blip r:embed="rId3"/>
          <a:stretch>
            <a:fillRect/>
          </a:stretch>
        </p:blipFill>
        <p:spPr>
          <a:xfrm>
            <a:off x="55563" y="449263"/>
            <a:ext cx="3448050" cy="4759325"/>
          </a:xfrm>
          <a:prstGeom prst="rect">
            <a:avLst/>
          </a:prstGeom>
        </p:spPr>
      </p:pic>
    </p:spTree>
    <p:extLst>
      <p:ext uri="{BB962C8B-B14F-4D97-AF65-F5344CB8AC3E}">
        <p14:creationId xmlns:p14="http://schemas.microsoft.com/office/powerpoint/2010/main" val="129042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17. Evaluación de la atención vía Tel-INAI</a:t>
            </a:r>
          </a:p>
        </p:txBody>
      </p:sp>
      <p:sp>
        <p:nvSpPr>
          <p:cNvPr id="5" name="7 Rectángulo"/>
          <p:cNvSpPr/>
          <p:nvPr/>
        </p:nvSpPr>
        <p:spPr>
          <a:xfrm>
            <a:off x="200199" y="3012464"/>
            <a:ext cx="6750867" cy="2123658"/>
          </a:xfrm>
          <a:prstGeom prst="rect">
            <a:avLst/>
          </a:prstGeom>
        </p:spPr>
        <p:txBody>
          <a:bodyPr wrap="square">
            <a:spAutoFit/>
          </a:bodyPr>
          <a:lstStyle/>
          <a:p>
            <a:pPr marL="285750" indent="-285750" algn="just">
              <a:buFont typeface="Wingdings" panose="05000000000000000000" pitchFamily="2" charset="2"/>
              <a:buChar char="q"/>
            </a:pPr>
            <a:r>
              <a:rPr lang="es-MX" b="1" dirty="0"/>
              <a:t>La calificación promedio que los usuarios dieron a las asesorías recibidas vía Tel-INAI, fue de 9.3 en una escala de 0 a 10.</a:t>
            </a:r>
          </a:p>
          <a:p>
            <a:pPr marL="285750" indent="-285750" algn="just">
              <a:buFont typeface="Wingdings" panose="05000000000000000000" pitchFamily="2" charset="2"/>
              <a:buChar char="q"/>
            </a:pPr>
            <a:endParaRPr lang="es-MX" sz="1000" b="1" dirty="0"/>
          </a:p>
          <a:p>
            <a:pPr marL="285750" indent="-285750" algn="just">
              <a:buFont typeface="Wingdings" panose="05000000000000000000" pitchFamily="2" charset="2"/>
              <a:buChar char="q"/>
            </a:pPr>
            <a:r>
              <a:rPr lang="es-MX" b="1" dirty="0"/>
              <a:t> calificación sobre la atención recibida y la amabilidad resultó de 9.8, en una escala de 0 a 10.</a:t>
            </a:r>
          </a:p>
          <a:p>
            <a:pPr algn="just"/>
            <a:endParaRPr lang="es-MX" sz="1000" b="1" dirty="0"/>
          </a:p>
          <a:p>
            <a:pPr marL="285750" indent="-285750" algn="just">
              <a:buFont typeface="Wingdings" panose="05000000000000000000" pitchFamily="2" charset="2"/>
              <a:buChar char="q"/>
            </a:pPr>
            <a:r>
              <a:rPr lang="es-MX" b="1" dirty="0"/>
              <a:t>La preparación del asesor y si considera que la asesoría fue suficiente tuvo una calificación de 9.5.</a:t>
            </a:r>
          </a:p>
          <a:p>
            <a:pPr algn="just"/>
            <a:endParaRPr lang="es-MX" b="1" dirty="0"/>
          </a:p>
          <a:p>
            <a:pPr marL="285750" indent="-285750" algn="just">
              <a:buFont typeface="Wingdings" panose="05000000000000000000" pitchFamily="2" charset="2"/>
              <a:buChar char="q"/>
            </a:pPr>
            <a:r>
              <a:rPr lang="es-MX" b="1" dirty="0"/>
              <a:t> El tiempo en espera para ser atendido fue de 8,  así que es un área de oportunidad.</a:t>
            </a:r>
          </a:p>
        </p:txBody>
      </p:sp>
      <p:pic>
        <p:nvPicPr>
          <p:cNvPr id="3" name="2 Imagen"/>
          <p:cNvPicPr/>
          <p:nvPr>
            <p:extLst>
              <p:ext uri="{D42A27DB-BD31-4B8C-83A1-F6EECF244321}">
                <p14:modId xmlns:p14="http://schemas.microsoft.com/office/powerpoint/2010/main" val="3588261385"/>
              </p:ext>
            </p:extLst>
          </p:nvPr>
        </p:nvPicPr>
        <p:blipFill>
          <a:blip r:embed="rId2"/>
          <a:stretch>
            <a:fillRect/>
          </a:stretch>
        </p:blipFill>
        <p:spPr>
          <a:xfrm>
            <a:off x="218085" y="358287"/>
            <a:ext cx="6745374" cy="2357433"/>
          </a:xfrm>
          <a:prstGeom prst="rect">
            <a:avLst/>
          </a:prstGeom>
        </p:spPr>
      </p:pic>
    </p:spTree>
    <p:extLst>
      <p:ext uri="{BB962C8B-B14F-4D97-AF65-F5344CB8AC3E}">
        <p14:creationId xmlns:p14="http://schemas.microsoft.com/office/powerpoint/2010/main" val="3925228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Rectángulo"/>
          <p:cNvSpPr/>
          <p:nvPr/>
        </p:nvSpPr>
        <p:spPr>
          <a:xfrm>
            <a:off x="-64804"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Gráfico. Evaluación del Servicio de Tel-INAI</a:t>
            </a:r>
          </a:p>
        </p:txBody>
      </p:sp>
      <p:sp>
        <p:nvSpPr>
          <p:cNvPr id="6" name="CuadroTexto 5"/>
          <p:cNvSpPr txBox="1"/>
          <p:nvPr/>
        </p:nvSpPr>
        <p:spPr>
          <a:xfrm>
            <a:off x="200199" y="3608273"/>
            <a:ext cx="6840760" cy="1384995"/>
          </a:xfrm>
          <a:prstGeom prst="rect">
            <a:avLst/>
          </a:prstGeom>
          <a:noFill/>
        </p:spPr>
        <p:txBody>
          <a:bodyPr wrap="square" rtlCol="0">
            <a:spAutoFit/>
          </a:bodyPr>
          <a:lstStyle/>
          <a:p>
            <a:r>
              <a:rPr lang="es-MX" b="1" dirty="0"/>
              <a:t>En la gráfica, se observa que la atención recibida, la amabilidad del asesor la preparación del asesor, y considera si ala atención fue suficiente, se encuentran  por arriba de la calificación promedio, que es de 9.3 sobre 10 puntos.</a:t>
            </a:r>
          </a:p>
          <a:p>
            <a:endParaRPr lang="es-MX" b="1" dirty="0"/>
          </a:p>
          <a:p>
            <a:r>
              <a:rPr lang="es-MX" b="1" dirty="0"/>
              <a:t>Sin embargo, existe un área de oportunidad para mejorar en el tiempo de espera para ser atendido, que se encuentran debajo del promedio.</a:t>
            </a:r>
          </a:p>
        </p:txBody>
      </p:sp>
      <p:pic>
        <p:nvPicPr>
          <p:cNvPr id="2" name="1 Imagen"/>
          <p:cNvPicPr/>
          <p:nvPr>
            <p:extLst>
              <p:ext uri="{D42A27DB-BD31-4B8C-83A1-F6EECF244321}">
                <p14:modId xmlns:p14="http://schemas.microsoft.com/office/powerpoint/2010/main" val="458955978"/>
              </p:ext>
            </p:extLst>
          </p:nvPr>
        </p:nvPicPr>
        <p:blipFill>
          <a:blip r:embed="rId2"/>
          <a:stretch>
            <a:fillRect/>
          </a:stretch>
        </p:blipFill>
        <p:spPr>
          <a:xfrm>
            <a:off x="138509" y="463436"/>
            <a:ext cx="6902450" cy="3144837"/>
          </a:xfrm>
          <a:prstGeom prst="rect">
            <a:avLst/>
          </a:prstGeom>
        </p:spPr>
      </p:pic>
    </p:spTree>
    <p:extLst>
      <p:ext uri="{BB962C8B-B14F-4D97-AF65-F5344CB8AC3E}">
        <p14:creationId xmlns:p14="http://schemas.microsoft.com/office/powerpoint/2010/main" val="1654908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18. Evaluación del Servicio Presencial</a:t>
            </a:r>
          </a:p>
        </p:txBody>
      </p:sp>
      <p:sp>
        <p:nvSpPr>
          <p:cNvPr id="7" name="7 Rectángulo"/>
          <p:cNvSpPr/>
          <p:nvPr/>
        </p:nvSpPr>
        <p:spPr>
          <a:xfrm>
            <a:off x="145188" y="3233424"/>
            <a:ext cx="6816757" cy="1754326"/>
          </a:xfrm>
          <a:prstGeom prst="rect">
            <a:avLst/>
          </a:prstGeom>
        </p:spPr>
        <p:txBody>
          <a:bodyPr wrap="square">
            <a:spAutoFit/>
          </a:bodyPr>
          <a:lstStyle/>
          <a:p>
            <a:pPr marL="285750" indent="-285750" algn="just">
              <a:buFont typeface="Wingdings" panose="05000000000000000000" pitchFamily="2" charset="2"/>
              <a:buChar char="q"/>
            </a:pPr>
            <a:r>
              <a:rPr lang="es-MX" b="1" dirty="0"/>
              <a:t>La calificación promedio que los usuarios dan al servicio presencial recibido es de 9.7% en una escala de 0 a 10.0</a:t>
            </a:r>
          </a:p>
          <a:p>
            <a:pPr marL="285750" indent="-285750" algn="just">
              <a:buFont typeface="Wingdings" panose="05000000000000000000" pitchFamily="2" charset="2"/>
              <a:buChar char="q"/>
            </a:pPr>
            <a:endParaRPr lang="es-MX" sz="500" b="1" dirty="0"/>
          </a:p>
          <a:p>
            <a:pPr marL="285750" indent="-285750" algn="just">
              <a:buFont typeface="Wingdings" panose="05000000000000000000" pitchFamily="2" charset="2"/>
              <a:buChar char="q"/>
            </a:pPr>
            <a:r>
              <a:rPr lang="es-MX" b="1" dirty="0"/>
              <a:t>La atención recibida, la amabilidad del asesor y capacidad para resolver dudas tiene 9.8 de calificación, en una escala de 0 al 10.</a:t>
            </a:r>
          </a:p>
          <a:p>
            <a:pPr marL="285750" indent="-285750" algn="just">
              <a:buFont typeface="Wingdings" panose="05000000000000000000" pitchFamily="2" charset="2"/>
              <a:buChar char="q"/>
            </a:pPr>
            <a:endParaRPr lang="es-MX" sz="500" b="1" dirty="0"/>
          </a:p>
          <a:p>
            <a:pPr marL="285750" indent="-285750" algn="just">
              <a:buFont typeface="Wingdings" panose="05000000000000000000" pitchFamily="2" charset="2"/>
              <a:buChar char="q"/>
            </a:pPr>
            <a:r>
              <a:rPr lang="es-MX" b="1" dirty="0"/>
              <a:t>Si su duda fue aclarada tuvo una calificación de 9.6; y el tiempo de espera para ser atendido obtuvo una calificación del 9.3, por lo que representan un área de oportunidad para para ser mejoradas.</a:t>
            </a:r>
          </a:p>
        </p:txBody>
      </p:sp>
      <p:pic>
        <p:nvPicPr>
          <p:cNvPr id="3" name="2 Imagen"/>
          <p:cNvPicPr/>
          <p:nvPr>
            <p:extLst>
              <p:ext uri="{D42A27DB-BD31-4B8C-83A1-F6EECF244321}">
                <p14:modId xmlns:p14="http://schemas.microsoft.com/office/powerpoint/2010/main" val="58910525"/>
              </p:ext>
            </p:extLst>
          </p:nvPr>
        </p:nvPicPr>
        <p:blipFill>
          <a:blip r:embed="rId3"/>
          <a:stretch>
            <a:fillRect/>
          </a:stretch>
        </p:blipFill>
        <p:spPr>
          <a:xfrm>
            <a:off x="145188" y="465832"/>
            <a:ext cx="6816757" cy="2592288"/>
          </a:xfrm>
          <a:prstGeom prst="rect">
            <a:avLst/>
          </a:prstGeom>
        </p:spPr>
      </p:pic>
    </p:spTree>
    <p:extLst>
      <p:ext uri="{BB962C8B-B14F-4D97-AF65-F5344CB8AC3E}">
        <p14:creationId xmlns:p14="http://schemas.microsoft.com/office/powerpoint/2010/main" val="2008680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Gráfico. Evaluación de la atención vía Presencial</a:t>
            </a:r>
          </a:p>
        </p:txBody>
      </p:sp>
      <p:sp>
        <p:nvSpPr>
          <p:cNvPr id="6" name="CuadroTexto 5"/>
          <p:cNvSpPr txBox="1"/>
          <p:nvPr/>
        </p:nvSpPr>
        <p:spPr>
          <a:xfrm>
            <a:off x="77004" y="3840559"/>
            <a:ext cx="7035963" cy="1169551"/>
          </a:xfrm>
          <a:prstGeom prst="rect">
            <a:avLst/>
          </a:prstGeom>
          <a:noFill/>
        </p:spPr>
        <p:txBody>
          <a:bodyPr wrap="square" rtlCol="0">
            <a:spAutoFit/>
          </a:bodyPr>
          <a:lstStyle/>
          <a:p>
            <a:r>
              <a:rPr lang="es-MX" b="1" dirty="0"/>
              <a:t>En la gráfica, se observa que la atención recibida, la amabilidad y la capacidad de asesor fueron evaluados por encima del promedio.</a:t>
            </a:r>
          </a:p>
          <a:p>
            <a:endParaRPr lang="es-MX" b="1" dirty="0"/>
          </a:p>
          <a:p>
            <a:r>
              <a:rPr lang="es-MX" b="1" dirty="0"/>
              <a:t>Sin embargo, existe un área de oportunidad para mejorar el tiempo de espera para ser atendido, que se encuentra por debajo del promedio general. </a:t>
            </a:r>
          </a:p>
        </p:txBody>
      </p:sp>
      <p:pic>
        <p:nvPicPr>
          <p:cNvPr id="3" name="2 Imagen"/>
          <p:cNvPicPr/>
          <p:nvPr>
            <p:extLst>
              <p:ext uri="{D42A27DB-BD31-4B8C-83A1-F6EECF244321}">
                <p14:modId xmlns:p14="http://schemas.microsoft.com/office/powerpoint/2010/main" val="3724142180"/>
              </p:ext>
            </p:extLst>
          </p:nvPr>
        </p:nvPicPr>
        <p:blipFill>
          <a:blip r:embed="rId2"/>
          <a:stretch>
            <a:fillRect/>
          </a:stretch>
        </p:blipFill>
        <p:spPr>
          <a:xfrm>
            <a:off x="276225" y="457200"/>
            <a:ext cx="6688138" cy="3524250"/>
          </a:xfrm>
          <a:prstGeom prst="rect">
            <a:avLst/>
          </a:prstGeom>
        </p:spPr>
      </p:pic>
    </p:spTree>
    <p:extLst>
      <p:ext uri="{BB962C8B-B14F-4D97-AF65-F5344CB8AC3E}">
        <p14:creationId xmlns:p14="http://schemas.microsoft.com/office/powerpoint/2010/main" val="4070293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19. Anexo Detalle de Consultas por Agente </a:t>
            </a:r>
          </a:p>
        </p:txBody>
      </p:sp>
      <p:sp>
        <p:nvSpPr>
          <p:cNvPr id="4" name="CuadroTexto 2"/>
          <p:cNvSpPr txBox="1"/>
          <p:nvPr/>
        </p:nvSpPr>
        <p:spPr>
          <a:xfrm>
            <a:off x="194692" y="600199"/>
            <a:ext cx="6880118" cy="4154984"/>
          </a:xfrm>
          <a:prstGeom prst="rect">
            <a:avLst/>
          </a:prstGeom>
          <a:noFill/>
        </p:spPr>
        <p:txBody>
          <a:bodyPr wrap="square" rtlCol="0">
            <a:spAutoFit/>
          </a:bodyPr>
          <a:lstStyle/>
          <a:p>
            <a:pPr algn="just"/>
            <a:r>
              <a:rPr lang="es-MX" dirty="0"/>
              <a:t>Como parte de este Informe se anexa archivo base con la información concentrada por agente y evaluaciones de Tel-INAI y presenciales. Cada hoja cuenta con distintos conceptos que se desglosan de la forma siguiente:</a:t>
            </a:r>
          </a:p>
          <a:p>
            <a:pPr algn="just"/>
            <a:endParaRPr lang="es-MX" dirty="0"/>
          </a:p>
          <a:p>
            <a:pPr marL="285750" indent="-285750" algn="just">
              <a:buFont typeface="Arial" panose="020B0604020202020204" pitchFamily="34" charset="0"/>
              <a:buChar char="•"/>
            </a:pPr>
            <a:r>
              <a:rPr lang="es-MX" sz="1300" b="1" dirty="0"/>
              <a:t>Fechas:</a:t>
            </a:r>
            <a:r>
              <a:rPr lang="es-MX" sz="1300" dirty="0"/>
              <a:t> Fecha de ingreso y fecha de atención</a:t>
            </a:r>
          </a:p>
          <a:p>
            <a:pPr marL="285750" indent="-285750" algn="just">
              <a:buFont typeface="Arial" panose="020B0604020202020204" pitchFamily="34" charset="0"/>
              <a:buChar char="•"/>
            </a:pPr>
            <a:r>
              <a:rPr lang="es-MX" sz="1300" b="1" dirty="0"/>
              <a:t>Servidor público: </a:t>
            </a:r>
            <a:r>
              <a:rPr lang="es-MX" sz="1300" dirty="0"/>
              <a:t>Nombre del agente que atendió</a:t>
            </a:r>
          </a:p>
          <a:p>
            <a:pPr marL="285750" indent="-285750" algn="just">
              <a:buFont typeface="Arial" panose="020B0604020202020204" pitchFamily="34" charset="0"/>
              <a:buChar char="•"/>
            </a:pPr>
            <a:r>
              <a:rPr lang="es-MX" sz="1300" b="1" dirty="0"/>
              <a:t>Tipo de consultas: </a:t>
            </a:r>
            <a:r>
              <a:rPr lang="es-MX" sz="1300" dirty="0"/>
              <a:t>Es la clasificación de la consulta en cada uno de los nueve tipos descritos en este informe.</a:t>
            </a:r>
          </a:p>
          <a:p>
            <a:pPr marL="285750" indent="-285750" algn="just">
              <a:buFont typeface="Arial" panose="020B0604020202020204" pitchFamily="34" charset="0"/>
              <a:buChar char="•"/>
            </a:pPr>
            <a:r>
              <a:rPr lang="es-MX" sz="1300" b="1" dirty="0"/>
              <a:t>Canal de atención: </a:t>
            </a:r>
            <a:r>
              <a:rPr lang="es-MX" sz="1300" dirty="0"/>
              <a:t>Se refiere a uno de los cuatro canales de atención con que cuenta el CAS a través del cuál se brindó la asesoría al usuario.</a:t>
            </a:r>
          </a:p>
          <a:p>
            <a:pPr marL="285750" indent="-285750" algn="just">
              <a:buFont typeface="Arial" panose="020B0604020202020204" pitchFamily="34" charset="0"/>
              <a:buChar char="•"/>
            </a:pPr>
            <a:r>
              <a:rPr lang="es-MX" sz="1300" b="1" dirty="0"/>
              <a:t>Requerimiento: </a:t>
            </a:r>
            <a:r>
              <a:rPr lang="es-MX" sz="1300" dirty="0"/>
              <a:t>Se refiere al servicio o servicios motivo de la consulta de la persona usuaria.</a:t>
            </a:r>
          </a:p>
          <a:p>
            <a:pPr marL="285750" indent="-285750" algn="just">
              <a:buFont typeface="Arial" panose="020B0604020202020204" pitchFamily="34" charset="0"/>
              <a:buChar char="•"/>
            </a:pPr>
            <a:r>
              <a:rPr lang="es-MX" sz="1300" b="1" dirty="0"/>
              <a:t>Atención: </a:t>
            </a:r>
            <a:r>
              <a:rPr lang="es-MX" sz="1300" dirty="0"/>
              <a:t>Se refiere a la respuesta o acción que realizó el servidor público para atender el requerimiento del usuario.</a:t>
            </a:r>
          </a:p>
          <a:p>
            <a:pPr marL="285750" indent="-285750" algn="just">
              <a:buFont typeface="Arial" panose="020B0604020202020204" pitchFamily="34" charset="0"/>
              <a:buChar char="•"/>
            </a:pPr>
            <a:r>
              <a:rPr lang="es-MX" sz="1300" b="1" dirty="0"/>
              <a:t>Fundamento legal de la atención: </a:t>
            </a:r>
            <a:r>
              <a:rPr lang="es-MX" sz="1300" dirty="0"/>
              <a:t>Se refiere al documento o precepto normativo que avala la acción o respuesta del servidor público</a:t>
            </a:r>
          </a:p>
          <a:p>
            <a:pPr marL="285750" indent="-285750" algn="just">
              <a:buFont typeface="Arial" panose="020B0604020202020204" pitchFamily="34" charset="0"/>
              <a:buChar char="•"/>
            </a:pPr>
            <a:r>
              <a:rPr lang="es-MX" sz="1300" b="1" dirty="0"/>
              <a:t>Tiempo de respuesta: </a:t>
            </a:r>
            <a:r>
              <a:rPr lang="es-MX" sz="1300" dirty="0"/>
              <a:t>Se refiere al tiempo que tardó el CAS en brindar la atención al usuario.</a:t>
            </a:r>
          </a:p>
          <a:p>
            <a:pPr marL="285750" indent="-285750" algn="just">
              <a:buFont typeface="Arial" panose="020B0604020202020204" pitchFamily="34" charset="0"/>
              <a:buChar char="•"/>
            </a:pPr>
            <a:r>
              <a:rPr lang="es-MX" sz="1300" b="1" dirty="0"/>
              <a:t>Tipo de usuario: </a:t>
            </a:r>
            <a:r>
              <a:rPr lang="es-MX" sz="1300" dirty="0"/>
              <a:t>Régimen Fiscal</a:t>
            </a:r>
            <a:endParaRPr lang="es-MX" sz="1300" b="1" dirty="0"/>
          </a:p>
          <a:p>
            <a:pPr marL="285750" indent="-285750" algn="just">
              <a:buFont typeface="Arial" panose="020B0604020202020204" pitchFamily="34" charset="0"/>
              <a:buChar char="•"/>
            </a:pPr>
            <a:r>
              <a:rPr lang="es-MX" sz="1300" b="1" dirty="0"/>
              <a:t>Sexo: </a:t>
            </a:r>
            <a:r>
              <a:rPr lang="es-MX" sz="1300" dirty="0"/>
              <a:t>Hombre o mujer</a:t>
            </a:r>
          </a:p>
          <a:p>
            <a:pPr marL="285750" indent="-285750" algn="just">
              <a:buFont typeface="Arial" panose="020B0604020202020204" pitchFamily="34" charset="0"/>
              <a:buChar char="•"/>
            </a:pPr>
            <a:r>
              <a:rPr lang="es-MX" sz="1300" b="1" dirty="0"/>
              <a:t>Edad: </a:t>
            </a:r>
            <a:r>
              <a:rPr lang="es-MX" sz="1300" dirty="0"/>
              <a:t>Se refiere a la edad de la persona usuaria.</a:t>
            </a:r>
          </a:p>
          <a:p>
            <a:pPr marL="285750" indent="-285750" algn="just">
              <a:buFont typeface="Arial" panose="020B0604020202020204" pitchFamily="34" charset="0"/>
              <a:buChar char="•"/>
            </a:pPr>
            <a:r>
              <a:rPr lang="es-MX" sz="1300" b="1" dirty="0"/>
              <a:t>Entidad: </a:t>
            </a:r>
            <a:r>
              <a:rPr lang="es-MX" sz="1300" dirty="0"/>
              <a:t>Se refiere a la entidad federativa de la cuál provino la solicitud o requerimiento.</a:t>
            </a:r>
          </a:p>
        </p:txBody>
      </p:sp>
    </p:spTree>
    <p:extLst>
      <p:ext uri="{BB962C8B-B14F-4D97-AF65-F5344CB8AC3E}">
        <p14:creationId xmlns:p14="http://schemas.microsoft.com/office/powerpoint/2010/main" val="2371609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1 Imagen" descr="C:\Users\jorge.acevedo\AppData\Local\Microsoft\Windows\Temporary Internet Files\Content.Outlook\UINZIPH0\Logo-inai_28abr2015_texto1.jpg"/>
          <p:cNvPicPr/>
          <p:nvPr/>
        </p:nvPicPr>
        <p:blipFill rotWithShape="1">
          <a:blip r:embed="rId2" cstate="print">
            <a:extLst>
              <a:ext uri="{28A0092B-C50C-407E-A947-70E740481C1C}">
                <a14:useLocalDpi xmlns:a14="http://schemas.microsoft.com/office/drawing/2010/main" val="0"/>
              </a:ext>
            </a:extLst>
          </a:blip>
          <a:srcRect l="7575" t="13072" r="5412" b="16340"/>
          <a:stretch/>
        </p:blipFill>
        <p:spPr bwMode="auto">
          <a:xfrm>
            <a:off x="2216423" y="456183"/>
            <a:ext cx="2818431" cy="1584176"/>
          </a:xfrm>
          <a:prstGeom prst="rect">
            <a:avLst/>
          </a:prstGeom>
          <a:noFill/>
          <a:ln>
            <a:noFill/>
          </a:ln>
        </p:spPr>
      </p:pic>
      <p:sp>
        <p:nvSpPr>
          <p:cNvPr id="12" name="11 Elipse"/>
          <p:cNvSpPr/>
          <p:nvPr/>
        </p:nvSpPr>
        <p:spPr>
          <a:xfrm>
            <a:off x="5422876" y="1963365"/>
            <a:ext cx="1760033" cy="174367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3" name="12 Elipse"/>
          <p:cNvSpPr/>
          <p:nvPr/>
        </p:nvSpPr>
        <p:spPr>
          <a:xfrm>
            <a:off x="5413351" y="3249183"/>
            <a:ext cx="1760033" cy="174367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4" name="13 Elipse"/>
          <p:cNvSpPr/>
          <p:nvPr/>
        </p:nvSpPr>
        <p:spPr>
          <a:xfrm>
            <a:off x="4664695" y="3912568"/>
            <a:ext cx="1440161" cy="14845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5" name="14 Elipse"/>
          <p:cNvSpPr/>
          <p:nvPr/>
        </p:nvSpPr>
        <p:spPr>
          <a:xfrm>
            <a:off x="3512567" y="4557193"/>
            <a:ext cx="792087" cy="81991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6" name="15 Elipse"/>
          <p:cNvSpPr/>
          <p:nvPr/>
        </p:nvSpPr>
        <p:spPr>
          <a:xfrm>
            <a:off x="4089565" y="4417298"/>
            <a:ext cx="950506" cy="979773"/>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7" name="16 Elipse"/>
          <p:cNvSpPr/>
          <p:nvPr/>
        </p:nvSpPr>
        <p:spPr>
          <a:xfrm>
            <a:off x="3066117" y="4737287"/>
            <a:ext cx="662474" cy="640840"/>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8" name="17 Elipse"/>
          <p:cNvSpPr/>
          <p:nvPr/>
        </p:nvSpPr>
        <p:spPr>
          <a:xfrm>
            <a:off x="6088685" y="508676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9" name="18 Elipse"/>
          <p:cNvSpPr/>
          <p:nvPr/>
        </p:nvSpPr>
        <p:spPr>
          <a:xfrm>
            <a:off x="6897757" y="4698755"/>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0" name="19 Elipse"/>
          <p:cNvSpPr/>
          <p:nvPr/>
        </p:nvSpPr>
        <p:spPr>
          <a:xfrm>
            <a:off x="5951494" y="465111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1" name="20 Elipse"/>
          <p:cNvSpPr/>
          <p:nvPr/>
        </p:nvSpPr>
        <p:spPr>
          <a:xfrm>
            <a:off x="6464895" y="459529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2" name="21 Elipse"/>
          <p:cNvSpPr/>
          <p:nvPr/>
        </p:nvSpPr>
        <p:spPr>
          <a:xfrm>
            <a:off x="5632549" y="509398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3" name="22 Elipse"/>
          <p:cNvSpPr/>
          <p:nvPr/>
        </p:nvSpPr>
        <p:spPr>
          <a:xfrm>
            <a:off x="6231261" y="421392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4" name="23 Elipse"/>
          <p:cNvSpPr/>
          <p:nvPr/>
        </p:nvSpPr>
        <p:spPr>
          <a:xfrm>
            <a:off x="6899823" y="5082931"/>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5" name="24 Elipse"/>
          <p:cNvSpPr/>
          <p:nvPr/>
        </p:nvSpPr>
        <p:spPr>
          <a:xfrm>
            <a:off x="6888232" y="420059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6" name="25 Elipse"/>
          <p:cNvSpPr/>
          <p:nvPr/>
        </p:nvSpPr>
        <p:spPr>
          <a:xfrm>
            <a:off x="6883998" y="364390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7" name="26 Elipse"/>
          <p:cNvSpPr/>
          <p:nvPr/>
        </p:nvSpPr>
        <p:spPr>
          <a:xfrm>
            <a:off x="6464895" y="507783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8" name="27 Elipse"/>
          <p:cNvSpPr/>
          <p:nvPr/>
        </p:nvSpPr>
        <p:spPr>
          <a:xfrm>
            <a:off x="6563217" y="397405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9" name="28 Elipse"/>
          <p:cNvSpPr/>
          <p:nvPr/>
        </p:nvSpPr>
        <p:spPr>
          <a:xfrm>
            <a:off x="2681923" y="4798079"/>
            <a:ext cx="561662" cy="58132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0" name="29 Elipse"/>
          <p:cNvSpPr/>
          <p:nvPr/>
        </p:nvSpPr>
        <p:spPr>
          <a:xfrm>
            <a:off x="2432447" y="4889225"/>
            <a:ext cx="504056" cy="495076"/>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1" name="30 Elipse"/>
          <p:cNvSpPr/>
          <p:nvPr/>
        </p:nvSpPr>
        <p:spPr>
          <a:xfrm>
            <a:off x="2168841" y="4967152"/>
            <a:ext cx="413972" cy="42076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2" name="31 Elipse"/>
          <p:cNvSpPr/>
          <p:nvPr/>
        </p:nvSpPr>
        <p:spPr>
          <a:xfrm>
            <a:off x="1974563" y="5091048"/>
            <a:ext cx="285152" cy="29393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3" name="32 Elipse"/>
          <p:cNvSpPr/>
          <p:nvPr/>
        </p:nvSpPr>
        <p:spPr>
          <a:xfrm>
            <a:off x="1810211" y="5177534"/>
            <a:ext cx="222441" cy="213346"/>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4" name="5 Rectángulo"/>
          <p:cNvSpPr/>
          <p:nvPr/>
        </p:nvSpPr>
        <p:spPr>
          <a:xfrm>
            <a:off x="-4754" y="2484923"/>
            <a:ext cx="7169150" cy="336056"/>
          </a:xfrm>
          <a:prstGeom prst="rect">
            <a:avLst/>
          </a:prstGeom>
          <a:gradFill>
            <a:gsLst>
              <a:gs pos="50000">
                <a:schemeClr val="accent4">
                  <a:lumMod val="60000"/>
                  <a:lumOff val="40000"/>
                  <a:alpha val="75000"/>
                </a:schemeClr>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6" name="9 Rectángulo"/>
          <p:cNvSpPr/>
          <p:nvPr/>
        </p:nvSpPr>
        <p:spPr>
          <a:xfrm>
            <a:off x="474728" y="2373216"/>
            <a:ext cx="6210189" cy="555002"/>
          </a:xfrm>
          <a:prstGeom prst="rect">
            <a:avLst/>
          </a:prstGeom>
        </p:spPr>
        <p:txBody>
          <a:bodyPr wrap="square" lIns="71689" tIns="35844" rIns="71689" bIns="35844">
            <a:spAutoFit/>
          </a:bodyPr>
          <a:lstStyle/>
          <a:p>
            <a:pPr algn="ctr"/>
            <a:r>
              <a:rPr lang="es-MX" sz="3100" b="1" i="1" cap="small" dirty="0">
                <a:effectLst>
                  <a:outerShdw blurRad="38100" dist="38100" dir="2700000" algn="tl">
                    <a:srgbClr val="000000">
                      <a:alpha val="43137"/>
                    </a:srgbClr>
                  </a:outerShdw>
                </a:effectLst>
                <a:latin typeface="Calibri" pitchFamily="34" charset="0"/>
              </a:rPr>
              <a:t>¡Gracias!</a:t>
            </a:r>
          </a:p>
        </p:txBody>
      </p:sp>
    </p:spTree>
    <p:extLst>
      <p:ext uri="{BB962C8B-B14F-4D97-AF65-F5344CB8AC3E}">
        <p14:creationId xmlns:p14="http://schemas.microsoft.com/office/powerpoint/2010/main" val="323017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128191" y="642585"/>
            <a:ext cx="6880118" cy="4278094"/>
          </a:xfrm>
          <a:prstGeom prst="rect">
            <a:avLst/>
          </a:prstGeom>
          <a:noFill/>
        </p:spPr>
        <p:txBody>
          <a:bodyPr wrap="square" rtlCol="0">
            <a:spAutoFit/>
          </a:bodyPr>
          <a:lstStyle/>
          <a:p>
            <a:pPr algn="just"/>
            <a:r>
              <a:rPr lang="es-MX" sz="1600" dirty="0"/>
              <a:t>El informe contiene datos sobre las consultas y los servicios brindados en cada una de ellas por el Centro de Atención a la Sociedad (CAS) del Instituto Nacional de Transparencia, Acceso a la Información y Protección de Datos Personales (INAI), en el periodo del 03 al 07 de junio de 2019, en el que se desagregan datos por tipo de consulta, canal de atención, perfil de los usuarios, evaluación del servicio y un reporte en el que se describen cada una de la atenciones formuladas a los requerimientos de las personas usuarias.</a:t>
            </a:r>
          </a:p>
          <a:p>
            <a:pPr algn="just"/>
            <a:endParaRPr lang="es-MX" sz="1600" dirty="0"/>
          </a:p>
          <a:p>
            <a:pPr algn="just"/>
            <a:r>
              <a:rPr lang="es-MX" sz="1600" dirty="0"/>
              <a:t>Lo anterior, con la finalidad de mantener actualizados a los integrantes del Pleno del INAI de las actividades que lleva a cabo el CAS, a fin de encontrar áreas de oportunidad que permitan mejorar la calidad de las consultas y los servicios que se dan a la población.</a:t>
            </a:r>
          </a:p>
          <a:p>
            <a:pPr algn="just"/>
            <a:endParaRPr lang="es-MX" sz="1600" dirty="0"/>
          </a:p>
          <a:p>
            <a:pPr algn="just"/>
            <a:r>
              <a:rPr lang="es-MX" sz="1600" dirty="0"/>
              <a:t>En estos reportes se podrán incorporar variables adicionales que permitan tener una mejor perspectiva de las características de las consultas otorgadas por el CAS, a través de los reportes formulados por los agentes que brindan atención o mediante las evaluaciones del servicio que realizan los particulares.</a:t>
            </a:r>
          </a:p>
        </p:txBody>
      </p:sp>
      <p:sp>
        <p:nvSpPr>
          <p:cNvPr id="3" name="2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 Introducción</a:t>
            </a:r>
          </a:p>
        </p:txBody>
      </p:sp>
    </p:spTree>
    <p:extLst>
      <p:ext uri="{BB962C8B-B14F-4D97-AF65-F5344CB8AC3E}">
        <p14:creationId xmlns:p14="http://schemas.microsoft.com/office/powerpoint/2010/main" val="96182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2. Tipo de Servicios</a:t>
            </a:r>
          </a:p>
        </p:txBody>
      </p:sp>
      <p:sp>
        <p:nvSpPr>
          <p:cNvPr id="6" name="CuadroTexto 2"/>
          <p:cNvSpPr txBox="1"/>
          <p:nvPr/>
        </p:nvSpPr>
        <p:spPr>
          <a:xfrm>
            <a:off x="200199" y="581610"/>
            <a:ext cx="6696744" cy="4555093"/>
          </a:xfrm>
          <a:prstGeom prst="rect">
            <a:avLst/>
          </a:prstGeom>
          <a:noFill/>
        </p:spPr>
        <p:txBody>
          <a:bodyPr wrap="square" rtlCol="0">
            <a:spAutoFit/>
          </a:bodyPr>
          <a:lstStyle/>
          <a:p>
            <a:pPr algn="just"/>
            <a:r>
              <a:rPr lang="es-MX" sz="1100" b="1" dirty="0"/>
              <a:t>Solicitud de Acceso</a:t>
            </a:r>
            <a:r>
              <a:rPr lang="es-MX" sz="1100" dirty="0"/>
              <a:t>: Se registran solicitudes de información pública.  </a:t>
            </a:r>
          </a:p>
          <a:p>
            <a:pPr algn="just"/>
            <a:endParaRPr lang="es-MX" sz="400" dirty="0"/>
          </a:p>
          <a:p>
            <a:pPr algn="just"/>
            <a:r>
              <a:rPr lang="es-MX" sz="1100" b="1" dirty="0"/>
              <a:t>Solicitud de Datos Personales: </a:t>
            </a:r>
            <a:r>
              <a:rPr lang="es-MX" sz="1100" dirty="0"/>
              <a:t>Se registran solicitudes de derechos ARCO.</a:t>
            </a:r>
          </a:p>
          <a:p>
            <a:pPr algn="just"/>
            <a:endParaRPr lang="es-MX" sz="400" b="1" dirty="0"/>
          </a:p>
          <a:p>
            <a:pPr algn="just"/>
            <a:r>
              <a:rPr lang="es-MX" sz="1100" b="1" dirty="0"/>
              <a:t>Orientación de la LGPDPPSO:</a:t>
            </a:r>
            <a:r>
              <a:rPr lang="es-MX" sz="1100" dirty="0"/>
              <a:t> Se resuelven las dudas relacionadas con las disposiciones, plazos y procedimientos de la Ley General de Protección de Datos Personales en Posesión de Sujetos Obligados. </a:t>
            </a:r>
          </a:p>
          <a:p>
            <a:pPr algn="just"/>
            <a:endParaRPr lang="es-MX" sz="400" b="1" dirty="0"/>
          </a:p>
          <a:p>
            <a:pPr algn="just"/>
            <a:r>
              <a:rPr lang="es-MX" sz="1100" b="1" dirty="0"/>
              <a:t>Orientación de la LGTAIP:</a:t>
            </a:r>
            <a:r>
              <a:rPr lang="es-MX" sz="1100" dirty="0"/>
              <a:t> Se atienden las preguntas relativas con las disposiciones, plazos y procedimientos establecidos en la Ley General de Transparencia y Acceso a la Información Pública.</a:t>
            </a:r>
          </a:p>
          <a:p>
            <a:pPr algn="just"/>
            <a:endParaRPr lang="es-MX" sz="400" b="1" dirty="0"/>
          </a:p>
          <a:p>
            <a:pPr algn="just"/>
            <a:r>
              <a:rPr lang="es-MX" sz="1100" b="1" dirty="0"/>
              <a:t>Orientación de la LFTAIP:</a:t>
            </a:r>
            <a:r>
              <a:rPr lang="es-MX" sz="1100" dirty="0"/>
              <a:t> Se atienden las preguntas relacionadas con las disposiciones, plazos y procedimientos establecidos en la Ley Federal de Transparencia y Acceso a la Información Pública.</a:t>
            </a:r>
          </a:p>
          <a:p>
            <a:pPr algn="just"/>
            <a:endParaRPr lang="es-MX" sz="400" b="1" dirty="0"/>
          </a:p>
          <a:p>
            <a:pPr algn="just"/>
            <a:r>
              <a:rPr lang="es-MX" sz="1100" b="1" dirty="0"/>
              <a:t>Orientación LFPDPPP: </a:t>
            </a:r>
            <a:r>
              <a:rPr lang="es-MX" sz="1100" dirty="0"/>
              <a:t>Se atienden las consultas sobre las disposiciones, plazos y procedimientos establecidos en la Ley Federal de Protección de Datos Personales en Posesión de los Particulares y su Reglamento.</a:t>
            </a:r>
          </a:p>
          <a:p>
            <a:pPr algn="just"/>
            <a:endParaRPr lang="es-MX" sz="400" b="1" dirty="0"/>
          </a:p>
          <a:p>
            <a:pPr algn="just"/>
            <a:r>
              <a:rPr lang="es-MX" sz="1100" b="1" dirty="0"/>
              <a:t>Quejas o Denuncias:</a:t>
            </a:r>
            <a:r>
              <a:rPr lang="es-MX" sz="1100" dirty="0"/>
              <a:t> Se brinda orientación de las instancias y procedimientos para presentar quejas o denuncias. </a:t>
            </a:r>
          </a:p>
          <a:p>
            <a:pPr algn="just"/>
            <a:endParaRPr lang="es-MX" sz="400" b="1" dirty="0"/>
          </a:p>
          <a:p>
            <a:pPr algn="just"/>
            <a:r>
              <a:rPr lang="es-MX" sz="1100" b="1" dirty="0"/>
              <a:t>Recurso de Revisión:</a:t>
            </a:r>
            <a:r>
              <a:rPr lang="es-MX" sz="1100" dirty="0"/>
              <a:t> Se orienta sobre los medios, plazos y procedimientos para interponer recursos de revisión.</a:t>
            </a:r>
          </a:p>
          <a:p>
            <a:pPr algn="just"/>
            <a:endParaRPr lang="es-MX" sz="400" b="1" dirty="0"/>
          </a:p>
          <a:p>
            <a:pPr algn="just"/>
            <a:r>
              <a:rPr lang="es-MX" sz="1100" b="1" dirty="0"/>
              <a:t>Información del INAI:</a:t>
            </a:r>
            <a:r>
              <a:rPr lang="es-MX" sz="1100" dirty="0"/>
              <a:t>  Se otorga información requerida sobre las actividades, servicios, áreas, eventos y demás información general del INAI.</a:t>
            </a:r>
          </a:p>
          <a:p>
            <a:pPr algn="just"/>
            <a:endParaRPr lang="es-MX" sz="400" b="1" dirty="0"/>
          </a:p>
          <a:p>
            <a:pPr algn="just"/>
            <a:r>
              <a:rPr lang="es-MX" sz="1100" b="1" dirty="0"/>
              <a:t>Información del ámbito local:</a:t>
            </a:r>
            <a:r>
              <a:rPr lang="es-MX" sz="1100" dirty="0"/>
              <a:t> Se refiere a las preguntas de los usuarios que deben canalizarse a los órganos locales de transparencia, por ser de su competencia.</a:t>
            </a:r>
          </a:p>
          <a:p>
            <a:pPr algn="just"/>
            <a:endParaRPr lang="es-MX" sz="400" dirty="0"/>
          </a:p>
          <a:p>
            <a:pPr algn="just"/>
            <a:r>
              <a:rPr lang="es-MX" sz="1100" b="1" dirty="0"/>
              <a:t>Seguimiento a solicitudes:</a:t>
            </a:r>
            <a:r>
              <a:rPr lang="es-MX" sz="1100" dirty="0"/>
              <a:t> Se otorga apoyo en el seguimiento a las respuestas de las solicitudes de información pública o de datos personales.</a:t>
            </a:r>
          </a:p>
          <a:p>
            <a:pPr algn="just"/>
            <a:endParaRPr lang="es-MX" sz="400" dirty="0"/>
          </a:p>
          <a:p>
            <a:pPr algn="just"/>
            <a:r>
              <a:rPr lang="es-MX" sz="1100" b="1" dirty="0"/>
              <a:t>Servicio: </a:t>
            </a:r>
            <a:r>
              <a:rPr lang="es-MX" sz="1100" dirty="0"/>
              <a:t>Tiene que ver con la oferta del INAI como cursos de capacitación, foros, seminarios o convocatorias.</a:t>
            </a:r>
          </a:p>
          <a:p>
            <a:pPr algn="just"/>
            <a:endParaRPr lang="es-MX" sz="400" b="1" dirty="0"/>
          </a:p>
          <a:p>
            <a:pPr algn="just"/>
            <a:r>
              <a:rPr lang="es-MX" sz="1100" b="1" dirty="0"/>
              <a:t>Trámite: </a:t>
            </a:r>
            <a:r>
              <a:rPr lang="es-MX" sz="1100" dirty="0"/>
              <a:t>Orientación sobre la instancia a la cual referirse cuando se trata de asuntos o temas que no sean materia del ejercicio de los derechos de acceso a la información y de protección de datos personales.</a:t>
            </a:r>
          </a:p>
          <a:p>
            <a:pPr algn="just"/>
            <a:r>
              <a:rPr lang="es-MX" sz="1100" b="1" dirty="0"/>
              <a:t>Otros Servicios: </a:t>
            </a:r>
            <a:r>
              <a:rPr lang="es-MX" sz="1100" dirty="0"/>
              <a:t>Servicios distintos a los anteriores.</a:t>
            </a:r>
          </a:p>
        </p:txBody>
      </p:sp>
    </p:spTree>
    <p:extLst>
      <p:ext uri="{BB962C8B-B14F-4D97-AF65-F5344CB8AC3E}">
        <p14:creationId xmlns:p14="http://schemas.microsoft.com/office/powerpoint/2010/main" val="229355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Rectángulo"/>
          <p:cNvSpPr/>
          <p:nvPr/>
        </p:nvSpPr>
        <p:spPr>
          <a:xfrm>
            <a:off x="-5832" y="0"/>
            <a:ext cx="7118799" cy="361637"/>
          </a:xfrm>
          <a:prstGeom prst="rect">
            <a:avLst/>
          </a:prstGeom>
          <a:solidFill>
            <a:srgbClr val="7030A0"/>
          </a:solidFill>
        </p:spPr>
        <p:txBody>
          <a:bodyPr wrap="square">
            <a:spAutoFit/>
          </a:bodyPr>
          <a:lstStyle/>
          <a:p>
            <a:pPr algn="ctr"/>
            <a:r>
              <a:rPr lang="es-MX" sz="175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3.  Total Asesorías y Servicios otorgados por día</a:t>
            </a:r>
          </a:p>
        </p:txBody>
      </p:sp>
      <p:sp>
        <p:nvSpPr>
          <p:cNvPr id="6" name="CuadroTexto 5"/>
          <p:cNvSpPr txBox="1"/>
          <p:nvPr/>
        </p:nvSpPr>
        <p:spPr>
          <a:xfrm>
            <a:off x="5168" y="4272607"/>
            <a:ext cx="7081552" cy="738664"/>
          </a:xfrm>
          <a:prstGeom prst="rect">
            <a:avLst/>
          </a:prstGeom>
          <a:noFill/>
        </p:spPr>
        <p:txBody>
          <a:bodyPr wrap="square" rtlCol="0">
            <a:spAutoFit/>
          </a:bodyPr>
          <a:lstStyle/>
          <a:p>
            <a:pPr algn="just"/>
            <a:r>
              <a:rPr lang="es-MX" b="1" dirty="0"/>
              <a:t>En esta semana se atendieron a 1,333 personas a las que se les otorgaron 1494 servicios. El 03 de junio fue el día en que más asesorías y servicios se atendieron, lo que representó  el 22.0% y el 22.4% de los totales.</a:t>
            </a:r>
            <a:endParaRPr lang="es-MX" b="1" dirty="0">
              <a:highlight>
                <a:srgbClr val="FFFF00"/>
              </a:highlight>
            </a:endParaRPr>
          </a:p>
        </p:txBody>
      </p:sp>
      <p:sp>
        <p:nvSpPr>
          <p:cNvPr id="9" name="CuadroTexto 8"/>
          <p:cNvSpPr txBox="1"/>
          <p:nvPr/>
        </p:nvSpPr>
        <p:spPr>
          <a:xfrm>
            <a:off x="4376663" y="443833"/>
            <a:ext cx="3022590" cy="3693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2 Imagen"/>
          <p:cNvPicPr/>
          <p:nvPr>
            <p:extLst>
              <p:ext uri="{D42A27DB-BD31-4B8C-83A1-F6EECF244321}">
                <p14:modId xmlns:p14="http://schemas.microsoft.com/office/powerpoint/2010/main" val="2363927278"/>
              </p:ext>
            </p:extLst>
          </p:nvPr>
        </p:nvPicPr>
        <p:blipFill>
          <a:blip r:embed="rId2"/>
          <a:stretch>
            <a:fillRect/>
          </a:stretch>
        </p:blipFill>
        <p:spPr>
          <a:xfrm>
            <a:off x="128191" y="449652"/>
            <a:ext cx="4105275" cy="1400175"/>
          </a:xfrm>
          <a:prstGeom prst="rect">
            <a:avLst/>
          </a:prstGeom>
        </p:spPr>
      </p:pic>
      <p:pic>
        <p:nvPicPr>
          <p:cNvPr id="2" name="1 Imagen"/>
          <p:cNvPicPr/>
          <p:nvPr>
            <p:extLst>
              <p:ext uri="{D42A27DB-BD31-4B8C-83A1-F6EECF244321}">
                <p14:modId xmlns:p14="http://schemas.microsoft.com/office/powerpoint/2010/main" val="239562892"/>
              </p:ext>
            </p:extLst>
          </p:nvPr>
        </p:nvPicPr>
        <p:blipFill>
          <a:blip r:embed="rId3"/>
          <a:stretch>
            <a:fillRect/>
          </a:stretch>
        </p:blipFill>
        <p:spPr>
          <a:xfrm>
            <a:off x="349250" y="1752600"/>
            <a:ext cx="6543675" cy="2159000"/>
          </a:xfrm>
          <a:prstGeom prst="rect">
            <a:avLst/>
          </a:prstGeom>
        </p:spPr>
      </p:pic>
      <p:sp>
        <p:nvSpPr>
          <p:cNvPr id="11" name="10 Título"/>
          <p:cNvSpPr>
            <a:spLocks noGrp="1"/>
          </p:cNvSpPr>
          <p:nvPr>
            <p:ph type="title"/>
          </p:nvPr>
        </p:nvSpPr>
        <p:spPr>
          <a:xfrm>
            <a:off x="2288431" y="3998516"/>
            <a:ext cx="921861" cy="288032"/>
          </a:xfrm>
          <a:solidFill>
            <a:srgbClr val="0070C0"/>
          </a:solidFill>
        </p:spPr>
        <p:txBody>
          <a:bodyPr>
            <a:normAutofit/>
          </a:bodyPr>
          <a:lstStyle/>
          <a:p>
            <a:r>
              <a:rPr lang="es-MX" sz="1400" dirty="0">
                <a:solidFill>
                  <a:schemeClr val="bg1"/>
                </a:solidFill>
              </a:rPr>
              <a:t>Asesorías</a:t>
            </a:r>
          </a:p>
        </p:txBody>
      </p:sp>
      <p:sp>
        <p:nvSpPr>
          <p:cNvPr id="12" name="10 Título"/>
          <p:cNvSpPr txBox="1">
            <a:spLocks/>
          </p:cNvSpPr>
          <p:nvPr/>
        </p:nvSpPr>
        <p:spPr>
          <a:xfrm>
            <a:off x="3512567" y="3984575"/>
            <a:ext cx="921861" cy="288032"/>
          </a:xfrm>
          <a:prstGeom prst="rect">
            <a:avLst/>
          </a:prstGeom>
          <a:solidFill>
            <a:srgbClr val="92E150"/>
          </a:solidFill>
        </p:spPr>
        <p:txBody>
          <a:bodyPr vert="horz" lIns="71683" tIns="35841" rIns="71683" bIns="35841" rtlCol="0" anchor="ctr">
            <a:normAutofit/>
          </a:bodyPr>
          <a:lstStyle>
            <a:lvl1pPr algn="ctr" defTabSz="716828" rtl="0" eaLnBrk="1" latinLnBrk="0" hangingPunct="1">
              <a:spcBef>
                <a:spcPct val="0"/>
              </a:spcBef>
              <a:buNone/>
              <a:defRPr sz="3400" kern="1200">
                <a:solidFill>
                  <a:schemeClr val="tx1"/>
                </a:solidFill>
                <a:latin typeface="+mj-lt"/>
                <a:ea typeface="+mj-ea"/>
                <a:cs typeface="+mj-cs"/>
              </a:defRPr>
            </a:lvl1pPr>
          </a:lstStyle>
          <a:p>
            <a:r>
              <a:rPr lang="es-MX" sz="1400" dirty="0"/>
              <a:t>Servicios</a:t>
            </a:r>
          </a:p>
        </p:txBody>
      </p:sp>
    </p:spTree>
    <p:extLst>
      <p:ext uri="{BB962C8B-B14F-4D97-AF65-F5344CB8AC3E}">
        <p14:creationId xmlns:p14="http://schemas.microsoft.com/office/powerpoint/2010/main" val="2322331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16223" y="0"/>
            <a:ext cx="7118799" cy="369332"/>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4. </a:t>
            </a:r>
            <a:r>
              <a:rPr lang="es-MX" sz="18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Solicitudes</a:t>
            </a: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 presentadas</a:t>
            </a:r>
          </a:p>
        </p:txBody>
      </p:sp>
      <p:sp>
        <p:nvSpPr>
          <p:cNvPr id="7" name="CuadroTexto 6"/>
          <p:cNvSpPr txBox="1"/>
          <p:nvPr/>
        </p:nvSpPr>
        <p:spPr>
          <a:xfrm>
            <a:off x="20992" y="509607"/>
            <a:ext cx="7091975" cy="2308324"/>
          </a:xfrm>
          <a:prstGeom prst="rect">
            <a:avLst/>
          </a:prstGeom>
          <a:noFill/>
        </p:spPr>
        <p:txBody>
          <a:bodyPr wrap="square" rtlCol="0">
            <a:spAutoFit/>
          </a:bodyPr>
          <a:lstStyle/>
          <a:p>
            <a:pPr algn="just"/>
            <a:r>
              <a:rPr lang="es-MX" sz="1800" b="1" dirty="0"/>
              <a:t>158 solicitudes ingresaron los usuarios a través de los diferentes canales del CAS.</a:t>
            </a:r>
          </a:p>
          <a:p>
            <a:pPr algn="just"/>
            <a:endParaRPr lang="es-MX" sz="1800" b="1" dirty="0"/>
          </a:p>
          <a:p>
            <a:pPr marL="285750" indent="-285750" algn="just">
              <a:buFont typeface="Wingdings" panose="05000000000000000000" pitchFamily="2" charset="2"/>
              <a:buChar char="q"/>
            </a:pPr>
            <a:r>
              <a:rPr lang="es-MX" sz="1800" b="1" dirty="0"/>
              <a:t>124 correspondieron a solicitudes de Datos Personales y 34 de Acceso a la Información Pública.</a:t>
            </a:r>
          </a:p>
          <a:p>
            <a:pPr marL="285750" indent="-285750" algn="just">
              <a:buFont typeface="Wingdings" panose="05000000000000000000" pitchFamily="2" charset="2"/>
              <a:buChar char="q"/>
            </a:pPr>
            <a:endParaRPr lang="es-MX" sz="1800" b="1" dirty="0"/>
          </a:p>
          <a:p>
            <a:pPr marL="285750" indent="-285750" algn="just">
              <a:buFont typeface="Wingdings" panose="05000000000000000000" pitchFamily="2" charset="2"/>
              <a:buChar char="q"/>
            </a:pPr>
            <a:r>
              <a:rPr lang="es-MX" sz="1800" b="1" dirty="0"/>
              <a:t>86 peticiones (54.4%) se presentaron a través de la PNT y 72 (45.6%) fueron capturadas a través del modulo manual.</a:t>
            </a:r>
          </a:p>
        </p:txBody>
      </p:sp>
      <p:pic>
        <p:nvPicPr>
          <p:cNvPr id="4" name="3 Imagen"/>
          <p:cNvPicPr/>
          <p:nvPr>
            <p:extLst>
              <p:ext uri="{D42A27DB-BD31-4B8C-83A1-F6EECF244321}">
                <p14:modId xmlns:p14="http://schemas.microsoft.com/office/powerpoint/2010/main" val="3283777359"/>
              </p:ext>
            </p:extLst>
          </p:nvPr>
        </p:nvPicPr>
        <p:blipFill>
          <a:blip r:embed="rId2"/>
          <a:stretch>
            <a:fillRect/>
          </a:stretch>
        </p:blipFill>
        <p:spPr>
          <a:xfrm>
            <a:off x="1496343" y="2688431"/>
            <a:ext cx="4106276" cy="2460337"/>
          </a:xfrm>
          <a:prstGeom prst="rect">
            <a:avLst/>
          </a:prstGeom>
        </p:spPr>
      </p:pic>
    </p:spTree>
    <p:extLst>
      <p:ext uri="{BB962C8B-B14F-4D97-AF65-F5344CB8AC3E}">
        <p14:creationId xmlns:p14="http://schemas.microsoft.com/office/powerpoint/2010/main" val="3864073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88461" y="3840559"/>
            <a:ext cx="6852498" cy="1169551"/>
          </a:xfrm>
          <a:prstGeom prst="rect">
            <a:avLst/>
          </a:prstGeom>
          <a:noFill/>
        </p:spPr>
        <p:txBody>
          <a:bodyPr wrap="square" rtlCol="0">
            <a:spAutoFit/>
          </a:bodyPr>
          <a:lstStyle/>
          <a:p>
            <a:pPr algn="just"/>
            <a:r>
              <a:rPr lang="es-MX" b="1" dirty="0"/>
              <a:t>Se ofrecieron 1,333 asesorías: </a:t>
            </a:r>
          </a:p>
          <a:p>
            <a:pPr marL="285750" indent="-285750" algn="just">
              <a:buFont typeface="Wingdings" panose="05000000000000000000" pitchFamily="2" charset="2"/>
              <a:buChar char="q"/>
            </a:pPr>
            <a:r>
              <a:rPr lang="es-MX" b="1" dirty="0"/>
              <a:t>77.3% a través de Tel-INAI.</a:t>
            </a:r>
          </a:p>
          <a:p>
            <a:pPr marL="285750" indent="-285750" algn="just">
              <a:buFont typeface="Wingdings" panose="05000000000000000000" pitchFamily="2" charset="2"/>
              <a:buChar char="q"/>
            </a:pPr>
            <a:r>
              <a:rPr lang="es-MX" b="1" dirty="0"/>
              <a:t>12.8% de manera presencial.</a:t>
            </a:r>
          </a:p>
          <a:p>
            <a:pPr marL="285750" indent="-285750" algn="just">
              <a:buFont typeface="Wingdings" panose="05000000000000000000" pitchFamily="2" charset="2"/>
              <a:buChar char="q"/>
            </a:pPr>
            <a:r>
              <a:rPr lang="es-MX" b="1" dirty="0"/>
              <a:t>09.3% por correo electrónico, y</a:t>
            </a:r>
          </a:p>
          <a:p>
            <a:pPr marL="285750" indent="-285750" algn="just">
              <a:buFont typeface="Wingdings" panose="05000000000000000000" pitchFamily="2" charset="2"/>
              <a:buChar char="q"/>
            </a:pPr>
            <a:r>
              <a:rPr lang="es-MX" b="1" dirty="0"/>
              <a:t>0.6%  vía postal.</a:t>
            </a:r>
          </a:p>
        </p:txBody>
      </p:sp>
      <p:sp>
        <p:nvSpPr>
          <p:cNvPr id="7"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5. Total de asesorías por Canal de Atención</a:t>
            </a:r>
          </a:p>
        </p:txBody>
      </p:sp>
      <p:sp>
        <p:nvSpPr>
          <p:cNvPr id="11" name="CuadroTexto 10"/>
          <p:cNvSpPr txBox="1"/>
          <p:nvPr/>
        </p:nvSpPr>
        <p:spPr>
          <a:xfrm>
            <a:off x="4304655" y="1745313"/>
            <a:ext cx="3022590" cy="3693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2 Imagen"/>
          <p:cNvPicPr/>
          <p:nvPr>
            <p:extLst>
              <p:ext uri="{D42A27DB-BD31-4B8C-83A1-F6EECF244321}">
                <p14:modId xmlns:p14="http://schemas.microsoft.com/office/powerpoint/2010/main" val="4015595105"/>
              </p:ext>
            </p:extLst>
          </p:nvPr>
        </p:nvPicPr>
        <p:blipFill>
          <a:blip r:embed="rId3"/>
          <a:stretch>
            <a:fillRect/>
          </a:stretch>
        </p:blipFill>
        <p:spPr>
          <a:xfrm>
            <a:off x="160338" y="455613"/>
            <a:ext cx="6848475" cy="3457575"/>
          </a:xfrm>
          <a:prstGeom prst="rect">
            <a:avLst/>
          </a:prstGeom>
        </p:spPr>
      </p:pic>
      <p:pic>
        <p:nvPicPr>
          <p:cNvPr id="5" name="4 Imagen"/>
          <p:cNvPicPr/>
          <p:nvPr>
            <p:extLst>
              <p:ext uri="{D42A27DB-BD31-4B8C-83A1-F6EECF244321}">
                <p14:modId xmlns:p14="http://schemas.microsoft.com/office/powerpoint/2010/main" val="3138430197"/>
              </p:ext>
            </p:extLst>
          </p:nvPr>
        </p:nvPicPr>
        <p:blipFill>
          <a:blip r:embed="rId4"/>
          <a:stretch>
            <a:fillRect/>
          </a:stretch>
        </p:blipFill>
        <p:spPr>
          <a:xfrm>
            <a:off x="3780508" y="425152"/>
            <a:ext cx="3286125" cy="1209675"/>
          </a:xfrm>
          <a:prstGeom prst="rect">
            <a:avLst/>
          </a:prstGeom>
        </p:spPr>
      </p:pic>
    </p:spTree>
    <p:extLst>
      <p:ext uri="{BB962C8B-B14F-4D97-AF65-F5344CB8AC3E}">
        <p14:creationId xmlns:p14="http://schemas.microsoft.com/office/powerpoint/2010/main" val="72969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832" y="-2375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6. Asesorías por canal de atención por día</a:t>
            </a:r>
          </a:p>
        </p:txBody>
      </p:sp>
      <p:sp>
        <p:nvSpPr>
          <p:cNvPr id="4" name="CuadroTexto 3"/>
          <p:cNvSpPr txBox="1"/>
          <p:nvPr/>
        </p:nvSpPr>
        <p:spPr>
          <a:xfrm>
            <a:off x="102254" y="3768551"/>
            <a:ext cx="7010713" cy="1308050"/>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El medio o canal más usado fue el Tel-INAI con 1,031 asesorías, que representó el 77.3%.</a:t>
            </a:r>
          </a:p>
          <a:p>
            <a:pPr algn="just"/>
            <a:endParaRPr lang="es-MX" sz="800" b="1" dirty="0"/>
          </a:p>
          <a:p>
            <a:pPr marL="285750" indent="-285750" algn="just">
              <a:buFont typeface="Wingdings" panose="05000000000000000000" pitchFamily="2" charset="2"/>
              <a:buChar char="q"/>
            </a:pPr>
            <a:r>
              <a:rPr lang="es-MX" b="1" dirty="0"/>
              <a:t>La atención vía postal significó el 0.6%.</a:t>
            </a:r>
          </a:p>
          <a:p>
            <a:pPr marL="285750" indent="-285750" algn="just">
              <a:buFont typeface="Wingdings" panose="05000000000000000000" pitchFamily="2" charset="2"/>
              <a:buChar char="q"/>
            </a:pPr>
            <a:endParaRPr lang="es-MX" sz="800" b="1" dirty="0"/>
          </a:p>
          <a:p>
            <a:pPr marL="285750" indent="-285750" algn="just">
              <a:buFont typeface="Wingdings" panose="05000000000000000000" pitchFamily="2" charset="2"/>
              <a:buChar char="q"/>
            </a:pPr>
            <a:r>
              <a:rPr lang="es-MX" b="1" dirty="0"/>
              <a:t>El uso del correo electrónico (E-mail) el 09.3% de atención a usuarios.</a:t>
            </a:r>
          </a:p>
          <a:p>
            <a:pPr marL="285750" indent="-285750" algn="just">
              <a:buFont typeface="Wingdings" panose="05000000000000000000" pitchFamily="2" charset="2"/>
              <a:buChar char="q"/>
            </a:pPr>
            <a:endParaRPr lang="es-MX" sz="700" b="1" dirty="0"/>
          </a:p>
          <a:p>
            <a:pPr marL="285750" indent="-285750" algn="just">
              <a:buFont typeface="Wingdings" panose="05000000000000000000" pitchFamily="2" charset="2"/>
              <a:buChar char="q"/>
            </a:pPr>
            <a:r>
              <a:rPr lang="es-MX" b="1" dirty="0"/>
              <a:t>Vía presencial se atendieron a 170 personas, con el 12.8% de las consultas.</a:t>
            </a:r>
          </a:p>
        </p:txBody>
      </p:sp>
      <p:sp>
        <p:nvSpPr>
          <p:cNvPr id="7" name="CuadroTexto 6"/>
          <p:cNvSpPr txBox="1"/>
          <p:nvPr/>
        </p:nvSpPr>
        <p:spPr>
          <a:xfrm>
            <a:off x="128191" y="3408511"/>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1 Imagen"/>
          <p:cNvPicPr/>
          <p:nvPr>
            <p:extLst>
              <p:ext uri="{D42A27DB-BD31-4B8C-83A1-F6EECF244321}">
                <p14:modId xmlns:p14="http://schemas.microsoft.com/office/powerpoint/2010/main" val="332780318"/>
              </p:ext>
            </p:extLst>
          </p:nvPr>
        </p:nvPicPr>
        <p:blipFill>
          <a:blip r:embed="rId2"/>
          <a:stretch>
            <a:fillRect/>
          </a:stretch>
        </p:blipFill>
        <p:spPr>
          <a:xfrm>
            <a:off x="102254" y="456183"/>
            <a:ext cx="7010713" cy="2952328"/>
          </a:xfrm>
          <a:prstGeom prst="rect">
            <a:avLst/>
          </a:prstGeom>
        </p:spPr>
      </p:pic>
    </p:spTree>
    <p:extLst>
      <p:ext uri="{BB962C8B-B14F-4D97-AF65-F5344CB8AC3E}">
        <p14:creationId xmlns:p14="http://schemas.microsoft.com/office/powerpoint/2010/main" val="367193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5832" y="0"/>
            <a:ext cx="7118799" cy="338554"/>
          </a:xfrm>
          <a:prstGeom prst="rect">
            <a:avLst/>
          </a:prstGeom>
        </p:spPr>
        <p:txBody>
          <a:bodyPr wrap="square">
            <a:spAutoFit/>
          </a:bodyPr>
          <a:lstStyle/>
          <a:p>
            <a:pPr lvl="0" algn="ctr"/>
            <a:r>
              <a:rPr lang="es-MX" sz="1600" b="1" cap="small" dirty="0">
                <a:solidFill>
                  <a:prstClr val="white"/>
                </a:solidFill>
                <a:effectLst>
                  <a:glow rad="50800">
                    <a:prstClr val="black">
                      <a:alpha val="75000"/>
                    </a:prstClr>
                  </a:glow>
                </a:effectLst>
                <a:latin typeface="Arial" panose="020B0604020202020204" pitchFamily="34" charset="0"/>
                <a:cs typeface="Arial" panose="020B0604020202020204" pitchFamily="34" charset="0"/>
              </a:rPr>
              <a:t>Gráfico. Canal de atención por día</a:t>
            </a:r>
          </a:p>
        </p:txBody>
      </p:sp>
      <p:sp>
        <p:nvSpPr>
          <p:cNvPr id="7" name="CuadroTexto 6"/>
          <p:cNvSpPr txBox="1"/>
          <p:nvPr/>
        </p:nvSpPr>
        <p:spPr>
          <a:xfrm>
            <a:off x="20992" y="509607"/>
            <a:ext cx="7091975" cy="738664"/>
          </a:xfrm>
          <a:prstGeom prst="rect">
            <a:avLst/>
          </a:prstGeom>
          <a:noFill/>
        </p:spPr>
        <p:txBody>
          <a:bodyPr wrap="square" rtlCol="0">
            <a:spAutoFit/>
          </a:bodyPr>
          <a:lstStyle/>
          <a:p>
            <a:pPr algn="just"/>
            <a:r>
              <a:rPr lang="es-MX" b="1" dirty="0"/>
              <a:t>El medio o canal más utilizado fue el Tel-INAI con 1031 asesorías, seguido por el presencial, con 170 personas que acudieron a las instalaciones del INAI y por correo electrónico a 124 personas; además se atendieron 8 consulta vía postal.</a:t>
            </a:r>
          </a:p>
        </p:txBody>
      </p:sp>
      <p:pic>
        <p:nvPicPr>
          <p:cNvPr id="3" name="2 Imagen"/>
          <p:cNvPicPr/>
          <p:nvPr>
            <p:extLst>
              <p:ext uri="{D42A27DB-BD31-4B8C-83A1-F6EECF244321}">
                <p14:modId xmlns:p14="http://schemas.microsoft.com/office/powerpoint/2010/main" val="3939403972"/>
              </p:ext>
            </p:extLst>
          </p:nvPr>
        </p:nvPicPr>
        <p:blipFill>
          <a:blip r:embed="rId2"/>
          <a:stretch>
            <a:fillRect/>
          </a:stretch>
        </p:blipFill>
        <p:spPr>
          <a:xfrm>
            <a:off x="182563" y="1247775"/>
            <a:ext cx="6769100" cy="3887788"/>
          </a:xfrm>
          <a:prstGeom prst="rect">
            <a:avLst/>
          </a:prstGeom>
        </p:spPr>
      </p:pic>
    </p:spTree>
    <p:extLst>
      <p:ext uri="{BB962C8B-B14F-4D97-AF65-F5344CB8AC3E}">
        <p14:creationId xmlns:p14="http://schemas.microsoft.com/office/powerpoint/2010/main" val="2452477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1307121155007A44A47C2059D0C12875" ma:contentTypeVersion="0" ma:contentTypeDescription="Crear nuevo documento." ma:contentTypeScope="" ma:versionID="9c48086910603159637bf1bbda4204f1">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F43B79-C342-46B9-90E6-E2C4471C264D}">
  <ds:schemaRefs>
    <ds:schemaRef ds:uri="http://schemas.microsoft.com/sharepoint/v3/contenttype/forms"/>
  </ds:schemaRefs>
</ds:datastoreItem>
</file>

<file path=customXml/itemProps2.xml><?xml version="1.0" encoding="utf-8"?>
<ds:datastoreItem xmlns:ds="http://schemas.openxmlformats.org/officeDocument/2006/customXml" ds:itemID="{ABC47244-D593-4153-B8D7-C663E6B75BD3}">
  <ds:schemaRef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dcmitype/"/>
    <ds:schemaRef ds:uri="http://schemas.microsoft.com/office/2006/documentManagement/types"/>
    <ds:schemaRef ds:uri="http://www.w3.org/XML/1998/namespace"/>
    <ds:schemaRef ds:uri="http://purl.org/dc/terms/"/>
  </ds:schemaRefs>
</ds:datastoreItem>
</file>

<file path=customXml/itemProps3.xml><?xml version="1.0" encoding="utf-8"?>
<ds:datastoreItem xmlns:ds="http://schemas.openxmlformats.org/officeDocument/2006/customXml" ds:itemID="{DAFF54BB-1F5A-45BD-9F03-074851F9F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21359</TotalTime>
  <Words>2281</Words>
  <Application>Microsoft Office PowerPoint</Application>
  <PresentationFormat>Papel B5 (ISO) (176 x 250 mm)</PresentationFormat>
  <Paragraphs>197</Paragraphs>
  <Slides>26</Slides>
  <Notes>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26</vt:i4>
      </vt:variant>
    </vt:vector>
  </HeadingPairs>
  <TitlesOfParts>
    <vt:vector size="31" baseType="lpstr">
      <vt:lpstr>Arial</vt:lpstr>
      <vt:lpstr>Calibri</vt:lpstr>
      <vt:lpstr>Times New Roman</vt:lpstr>
      <vt:lpstr>Wingdings</vt:lpstr>
      <vt:lpstr>Tema de Office</vt:lpstr>
      <vt:lpstr>Presentación de PowerPoint</vt:lpstr>
      <vt:lpstr>Presentación de PowerPoint</vt:lpstr>
      <vt:lpstr>Presentación de PowerPoint</vt:lpstr>
      <vt:lpstr>Presentación de PowerPoint</vt:lpstr>
      <vt:lpstr>Asesorías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 Mendoza Oliva</dc:creator>
  <cp:lastModifiedBy>Leopoldo Alejandro Cruz Vásquez</cp:lastModifiedBy>
  <cp:revision>1794</cp:revision>
  <cp:lastPrinted>2015-09-23T16:14:14Z</cp:lastPrinted>
  <dcterms:created xsi:type="dcterms:W3CDTF">2015-03-11T17:18:14Z</dcterms:created>
  <dcterms:modified xsi:type="dcterms:W3CDTF">2019-06-10T18:14:09Z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0x0101001307121155007A44A47C2059D0C12875</vt:lpwstr>
  </property>
</Properties>
</file>