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256" r:id="rId5"/>
    <p:sldId id="330" r:id="rId6"/>
    <p:sldId id="297" r:id="rId7"/>
    <p:sldId id="294" r:id="rId8"/>
    <p:sldId id="327" r:id="rId9"/>
    <p:sldId id="328" r:id="rId10"/>
    <p:sldId id="312" r:id="rId11"/>
    <p:sldId id="323" r:id="rId12"/>
    <p:sldId id="311" r:id="rId13"/>
    <p:sldId id="300" r:id="rId14"/>
    <p:sldId id="313" r:id="rId15"/>
    <p:sldId id="314" r:id="rId16"/>
    <p:sldId id="315" r:id="rId17"/>
    <p:sldId id="316" r:id="rId18"/>
    <p:sldId id="319" r:id="rId19"/>
    <p:sldId id="318" r:id="rId20"/>
    <p:sldId id="320" r:id="rId21"/>
    <p:sldId id="321" r:id="rId22"/>
    <p:sldId id="324" r:id="rId23"/>
    <p:sldId id="322" r:id="rId24"/>
    <p:sldId id="308" r:id="rId25"/>
    <p:sldId id="325" r:id="rId26"/>
    <p:sldId id="309" r:id="rId27"/>
    <p:sldId id="326" r:id="rId28"/>
    <p:sldId id="293" r:id="rId29"/>
    <p:sldId id="286" r:id="rId30"/>
  </p:sldIdLst>
  <p:sldSz cx="7169150" cy="5376863" type="B5ISO"/>
  <p:notesSz cx="9296400" cy="7010400"/>
  <p:defaultTextStyle>
    <a:defPPr>
      <a:defRPr lang="es-MX"/>
    </a:defPPr>
    <a:lvl1pPr marL="0" algn="l" defTabSz="71682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8414" algn="l" defTabSz="71682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6828" algn="l" defTabSz="71682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75241" algn="l" defTabSz="71682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33655" algn="l" defTabSz="71682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92069" algn="l" defTabSz="71682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50483" algn="l" defTabSz="71682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508897" algn="l" defTabSz="71682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67310" algn="l" defTabSz="71682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94">
          <p15:clr>
            <a:srgbClr val="A4A3A4"/>
          </p15:clr>
        </p15:guide>
        <p15:guide id="2" pos="225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opoldo Alejandro Cruz Vásquez" initials="LACV" lastIdx="11" clrIdx="0">
    <p:extLst>
      <p:ext uri="{19B8F6BF-5375-455C-9EA6-DF929625EA0E}">
        <p15:presenceInfo xmlns:p15="http://schemas.microsoft.com/office/powerpoint/2012/main" userId="S-1-5-21-1177238915-299502267-725345543-15561" providerId="AD"/>
      </p:ext>
    </p:extLst>
  </p:cmAuthor>
  <p:cmAuthor id="2" name="Sandra Huerta Romero" initials="SHR" lastIdx="4" clrIdx="1">
    <p:extLst>
      <p:ext uri="{19B8F6BF-5375-455C-9EA6-DF929625EA0E}">
        <p15:presenceInfo xmlns:p15="http://schemas.microsoft.com/office/powerpoint/2012/main" userId="S-1-5-21-1177238915-299502267-725345543-153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E150"/>
    <a:srgbClr val="8064A2"/>
    <a:srgbClr val="612A8A"/>
    <a:srgbClr val="006666"/>
    <a:srgbClr val="00A9A6"/>
    <a:srgbClr val="009999"/>
    <a:srgbClr val="00B0AC"/>
    <a:srgbClr val="FF0066"/>
    <a:srgbClr val="0066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61" autoAdjust="0"/>
    <p:restoredTop sz="93922" autoAdjust="0"/>
  </p:normalViewPr>
  <p:slideViewPr>
    <p:cSldViewPr>
      <p:cViewPr varScale="1">
        <p:scale>
          <a:sx n="107" d="100"/>
          <a:sy n="107" d="100"/>
        </p:scale>
        <p:origin x="1878" y="114"/>
      </p:cViewPr>
      <p:guideLst>
        <p:guide orient="horz" pos="1694"/>
        <p:guide pos="22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265014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38652-4DDC-4906-93C2-9ADA1C55ED5F}" type="datetimeFigureOut">
              <a:rPr lang="es-MX" smtClean="0"/>
              <a:t>12/08/2019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265014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68FC1-9F56-4510-9D9C-46426ED652FA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85304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EA0EA82-0AD7-429D-B62E-6ADED28645CF}" type="datetimeFigureOut">
              <a:rPr lang="es-MX" smtClean="0"/>
              <a:t>12/08/2019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8369EB5-BC3D-4D57-B58A-EA45B22950B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89192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1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21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82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42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02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63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23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84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69EB5-BC3D-4D57-B58A-EA45B22950B2}" type="slidenum">
              <a:rPr lang="es-MX" smtClean="0"/>
              <a:t>7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36561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69EB5-BC3D-4D57-B58A-EA45B22950B2}" type="slidenum">
              <a:rPr lang="es-MX" smtClean="0"/>
              <a:t>13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5985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69EB5-BC3D-4D57-B58A-EA45B22950B2}" type="slidenum">
              <a:rPr lang="es-MX" smtClean="0"/>
              <a:t>18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55701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69EB5-BC3D-4D57-B58A-EA45B22950B2}" type="slidenum">
              <a:rPr lang="es-MX" smtClean="0"/>
              <a:t>20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36969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69EB5-BC3D-4D57-B58A-EA45B22950B2}" type="slidenum">
              <a:rPr lang="es-MX" smtClean="0"/>
              <a:t>23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77307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895600" y="525463"/>
            <a:ext cx="3505200" cy="26289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69EB5-BC3D-4D57-B58A-EA45B22950B2}" type="slidenum">
              <a:rPr lang="es-MX" smtClean="0"/>
              <a:t>25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99319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7688" y="1670314"/>
            <a:ext cx="6093778" cy="115254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75373" y="3046889"/>
            <a:ext cx="5018405" cy="13740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8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6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75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33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92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50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08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67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452FD-D088-44C8-83E3-425120EC497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73476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452FD-D088-44C8-83E3-425120EC497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80836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3898226" y="287513"/>
            <a:ext cx="1209795" cy="6116182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68846" y="287513"/>
            <a:ext cx="3509897" cy="6116182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452FD-D088-44C8-83E3-425120EC497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93212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-3323" y="3940547"/>
            <a:ext cx="7169150" cy="1441034"/>
          </a:xfrm>
          <a:prstGeom prst="rect">
            <a:avLst/>
          </a:prstGeom>
          <a:gradFill>
            <a:gsLst>
              <a:gs pos="0">
                <a:srgbClr val="660066">
                  <a:alpha val="20000"/>
                </a:srgbClr>
              </a:gs>
              <a:gs pos="74000">
                <a:srgbClr val="660066">
                  <a:alpha val="40000"/>
                </a:srgbClr>
              </a:gs>
              <a:gs pos="83000">
                <a:srgbClr val="660066">
                  <a:alpha val="50000"/>
                </a:srgbClr>
              </a:gs>
              <a:gs pos="100000">
                <a:srgbClr val="660066">
                  <a:alpha val="8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689" tIns="35844" rIns="71689" bIns="35844" rtlCol="0" anchor="ctr"/>
          <a:lstStyle/>
          <a:p>
            <a:pPr algn="ctr"/>
            <a:endParaRPr lang="es-MX" dirty="0"/>
          </a:p>
        </p:txBody>
      </p:sp>
      <p:sp>
        <p:nvSpPr>
          <p:cNvPr id="8" name="Elipse 7"/>
          <p:cNvSpPr/>
          <p:nvPr userDrawn="1"/>
        </p:nvSpPr>
        <p:spPr>
          <a:xfrm rot="21090367">
            <a:off x="2270917" y="3172232"/>
            <a:ext cx="4934483" cy="20888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689" tIns="35844" rIns="71689" bIns="35844" rtlCol="0" anchor="ctr"/>
          <a:lstStyle/>
          <a:p>
            <a:pPr algn="ctr"/>
            <a:endParaRPr lang="es-MX" dirty="0"/>
          </a:p>
        </p:txBody>
      </p:sp>
      <p:sp>
        <p:nvSpPr>
          <p:cNvPr id="9" name="Rectángulo 8"/>
          <p:cNvSpPr/>
          <p:nvPr userDrawn="1"/>
        </p:nvSpPr>
        <p:spPr>
          <a:xfrm>
            <a:off x="-3323" y="3940547"/>
            <a:ext cx="3866856" cy="1384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689" tIns="35844" rIns="71689" bIns="35844" rtlCol="0" anchor="ctr"/>
          <a:lstStyle/>
          <a:p>
            <a:pPr algn="ctr"/>
            <a:endParaRPr lang="es-MX" dirty="0"/>
          </a:p>
        </p:txBody>
      </p:sp>
      <p:sp>
        <p:nvSpPr>
          <p:cNvPr id="10" name="Elipse 9"/>
          <p:cNvSpPr/>
          <p:nvPr userDrawn="1"/>
        </p:nvSpPr>
        <p:spPr>
          <a:xfrm rot="21090367">
            <a:off x="2267594" y="3182310"/>
            <a:ext cx="4934483" cy="20888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689" tIns="35844" rIns="71689" bIns="35844"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30532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2 Conector recto"/>
          <p:cNvCxnSpPr/>
          <p:nvPr userDrawn="1"/>
        </p:nvCxnSpPr>
        <p:spPr>
          <a:xfrm>
            <a:off x="-15825" y="5269093"/>
            <a:ext cx="7200800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Rectángulo"/>
          <p:cNvSpPr/>
          <p:nvPr userDrawn="1"/>
        </p:nvSpPr>
        <p:spPr>
          <a:xfrm>
            <a:off x="-6109" y="0"/>
            <a:ext cx="7175259" cy="369332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endParaRPr lang="es-MX" sz="1800" b="1" cap="small" dirty="0">
              <a:solidFill>
                <a:schemeClr val="bg1"/>
              </a:solidFill>
              <a:effectLst>
                <a:glow rad="50800">
                  <a:schemeClr val="tx1">
                    <a:alpha val="75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099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66313" y="3455134"/>
            <a:ext cx="6093778" cy="1067905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66313" y="2278945"/>
            <a:ext cx="6093778" cy="1176188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84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682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7524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3365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9206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5048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50889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6731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452FD-D088-44C8-83E3-425120EC497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41598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68845" y="1672803"/>
            <a:ext cx="2359845" cy="4730893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748174" y="1672803"/>
            <a:ext cx="2359845" cy="4730893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452FD-D088-44C8-83E3-425120EC497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43281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8458" y="215324"/>
            <a:ext cx="6452235" cy="896144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58459" y="1203572"/>
            <a:ext cx="3167620" cy="501591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8414" indent="0">
              <a:buNone/>
              <a:defRPr sz="1600" b="1"/>
            </a:lvl2pPr>
            <a:lvl3pPr marL="716828" indent="0">
              <a:buNone/>
              <a:defRPr sz="1400" b="1"/>
            </a:lvl3pPr>
            <a:lvl4pPr marL="1075241" indent="0">
              <a:buNone/>
              <a:defRPr sz="1300" b="1"/>
            </a:lvl4pPr>
            <a:lvl5pPr marL="1433655" indent="0">
              <a:buNone/>
              <a:defRPr sz="1300" b="1"/>
            </a:lvl5pPr>
            <a:lvl6pPr marL="1792069" indent="0">
              <a:buNone/>
              <a:defRPr sz="1300" b="1"/>
            </a:lvl6pPr>
            <a:lvl7pPr marL="2150483" indent="0">
              <a:buNone/>
              <a:defRPr sz="1300" b="1"/>
            </a:lvl7pPr>
            <a:lvl8pPr marL="2508897" indent="0">
              <a:buNone/>
              <a:defRPr sz="1300" b="1"/>
            </a:lvl8pPr>
            <a:lvl9pPr marL="2867310" indent="0">
              <a:buNone/>
              <a:defRPr sz="13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58459" y="1705163"/>
            <a:ext cx="3167620" cy="309792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641830" y="1203572"/>
            <a:ext cx="3168864" cy="501591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8414" indent="0">
              <a:buNone/>
              <a:defRPr sz="1600" b="1"/>
            </a:lvl2pPr>
            <a:lvl3pPr marL="716828" indent="0">
              <a:buNone/>
              <a:defRPr sz="1400" b="1"/>
            </a:lvl3pPr>
            <a:lvl4pPr marL="1075241" indent="0">
              <a:buNone/>
              <a:defRPr sz="1300" b="1"/>
            </a:lvl4pPr>
            <a:lvl5pPr marL="1433655" indent="0">
              <a:buNone/>
              <a:defRPr sz="1300" b="1"/>
            </a:lvl5pPr>
            <a:lvl6pPr marL="1792069" indent="0">
              <a:buNone/>
              <a:defRPr sz="1300" b="1"/>
            </a:lvl6pPr>
            <a:lvl7pPr marL="2150483" indent="0">
              <a:buNone/>
              <a:defRPr sz="1300" b="1"/>
            </a:lvl7pPr>
            <a:lvl8pPr marL="2508897" indent="0">
              <a:buNone/>
              <a:defRPr sz="1300" b="1"/>
            </a:lvl8pPr>
            <a:lvl9pPr marL="2867310" indent="0">
              <a:buNone/>
              <a:defRPr sz="13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641830" y="1705163"/>
            <a:ext cx="3168864" cy="309792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452FD-D088-44C8-83E3-425120EC497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32902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452FD-D088-44C8-83E3-425120EC497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43769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452FD-D088-44C8-83E3-425120EC497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41161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8460" y="214079"/>
            <a:ext cx="2358601" cy="911080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02939" y="214079"/>
            <a:ext cx="4007754" cy="458900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58460" y="1125160"/>
            <a:ext cx="2358601" cy="3677925"/>
          </a:xfrm>
        </p:spPr>
        <p:txBody>
          <a:bodyPr/>
          <a:lstStyle>
            <a:lvl1pPr marL="0" indent="0">
              <a:buNone/>
              <a:defRPr sz="1100"/>
            </a:lvl1pPr>
            <a:lvl2pPr marL="358414" indent="0">
              <a:buNone/>
              <a:defRPr sz="900"/>
            </a:lvl2pPr>
            <a:lvl3pPr marL="716828" indent="0">
              <a:buNone/>
              <a:defRPr sz="800"/>
            </a:lvl3pPr>
            <a:lvl4pPr marL="1075241" indent="0">
              <a:buNone/>
              <a:defRPr sz="700"/>
            </a:lvl4pPr>
            <a:lvl5pPr marL="1433655" indent="0">
              <a:buNone/>
              <a:defRPr sz="700"/>
            </a:lvl5pPr>
            <a:lvl6pPr marL="1792069" indent="0">
              <a:buNone/>
              <a:defRPr sz="700"/>
            </a:lvl6pPr>
            <a:lvl7pPr marL="2150483" indent="0">
              <a:buNone/>
              <a:defRPr sz="700"/>
            </a:lvl7pPr>
            <a:lvl8pPr marL="2508897" indent="0">
              <a:buNone/>
              <a:defRPr sz="700"/>
            </a:lvl8pPr>
            <a:lvl9pPr marL="2867310" indent="0">
              <a:buNone/>
              <a:defRPr sz="7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452FD-D088-44C8-83E3-425120EC497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26120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5204" y="3763805"/>
            <a:ext cx="4301490" cy="444338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405204" y="480433"/>
            <a:ext cx="4301490" cy="3226118"/>
          </a:xfrm>
        </p:spPr>
        <p:txBody>
          <a:bodyPr/>
          <a:lstStyle>
            <a:lvl1pPr marL="0" indent="0">
              <a:buNone/>
              <a:defRPr sz="2500"/>
            </a:lvl1pPr>
            <a:lvl2pPr marL="358414" indent="0">
              <a:buNone/>
              <a:defRPr sz="2200"/>
            </a:lvl2pPr>
            <a:lvl3pPr marL="716828" indent="0">
              <a:buNone/>
              <a:defRPr sz="1900"/>
            </a:lvl3pPr>
            <a:lvl4pPr marL="1075241" indent="0">
              <a:buNone/>
              <a:defRPr sz="1600"/>
            </a:lvl4pPr>
            <a:lvl5pPr marL="1433655" indent="0">
              <a:buNone/>
              <a:defRPr sz="1600"/>
            </a:lvl5pPr>
            <a:lvl6pPr marL="1792069" indent="0">
              <a:buNone/>
              <a:defRPr sz="1600"/>
            </a:lvl6pPr>
            <a:lvl7pPr marL="2150483" indent="0">
              <a:buNone/>
              <a:defRPr sz="1600"/>
            </a:lvl7pPr>
            <a:lvl8pPr marL="2508897" indent="0">
              <a:buNone/>
              <a:defRPr sz="1600"/>
            </a:lvl8pPr>
            <a:lvl9pPr marL="2867310" indent="0">
              <a:buNone/>
              <a:defRPr sz="16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405204" y="4208144"/>
            <a:ext cx="4301490" cy="631034"/>
          </a:xfrm>
        </p:spPr>
        <p:txBody>
          <a:bodyPr/>
          <a:lstStyle>
            <a:lvl1pPr marL="0" indent="0">
              <a:buNone/>
              <a:defRPr sz="1100"/>
            </a:lvl1pPr>
            <a:lvl2pPr marL="358414" indent="0">
              <a:buNone/>
              <a:defRPr sz="900"/>
            </a:lvl2pPr>
            <a:lvl3pPr marL="716828" indent="0">
              <a:buNone/>
              <a:defRPr sz="800"/>
            </a:lvl3pPr>
            <a:lvl4pPr marL="1075241" indent="0">
              <a:buNone/>
              <a:defRPr sz="700"/>
            </a:lvl4pPr>
            <a:lvl5pPr marL="1433655" indent="0">
              <a:buNone/>
              <a:defRPr sz="700"/>
            </a:lvl5pPr>
            <a:lvl6pPr marL="1792069" indent="0">
              <a:buNone/>
              <a:defRPr sz="700"/>
            </a:lvl6pPr>
            <a:lvl7pPr marL="2150483" indent="0">
              <a:buNone/>
              <a:defRPr sz="700"/>
            </a:lvl7pPr>
            <a:lvl8pPr marL="2508897" indent="0">
              <a:buNone/>
              <a:defRPr sz="700"/>
            </a:lvl8pPr>
            <a:lvl9pPr marL="2867310" indent="0">
              <a:buNone/>
              <a:defRPr sz="7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452FD-D088-44C8-83E3-425120EC497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70655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58458" y="215324"/>
            <a:ext cx="6452235" cy="896144"/>
          </a:xfrm>
          <a:prstGeom prst="rect">
            <a:avLst/>
          </a:prstGeom>
        </p:spPr>
        <p:txBody>
          <a:bodyPr vert="horz" lIns="71683" tIns="35841" rIns="71683" bIns="35841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58458" y="1254604"/>
            <a:ext cx="6452235" cy="3548481"/>
          </a:xfrm>
          <a:prstGeom prst="rect">
            <a:avLst/>
          </a:prstGeom>
        </p:spPr>
        <p:txBody>
          <a:bodyPr vert="horz" lIns="71683" tIns="35841" rIns="71683" bIns="35841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58459" y="4983557"/>
            <a:ext cx="1672801" cy="286268"/>
          </a:xfrm>
          <a:prstGeom prst="rect">
            <a:avLst/>
          </a:prstGeom>
        </p:spPr>
        <p:txBody>
          <a:bodyPr vert="horz" lIns="71683" tIns="35841" rIns="71683" bIns="35841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449462" y="4983557"/>
            <a:ext cx="2270230" cy="286268"/>
          </a:xfrm>
          <a:prstGeom prst="rect">
            <a:avLst/>
          </a:prstGeom>
        </p:spPr>
        <p:txBody>
          <a:bodyPr vert="horz" lIns="71683" tIns="35841" rIns="71683" bIns="35841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5137893" y="4983557"/>
            <a:ext cx="1672801" cy="286268"/>
          </a:xfrm>
          <a:prstGeom prst="rect">
            <a:avLst/>
          </a:prstGeom>
        </p:spPr>
        <p:txBody>
          <a:bodyPr vert="horz" lIns="71683" tIns="35841" rIns="71683" bIns="35841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452FD-D088-44C8-83E3-425120EC497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92844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716828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8811" indent="-268811" algn="l" defTabSz="716828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82423" indent="-224008" algn="l" defTabSz="716828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6034" indent="-179207" algn="l" defTabSz="716828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54449" indent="-179207" algn="l" defTabSz="716828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863" indent="-179207" algn="l" defTabSz="716828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71275" indent="-179207" algn="l" defTabSz="716828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29690" indent="-179207" algn="l" defTabSz="716828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88104" indent="-179207" algn="l" defTabSz="716828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46517" indent="-179207" algn="l" defTabSz="716828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7168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8414" algn="l" defTabSz="7168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6828" algn="l" defTabSz="7168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5241" algn="l" defTabSz="7168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33655" algn="l" defTabSz="7168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92069" algn="l" defTabSz="7168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50483" algn="l" defTabSz="7168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08897" algn="l" defTabSz="7168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67310" algn="l" defTabSz="7168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90092" y="96143"/>
            <a:ext cx="1072169" cy="1080120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s-MX" dirty="0"/>
          </a:p>
        </p:txBody>
      </p:sp>
      <p:sp>
        <p:nvSpPr>
          <p:cNvPr id="9" name="8 Rectángulo redondeado"/>
          <p:cNvSpPr/>
          <p:nvPr/>
        </p:nvSpPr>
        <p:spPr>
          <a:xfrm>
            <a:off x="698183" y="744215"/>
            <a:ext cx="832068" cy="936104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s-MX" dirty="0"/>
          </a:p>
        </p:txBody>
      </p:sp>
      <p:sp>
        <p:nvSpPr>
          <p:cNvPr id="10" name="9 Rectángulo redondeado"/>
          <p:cNvSpPr/>
          <p:nvPr/>
        </p:nvSpPr>
        <p:spPr>
          <a:xfrm>
            <a:off x="378124" y="1400672"/>
            <a:ext cx="720080" cy="783704"/>
          </a:xfrm>
          <a:prstGeom prst="roundRect">
            <a:avLst/>
          </a:prstGeom>
          <a:solidFill>
            <a:srgbClr val="009999">
              <a:alpha val="50000"/>
            </a:srgb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s-MX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1610957" y="1392287"/>
            <a:ext cx="423350" cy="432048"/>
          </a:xfrm>
          <a:prstGeom prst="roundRect">
            <a:avLst/>
          </a:prstGeom>
          <a:solidFill>
            <a:srgbClr val="009999">
              <a:alpha val="50000"/>
            </a:srgb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s-MX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1150679" y="1929457"/>
            <a:ext cx="423350" cy="432048"/>
          </a:xfrm>
          <a:prstGeom prst="roundRect">
            <a:avLst/>
          </a:prstGeom>
          <a:solidFill>
            <a:srgbClr val="009999">
              <a:alpha val="50000"/>
            </a:srgb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s-MX" dirty="0"/>
          </a:p>
        </p:txBody>
      </p:sp>
      <p:sp>
        <p:nvSpPr>
          <p:cNvPr id="13" name="12 Rectángulo redondeado"/>
          <p:cNvSpPr/>
          <p:nvPr/>
        </p:nvSpPr>
        <p:spPr>
          <a:xfrm>
            <a:off x="1250171" y="120445"/>
            <a:ext cx="471741" cy="468052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s-MX" dirty="0"/>
          </a:p>
        </p:txBody>
      </p:sp>
      <p:sp>
        <p:nvSpPr>
          <p:cNvPr id="14" name="13 Rectángulo redondeado"/>
          <p:cNvSpPr/>
          <p:nvPr/>
        </p:nvSpPr>
        <p:spPr>
          <a:xfrm>
            <a:off x="1441106" y="714557"/>
            <a:ext cx="508057" cy="497710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s-MX" dirty="0"/>
          </a:p>
        </p:txBody>
      </p:sp>
      <p:sp>
        <p:nvSpPr>
          <p:cNvPr id="27" name="26 Elipse"/>
          <p:cNvSpPr/>
          <p:nvPr/>
        </p:nvSpPr>
        <p:spPr>
          <a:xfrm>
            <a:off x="5422876" y="1963365"/>
            <a:ext cx="1760033" cy="174367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s-MX" dirty="0"/>
          </a:p>
        </p:txBody>
      </p:sp>
      <p:sp>
        <p:nvSpPr>
          <p:cNvPr id="28" name="27 Elipse"/>
          <p:cNvSpPr/>
          <p:nvPr/>
        </p:nvSpPr>
        <p:spPr>
          <a:xfrm>
            <a:off x="5413351" y="3249183"/>
            <a:ext cx="1760033" cy="1743672"/>
          </a:xfrm>
          <a:prstGeom prst="ellipse">
            <a:avLst/>
          </a:prstGeom>
          <a:solidFill>
            <a:srgbClr val="00B0AC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s-MX" dirty="0"/>
          </a:p>
        </p:txBody>
      </p:sp>
      <p:sp>
        <p:nvSpPr>
          <p:cNvPr id="29" name="28 Elipse"/>
          <p:cNvSpPr/>
          <p:nvPr/>
        </p:nvSpPr>
        <p:spPr>
          <a:xfrm>
            <a:off x="4664695" y="3912568"/>
            <a:ext cx="1440161" cy="148450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s-MX" dirty="0"/>
          </a:p>
        </p:txBody>
      </p:sp>
      <p:sp>
        <p:nvSpPr>
          <p:cNvPr id="30" name="29 Elipse"/>
          <p:cNvSpPr/>
          <p:nvPr/>
        </p:nvSpPr>
        <p:spPr>
          <a:xfrm>
            <a:off x="3512567" y="4557193"/>
            <a:ext cx="792087" cy="81991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s-MX" dirty="0"/>
          </a:p>
        </p:txBody>
      </p:sp>
      <p:sp>
        <p:nvSpPr>
          <p:cNvPr id="31" name="30 Elipse"/>
          <p:cNvSpPr/>
          <p:nvPr/>
        </p:nvSpPr>
        <p:spPr>
          <a:xfrm>
            <a:off x="4089565" y="4417298"/>
            <a:ext cx="950506" cy="979773"/>
          </a:xfrm>
          <a:prstGeom prst="ellipse">
            <a:avLst/>
          </a:prstGeom>
          <a:solidFill>
            <a:srgbClr val="00B0AC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s-MX" dirty="0"/>
          </a:p>
        </p:txBody>
      </p:sp>
      <p:sp>
        <p:nvSpPr>
          <p:cNvPr id="32" name="31 Elipse"/>
          <p:cNvSpPr/>
          <p:nvPr/>
        </p:nvSpPr>
        <p:spPr>
          <a:xfrm>
            <a:off x="3066117" y="4737287"/>
            <a:ext cx="662474" cy="640840"/>
          </a:xfrm>
          <a:prstGeom prst="ellipse">
            <a:avLst/>
          </a:prstGeom>
          <a:solidFill>
            <a:srgbClr val="00B0AC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s-MX" dirty="0"/>
          </a:p>
        </p:txBody>
      </p:sp>
      <p:sp>
        <p:nvSpPr>
          <p:cNvPr id="33" name="32 Elipse"/>
          <p:cNvSpPr/>
          <p:nvPr/>
        </p:nvSpPr>
        <p:spPr>
          <a:xfrm>
            <a:off x="6088685" y="5086762"/>
            <a:ext cx="285152" cy="2939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s-MX" dirty="0"/>
          </a:p>
        </p:txBody>
      </p:sp>
      <p:sp>
        <p:nvSpPr>
          <p:cNvPr id="6" name="8 Cuadro de texto"/>
          <p:cNvSpPr txBox="1"/>
          <p:nvPr/>
        </p:nvSpPr>
        <p:spPr>
          <a:xfrm>
            <a:off x="698182" y="2256383"/>
            <a:ext cx="5675655" cy="2011602"/>
          </a:xfrm>
          <a:prstGeom prst="roundRect">
            <a:avLst/>
          </a:prstGeom>
          <a:ln>
            <a:solidFill>
              <a:srgbClr val="00666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2400" cap="small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Centro de Atención a                                   la Sociedad (CAS)</a:t>
            </a:r>
          </a:p>
          <a:p>
            <a:pPr algn="ctr"/>
            <a:r>
              <a:rPr lang="es-MX" sz="2400" cap="small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Informe semanal</a:t>
            </a:r>
          </a:p>
          <a:p>
            <a:pPr algn="ctr"/>
            <a:r>
              <a:rPr lang="es-MX" sz="2400" cap="small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del 5 al 9 de agosto de 2019</a:t>
            </a:r>
            <a:endParaRPr lang="es-MX" sz="2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18" name="17 Elipse"/>
          <p:cNvSpPr/>
          <p:nvPr/>
        </p:nvSpPr>
        <p:spPr>
          <a:xfrm>
            <a:off x="6897757" y="4698755"/>
            <a:ext cx="285152" cy="2939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s-MX" dirty="0"/>
          </a:p>
        </p:txBody>
      </p:sp>
      <p:sp>
        <p:nvSpPr>
          <p:cNvPr id="19" name="18 Elipse"/>
          <p:cNvSpPr/>
          <p:nvPr/>
        </p:nvSpPr>
        <p:spPr>
          <a:xfrm>
            <a:off x="5951494" y="4651113"/>
            <a:ext cx="285152" cy="2939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s-MX" dirty="0"/>
          </a:p>
        </p:txBody>
      </p:sp>
      <p:sp>
        <p:nvSpPr>
          <p:cNvPr id="20" name="19 Elipse"/>
          <p:cNvSpPr/>
          <p:nvPr/>
        </p:nvSpPr>
        <p:spPr>
          <a:xfrm>
            <a:off x="6464895" y="4595293"/>
            <a:ext cx="285152" cy="2939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s-MX" dirty="0"/>
          </a:p>
        </p:txBody>
      </p:sp>
      <p:sp>
        <p:nvSpPr>
          <p:cNvPr id="21" name="20 Elipse"/>
          <p:cNvSpPr/>
          <p:nvPr/>
        </p:nvSpPr>
        <p:spPr>
          <a:xfrm>
            <a:off x="5632549" y="5093984"/>
            <a:ext cx="285152" cy="2939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s-MX" dirty="0"/>
          </a:p>
        </p:txBody>
      </p:sp>
      <p:sp>
        <p:nvSpPr>
          <p:cNvPr id="22" name="21 Elipse"/>
          <p:cNvSpPr/>
          <p:nvPr/>
        </p:nvSpPr>
        <p:spPr>
          <a:xfrm>
            <a:off x="6231261" y="4213922"/>
            <a:ext cx="285152" cy="2939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s-MX" dirty="0"/>
          </a:p>
        </p:txBody>
      </p:sp>
      <p:sp>
        <p:nvSpPr>
          <p:cNvPr id="23" name="22 Elipse"/>
          <p:cNvSpPr/>
          <p:nvPr/>
        </p:nvSpPr>
        <p:spPr>
          <a:xfrm>
            <a:off x="6899823" y="5082931"/>
            <a:ext cx="285152" cy="2939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s-MX" dirty="0"/>
          </a:p>
        </p:txBody>
      </p:sp>
      <p:sp>
        <p:nvSpPr>
          <p:cNvPr id="24" name="23 Elipse"/>
          <p:cNvSpPr/>
          <p:nvPr/>
        </p:nvSpPr>
        <p:spPr>
          <a:xfrm>
            <a:off x="6888232" y="4200599"/>
            <a:ext cx="285152" cy="2939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s-MX" dirty="0"/>
          </a:p>
        </p:txBody>
      </p:sp>
      <p:sp>
        <p:nvSpPr>
          <p:cNvPr id="25" name="24 Elipse"/>
          <p:cNvSpPr/>
          <p:nvPr/>
        </p:nvSpPr>
        <p:spPr>
          <a:xfrm>
            <a:off x="6883998" y="3643904"/>
            <a:ext cx="285152" cy="2939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s-MX" dirty="0"/>
          </a:p>
        </p:txBody>
      </p:sp>
      <p:sp>
        <p:nvSpPr>
          <p:cNvPr id="34" name="33 Elipse"/>
          <p:cNvSpPr/>
          <p:nvPr/>
        </p:nvSpPr>
        <p:spPr>
          <a:xfrm>
            <a:off x="6464895" y="5077839"/>
            <a:ext cx="285152" cy="2939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s-MX" dirty="0"/>
          </a:p>
        </p:txBody>
      </p:sp>
      <p:sp>
        <p:nvSpPr>
          <p:cNvPr id="35" name="34 Elipse"/>
          <p:cNvSpPr/>
          <p:nvPr/>
        </p:nvSpPr>
        <p:spPr>
          <a:xfrm>
            <a:off x="6563217" y="3974053"/>
            <a:ext cx="285152" cy="2939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s-MX" dirty="0"/>
          </a:p>
        </p:txBody>
      </p:sp>
      <p:sp>
        <p:nvSpPr>
          <p:cNvPr id="36" name="35 Elipse"/>
          <p:cNvSpPr/>
          <p:nvPr/>
        </p:nvSpPr>
        <p:spPr>
          <a:xfrm>
            <a:off x="2681923" y="4798079"/>
            <a:ext cx="561662" cy="58132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s-MX" dirty="0"/>
          </a:p>
        </p:txBody>
      </p:sp>
      <p:sp>
        <p:nvSpPr>
          <p:cNvPr id="37" name="36 Elipse"/>
          <p:cNvSpPr/>
          <p:nvPr/>
        </p:nvSpPr>
        <p:spPr>
          <a:xfrm>
            <a:off x="2432447" y="4889225"/>
            <a:ext cx="504056" cy="495076"/>
          </a:xfrm>
          <a:prstGeom prst="ellipse">
            <a:avLst/>
          </a:prstGeom>
          <a:solidFill>
            <a:srgbClr val="00B0AC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s-MX" dirty="0"/>
          </a:p>
        </p:txBody>
      </p:sp>
      <p:sp>
        <p:nvSpPr>
          <p:cNvPr id="38" name="37 Elipse"/>
          <p:cNvSpPr/>
          <p:nvPr/>
        </p:nvSpPr>
        <p:spPr>
          <a:xfrm>
            <a:off x="2168841" y="4967152"/>
            <a:ext cx="413972" cy="42076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s-MX" dirty="0"/>
          </a:p>
        </p:txBody>
      </p:sp>
      <p:sp>
        <p:nvSpPr>
          <p:cNvPr id="39" name="38 Elipse"/>
          <p:cNvSpPr/>
          <p:nvPr/>
        </p:nvSpPr>
        <p:spPr>
          <a:xfrm>
            <a:off x="1974563" y="5091048"/>
            <a:ext cx="285152" cy="293932"/>
          </a:xfrm>
          <a:prstGeom prst="ellipse">
            <a:avLst/>
          </a:prstGeom>
          <a:solidFill>
            <a:srgbClr val="00B0AC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s-MX" dirty="0"/>
          </a:p>
        </p:txBody>
      </p:sp>
      <p:sp>
        <p:nvSpPr>
          <p:cNvPr id="40" name="39 Elipse"/>
          <p:cNvSpPr/>
          <p:nvPr/>
        </p:nvSpPr>
        <p:spPr>
          <a:xfrm>
            <a:off x="1810211" y="5177534"/>
            <a:ext cx="222441" cy="21334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s-MX" dirty="0"/>
          </a:p>
        </p:txBody>
      </p:sp>
      <p:sp>
        <p:nvSpPr>
          <p:cNvPr id="3" name="AutoShape 2" descr="https://scontent-dfw1-1.xx.fbcdn.net/hphotos-xtp1/t31.0-8/10947386_1449372305354540_5826203706677402902_o.jpg?_nc_eui=ARg-nmd20loNlka5HtEUm8iaSuhDT9X-Kk-35igIT_0JDm8I3vVk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pic>
        <p:nvPicPr>
          <p:cNvPr id="41" name="1 Imagen" descr="C:\Users\jorge.acevedo\AppData\Local\Microsoft\Windows\Temporary Internet Files\Content.Outlook\UINZIPH0\Logo-inai_28abr2015_texto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5" t="13072" r="5412" b="16340"/>
          <a:stretch/>
        </p:blipFill>
        <p:spPr bwMode="auto">
          <a:xfrm>
            <a:off x="3800599" y="-4465"/>
            <a:ext cx="3323099" cy="19678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0801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6183" y="4056583"/>
            <a:ext cx="70370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MX" b="1" dirty="0"/>
              <a:t>El 28.6% de las consultas fue sobre orientaciones en materia de la LGPDPPSO.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MX" b="1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MX" b="1" dirty="0"/>
              <a:t>El 22.4% de las consultas se dio a orientaciones seguimiento de solicitudes.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MX" sz="800" b="1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MX" b="1" dirty="0"/>
              <a:t>El 14.0% de las consultas se dio a orientaciones en materia de la LFPDPPP.</a:t>
            </a:r>
          </a:p>
        </p:txBody>
      </p:sp>
      <p:sp>
        <p:nvSpPr>
          <p:cNvPr id="8" name="2 Rectángulo"/>
          <p:cNvSpPr/>
          <p:nvPr/>
        </p:nvSpPr>
        <p:spPr>
          <a:xfrm>
            <a:off x="-52166" y="17923"/>
            <a:ext cx="71187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b="1" cap="small" dirty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7. Tipo de Servicio por Canal de Atención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28191" y="3825751"/>
            <a:ext cx="49301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/>
              <a:t>Nota: La suma de los porcentajes parciales puede no coincidir con el 100 debido a redondeo aplicado</a:t>
            </a:r>
            <a:endParaRPr lang="en-US" sz="9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73" y="827614"/>
            <a:ext cx="6680919" cy="271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425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14446" y="3781894"/>
            <a:ext cx="69906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/>
              <a:t>El 89.3% de las consultas brindadas fue resuelta el mismo día, es decir, se le dio solución de manera inmediata, cuantificado en 1,298, de las que el rubro o canal de atención más empleado fue el Tel-INAI, con 1,112.</a:t>
            </a:r>
          </a:p>
          <a:p>
            <a:pPr algn="just"/>
            <a:endParaRPr lang="es-MX" b="1" dirty="0"/>
          </a:p>
          <a:p>
            <a:pPr algn="just"/>
            <a:r>
              <a:rPr lang="es-MX" b="1" dirty="0"/>
              <a:t>El 9.3% de las asesorías atendidas se respondieron entre 1 y 2 días.</a:t>
            </a:r>
          </a:p>
        </p:txBody>
      </p:sp>
      <p:sp>
        <p:nvSpPr>
          <p:cNvPr id="7" name="2 Rectángulo"/>
          <p:cNvSpPr/>
          <p:nvPr/>
        </p:nvSpPr>
        <p:spPr>
          <a:xfrm>
            <a:off x="50351" y="23729"/>
            <a:ext cx="71187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b="1" cap="small" dirty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8. Tiempo de respuesta por Canal de Atención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14446" y="3338069"/>
            <a:ext cx="49301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/>
              <a:t>Nota: La suma de los porcentajes parciales puede no coincidir con el 100 debido a redondeo aplicado</a:t>
            </a:r>
            <a:endParaRPr lang="en-US" sz="9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07" y="760534"/>
            <a:ext cx="6694243" cy="236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013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Rectángulo"/>
          <p:cNvSpPr/>
          <p:nvPr/>
        </p:nvSpPr>
        <p:spPr>
          <a:xfrm>
            <a:off x="-52166" y="17923"/>
            <a:ext cx="71187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b="1" cap="small" dirty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9. Tipo de Persona por Canal de Atención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6115" y="3912567"/>
            <a:ext cx="71369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/>
              <a:t>Con 1,435 usuarios, que representan el 98.8% de las asesorías realizadas por el CAS, las personas físicas emplearon como medio principal el Tel-INAI con 1,099 los cuales representaron el 98.8% de las asesorías realizadas.</a:t>
            </a:r>
          </a:p>
          <a:p>
            <a:pPr algn="just"/>
            <a:r>
              <a:rPr lang="es-MX" b="1" dirty="0"/>
              <a:t>El medio empleado por las personas morales fue: Tel-INAI, con 13 usuarios que representaron el 1.2%, 4 E-mail con el 2.7% y 1 presencial con 0.6%.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3800939" y="2112367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/>
              <a:t>Nota: La suma de los porcentajes parciales puede no coincidir con el 100 debido a redondeo aplicado</a:t>
            </a:r>
            <a:endParaRPr lang="en-US" sz="9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1326" y="681499"/>
            <a:ext cx="3526129" cy="132182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719" y="579141"/>
            <a:ext cx="6719580" cy="322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584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Rectángulo"/>
          <p:cNvSpPr/>
          <p:nvPr/>
        </p:nvSpPr>
        <p:spPr>
          <a:xfrm>
            <a:off x="-52166" y="17923"/>
            <a:ext cx="71187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b="1" cap="small" dirty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10. Sexo de los Usuarios por Canal de Atención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4574" y="3285107"/>
            <a:ext cx="701942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300" b="1" dirty="0"/>
              <a:t>En Tel-INAI con 1,112 consultas atendidas, los hombres representaron el 52.2%, mientras que las mujeres, el 47.8%.</a:t>
            </a:r>
          </a:p>
          <a:p>
            <a:pPr algn="just"/>
            <a:endParaRPr lang="es-MX" sz="500" b="1" dirty="0"/>
          </a:p>
          <a:p>
            <a:pPr algn="just"/>
            <a:r>
              <a:rPr lang="es-MX" sz="1300" b="1" dirty="0"/>
              <a:t>Las personas que acudieron de manera presencial al INAI, en su mayoría, fueron hombres que representaron el 64.6% y las mujeres, el 35.4% de las asesorías otorgadas.</a:t>
            </a:r>
          </a:p>
          <a:p>
            <a:pPr algn="just"/>
            <a:endParaRPr lang="es-MX" sz="500" b="1" dirty="0"/>
          </a:p>
          <a:p>
            <a:pPr algn="just"/>
            <a:r>
              <a:rPr lang="es-MX" sz="1300" b="1" dirty="0"/>
              <a:t>Por correo electrónico E-mail el 50.0% de las consultas fueron formuladas por hombres y 34.9%, por mujeres; del restante 15.1% no se obtuvo el dato. </a:t>
            </a:r>
          </a:p>
          <a:p>
            <a:pPr algn="just"/>
            <a:endParaRPr lang="es-MX" sz="500" b="1" dirty="0"/>
          </a:p>
          <a:p>
            <a:pPr algn="just"/>
            <a:r>
              <a:rPr lang="es-MX" sz="1300" b="1" dirty="0"/>
              <a:t>De las postales recibida 57.1% fueron formuladas por hombres y 35.7% por mujeres.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200199" y="2674147"/>
            <a:ext cx="49301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/>
              <a:t>Nota: La suma de los porcentajes parciales puede no coincidir con el 100 debido a redondeo aplicado</a:t>
            </a:r>
            <a:endParaRPr lang="en-US" sz="9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270" y="741335"/>
            <a:ext cx="6624030" cy="165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737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r="54408" b="51512"/>
          <a:stretch/>
        </p:blipFill>
        <p:spPr>
          <a:xfrm>
            <a:off x="2630263" y="1392287"/>
            <a:ext cx="1753939" cy="2719174"/>
          </a:xfrm>
          <a:prstGeom prst="rect">
            <a:avLst/>
          </a:prstGeom>
        </p:spPr>
      </p:pic>
      <p:sp>
        <p:nvSpPr>
          <p:cNvPr id="12" name="2 Rectángulo"/>
          <p:cNvSpPr/>
          <p:nvPr/>
        </p:nvSpPr>
        <p:spPr>
          <a:xfrm>
            <a:off x="-52166" y="17923"/>
            <a:ext cx="71187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b="1" cap="small" dirty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Gráfico. Sexo de los Usuarios por Canal de Atención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A818628-3779-4C2E-B79B-16E224F2C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83" y="414426"/>
            <a:ext cx="3426249" cy="227400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ED02E6B-DED7-4348-B984-0137B34247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2901" y="356477"/>
            <a:ext cx="3426249" cy="227400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66F6AA0-56E5-4835-B661-05A17910B9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873266"/>
            <a:ext cx="3426249" cy="227400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42434A9-0BDD-4AFD-819E-F23B59F45C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0384" y="2873265"/>
            <a:ext cx="3426249" cy="227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242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Rectángulo"/>
          <p:cNvSpPr/>
          <p:nvPr/>
        </p:nvSpPr>
        <p:spPr>
          <a:xfrm>
            <a:off x="122422" y="3248813"/>
            <a:ext cx="694421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MX" b="1" dirty="0"/>
              <a:t>941 personas proporcionaron información sobre su edad (64.8% de los usuarios atendidos).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MX" b="1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MX" b="1" dirty="0"/>
              <a:t>El 23.3% de las personas tiene entre 50 y 59 años, fue el grupo que más requirió de asesoría.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MX" b="1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MX" b="1" dirty="0"/>
              <a:t>El 21.8% de las personas osciló entre 30 y 39 años.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MX" b="1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MX" b="1" dirty="0"/>
              <a:t>El 22.6% tienen 60 o más años.</a:t>
            </a:r>
          </a:p>
        </p:txBody>
      </p:sp>
      <p:sp>
        <p:nvSpPr>
          <p:cNvPr id="7" name="2 Rectángulo"/>
          <p:cNvSpPr/>
          <p:nvPr/>
        </p:nvSpPr>
        <p:spPr>
          <a:xfrm>
            <a:off x="-52166" y="17923"/>
            <a:ext cx="71187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b="1" cap="small" dirty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11. Grupo de  Edades de los Usuarios por Canal de Atención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28191" y="2817639"/>
            <a:ext cx="49301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/>
              <a:t>Nota: La suma de los porcentajes parciales puede no coincidir con el 100 debido a redondeo aplicado</a:t>
            </a:r>
            <a:endParaRPr lang="en-US" sz="9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99" y="556819"/>
            <a:ext cx="6666267" cy="206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719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0" y="3397583"/>
            <a:ext cx="716358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MX" b="1" dirty="0"/>
              <a:t>La mayor parte de las personas atendidas se encuentran en el rango de 50 a 59 años, que representaron el 23.3%; el 55.3% fueron hombres y el 44.7%, mujeres, 219 usuarios.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MX" b="1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MX" b="1" dirty="0"/>
              <a:t>El grupo de 30 a 39 años con 205 usuarios, 21.8% del total; 43.9% fueron hombres y 56.1%, mujeres.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MX" b="1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MX" b="1" dirty="0"/>
              <a:t>De las personas de 60 años o más, 212 en total, el  57.5% fueron hombres y el 42.4%, mujeres.</a:t>
            </a:r>
          </a:p>
        </p:txBody>
      </p:sp>
      <p:sp>
        <p:nvSpPr>
          <p:cNvPr id="8" name="2 Rectángulo"/>
          <p:cNvSpPr/>
          <p:nvPr/>
        </p:nvSpPr>
        <p:spPr>
          <a:xfrm>
            <a:off x="44790" y="17923"/>
            <a:ext cx="71187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b="1" cap="small" dirty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13. Grupo de  Edades de los Usuarios por Sexo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28191" y="3092549"/>
            <a:ext cx="49301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/>
              <a:t>Nota: La suma de los porcentajes parciales puede no coincidir con el 100 debido a redondeo aplicado</a:t>
            </a:r>
            <a:endParaRPr lang="en-US" sz="9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130" y="667025"/>
            <a:ext cx="5010117" cy="233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8146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448" y="474188"/>
            <a:ext cx="5206435" cy="357866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199" y="737271"/>
            <a:ext cx="1324883" cy="295413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>
            <a:lum bright="70000" contrast="-70000"/>
          </a:blip>
          <a:srcRect r="78731" b="48142"/>
          <a:stretch/>
        </p:blipFill>
        <p:spPr>
          <a:xfrm flipH="1">
            <a:off x="5342195" y="737271"/>
            <a:ext cx="1435159" cy="2954132"/>
          </a:xfrm>
          <a:prstGeom prst="rect">
            <a:avLst/>
          </a:prstGeom>
        </p:spPr>
      </p:pic>
      <p:sp>
        <p:nvSpPr>
          <p:cNvPr id="5" name="2 Rectángulo"/>
          <p:cNvSpPr/>
          <p:nvPr/>
        </p:nvSpPr>
        <p:spPr>
          <a:xfrm>
            <a:off x="-52166" y="17923"/>
            <a:ext cx="71187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b="1" cap="small" dirty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13. Pirámide de Edades de los Usuarios por Sexo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0" y="4182596"/>
            <a:ext cx="71187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/>
              <a:t>En el periodo que se reporta, de las 941 personas que proporcionaron su edad, el grupo de 50 a 59 años constituyó un 23.3%, fueron quienes más usaron los canales de atención. La población del rango de 40 a 49 años representó el 20.7% del total; la población de 60 años o más significó el 22.6%.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D017823-FA35-44E8-AC22-51D57E0C5F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795" y="474188"/>
            <a:ext cx="1219306" cy="317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149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Rectángulo"/>
          <p:cNvSpPr/>
          <p:nvPr/>
        </p:nvSpPr>
        <p:spPr>
          <a:xfrm>
            <a:off x="-52166" y="17923"/>
            <a:ext cx="71187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b="1" cap="small" dirty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14. Escolaridad de los Usuarios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79142" y="4056583"/>
            <a:ext cx="703382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b="1" dirty="0"/>
              <a:t>El 48.8% de los usuarios del CAS afirmó tener licenciatura.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MX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b="1" dirty="0"/>
              <a:t>El 24.7% manifestó estudios de nivel medio superior.</a:t>
            </a:r>
          </a:p>
          <a:p>
            <a:endParaRPr lang="es-MX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b="1" dirty="0"/>
              <a:t>El 11.8% cuenta con educación secundaria.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02879" y="2319099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/>
              <a:t>Nota: La suma de los porcentajes parciales puede no coincidir con el 100 debido a redondeo aplicado</a:t>
            </a:r>
            <a:endParaRPr lang="en-US" sz="9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15" y="416640"/>
            <a:ext cx="2263889" cy="197057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263" y="891233"/>
            <a:ext cx="6120914" cy="322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7608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-19439" y="-13667"/>
            <a:ext cx="71187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b="1" cap="small" dirty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15. Escolaridad de los Usuarios por canal de atención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85515" y="3624535"/>
            <a:ext cx="69981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/>
              <a:t>936 usuarios proporcionaron datos, de los cuales, la licenciatura fue el grado de mayor representación con 457 usuarios, que equivalió al 48.8% del subtotal, el cual empleó como canal de atención preferido al Tel-INAI con un 88.8%, con respecto de otros canales de atención.</a:t>
            </a:r>
          </a:p>
          <a:p>
            <a:pPr algn="just"/>
            <a:endParaRPr lang="es-MX" sz="1200" b="1" dirty="0"/>
          </a:p>
          <a:p>
            <a:pPr algn="just"/>
            <a:r>
              <a:rPr lang="es-MX" sz="1200" b="1" dirty="0"/>
              <a:t>Nivel medio superior. De los 231 usuarios que otorgaron el dato respecto del subtotal, el 82.7% prefirió el canal de atención Tel-INAI; de igual manera, los usuarios con grado escolar de secundaria, que representaron el 11.8% de los usuarios, existió un mayor uso del canal de atención Tel-INAI con un 80.0 %.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29345" y="3114111"/>
            <a:ext cx="63284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/>
              <a:t>Nota: La suma de los porcentajes parciales puede no coincidir con el 100 debido a redondeo aplicado</a:t>
            </a:r>
            <a:endParaRPr lang="en-US" sz="9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215" y="796902"/>
            <a:ext cx="6392887" cy="203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372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2"/>
          <p:cNvSpPr txBox="1"/>
          <p:nvPr/>
        </p:nvSpPr>
        <p:spPr>
          <a:xfrm>
            <a:off x="416223" y="361637"/>
            <a:ext cx="5976664" cy="6906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MX" sz="1600" dirty="0"/>
              <a:t>Introducción.</a:t>
            </a:r>
            <a:endParaRPr lang="es-MX" sz="500" dirty="0"/>
          </a:p>
          <a:p>
            <a:pPr marL="342900" indent="-342900" algn="just">
              <a:buFont typeface="+mj-lt"/>
              <a:buAutoNum type="arabicPeriod"/>
            </a:pPr>
            <a:r>
              <a:rPr lang="es-MX" sz="1600" dirty="0"/>
              <a:t>Tipo de Servicios.</a:t>
            </a:r>
            <a:endParaRPr lang="es-MX" sz="500" dirty="0"/>
          </a:p>
          <a:p>
            <a:pPr marL="342900" indent="-342900" algn="just">
              <a:buFont typeface="+mj-lt"/>
              <a:buAutoNum type="arabicPeriod"/>
            </a:pPr>
            <a:r>
              <a:rPr lang="es-MX" sz="1600" dirty="0"/>
              <a:t>Total Asesorías y servicios otorgados por día.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sz="1600" dirty="0"/>
              <a:t>Solicitudes presentadas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sz="1600" dirty="0"/>
              <a:t>Total de Asesorías por Canal de Atención.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sz="1600" dirty="0"/>
              <a:t>Asesorías por Canal de Atención por día.</a:t>
            </a:r>
            <a:endParaRPr lang="es-MX" sz="500" dirty="0"/>
          </a:p>
          <a:p>
            <a:pPr marL="342900" indent="-342900" algn="just">
              <a:buFont typeface="+mj-lt"/>
              <a:buAutoNum type="arabicPeriod"/>
            </a:pPr>
            <a:r>
              <a:rPr lang="es-MX" sz="1600" dirty="0"/>
              <a:t>Tipo de Servicio por Canal de Atención.</a:t>
            </a:r>
            <a:endParaRPr lang="es-MX" sz="500" dirty="0"/>
          </a:p>
          <a:p>
            <a:pPr marL="342900" indent="-342900" algn="just">
              <a:buFont typeface="+mj-lt"/>
              <a:buAutoNum type="arabicPeriod"/>
            </a:pPr>
            <a:r>
              <a:rPr lang="es-MX" sz="1600" dirty="0"/>
              <a:t>Tiempo de respuesta por Canal de Atención.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sz="1600" dirty="0"/>
              <a:t>Tipo de Persona por Canal de Atención.</a:t>
            </a:r>
            <a:endParaRPr lang="es-MX" sz="500" dirty="0"/>
          </a:p>
          <a:p>
            <a:pPr marL="342900" indent="-342900" algn="just">
              <a:buFont typeface="+mj-lt"/>
              <a:buAutoNum type="arabicPeriod"/>
            </a:pPr>
            <a:r>
              <a:rPr lang="es-MX" sz="1600" dirty="0"/>
              <a:t>Sexo de los Usuarios por Canal de Atención.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sz="1600" dirty="0"/>
              <a:t>Grupo de  Edades de los Usuarios por Canal de Atención.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sz="1600" dirty="0"/>
              <a:t>Grupo de  Edades de los Usuarios por sexo.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sz="1600" dirty="0"/>
              <a:t>Pirámide de Edades de los Usuarios por sexo.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sz="1600" dirty="0"/>
              <a:t>Escolaridad de los Usuarios.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sz="1600" dirty="0"/>
              <a:t>Escolaridad de los Usuarios por canal de atención.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sz="1600" dirty="0"/>
              <a:t>Asesoría por Entidad Federativa.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sz="1600" dirty="0"/>
              <a:t>Evaluación de la atención vía Tel-INAI.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sz="1600" dirty="0"/>
              <a:t>Evaluación de la atención vía Presencial.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sz="1600" dirty="0"/>
              <a:t>Anexo Detalle de Servicios por Agente. </a:t>
            </a:r>
          </a:p>
          <a:p>
            <a:pPr marL="342900" indent="-342900" algn="just">
              <a:buFont typeface="+mj-lt"/>
              <a:buAutoNum type="arabicPeriod"/>
            </a:pPr>
            <a:endParaRPr lang="es-MX" sz="1600" dirty="0"/>
          </a:p>
          <a:p>
            <a:pPr marL="342900" indent="-342900" algn="just">
              <a:buFont typeface="+mj-lt"/>
              <a:buAutoNum type="arabicPeriod"/>
            </a:pPr>
            <a:endParaRPr lang="es-MX" sz="1600" dirty="0"/>
          </a:p>
          <a:p>
            <a:pPr marL="342900" indent="-342900" algn="just">
              <a:buFont typeface="+mj-lt"/>
              <a:buAutoNum type="arabicPeriod"/>
            </a:pPr>
            <a:endParaRPr lang="es-MX" sz="1600" dirty="0"/>
          </a:p>
          <a:p>
            <a:pPr marL="342900" indent="-342900" algn="just">
              <a:buFont typeface="+mj-lt"/>
              <a:buAutoNum type="arabicPeriod"/>
            </a:pPr>
            <a:endParaRPr lang="es-MX" sz="1600" dirty="0"/>
          </a:p>
          <a:p>
            <a:pPr marL="342900" indent="-342900" algn="just">
              <a:buFont typeface="+mj-lt"/>
              <a:buAutoNum type="arabicPeriod"/>
            </a:pPr>
            <a:endParaRPr lang="es-MX" sz="1600" dirty="0"/>
          </a:p>
          <a:p>
            <a:pPr marL="342900" indent="-342900" algn="just">
              <a:buFont typeface="+mj-lt"/>
              <a:buAutoNum type="arabicPeriod"/>
            </a:pPr>
            <a:endParaRPr lang="es-MX" sz="1600" dirty="0"/>
          </a:p>
          <a:p>
            <a:pPr marL="342900" indent="-342900" algn="just">
              <a:buFont typeface="+mj-lt"/>
              <a:buAutoNum type="arabicPeriod"/>
            </a:pPr>
            <a:endParaRPr lang="es-MX" sz="1600" dirty="0"/>
          </a:p>
          <a:p>
            <a:pPr marL="342900" indent="-342900" algn="just">
              <a:buFont typeface="+mj-lt"/>
              <a:buAutoNum type="arabicPeriod"/>
            </a:pPr>
            <a:endParaRPr lang="es-MX" sz="1600" dirty="0"/>
          </a:p>
        </p:txBody>
      </p:sp>
      <p:sp>
        <p:nvSpPr>
          <p:cNvPr id="3" name="2 Rectángulo"/>
          <p:cNvSpPr/>
          <p:nvPr/>
        </p:nvSpPr>
        <p:spPr>
          <a:xfrm>
            <a:off x="-5832" y="0"/>
            <a:ext cx="7118799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750" b="1" cap="small" dirty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Contenido</a:t>
            </a:r>
          </a:p>
        </p:txBody>
      </p:sp>
    </p:spTree>
    <p:extLst>
      <p:ext uri="{BB962C8B-B14F-4D97-AF65-F5344CB8AC3E}">
        <p14:creationId xmlns:p14="http://schemas.microsoft.com/office/powerpoint/2010/main" val="3842913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584575" y="456183"/>
            <a:ext cx="345638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MX" b="1" dirty="0"/>
              <a:t>En el periodo que se informa, 1,010 usuarios proporcionaron información sobre la entidad de donde requirió la consulta (lo que representó el 69.5% de las personas atendidas), en tanto que 443 no proporcionaron información, lo que representó el 30.5%.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MX" b="1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MX" b="1" dirty="0"/>
              <a:t>43.7% de los usuarios fue de la Ciudad de México, Estado de México y Jalisco.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MX" b="1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MX" b="1" dirty="0"/>
              <a:t>25.5% de los usuarios corresponde al resto del país.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MX" b="1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MX" b="1" dirty="0"/>
              <a:t>0.3% de los usuarios son extranjeros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MX" b="1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MX" b="1" dirty="0"/>
              <a:t>Los estados de donde se advirtió un uso muy escaso de las consultas del CAS son Campeche, Chiapas, Nayarit, Sonora, Colima y Zacatecas.</a:t>
            </a:r>
          </a:p>
        </p:txBody>
      </p:sp>
      <p:sp>
        <p:nvSpPr>
          <p:cNvPr id="6" name="2 Rectángulo"/>
          <p:cNvSpPr/>
          <p:nvPr/>
        </p:nvSpPr>
        <p:spPr>
          <a:xfrm>
            <a:off x="-52166" y="17923"/>
            <a:ext cx="71187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b="1" cap="small" dirty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16. Asesoría por Entidad Federativa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709" y="456183"/>
            <a:ext cx="3201524" cy="477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423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-5832" y="0"/>
            <a:ext cx="71187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b="1" cap="small" dirty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17. Evaluación de la atención vía Tel-INAI</a:t>
            </a:r>
          </a:p>
        </p:txBody>
      </p:sp>
      <p:sp>
        <p:nvSpPr>
          <p:cNvPr id="5" name="7 Rectángulo"/>
          <p:cNvSpPr/>
          <p:nvPr/>
        </p:nvSpPr>
        <p:spPr>
          <a:xfrm>
            <a:off x="200199" y="2976463"/>
            <a:ext cx="6750867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MX" b="1" dirty="0"/>
              <a:t>La calificación promedio que los usuarios dieron a las asesorías recibidas vía Tel-INAI, fue de 9.8 en una escala de 0 a 10.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MX" sz="1000" b="1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MX" b="1" dirty="0"/>
              <a:t> Calificación sobre la atención recibida y la amabilidad tuvieron 9.9, en una escala de 0 a 10.</a:t>
            </a:r>
          </a:p>
          <a:p>
            <a:pPr algn="just"/>
            <a:endParaRPr lang="es-MX" sz="1000" b="1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MX" b="1" dirty="0"/>
              <a:t>La preparación del asesor y si la asesoría fue resuelta obtuvo una calificación de 9.8.</a:t>
            </a:r>
          </a:p>
          <a:p>
            <a:pPr algn="just"/>
            <a:endParaRPr lang="es-MX" b="1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MX" b="1" dirty="0"/>
              <a:t> El tiempo en espera para ser atendido fue de 9.4,  así que es un área de oportunidad.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28" y="1032247"/>
            <a:ext cx="6610077" cy="168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2285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21" y="888231"/>
            <a:ext cx="6828112" cy="2720042"/>
          </a:xfrm>
          <a:prstGeom prst="rect">
            <a:avLst/>
          </a:prstGeom>
        </p:spPr>
      </p:pic>
      <p:sp>
        <p:nvSpPr>
          <p:cNvPr id="5" name="5 Rectángulo"/>
          <p:cNvSpPr/>
          <p:nvPr/>
        </p:nvSpPr>
        <p:spPr>
          <a:xfrm>
            <a:off x="-64804" y="0"/>
            <a:ext cx="71187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b="1" cap="small" dirty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Gráfico. Evaluación del Servicio de Tel-INAI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56183" y="3608273"/>
            <a:ext cx="69847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En la gráfica, se observa que la atención y la amabilidad, se encuentran  por arriba de la calificación promedio, que es de 9.8 sobre 10 puntos.</a:t>
            </a:r>
          </a:p>
          <a:p>
            <a:endParaRPr lang="es-MX" b="1" dirty="0"/>
          </a:p>
          <a:p>
            <a:r>
              <a:rPr lang="es-MX" b="1" dirty="0"/>
              <a:t>Sin embargo, existe un área de oportunidad para mejorar en el tiempo de espera para ser atendido, que se encuentran debajo del promedio.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F0C7387-F00D-4261-A053-4ED974DB4E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2367" y="1176263"/>
            <a:ext cx="3893085" cy="144016"/>
          </a:xfrm>
          <a:prstGeom prst="rect">
            <a:avLst/>
          </a:prstGeom>
        </p:spPr>
      </p:pic>
      <p:sp>
        <p:nvSpPr>
          <p:cNvPr id="8" name="CuadroTexto 4">
            <a:extLst>
              <a:ext uri="{FF2B5EF4-FFF2-40B4-BE49-F238E27FC236}">
                <a16:creationId xmlns:a16="http://schemas.microsoft.com/office/drawing/2014/main" id="{00000000-0008-0000-0C00-000005000000}"/>
              </a:ext>
            </a:extLst>
          </p:cNvPr>
          <p:cNvSpPr txBox="1"/>
          <p:nvPr/>
        </p:nvSpPr>
        <p:spPr>
          <a:xfrm>
            <a:off x="5214927" y="611952"/>
            <a:ext cx="781050" cy="838199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100" b="1" dirty="0"/>
              <a:t>Promedio 9.8</a:t>
            </a:r>
          </a:p>
          <a:p>
            <a:pPr algn="ctr"/>
            <a:endParaRPr lang="es-MX" sz="1100" b="1" baseline="0" dirty="0"/>
          </a:p>
          <a:p>
            <a:pPr algn="ctr"/>
            <a:endParaRPr lang="es-MX" sz="1100" b="1" dirty="0"/>
          </a:p>
        </p:txBody>
      </p:sp>
    </p:spTree>
    <p:extLst>
      <p:ext uri="{BB962C8B-B14F-4D97-AF65-F5344CB8AC3E}">
        <p14:creationId xmlns:p14="http://schemas.microsoft.com/office/powerpoint/2010/main" val="16549088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-5832" y="0"/>
            <a:ext cx="71187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b="1" cap="small" dirty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18. Evaluación del Servicio Presencial</a:t>
            </a:r>
          </a:p>
        </p:txBody>
      </p:sp>
      <p:sp>
        <p:nvSpPr>
          <p:cNvPr id="7" name="7 Rectángulo"/>
          <p:cNvSpPr/>
          <p:nvPr/>
        </p:nvSpPr>
        <p:spPr>
          <a:xfrm>
            <a:off x="145188" y="3233424"/>
            <a:ext cx="6816757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MX" b="1" dirty="0"/>
              <a:t>La calificación promedio que los usuarios dan al servicio presencial recibido es de 9.7% en una escala de 0 a 10.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MX" sz="500" b="1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MX" b="1" dirty="0"/>
              <a:t>La amabilidad y capacidad del asesor, así como si la duda fue aclarada obtuvieron una calificación de 9.8 de calificación.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MX" sz="500" b="1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MX" b="1" dirty="0"/>
              <a:t>La atención recibida, tuvo una calificación de 9.7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MX" b="1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MX" b="1" dirty="0"/>
              <a:t>El tiempo de espera para ser atendido obtuvo una calificación del 9.5, por lo que representa un área de oportunidad para ser mejorada.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218" y="816223"/>
            <a:ext cx="6264696" cy="218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6801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Rectángulo"/>
          <p:cNvSpPr/>
          <p:nvPr/>
        </p:nvSpPr>
        <p:spPr>
          <a:xfrm>
            <a:off x="-5832" y="0"/>
            <a:ext cx="71187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b="1" cap="small" dirty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Gráfico. Evaluación de la atención vía Presencial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77004" y="3840559"/>
            <a:ext cx="703596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En la gráfica, se observa que la amabilidad y capacidad del asesor, así como si la duda fue aclarada fue evaluado por encima del promedio.</a:t>
            </a:r>
          </a:p>
          <a:p>
            <a:endParaRPr lang="es-MX" b="1" dirty="0"/>
          </a:p>
          <a:p>
            <a:r>
              <a:rPr lang="es-MX" b="1" dirty="0"/>
              <a:t>Sin embargo, existe un área de oportunidad en mejorar el tiempo de espera para ser atendido, que se encuentra por debajo del promedio general.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766" y="691818"/>
            <a:ext cx="6291617" cy="300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2935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-5832" y="0"/>
            <a:ext cx="71187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b="1" cap="small" dirty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19. Anexo Detalle de Consultas por Agente </a:t>
            </a:r>
          </a:p>
        </p:txBody>
      </p:sp>
      <p:sp>
        <p:nvSpPr>
          <p:cNvPr id="4" name="CuadroTexto 2"/>
          <p:cNvSpPr txBox="1"/>
          <p:nvPr/>
        </p:nvSpPr>
        <p:spPr>
          <a:xfrm>
            <a:off x="194692" y="600199"/>
            <a:ext cx="688011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/>
              <a:t>Como parte de este Informe se anexa archivo base con la información concentrada por agente y evaluaciones de Tel-INAI y presenciales. Cada hoja cuenta con distintos conceptos que se desglosan de la forma siguiente:</a:t>
            </a:r>
          </a:p>
          <a:p>
            <a:pPr algn="just"/>
            <a:endParaRPr lang="es-MX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300" b="1" dirty="0"/>
              <a:t>Fechas:</a:t>
            </a:r>
            <a:r>
              <a:rPr lang="es-MX" sz="1300" dirty="0"/>
              <a:t> Fecha de ingreso y fecha de atención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300" b="1" dirty="0"/>
              <a:t>Servidor público: </a:t>
            </a:r>
            <a:r>
              <a:rPr lang="es-MX" sz="1300" dirty="0"/>
              <a:t>Nombre del agente que atendió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300" b="1" dirty="0"/>
              <a:t>Tipo de consultas: </a:t>
            </a:r>
            <a:r>
              <a:rPr lang="es-MX" sz="1300" dirty="0"/>
              <a:t>Es la clasificación de la consulta en cada uno de los nueve tipos descritos en este informe.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300" b="1" dirty="0"/>
              <a:t>Canal de atención: </a:t>
            </a:r>
            <a:r>
              <a:rPr lang="es-MX" sz="1300" dirty="0"/>
              <a:t>Se refiere a uno de los cuatro canales de atención con que cuenta el CAS a través del cuál se brindó la asesoría al usuario.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300" b="1" dirty="0"/>
              <a:t>Requerimiento: </a:t>
            </a:r>
            <a:r>
              <a:rPr lang="es-MX" sz="1300" dirty="0"/>
              <a:t>Se refiere al servicio o servicios motivo de la consulta de la persona usuaria.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300" b="1" dirty="0"/>
              <a:t>Atención: </a:t>
            </a:r>
            <a:r>
              <a:rPr lang="es-MX" sz="1300" dirty="0"/>
              <a:t>Se refiere a la respuesta o acción que realizó el servidor público para atender el requerimiento del usuario.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300" b="1" dirty="0"/>
              <a:t>Fundamento legal de la atención: </a:t>
            </a:r>
            <a:r>
              <a:rPr lang="es-MX" sz="1300" dirty="0"/>
              <a:t>Se refiere al documento o precepto normativo que avala la acción o respuesta del servidor público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300" b="1" dirty="0"/>
              <a:t>Tiempo de respuesta: </a:t>
            </a:r>
            <a:r>
              <a:rPr lang="es-MX" sz="1300" dirty="0"/>
              <a:t>Se refiere al tiempo que tardó el CAS en brindar la atención al usuario.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300" b="1" dirty="0"/>
              <a:t>Tipo de usuario: </a:t>
            </a:r>
            <a:r>
              <a:rPr lang="es-MX" sz="1300" dirty="0"/>
              <a:t>Régimen Fiscal</a:t>
            </a:r>
            <a:endParaRPr lang="es-MX" sz="13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300" b="1" dirty="0"/>
              <a:t>Sexo: </a:t>
            </a:r>
            <a:r>
              <a:rPr lang="es-MX" sz="1300" dirty="0"/>
              <a:t>Hombre o mujer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300" b="1" dirty="0"/>
              <a:t>Edad: </a:t>
            </a:r>
            <a:r>
              <a:rPr lang="es-MX" sz="1300" dirty="0"/>
              <a:t>Se refiere a la edad de la persona usuaria.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300" b="1" dirty="0"/>
              <a:t>Entidad: </a:t>
            </a:r>
            <a:r>
              <a:rPr lang="es-MX" sz="1300" dirty="0"/>
              <a:t>Se refiere a la entidad federativa de la cuál provino la solicitud o requerimiento.</a:t>
            </a:r>
          </a:p>
        </p:txBody>
      </p:sp>
    </p:spTree>
    <p:extLst>
      <p:ext uri="{BB962C8B-B14F-4D97-AF65-F5344CB8AC3E}">
        <p14:creationId xmlns:p14="http://schemas.microsoft.com/office/powerpoint/2010/main" val="23716090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 Imagen" descr="C:\Users\jorge.acevedo\AppData\Local\Microsoft\Windows\Temporary Internet Files\Content.Outlook\UINZIPH0\Logo-inai_28abr2015_texto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5" t="13072" r="5412" b="16340"/>
          <a:stretch/>
        </p:blipFill>
        <p:spPr bwMode="auto">
          <a:xfrm>
            <a:off x="2216423" y="456183"/>
            <a:ext cx="2818431" cy="158417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11 Elipse"/>
          <p:cNvSpPr/>
          <p:nvPr/>
        </p:nvSpPr>
        <p:spPr>
          <a:xfrm>
            <a:off x="5422876" y="1963365"/>
            <a:ext cx="1760033" cy="174367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s-MX" dirty="0"/>
          </a:p>
        </p:txBody>
      </p:sp>
      <p:sp>
        <p:nvSpPr>
          <p:cNvPr id="13" name="12 Elipse"/>
          <p:cNvSpPr/>
          <p:nvPr/>
        </p:nvSpPr>
        <p:spPr>
          <a:xfrm>
            <a:off x="5413351" y="3249183"/>
            <a:ext cx="1760033" cy="1743672"/>
          </a:xfrm>
          <a:prstGeom prst="ellipse">
            <a:avLst/>
          </a:prstGeom>
          <a:solidFill>
            <a:srgbClr val="00B0AC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s-MX" dirty="0"/>
          </a:p>
        </p:txBody>
      </p:sp>
      <p:sp>
        <p:nvSpPr>
          <p:cNvPr id="14" name="13 Elipse"/>
          <p:cNvSpPr/>
          <p:nvPr/>
        </p:nvSpPr>
        <p:spPr>
          <a:xfrm>
            <a:off x="4664695" y="3912568"/>
            <a:ext cx="1440161" cy="148450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s-MX" dirty="0"/>
          </a:p>
        </p:txBody>
      </p:sp>
      <p:sp>
        <p:nvSpPr>
          <p:cNvPr id="15" name="14 Elipse"/>
          <p:cNvSpPr/>
          <p:nvPr/>
        </p:nvSpPr>
        <p:spPr>
          <a:xfrm>
            <a:off x="3512567" y="4557193"/>
            <a:ext cx="792087" cy="81991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s-MX" dirty="0"/>
          </a:p>
        </p:txBody>
      </p:sp>
      <p:sp>
        <p:nvSpPr>
          <p:cNvPr id="16" name="15 Elipse"/>
          <p:cNvSpPr/>
          <p:nvPr/>
        </p:nvSpPr>
        <p:spPr>
          <a:xfrm>
            <a:off x="4089565" y="4417298"/>
            <a:ext cx="950506" cy="979773"/>
          </a:xfrm>
          <a:prstGeom prst="ellipse">
            <a:avLst/>
          </a:prstGeom>
          <a:solidFill>
            <a:srgbClr val="00B0AC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s-MX" dirty="0"/>
          </a:p>
        </p:txBody>
      </p:sp>
      <p:sp>
        <p:nvSpPr>
          <p:cNvPr id="17" name="16 Elipse"/>
          <p:cNvSpPr/>
          <p:nvPr/>
        </p:nvSpPr>
        <p:spPr>
          <a:xfrm>
            <a:off x="3066117" y="4737287"/>
            <a:ext cx="662474" cy="640840"/>
          </a:xfrm>
          <a:prstGeom prst="ellipse">
            <a:avLst/>
          </a:prstGeom>
          <a:solidFill>
            <a:srgbClr val="00B0AC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s-MX" dirty="0"/>
          </a:p>
        </p:txBody>
      </p:sp>
      <p:sp>
        <p:nvSpPr>
          <p:cNvPr id="18" name="17 Elipse"/>
          <p:cNvSpPr/>
          <p:nvPr/>
        </p:nvSpPr>
        <p:spPr>
          <a:xfrm>
            <a:off x="6088685" y="5086762"/>
            <a:ext cx="285152" cy="2939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s-MX" dirty="0"/>
          </a:p>
        </p:txBody>
      </p:sp>
      <p:sp>
        <p:nvSpPr>
          <p:cNvPr id="19" name="18 Elipse"/>
          <p:cNvSpPr/>
          <p:nvPr/>
        </p:nvSpPr>
        <p:spPr>
          <a:xfrm>
            <a:off x="6897757" y="4698755"/>
            <a:ext cx="285152" cy="2939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s-MX" dirty="0"/>
          </a:p>
        </p:txBody>
      </p:sp>
      <p:sp>
        <p:nvSpPr>
          <p:cNvPr id="20" name="19 Elipse"/>
          <p:cNvSpPr/>
          <p:nvPr/>
        </p:nvSpPr>
        <p:spPr>
          <a:xfrm>
            <a:off x="5951494" y="4651113"/>
            <a:ext cx="285152" cy="2939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s-MX" dirty="0"/>
          </a:p>
        </p:txBody>
      </p:sp>
      <p:sp>
        <p:nvSpPr>
          <p:cNvPr id="21" name="20 Elipse"/>
          <p:cNvSpPr/>
          <p:nvPr/>
        </p:nvSpPr>
        <p:spPr>
          <a:xfrm>
            <a:off x="6464895" y="4595293"/>
            <a:ext cx="285152" cy="2939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s-MX" dirty="0"/>
          </a:p>
        </p:txBody>
      </p:sp>
      <p:sp>
        <p:nvSpPr>
          <p:cNvPr id="22" name="21 Elipse"/>
          <p:cNvSpPr/>
          <p:nvPr/>
        </p:nvSpPr>
        <p:spPr>
          <a:xfrm>
            <a:off x="5632549" y="5093984"/>
            <a:ext cx="285152" cy="2939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s-MX" dirty="0"/>
          </a:p>
        </p:txBody>
      </p:sp>
      <p:sp>
        <p:nvSpPr>
          <p:cNvPr id="23" name="22 Elipse"/>
          <p:cNvSpPr/>
          <p:nvPr/>
        </p:nvSpPr>
        <p:spPr>
          <a:xfrm>
            <a:off x="6231261" y="4213922"/>
            <a:ext cx="285152" cy="2939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s-MX" dirty="0"/>
          </a:p>
        </p:txBody>
      </p:sp>
      <p:sp>
        <p:nvSpPr>
          <p:cNvPr id="24" name="23 Elipse"/>
          <p:cNvSpPr/>
          <p:nvPr/>
        </p:nvSpPr>
        <p:spPr>
          <a:xfrm>
            <a:off x="6899823" y="5082931"/>
            <a:ext cx="285152" cy="2939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s-MX" dirty="0"/>
          </a:p>
        </p:txBody>
      </p:sp>
      <p:sp>
        <p:nvSpPr>
          <p:cNvPr id="25" name="24 Elipse"/>
          <p:cNvSpPr/>
          <p:nvPr/>
        </p:nvSpPr>
        <p:spPr>
          <a:xfrm>
            <a:off x="6888232" y="4200599"/>
            <a:ext cx="285152" cy="2939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s-MX" dirty="0"/>
          </a:p>
        </p:txBody>
      </p:sp>
      <p:sp>
        <p:nvSpPr>
          <p:cNvPr id="26" name="25 Elipse"/>
          <p:cNvSpPr/>
          <p:nvPr/>
        </p:nvSpPr>
        <p:spPr>
          <a:xfrm>
            <a:off x="6883998" y="3643904"/>
            <a:ext cx="285152" cy="2939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s-MX" dirty="0"/>
          </a:p>
        </p:txBody>
      </p:sp>
      <p:sp>
        <p:nvSpPr>
          <p:cNvPr id="27" name="26 Elipse"/>
          <p:cNvSpPr/>
          <p:nvPr/>
        </p:nvSpPr>
        <p:spPr>
          <a:xfrm>
            <a:off x="6464895" y="5077839"/>
            <a:ext cx="285152" cy="2939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s-MX" dirty="0"/>
          </a:p>
        </p:txBody>
      </p:sp>
      <p:sp>
        <p:nvSpPr>
          <p:cNvPr id="28" name="27 Elipse"/>
          <p:cNvSpPr/>
          <p:nvPr/>
        </p:nvSpPr>
        <p:spPr>
          <a:xfrm>
            <a:off x="6563217" y="3974053"/>
            <a:ext cx="285152" cy="2939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s-MX" dirty="0"/>
          </a:p>
        </p:txBody>
      </p:sp>
      <p:sp>
        <p:nvSpPr>
          <p:cNvPr id="29" name="28 Elipse"/>
          <p:cNvSpPr/>
          <p:nvPr/>
        </p:nvSpPr>
        <p:spPr>
          <a:xfrm>
            <a:off x="2681923" y="4798079"/>
            <a:ext cx="561662" cy="58132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s-MX" dirty="0"/>
          </a:p>
        </p:txBody>
      </p:sp>
      <p:sp>
        <p:nvSpPr>
          <p:cNvPr id="30" name="29 Elipse"/>
          <p:cNvSpPr/>
          <p:nvPr/>
        </p:nvSpPr>
        <p:spPr>
          <a:xfrm>
            <a:off x="2432447" y="4889225"/>
            <a:ext cx="504056" cy="495076"/>
          </a:xfrm>
          <a:prstGeom prst="ellipse">
            <a:avLst/>
          </a:prstGeom>
          <a:solidFill>
            <a:srgbClr val="00B0AC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s-MX" dirty="0"/>
          </a:p>
        </p:txBody>
      </p:sp>
      <p:sp>
        <p:nvSpPr>
          <p:cNvPr id="31" name="30 Elipse"/>
          <p:cNvSpPr/>
          <p:nvPr/>
        </p:nvSpPr>
        <p:spPr>
          <a:xfrm>
            <a:off x="2168841" y="4967152"/>
            <a:ext cx="413972" cy="42076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s-MX" dirty="0"/>
          </a:p>
        </p:txBody>
      </p:sp>
      <p:sp>
        <p:nvSpPr>
          <p:cNvPr id="32" name="31 Elipse"/>
          <p:cNvSpPr/>
          <p:nvPr/>
        </p:nvSpPr>
        <p:spPr>
          <a:xfrm>
            <a:off x="1974563" y="5091048"/>
            <a:ext cx="285152" cy="293932"/>
          </a:xfrm>
          <a:prstGeom prst="ellipse">
            <a:avLst/>
          </a:prstGeom>
          <a:solidFill>
            <a:srgbClr val="00B0AC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s-MX" dirty="0"/>
          </a:p>
        </p:txBody>
      </p:sp>
      <p:sp>
        <p:nvSpPr>
          <p:cNvPr id="33" name="32 Elipse"/>
          <p:cNvSpPr/>
          <p:nvPr/>
        </p:nvSpPr>
        <p:spPr>
          <a:xfrm>
            <a:off x="1810211" y="5177534"/>
            <a:ext cx="222441" cy="21334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s-MX" dirty="0"/>
          </a:p>
        </p:txBody>
      </p:sp>
      <p:sp>
        <p:nvSpPr>
          <p:cNvPr id="4" name="5 Rectángulo"/>
          <p:cNvSpPr/>
          <p:nvPr/>
        </p:nvSpPr>
        <p:spPr>
          <a:xfrm>
            <a:off x="-4754" y="2484923"/>
            <a:ext cx="7169150" cy="336056"/>
          </a:xfrm>
          <a:prstGeom prst="rect">
            <a:avLst/>
          </a:prstGeom>
          <a:gradFill>
            <a:gsLst>
              <a:gs pos="50000">
                <a:schemeClr val="accent4">
                  <a:lumMod val="60000"/>
                  <a:lumOff val="40000"/>
                  <a:alpha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689" tIns="35844" rIns="71689" bIns="35844" rtlCol="0" anchor="ctr"/>
          <a:lstStyle/>
          <a:p>
            <a:pPr algn="ctr"/>
            <a:endParaRPr lang="es-MX" dirty="0"/>
          </a:p>
        </p:txBody>
      </p:sp>
      <p:sp>
        <p:nvSpPr>
          <p:cNvPr id="6" name="9 Rectángulo"/>
          <p:cNvSpPr/>
          <p:nvPr/>
        </p:nvSpPr>
        <p:spPr>
          <a:xfrm>
            <a:off x="474728" y="2373216"/>
            <a:ext cx="6210189" cy="555002"/>
          </a:xfrm>
          <a:prstGeom prst="rect">
            <a:avLst/>
          </a:prstGeom>
        </p:spPr>
        <p:txBody>
          <a:bodyPr wrap="square" lIns="71689" tIns="35844" rIns="71689" bIns="35844">
            <a:spAutoFit/>
          </a:bodyPr>
          <a:lstStyle/>
          <a:p>
            <a:pPr algn="ctr"/>
            <a:r>
              <a:rPr lang="es-MX" sz="3100" b="1" i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¡Gracias!</a:t>
            </a:r>
          </a:p>
        </p:txBody>
      </p:sp>
    </p:spTree>
    <p:extLst>
      <p:ext uri="{BB962C8B-B14F-4D97-AF65-F5344CB8AC3E}">
        <p14:creationId xmlns:p14="http://schemas.microsoft.com/office/powerpoint/2010/main" val="323017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2"/>
          <p:cNvSpPr txBox="1"/>
          <p:nvPr/>
        </p:nvSpPr>
        <p:spPr>
          <a:xfrm>
            <a:off x="128191" y="642585"/>
            <a:ext cx="688011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/>
              <a:t>El informe contiene datos sobre las consultas y los servicios brindados en cada una de ellas por el Centro de Atención a la Sociedad (CAS) del Instituto Nacional de Transparencia, Acceso a la Información y Protección de Datos Personales (INAI), en el periodo del 5 al 9 de agosto de 2019, en el que se desagregan datos por tipo de consulta, canal de atención, perfil de los usuarios, evaluación del servicio y un reporte en el que se describen cada una de la atenciones formuladas a los requerimientos de las personas usuarias.</a:t>
            </a:r>
          </a:p>
          <a:p>
            <a:pPr algn="just"/>
            <a:endParaRPr lang="es-MX" sz="1600" dirty="0"/>
          </a:p>
          <a:p>
            <a:pPr algn="just"/>
            <a:r>
              <a:rPr lang="es-MX" sz="1600" dirty="0"/>
              <a:t>Lo anterior, con la finalidad de mantener actualizados a los integrantes del Pleno del INAI de las actividades que lleva a cabo el CAS, a fin de encontrar áreas de oportunidad que permitan mejorar la calidad de las consultas y los servicios que se dan a la población.</a:t>
            </a:r>
          </a:p>
          <a:p>
            <a:pPr algn="just"/>
            <a:endParaRPr lang="es-MX" sz="1600" dirty="0"/>
          </a:p>
          <a:p>
            <a:pPr algn="just"/>
            <a:r>
              <a:rPr lang="es-MX" sz="1600" dirty="0"/>
              <a:t>En estos reportes se podrán incorporar variables adicionales que permitan tener una mejor perspectiva de las características de las consultas otorgadas por el CAS, a través de los reportes formulados por los agentes que brindan atención o mediante las evaluaciones del servicio que realizan los particulares.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-5832" y="0"/>
            <a:ext cx="71187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b="1" cap="small" dirty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Introducción</a:t>
            </a:r>
          </a:p>
        </p:txBody>
      </p:sp>
    </p:spTree>
    <p:extLst>
      <p:ext uri="{BB962C8B-B14F-4D97-AF65-F5344CB8AC3E}">
        <p14:creationId xmlns:p14="http://schemas.microsoft.com/office/powerpoint/2010/main" val="96182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Rectángulo"/>
          <p:cNvSpPr/>
          <p:nvPr/>
        </p:nvSpPr>
        <p:spPr>
          <a:xfrm>
            <a:off x="-5832" y="0"/>
            <a:ext cx="71187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b="1" cap="small" dirty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Tipo de Servicios</a:t>
            </a:r>
          </a:p>
        </p:txBody>
      </p:sp>
      <p:sp>
        <p:nvSpPr>
          <p:cNvPr id="6" name="CuadroTexto 2"/>
          <p:cNvSpPr txBox="1"/>
          <p:nvPr/>
        </p:nvSpPr>
        <p:spPr>
          <a:xfrm>
            <a:off x="200199" y="581610"/>
            <a:ext cx="6696744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100" b="1" dirty="0"/>
              <a:t>Solicitud de Acceso</a:t>
            </a:r>
            <a:r>
              <a:rPr lang="es-MX" sz="1100" dirty="0"/>
              <a:t>: Se registran solicitudes de información pública.  </a:t>
            </a:r>
          </a:p>
          <a:p>
            <a:pPr algn="just"/>
            <a:endParaRPr lang="es-MX" sz="400" dirty="0"/>
          </a:p>
          <a:p>
            <a:pPr algn="just"/>
            <a:r>
              <a:rPr lang="es-MX" sz="1100" b="1" dirty="0"/>
              <a:t>Solicitud de Datos Personales: </a:t>
            </a:r>
            <a:r>
              <a:rPr lang="es-MX" sz="1100" dirty="0"/>
              <a:t>Se registran solicitudes de derechos ARCO.</a:t>
            </a:r>
          </a:p>
          <a:p>
            <a:pPr algn="just"/>
            <a:endParaRPr lang="es-MX" sz="400" b="1" dirty="0"/>
          </a:p>
          <a:p>
            <a:pPr algn="just"/>
            <a:r>
              <a:rPr lang="es-MX" sz="1100" b="1" dirty="0"/>
              <a:t>Orientación de la LGPDPPSO:</a:t>
            </a:r>
            <a:r>
              <a:rPr lang="es-MX" sz="1100" dirty="0"/>
              <a:t> Se resuelven las dudas relacionadas con las disposiciones, plazos y procedimientos de la Ley General de Protección de Datos Personales en Posesión de Sujetos Obligados. </a:t>
            </a:r>
          </a:p>
          <a:p>
            <a:pPr algn="just"/>
            <a:endParaRPr lang="es-MX" sz="400" b="1" dirty="0"/>
          </a:p>
          <a:p>
            <a:pPr algn="just"/>
            <a:r>
              <a:rPr lang="es-MX" sz="1100" b="1" dirty="0"/>
              <a:t>Orientación de la LGTAIP:</a:t>
            </a:r>
            <a:r>
              <a:rPr lang="es-MX" sz="1100" dirty="0"/>
              <a:t> Se atienden las preguntas relativas con las disposiciones, plazos y procedimientos establecidos en la Ley General de Transparencia y Acceso a la Información Pública.</a:t>
            </a:r>
          </a:p>
          <a:p>
            <a:pPr algn="just"/>
            <a:endParaRPr lang="es-MX" sz="400" b="1" dirty="0"/>
          </a:p>
          <a:p>
            <a:pPr algn="just"/>
            <a:r>
              <a:rPr lang="es-MX" sz="1100" b="1" dirty="0"/>
              <a:t>Orientación de la LFTAIP:</a:t>
            </a:r>
            <a:r>
              <a:rPr lang="es-MX" sz="1100" dirty="0"/>
              <a:t> Se atienden las preguntas relacionadas con las disposiciones, plazos y procedimientos establecidos en la Ley Federal de Transparencia y Acceso a la Información Pública.</a:t>
            </a:r>
          </a:p>
          <a:p>
            <a:pPr algn="just"/>
            <a:endParaRPr lang="es-MX" sz="400" b="1" dirty="0"/>
          </a:p>
          <a:p>
            <a:pPr algn="just"/>
            <a:r>
              <a:rPr lang="es-MX" sz="1100" b="1" dirty="0"/>
              <a:t>Orientación LFPDPPP: </a:t>
            </a:r>
            <a:r>
              <a:rPr lang="es-MX" sz="1100" dirty="0"/>
              <a:t>Se atienden las consultas sobre las disposiciones, plazos y procedimientos establecidos en la Ley Federal de Protección de Datos Personales en Posesión de los Particulares y su Reglamento.</a:t>
            </a:r>
          </a:p>
          <a:p>
            <a:pPr algn="just"/>
            <a:endParaRPr lang="es-MX" sz="400" b="1" dirty="0"/>
          </a:p>
          <a:p>
            <a:pPr algn="just"/>
            <a:r>
              <a:rPr lang="es-MX" sz="1100" b="1" dirty="0"/>
              <a:t>Quejas o Denuncias:</a:t>
            </a:r>
            <a:r>
              <a:rPr lang="es-MX" sz="1100" dirty="0"/>
              <a:t> Se brinda orientación de las instancias y procedimientos para presentar quejas o denuncias. </a:t>
            </a:r>
          </a:p>
          <a:p>
            <a:pPr algn="just"/>
            <a:endParaRPr lang="es-MX" sz="400" b="1" dirty="0"/>
          </a:p>
          <a:p>
            <a:pPr algn="just"/>
            <a:r>
              <a:rPr lang="es-MX" sz="1100" b="1" dirty="0"/>
              <a:t>Recurso de Revisión:</a:t>
            </a:r>
            <a:r>
              <a:rPr lang="es-MX" sz="1100" dirty="0"/>
              <a:t> Se orienta sobre los medios, plazos y procedimientos para interponer recursos de revisión.</a:t>
            </a:r>
          </a:p>
          <a:p>
            <a:pPr algn="just"/>
            <a:endParaRPr lang="es-MX" sz="400" b="1" dirty="0"/>
          </a:p>
          <a:p>
            <a:pPr algn="just"/>
            <a:r>
              <a:rPr lang="es-MX" sz="1100" b="1" dirty="0"/>
              <a:t>Información del INAI:</a:t>
            </a:r>
            <a:r>
              <a:rPr lang="es-MX" sz="1100" dirty="0"/>
              <a:t>  Se otorga información requerida sobre las actividades, servicios, áreas, eventos y demás información general del INAI.</a:t>
            </a:r>
          </a:p>
          <a:p>
            <a:pPr algn="just"/>
            <a:endParaRPr lang="es-MX" sz="400" b="1" dirty="0"/>
          </a:p>
          <a:p>
            <a:pPr algn="just"/>
            <a:r>
              <a:rPr lang="es-MX" sz="1100" b="1" dirty="0"/>
              <a:t>Información del ámbito local:</a:t>
            </a:r>
            <a:r>
              <a:rPr lang="es-MX" sz="1100" dirty="0"/>
              <a:t> Se refiere a las preguntas de los usuarios que deben canalizarse a los órganos locales de transparencia, por ser de su competencia.</a:t>
            </a:r>
          </a:p>
          <a:p>
            <a:pPr algn="just"/>
            <a:endParaRPr lang="es-MX" sz="400" dirty="0"/>
          </a:p>
          <a:p>
            <a:pPr algn="just"/>
            <a:r>
              <a:rPr lang="es-MX" sz="1100" b="1" dirty="0"/>
              <a:t>Seguimiento a solicitudes:</a:t>
            </a:r>
            <a:r>
              <a:rPr lang="es-MX" sz="1100" dirty="0"/>
              <a:t> Se otorga apoyo en el seguimiento a las respuestas de las solicitudes de información pública o de datos personales.</a:t>
            </a:r>
          </a:p>
          <a:p>
            <a:pPr algn="just"/>
            <a:endParaRPr lang="es-MX" sz="400" dirty="0"/>
          </a:p>
          <a:p>
            <a:pPr algn="just"/>
            <a:r>
              <a:rPr lang="es-MX" sz="1100" b="1" dirty="0"/>
              <a:t>Servicio: </a:t>
            </a:r>
            <a:r>
              <a:rPr lang="es-MX" sz="1100" dirty="0"/>
              <a:t>Tiene que ver con la oferta del INAI como cursos de capacitación, foros, seminarios o convocatorias.</a:t>
            </a:r>
          </a:p>
          <a:p>
            <a:pPr algn="just"/>
            <a:endParaRPr lang="es-MX" sz="400" b="1" dirty="0"/>
          </a:p>
          <a:p>
            <a:pPr algn="just"/>
            <a:r>
              <a:rPr lang="es-MX" sz="1100" b="1" dirty="0"/>
              <a:t>Trámite: </a:t>
            </a:r>
            <a:r>
              <a:rPr lang="es-MX" sz="1100" dirty="0"/>
              <a:t>Orientación sobre la instancia a la cual referirse cuando se trata de asuntos o temas que no sean materia del ejercicio de los derechos de acceso a la información y de protección de datos personales.</a:t>
            </a:r>
          </a:p>
          <a:p>
            <a:pPr algn="just"/>
            <a:r>
              <a:rPr lang="es-MX" sz="1100" b="1" dirty="0"/>
              <a:t>Otros Servicios: </a:t>
            </a:r>
            <a:r>
              <a:rPr lang="es-MX" sz="1100" dirty="0"/>
              <a:t>Servicios distintos a los anteriores.</a:t>
            </a:r>
          </a:p>
        </p:txBody>
      </p:sp>
    </p:spTree>
    <p:extLst>
      <p:ext uri="{BB962C8B-B14F-4D97-AF65-F5344CB8AC3E}">
        <p14:creationId xmlns:p14="http://schemas.microsoft.com/office/powerpoint/2010/main" val="2293558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Rectángulo"/>
          <p:cNvSpPr/>
          <p:nvPr/>
        </p:nvSpPr>
        <p:spPr>
          <a:xfrm>
            <a:off x="-5832" y="0"/>
            <a:ext cx="7118799" cy="361637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ctr"/>
            <a:r>
              <a:rPr lang="es-MX" sz="1750" b="1" cap="small" dirty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  Total Asesorías y Servicios otorgados por día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5168" y="4560639"/>
            <a:ext cx="70815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/>
              <a:t>En esta semana se atendieron a 1,453 personas a las que se les otorgaron 1,671 servicios. El 7 de agosto fue el día en que más asesorías y servicios se atendieron, lo que representó  el 22.4% y el 22.3% de los totales.</a:t>
            </a:r>
            <a:endParaRPr lang="es-MX" b="1" dirty="0">
              <a:highlight>
                <a:srgbClr val="FFFF00"/>
              </a:highlight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376663" y="443833"/>
            <a:ext cx="3022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/>
              <a:t>Nota: La suma de los porcentajes parciales puede no coincidir con el 100 debido a redondeo aplicado</a:t>
            </a:r>
            <a:endParaRPr lang="en-US" sz="9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247" y="620721"/>
            <a:ext cx="3517986" cy="125695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096" y="2234510"/>
            <a:ext cx="6248942" cy="226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331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Rectángulo"/>
          <p:cNvSpPr/>
          <p:nvPr/>
        </p:nvSpPr>
        <p:spPr>
          <a:xfrm>
            <a:off x="-16223" y="0"/>
            <a:ext cx="7118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b="1" cap="small" dirty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s-MX" sz="1800" b="1" cap="small" dirty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Solicitudes</a:t>
            </a:r>
            <a:r>
              <a:rPr lang="es-MX" sz="1600" b="1" cap="small" dirty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presentadas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0992" y="509607"/>
            <a:ext cx="70919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800" b="1" dirty="0"/>
              <a:t>Se apoyó a 119 personas para formular sus solicitudes de acceso a la información y de datos personales.</a:t>
            </a:r>
          </a:p>
          <a:p>
            <a:pPr algn="just"/>
            <a:endParaRPr lang="es-MX" sz="1800" b="1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MX" sz="1800" b="1" dirty="0"/>
              <a:t>104 correspondieron a solicitudes de Datos Personales y 15 de Acceso a la Información Pública.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MX" sz="1800" b="1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MX" sz="1800" b="1" dirty="0"/>
              <a:t>43 peticiones (36.2%) se presentaron a través de la PNT y 76 (63.8%) fueron capturadas a través del modulo manual.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AC16D04-F883-4885-BA1E-5B927C7E9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0051" y="2682514"/>
            <a:ext cx="3426249" cy="242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073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88461" y="3912567"/>
            <a:ext cx="685249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/>
              <a:t>Se ofrecieron 1,453 asesorías: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MX" b="1" dirty="0"/>
              <a:t>76.5% a través de Tel-INAI.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MX" b="1" dirty="0"/>
              <a:t>12.5% de manera presencial.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MX" b="1" dirty="0"/>
              <a:t>10.0% por correo electrónico, y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MX" b="1" dirty="0"/>
              <a:t>1.0%  vía postal.</a:t>
            </a:r>
          </a:p>
        </p:txBody>
      </p:sp>
      <p:sp>
        <p:nvSpPr>
          <p:cNvPr id="7" name="2 Rectángulo"/>
          <p:cNvSpPr/>
          <p:nvPr/>
        </p:nvSpPr>
        <p:spPr>
          <a:xfrm>
            <a:off x="-52166" y="17923"/>
            <a:ext cx="71187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b="1" cap="small" dirty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5. Total de asesorías por Canal de Atención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4304655" y="1745313"/>
            <a:ext cx="3022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/>
              <a:t>Nota: La suma de los porcentajes parciales puede no coincidir con el 100 debido a redondeo aplicado</a:t>
            </a:r>
            <a:endParaRPr lang="en-US" sz="9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4655" y="444833"/>
            <a:ext cx="2711825" cy="121212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C54C67B-6AC1-4BD3-9159-6D14D0F785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326" y="444834"/>
            <a:ext cx="6852498" cy="332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694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-5832" y="-23750"/>
            <a:ext cx="71187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b="1" cap="small" dirty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6. Asesorías por canal de atención por día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02254" y="3649503"/>
            <a:ext cx="7010713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MX" b="1" dirty="0"/>
              <a:t>El medio o canal más usado fue el Tel-INAI con 1,112 asesorías, que representó el 76.5%.</a:t>
            </a:r>
          </a:p>
          <a:p>
            <a:pPr algn="just"/>
            <a:endParaRPr lang="es-MX" sz="800" b="1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MX" b="1" dirty="0"/>
              <a:t>La atención vía postal significó el 1.0%.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MX" sz="800" b="1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MX" b="1" dirty="0"/>
              <a:t>Vía correo electrónico (E-mail) se apoyó al 10.0% de los usuarios.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MX" sz="700" b="1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MX" b="1" dirty="0"/>
              <a:t>Vía presencial se atendieron a 181 personas, con el 12.5% de las consultas.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MX" sz="7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102254" y="3069957"/>
            <a:ext cx="49301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/>
              <a:t>Nota: La suma de los porcentajes parciales puede no coincidir con el 100 debido a redondeo aplicado</a:t>
            </a:r>
            <a:endParaRPr lang="en-US" sz="9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99" y="744215"/>
            <a:ext cx="6742806" cy="197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937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Rectángulo"/>
          <p:cNvSpPr/>
          <p:nvPr/>
        </p:nvSpPr>
        <p:spPr>
          <a:xfrm>
            <a:off x="-5832" y="0"/>
            <a:ext cx="71187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1600" b="1" cap="small" dirty="0">
                <a:solidFill>
                  <a:prstClr val="white"/>
                </a:solidFill>
                <a:effectLst>
                  <a:glow rad="50800">
                    <a:prstClr val="black">
                      <a:alpha val="75000"/>
                    </a:prst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Gráfico. Canal de atención por día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0992" y="509607"/>
            <a:ext cx="70919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/>
              <a:t>El medio o canal más utilizado fue el Tel-INAI con 1,112 asesorías, seguido por presencial con 181 personas que acudieron a las instalaciones del INAI, y por correo electrónico a 146 personas; además se atendieron 14 consultas vía postal.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881" y="1419324"/>
            <a:ext cx="6328196" cy="357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477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307121155007A44A47C2059D0C12875" ma:contentTypeVersion="0" ma:contentTypeDescription="Crear nuevo documento." ma:contentTypeScope="" ma:versionID="9c48086910603159637bf1bbda4204f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f6edc329ff236629c56e3b879b320d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AFF54BB-1F5A-45BD-9F03-074851F9F0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9F43B79-C342-46B9-90E6-E2C4471C264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BC47244-D593-4153-B8D7-C663E6B75BD3}">
  <ds:schemaRefs>
    <ds:schemaRef ds:uri="http://schemas.openxmlformats.org/package/2006/metadata/core-properties"/>
    <ds:schemaRef ds:uri="http://purl.org/dc/terms/"/>
    <ds:schemaRef ds:uri="http://purl.org/dc/elements/1.1/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21785</TotalTime>
  <Words>2218</Words>
  <Application>Microsoft Office PowerPoint</Application>
  <PresentationFormat>Papel B5 (ISO) (176 x 250 mm)</PresentationFormat>
  <Paragraphs>202</Paragraphs>
  <Slides>26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1" baseType="lpstr">
      <vt:lpstr>Arial</vt:lpstr>
      <vt:lpstr>Calibri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David Mendoza Oliva</dc:creator>
  <cp:lastModifiedBy>René Jiménez Flores</cp:lastModifiedBy>
  <cp:revision>1863</cp:revision>
  <cp:lastPrinted>2015-09-23T16:14:14Z</cp:lastPrinted>
  <dcterms:created xsi:type="dcterms:W3CDTF">2015-03-11T17:18:14Z</dcterms:created>
  <dcterms:modified xsi:type="dcterms:W3CDTF">2019-08-12T14:34:58Z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0x0101001307121155007A44A47C2059D0C12875</vt:lpwstr>
  </property>
</Properties>
</file>