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1"/>
  </p:notesMasterIdLst>
  <p:handoutMasterIdLst>
    <p:handoutMasterId r:id="rId32"/>
  </p:handoutMasterIdLst>
  <p:sldIdLst>
    <p:sldId id="256" r:id="rId5"/>
    <p:sldId id="296" r:id="rId6"/>
    <p:sldId id="297" r:id="rId7"/>
    <p:sldId id="294" r:id="rId8"/>
    <p:sldId id="327" r:id="rId9"/>
    <p:sldId id="328" r:id="rId10"/>
    <p:sldId id="312" r:id="rId11"/>
    <p:sldId id="323" r:id="rId12"/>
    <p:sldId id="311" r:id="rId13"/>
    <p:sldId id="300" r:id="rId14"/>
    <p:sldId id="313" r:id="rId15"/>
    <p:sldId id="314" r:id="rId16"/>
    <p:sldId id="315" r:id="rId17"/>
    <p:sldId id="316" r:id="rId18"/>
    <p:sldId id="319" r:id="rId19"/>
    <p:sldId id="318" r:id="rId20"/>
    <p:sldId id="320" r:id="rId21"/>
    <p:sldId id="321" r:id="rId22"/>
    <p:sldId id="324" r:id="rId23"/>
    <p:sldId id="322" r:id="rId24"/>
    <p:sldId id="308" r:id="rId25"/>
    <p:sldId id="325" r:id="rId26"/>
    <p:sldId id="309" r:id="rId27"/>
    <p:sldId id="326" r:id="rId28"/>
    <p:sldId id="293" r:id="rId29"/>
    <p:sldId id="286" r:id="rId30"/>
  </p:sldIdLst>
  <p:sldSz cx="7169150" cy="5376863" type="B5ISO"/>
  <p:notesSz cx="9296400" cy="7010400"/>
  <p:defaultTextStyle>
    <a:defPPr>
      <a:defRPr lang="es-MX"/>
    </a:defPPr>
    <a:lvl1pPr marL="0" algn="l" defTabSz="716828" rtl="0" eaLnBrk="1" latinLnBrk="0" hangingPunct="1">
      <a:defRPr sz="1400" kern="1200">
        <a:solidFill>
          <a:schemeClr val="tx1"/>
        </a:solidFill>
        <a:latin typeface="+mn-lt"/>
        <a:ea typeface="+mn-ea"/>
        <a:cs typeface="+mn-cs"/>
      </a:defRPr>
    </a:lvl1pPr>
    <a:lvl2pPr marL="358414" algn="l" defTabSz="716828" rtl="0" eaLnBrk="1" latinLnBrk="0" hangingPunct="1">
      <a:defRPr sz="1400" kern="1200">
        <a:solidFill>
          <a:schemeClr val="tx1"/>
        </a:solidFill>
        <a:latin typeface="+mn-lt"/>
        <a:ea typeface="+mn-ea"/>
        <a:cs typeface="+mn-cs"/>
      </a:defRPr>
    </a:lvl2pPr>
    <a:lvl3pPr marL="716828" algn="l" defTabSz="716828" rtl="0" eaLnBrk="1" latinLnBrk="0" hangingPunct="1">
      <a:defRPr sz="1400" kern="1200">
        <a:solidFill>
          <a:schemeClr val="tx1"/>
        </a:solidFill>
        <a:latin typeface="+mn-lt"/>
        <a:ea typeface="+mn-ea"/>
        <a:cs typeface="+mn-cs"/>
      </a:defRPr>
    </a:lvl3pPr>
    <a:lvl4pPr marL="1075241" algn="l" defTabSz="716828" rtl="0" eaLnBrk="1" latinLnBrk="0" hangingPunct="1">
      <a:defRPr sz="1400" kern="1200">
        <a:solidFill>
          <a:schemeClr val="tx1"/>
        </a:solidFill>
        <a:latin typeface="+mn-lt"/>
        <a:ea typeface="+mn-ea"/>
        <a:cs typeface="+mn-cs"/>
      </a:defRPr>
    </a:lvl4pPr>
    <a:lvl5pPr marL="1433655" algn="l" defTabSz="716828" rtl="0" eaLnBrk="1" latinLnBrk="0" hangingPunct="1">
      <a:defRPr sz="1400" kern="1200">
        <a:solidFill>
          <a:schemeClr val="tx1"/>
        </a:solidFill>
        <a:latin typeface="+mn-lt"/>
        <a:ea typeface="+mn-ea"/>
        <a:cs typeface="+mn-cs"/>
      </a:defRPr>
    </a:lvl5pPr>
    <a:lvl6pPr marL="1792069" algn="l" defTabSz="716828" rtl="0" eaLnBrk="1" latinLnBrk="0" hangingPunct="1">
      <a:defRPr sz="1400" kern="1200">
        <a:solidFill>
          <a:schemeClr val="tx1"/>
        </a:solidFill>
        <a:latin typeface="+mn-lt"/>
        <a:ea typeface="+mn-ea"/>
        <a:cs typeface="+mn-cs"/>
      </a:defRPr>
    </a:lvl6pPr>
    <a:lvl7pPr marL="2150483" algn="l" defTabSz="716828" rtl="0" eaLnBrk="1" latinLnBrk="0" hangingPunct="1">
      <a:defRPr sz="1400" kern="1200">
        <a:solidFill>
          <a:schemeClr val="tx1"/>
        </a:solidFill>
        <a:latin typeface="+mn-lt"/>
        <a:ea typeface="+mn-ea"/>
        <a:cs typeface="+mn-cs"/>
      </a:defRPr>
    </a:lvl7pPr>
    <a:lvl8pPr marL="2508897" algn="l" defTabSz="716828" rtl="0" eaLnBrk="1" latinLnBrk="0" hangingPunct="1">
      <a:defRPr sz="1400" kern="1200">
        <a:solidFill>
          <a:schemeClr val="tx1"/>
        </a:solidFill>
        <a:latin typeface="+mn-lt"/>
        <a:ea typeface="+mn-ea"/>
        <a:cs typeface="+mn-cs"/>
      </a:defRPr>
    </a:lvl8pPr>
    <a:lvl9pPr marL="2867310" algn="l" defTabSz="71682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4">
          <p15:clr>
            <a:srgbClr val="A4A3A4"/>
          </p15:clr>
        </p15:guide>
        <p15:guide id="2" pos="22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opoldo Alejandro Cruz Vásquez" initials="LACV" lastIdx="11" clrIdx="0">
    <p:extLst/>
  </p:cmAuthor>
  <p:cmAuthor id="2" name="Sandra Huerta Romero" initials="SHR"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612A8A"/>
    <a:srgbClr val="006666"/>
    <a:srgbClr val="00A9A6"/>
    <a:srgbClr val="009999"/>
    <a:srgbClr val="00B0AC"/>
    <a:srgbClr val="92E150"/>
    <a:srgbClr val="FF0066"/>
    <a:srgbClr val="00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06" autoAdjust="0"/>
    <p:restoredTop sz="95000" autoAdjust="0"/>
  </p:normalViewPr>
  <p:slideViewPr>
    <p:cSldViewPr>
      <p:cViewPr varScale="1">
        <p:scale>
          <a:sx n="144" d="100"/>
          <a:sy n="144" d="100"/>
        </p:scale>
        <p:origin x="1404" y="132"/>
      </p:cViewPr>
      <p:guideLst>
        <p:guide orient="horz" pos="1694"/>
        <p:guide pos="2259"/>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1.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2.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777372565271499E-2"/>
          <c:y val="0.12875955050832599"/>
          <c:w val="0.97124182414529903"/>
          <c:h val="0.74182043034644396"/>
        </c:manualLayout>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w="9525" cap="flat" cmpd="sng" algn="ctr">
      <a:noFill/>
      <a:round/>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MX"/>
        </a:p>
      </c:txPr>
    </c:title>
    <c:autoTitleDeleted val="0"/>
    <c:view3D>
      <c:rotX val="30"/>
      <c:rotY val="170"/>
      <c:depthPercent val="100"/>
      <c:rAngAx val="0"/>
      <c:perspective val="1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8333333333333334E-2"/>
          <c:y val="0.14597222222222223"/>
          <c:w val="0.92777777777777781"/>
          <c:h val="0.75524977110124536"/>
        </c:manualLayout>
      </c:layout>
      <c:pie3DChart>
        <c:varyColors val="1"/>
        <c:ser>
          <c:idx val="0"/>
          <c:order val="0"/>
          <c:tx>
            <c:strRef>
              <c:f>'Canal de aten Género'!$H$6</c:f>
              <c:strCache>
                <c:ptCount val="1"/>
                <c:pt idx="0">
                  <c:v>Tel-INAI</c:v>
                </c:pt>
              </c:strCache>
            </c:strRef>
          </c:tx>
          <c:explosion val="13"/>
          <c:dPt>
            <c:idx val="0"/>
            <c:bubble3D val="0"/>
            <c:spPr>
              <a:solidFill>
                <a:schemeClr val="accent1"/>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1-D087-412C-A427-35B39162E7AF}"/>
              </c:ext>
            </c:extLst>
          </c:dPt>
          <c:dPt>
            <c:idx val="1"/>
            <c:bubble3D val="0"/>
            <c:spPr>
              <a:solidFill>
                <a:srgbClr val="FF0000"/>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3-D087-412C-A427-35B39162E7AF}"/>
              </c:ext>
            </c:extLst>
          </c:dPt>
          <c:dPt>
            <c:idx val="2"/>
            <c:bubble3D val="0"/>
            <c:spPr>
              <a:solidFill>
                <a:srgbClr val="7030A0"/>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5-D087-412C-A427-35B39162E7A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('Canal de aten Género'!$I$5,'Canal de aten Género'!$K$5,'Canal de aten Género'!$M$5)</c:f>
              <c:strCache>
                <c:ptCount val="3"/>
                <c:pt idx="0">
                  <c:v>Hombre</c:v>
                </c:pt>
                <c:pt idx="1">
                  <c:v>Mujer</c:v>
                </c:pt>
                <c:pt idx="2">
                  <c:v>NP</c:v>
                </c:pt>
              </c:strCache>
            </c:strRef>
          </c:cat>
          <c:val>
            <c:numRef>
              <c:f>('Canal de aten Género'!$J$6,'Canal de aten Género'!$L$6,'Canal de aten Género'!$N$6)</c:f>
              <c:numCache>
                <c:formatCode>0.0</c:formatCode>
                <c:ptCount val="3"/>
                <c:pt idx="0">
                  <c:v>52.9</c:v>
                </c:pt>
                <c:pt idx="1">
                  <c:v>47</c:v>
                </c:pt>
                <c:pt idx="2">
                  <c:v>0.1</c:v>
                </c:pt>
              </c:numCache>
            </c:numRef>
          </c:val>
          <c:extLst>
            <c:ext xmlns:c16="http://schemas.microsoft.com/office/drawing/2014/chart" uri="{C3380CC4-5D6E-409C-BE32-E72D297353CC}">
              <c16:uniqueId val="{00000006-D087-412C-A427-35B39162E7AF}"/>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w="9525" cap="flat" cmpd="sng" algn="ctr">
      <a:noFill/>
      <a:round/>
    </a:ln>
    <a:effectLst>
      <a:glow>
        <a:schemeClr val="accent1">
          <a:alpha val="40000"/>
        </a:schemeClr>
      </a:glow>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359988948749821"/>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MX"/>
        </a:p>
      </c:txPr>
    </c:title>
    <c:autoTitleDeleted val="0"/>
    <c:view3D>
      <c:rotX val="3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1777372565271444E-2"/>
          <c:y val="0.1287595505083261"/>
          <c:w val="0.97124182414529858"/>
          <c:h val="0.74182043034644374"/>
        </c:manualLayout>
      </c:layout>
      <c:pie3DChart>
        <c:varyColors val="1"/>
        <c:ser>
          <c:idx val="0"/>
          <c:order val="0"/>
          <c:tx>
            <c:strRef>
              <c:f>'Canal de aten Género'!$H$9</c:f>
              <c:strCache>
                <c:ptCount val="1"/>
                <c:pt idx="0">
                  <c:v>Email</c:v>
                </c:pt>
              </c:strCache>
            </c:strRef>
          </c:tx>
          <c:spPr>
            <a:scene3d>
              <a:camera prst="orthographicFront"/>
              <a:lightRig rig="threePt" dir="t"/>
            </a:scene3d>
            <a:sp3d prstMaterial="metal">
              <a:bevelT/>
              <a:bevelB/>
            </a:sp3d>
          </c:spPr>
          <c:explosion val="15"/>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1-E871-4E01-BB91-7009BFDE2773}"/>
              </c:ext>
            </c:extLst>
          </c:dPt>
          <c:dPt>
            <c:idx val="1"/>
            <c:bubble3D val="0"/>
            <c:spPr>
              <a:solidFill>
                <a:srgbClr val="FF0000"/>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3-E871-4E01-BB91-7009BFDE2773}"/>
              </c:ext>
            </c:extLst>
          </c:dPt>
          <c:dPt>
            <c:idx val="2"/>
            <c:bubble3D val="0"/>
            <c:spPr>
              <a:solidFill>
                <a:srgbClr val="7030A0"/>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5-E871-4E01-BB91-7009BFDE2773}"/>
              </c:ext>
            </c:extLst>
          </c:dPt>
          <c:dLbls>
            <c:dLbl>
              <c:idx val="0"/>
              <c:tx>
                <c:rich>
                  <a:bodyPr/>
                  <a:lstStyle/>
                  <a:p>
                    <a:r>
                      <a:rPr lang="en-US"/>
                      <a:t>57</a:t>
                    </a:r>
                    <a:r>
                      <a:rPr lang="en-US" baseline="0"/>
                      <a:t> %</a:t>
                    </a:r>
                    <a:endParaRPr lang="en-US"/>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871-4E01-BB91-7009BFDE277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('Canal de aten Género'!$I$5,'Canal de aten Género'!$K$5,'Canal de aten Género'!$M$5)</c:f>
              <c:strCache>
                <c:ptCount val="3"/>
                <c:pt idx="0">
                  <c:v>Hombre</c:v>
                </c:pt>
                <c:pt idx="1">
                  <c:v>Mujer</c:v>
                </c:pt>
                <c:pt idx="2">
                  <c:v>NP</c:v>
                </c:pt>
              </c:strCache>
            </c:strRef>
          </c:cat>
          <c:val>
            <c:numRef>
              <c:f>('Canal de aten Género'!$J$9,'Canal de aten Género'!$L$9,'Canal de aten Género'!$N$9)</c:f>
              <c:numCache>
                <c:formatCode>0.0</c:formatCode>
                <c:ptCount val="3"/>
                <c:pt idx="0">
                  <c:v>56.9</c:v>
                </c:pt>
                <c:pt idx="1">
                  <c:v>30.6</c:v>
                </c:pt>
                <c:pt idx="2">
                  <c:v>12.5</c:v>
                </c:pt>
              </c:numCache>
            </c:numRef>
          </c:val>
          <c:extLst>
            <c:ext xmlns:c16="http://schemas.microsoft.com/office/drawing/2014/chart" uri="{C3380CC4-5D6E-409C-BE32-E72D297353CC}">
              <c16:uniqueId val="{00000006-E871-4E01-BB91-7009BFDE277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w="9525" cap="flat" cmpd="sng" algn="ctr">
      <a:noFill/>
      <a:round/>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17896243038236"/>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MX"/>
        </a:p>
      </c:txPr>
    </c:title>
    <c:autoTitleDeleted val="0"/>
    <c:view3D>
      <c:rotX val="30"/>
      <c:rotY val="148"/>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9.4614126299645954E-2"/>
          <c:w val="1"/>
          <c:h val="0.80589308406319848"/>
        </c:manualLayout>
      </c:layout>
      <c:pie3DChart>
        <c:varyColors val="1"/>
        <c:ser>
          <c:idx val="0"/>
          <c:order val="0"/>
          <c:tx>
            <c:strRef>
              <c:f>'Canal de aten Género'!$H$8</c:f>
              <c:strCache>
                <c:ptCount val="1"/>
                <c:pt idx="0">
                  <c:v>Postal</c:v>
                </c:pt>
              </c:strCache>
            </c:strRef>
          </c:tx>
          <c:spPr>
            <a:scene3d>
              <a:camera prst="orthographicFront"/>
              <a:lightRig rig="threePt" dir="t"/>
            </a:scene3d>
            <a:sp3d prstMaterial="metal">
              <a:bevelT/>
              <a:bevelB/>
            </a:sp3d>
          </c:spPr>
          <c:explosion val="1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1-42F9-4015-8B45-477F2DAD625E}"/>
              </c:ext>
            </c:extLst>
          </c:dPt>
          <c:dPt>
            <c:idx val="1"/>
            <c:bubble3D val="0"/>
            <c:spPr>
              <a:solidFill>
                <a:srgbClr val="FF0000"/>
              </a:solidFill>
              <a:ln>
                <a:noFill/>
              </a:ln>
              <a:effectLst>
                <a:outerShdw blurRad="101600" dist="59690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3-42F9-4015-8B45-477F2DAD625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('Canal de aten Género'!$I$5,'Canal de aten Género'!$K$5,'Canal de aten Género'!$M$5)</c:f>
              <c:strCache>
                <c:ptCount val="3"/>
                <c:pt idx="0">
                  <c:v>Hombre</c:v>
                </c:pt>
                <c:pt idx="1">
                  <c:v>Mujer</c:v>
                </c:pt>
                <c:pt idx="2">
                  <c:v>NP</c:v>
                </c:pt>
              </c:strCache>
            </c:strRef>
          </c:cat>
          <c:val>
            <c:numRef>
              <c:f>('Canal de aten Género'!$J$8,'Canal de aten Género'!$L$8)</c:f>
              <c:numCache>
                <c:formatCode>0.0</c:formatCode>
                <c:ptCount val="2"/>
                <c:pt idx="0">
                  <c:v>100</c:v>
                </c:pt>
                <c:pt idx="1">
                  <c:v>0</c:v>
                </c:pt>
              </c:numCache>
            </c:numRef>
          </c:val>
          <c:extLst>
            <c:ext xmlns:c16="http://schemas.microsoft.com/office/drawing/2014/chart" uri="{C3380CC4-5D6E-409C-BE32-E72D297353CC}">
              <c16:uniqueId val="{00000004-42F9-4015-8B45-477F2DAD625E}"/>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7121649383281904"/>
          <c:y val="0.84747854670124212"/>
          <c:w val="0.4243043403530885"/>
          <c:h val="0.15252145329875791"/>
        </c:manualLayout>
      </c:layout>
      <c:overlay val="0"/>
      <c:spPr>
        <a:noFill/>
        <a:ln>
          <a:noFill/>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w="9525" cap="flat" cmpd="sng" algn="ctr">
      <a:noFill/>
      <a:round/>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MX"/>
        </a:p>
      </c:txPr>
    </c:title>
    <c:autoTitleDeleted val="0"/>
    <c:view3D>
      <c:rotX val="30"/>
      <c:rotY val="17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001821493624776E-2"/>
          <c:y val="0.11118801506536066"/>
          <c:w val="0.93442622950819676"/>
          <c:h val="0.83298805449037761"/>
        </c:manualLayout>
      </c:layout>
      <c:pie3DChart>
        <c:varyColors val="1"/>
        <c:ser>
          <c:idx val="0"/>
          <c:order val="0"/>
          <c:tx>
            <c:strRef>
              <c:f>'Canal de aten Género'!$H$7</c:f>
              <c:strCache>
                <c:ptCount val="1"/>
                <c:pt idx="0">
                  <c:v>Presencial</c:v>
                </c:pt>
              </c:strCache>
            </c:strRef>
          </c:tx>
          <c:spPr>
            <a:scene3d>
              <a:camera prst="orthographicFront"/>
              <a:lightRig rig="threePt" dir="t"/>
            </a:scene3d>
            <a:sp3d prstMaterial="metal">
              <a:bevelT/>
              <a:bevelB/>
            </a:sp3d>
          </c:spPr>
          <c:explosion val="3"/>
          <c:dPt>
            <c:idx val="0"/>
            <c:bubble3D val="0"/>
            <c:spPr>
              <a:solidFill>
                <a:schemeClr val="accent1"/>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1-D8E6-47C7-8F5F-AB066B68EBF8}"/>
              </c:ext>
            </c:extLst>
          </c:dPt>
          <c:dPt>
            <c:idx val="1"/>
            <c:bubble3D val="0"/>
            <c:spPr>
              <a:solidFill>
                <a:srgbClr val="FF0000"/>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3-D8E6-47C7-8F5F-AB066B68EBF8}"/>
              </c:ext>
            </c:extLst>
          </c:dPt>
          <c:dPt>
            <c:idx val="2"/>
            <c:bubble3D val="0"/>
            <c:spPr>
              <a:solidFill>
                <a:srgbClr val="7030A0"/>
              </a:solidFill>
              <a:ln>
                <a:noFill/>
              </a:ln>
              <a:effectLst>
                <a:outerShdw blurRad="57150" dist="19050" dir="5400000" algn="ctr" rotWithShape="0">
                  <a:srgbClr val="000000">
                    <a:alpha val="63000"/>
                  </a:srgbClr>
                </a:outerShdw>
              </a:effectLst>
              <a:scene3d>
                <a:camera prst="orthographicFront"/>
                <a:lightRig rig="threePt" dir="t"/>
              </a:scene3d>
              <a:sp3d prstMaterial="metal">
                <a:bevelT/>
                <a:bevelB/>
              </a:sp3d>
            </c:spPr>
            <c:extLst>
              <c:ext xmlns:c16="http://schemas.microsoft.com/office/drawing/2014/chart" uri="{C3380CC4-5D6E-409C-BE32-E72D297353CC}">
                <c16:uniqueId val="{00000005-D8E6-47C7-8F5F-AB066B68EBF8}"/>
              </c:ext>
            </c:extLst>
          </c:dPt>
          <c:dLbls>
            <c:dLbl>
              <c:idx val="0"/>
              <c:tx>
                <c:rich>
                  <a:bodyPr/>
                  <a:lstStyle/>
                  <a:p>
                    <a:r>
                      <a:rPr lang="en-US"/>
                      <a:t>61%</a:t>
                    </a:r>
                  </a:p>
                </c:rich>
              </c:tx>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8E6-47C7-8F5F-AB066B68EBF8}"/>
                </c:ext>
              </c:extLst>
            </c:dLbl>
            <c:spPr>
              <a:noFill/>
              <a:ln>
                <a:noFill/>
              </a:ln>
              <a:effectLst/>
            </c:spPr>
            <c:txPr>
              <a:bodyPr rot="0" spcFirstLastPara="1" vertOverflow="ellipsis" vert="horz" wrap="square" lIns="0" tIns="0" rIns="0" bIns="0" anchor="ctr" anchorCtr="1">
                <a:spAutoFit/>
              </a:bodyPr>
              <a:lstStyle/>
              <a:p>
                <a:pPr>
                  <a:defRPr sz="1400" b="1" i="0" u="none" strike="noStrike" kern="1200" baseline="0">
                    <a:solidFill>
                      <a:schemeClr val="bg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('Canal de aten Género'!$I$5,'Canal de aten Género'!$K$5,'Canal de aten Género'!$M$5)</c:f>
              <c:strCache>
                <c:ptCount val="3"/>
                <c:pt idx="0">
                  <c:v>Hombre</c:v>
                </c:pt>
                <c:pt idx="1">
                  <c:v>Mujer</c:v>
                </c:pt>
                <c:pt idx="2">
                  <c:v>NP</c:v>
                </c:pt>
              </c:strCache>
            </c:strRef>
          </c:cat>
          <c:val>
            <c:numRef>
              <c:f>('Canal de aten Género'!$J$7,'Canal de aten Género'!$L$7,'Canal de aten Género'!$N$7)</c:f>
              <c:numCache>
                <c:formatCode>0.0</c:formatCode>
                <c:ptCount val="3"/>
                <c:pt idx="0">
                  <c:v>61</c:v>
                </c:pt>
                <c:pt idx="1">
                  <c:v>39</c:v>
                </c:pt>
                <c:pt idx="2">
                  <c:v>0</c:v>
                </c:pt>
              </c:numCache>
            </c:numRef>
          </c:val>
          <c:extLst>
            <c:ext xmlns:c16="http://schemas.microsoft.com/office/drawing/2014/chart" uri="{C3380CC4-5D6E-409C-BE32-E72D297353CC}">
              <c16:uniqueId val="{00000006-D8E6-47C7-8F5F-AB066B68EBF8}"/>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34347173816387705"/>
          <c:y val="0.9197349259327009"/>
          <c:w val="0.31791364877204559"/>
          <c:h val="8.0265074067299116E-2"/>
        </c:manualLayout>
      </c:layout>
      <c:overlay val="0"/>
      <c:spPr>
        <a:noFill/>
        <a:ln>
          <a:noFill/>
        </a:ln>
        <a:effectLst/>
      </c:spPr>
      <c:txPr>
        <a:bodyPr rot="0" spcFirstLastPara="1" vertOverflow="ellipsis" vert="horz" wrap="square" anchor="ctr" anchorCtr="1"/>
        <a:lstStyle/>
        <a:p>
          <a:pPr rtl="0">
            <a:defRPr sz="105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w="9525" cap="flat" cmpd="sng" algn="ctr">
      <a:noFill/>
      <a:round/>
    </a:ln>
    <a:effectLst/>
  </c:spPr>
  <c:txPr>
    <a:bodyPr/>
    <a:lstStyle/>
    <a:p>
      <a:pPr>
        <a:defRPr/>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'Edades solicitantes'!$J$23</c:f>
              <c:strCache>
                <c:ptCount val="1"/>
                <c:pt idx="0">
                  <c:v>Hombre</c:v>
                </c:pt>
              </c:strCache>
            </c:strRef>
          </c:tx>
          <c:spPr>
            <a:solidFill>
              <a:schemeClr val="accent1"/>
            </a:solidFill>
            <a:ln>
              <a:noFill/>
            </a:ln>
            <a:effectLst/>
            <a:scene3d>
              <a:camera prst="orthographicFront"/>
              <a:lightRig rig="threePt" dir="t"/>
            </a:scene3d>
            <a:sp3d prstMaterial="metal">
              <a:bevelT/>
              <a:bevelB/>
            </a:sp3d>
          </c:spPr>
          <c:invertIfNegative val="0"/>
          <c:dLbls>
            <c:dLbl>
              <c:idx val="0"/>
              <c:layout>
                <c:manualLayout>
                  <c:x val="-6.2217632631986573E-3"/>
                  <c:y val="3.3294721353964571E-3"/>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A1-4326-AA9A-1D819B436BB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MX"/>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'Edades solicitantes'!$H$24:$H$30</c:f>
              <c:strCache>
                <c:ptCount val="7"/>
                <c:pt idx="0">
                  <c:v>Hasta 19 años</c:v>
                </c:pt>
                <c:pt idx="1">
                  <c:v>De 20 a 29 años</c:v>
                </c:pt>
                <c:pt idx="2">
                  <c:v>De 30 a 39 años</c:v>
                </c:pt>
                <c:pt idx="3">
                  <c:v>De 40 a 49 años</c:v>
                </c:pt>
                <c:pt idx="4">
                  <c:v>De 50 a 59 años</c:v>
                </c:pt>
                <c:pt idx="5">
                  <c:v>De 60 a 69 años</c:v>
                </c:pt>
                <c:pt idx="6">
                  <c:v>70 o más años</c:v>
                </c:pt>
              </c:strCache>
            </c:strRef>
          </c:cat>
          <c:val>
            <c:numRef>
              <c:f>'Edades solicitantes'!$J$24:$J$30</c:f>
              <c:numCache>
                <c:formatCode>General</c:formatCode>
                <c:ptCount val="7"/>
                <c:pt idx="0">
                  <c:v>-1</c:v>
                </c:pt>
                <c:pt idx="1">
                  <c:v>-68</c:v>
                </c:pt>
                <c:pt idx="2">
                  <c:v>-100</c:v>
                </c:pt>
                <c:pt idx="3">
                  <c:v>-100</c:v>
                </c:pt>
                <c:pt idx="4">
                  <c:v>-92</c:v>
                </c:pt>
                <c:pt idx="5">
                  <c:v>-93</c:v>
                </c:pt>
                <c:pt idx="6">
                  <c:v>-32</c:v>
                </c:pt>
              </c:numCache>
            </c:numRef>
          </c:val>
          <c:extLst>
            <c:ext xmlns:c16="http://schemas.microsoft.com/office/drawing/2014/chart" uri="{C3380CC4-5D6E-409C-BE32-E72D297353CC}">
              <c16:uniqueId val="{00000001-1AA1-4326-AA9A-1D819B436BBC}"/>
            </c:ext>
          </c:extLst>
        </c:ser>
        <c:ser>
          <c:idx val="1"/>
          <c:order val="1"/>
          <c:tx>
            <c:strRef>
              <c:f>'Edades solicitantes'!$K$23</c:f>
              <c:strCache>
                <c:ptCount val="1"/>
                <c:pt idx="0">
                  <c:v>Mujer</c:v>
                </c:pt>
              </c:strCache>
            </c:strRef>
          </c:tx>
          <c:spPr>
            <a:solidFill>
              <a:srgbClr val="FF0000"/>
            </a:solidFill>
            <a:ln>
              <a:noFill/>
            </a:ln>
            <a:effectLst/>
            <a:scene3d>
              <a:camera prst="orthographicFront"/>
              <a:lightRig rig="threePt" dir="t"/>
            </a:scene3d>
            <a:sp3d prstMaterial="metal">
              <a:bevelT/>
              <a:bevelB/>
            </a:sp3d>
          </c:spPr>
          <c:invertIfNegative val="0"/>
          <c:dLbls>
            <c:dLbl>
              <c:idx val="0"/>
              <c:layout>
                <c:manualLayout>
                  <c:x val="-8.0141416749137193E-3"/>
                  <c:y val="2.5954725096635929E-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A1-4326-AA9A-1D819B436BBC}"/>
                </c:ext>
              </c:extLst>
            </c:dLbl>
            <c:dLbl>
              <c:idx val="6"/>
              <c:layout>
                <c:manualLayout>
                  <c:x val="-2.95387461813175E-2"/>
                  <c:y val="-3.27951583622875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A1-4326-AA9A-1D819B436BB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MX"/>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'Edades solicitantes'!$H$24:$H$30</c:f>
              <c:strCache>
                <c:ptCount val="7"/>
                <c:pt idx="0">
                  <c:v>Hasta 19 años</c:v>
                </c:pt>
                <c:pt idx="1">
                  <c:v>De 20 a 29 años</c:v>
                </c:pt>
                <c:pt idx="2">
                  <c:v>De 30 a 39 años</c:v>
                </c:pt>
                <c:pt idx="3">
                  <c:v>De 40 a 49 años</c:v>
                </c:pt>
                <c:pt idx="4">
                  <c:v>De 50 a 59 años</c:v>
                </c:pt>
                <c:pt idx="5">
                  <c:v>De 60 a 69 años</c:v>
                </c:pt>
                <c:pt idx="6">
                  <c:v>70 o más años</c:v>
                </c:pt>
              </c:strCache>
            </c:strRef>
          </c:cat>
          <c:val>
            <c:numRef>
              <c:f>'Edades solicitantes'!$K$24:$K$30</c:f>
              <c:numCache>
                <c:formatCode>General</c:formatCode>
                <c:ptCount val="7"/>
                <c:pt idx="0">
                  <c:v>1</c:v>
                </c:pt>
                <c:pt idx="1">
                  <c:v>78</c:v>
                </c:pt>
                <c:pt idx="2">
                  <c:v>89</c:v>
                </c:pt>
                <c:pt idx="3">
                  <c:v>87</c:v>
                </c:pt>
                <c:pt idx="4">
                  <c:v>83</c:v>
                </c:pt>
                <c:pt idx="5">
                  <c:v>53</c:v>
                </c:pt>
                <c:pt idx="6">
                  <c:v>8</c:v>
                </c:pt>
              </c:numCache>
            </c:numRef>
          </c:val>
          <c:extLst>
            <c:ext xmlns:c16="http://schemas.microsoft.com/office/drawing/2014/chart" uri="{C3380CC4-5D6E-409C-BE32-E72D297353CC}">
              <c16:uniqueId val="{00000004-1AA1-4326-AA9A-1D819B436BBC}"/>
            </c:ext>
          </c:extLst>
        </c:ser>
        <c:dLbls>
          <c:showLegendKey val="0"/>
          <c:showVal val="0"/>
          <c:showCatName val="0"/>
          <c:showSerName val="0"/>
          <c:showPercent val="0"/>
          <c:showBubbleSize val="0"/>
        </c:dLbls>
        <c:gapWidth val="5"/>
        <c:overlap val="100"/>
        <c:axId val="115531776"/>
        <c:axId val="116476736"/>
      </c:barChart>
      <c:catAx>
        <c:axId val="11553177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050" b="1" i="0" u="none" strike="noStrike" kern="1200" baseline="0">
                <a:solidFill>
                  <a:schemeClr val="tx1">
                    <a:lumMod val="65000"/>
                    <a:lumOff val="35000"/>
                  </a:schemeClr>
                </a:solidFill>
                <a:latin typeface="+mn-lt"/>
                <a:ea typeface="+mn-ea"/>
                <a:cs typeface="+mn-cs"/>
              </a:defRPr>
            </a:pPr>
            <a:endParaRPr lang="es-MX"/>
          </a:p>
        </c:txPr>
        <c:crossAx val="116476736"/>
        <c:crosses val="autoZero"/>
        <c:auto val="1"/>
        <c:lblAlgn val="ctr"/>
        <c:lblOffset val="100"/>
        <c:noMultiLvlLbl val="0"/>
      </c:catAx>
      <c:valAx>
        <c:axId val="116476736"/>
        <c:scaling>
          <c:orientation val="minMax"/>
        </c:scaling>
        <c:delete val="0"/>
        <c:axPos val="t"/>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MX"/>
          </a:p>
        </c:txPr>
        <c:crossAx val="115531776"/>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MX"/>
          </a:p>
        </c:txPr>
      </c:legendEntry>
      <c:layout>
        <c:manualLayout>
          <c:xMode val="edge"/>
          <c:yMode val="edge"/>
          <c:x val="0.41252327065674166"/>
          <c:y val="0.91235032255136983"/>
          <c:w val="0.29517189449679448"/>
          <c:h val="8.304989797766664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w="9525" cap="flat" cmpd="sng" algn="ctr">
      <a:noFill/>
      <a:round/>
    </a:ln>
    <a:effectLst/>
  </c:spPr>
  <c:txPr>
    <a:bodyPr/>
    <a:lstStyle/>
    <a:p>
      <a:pPr>
        <a:defRPr/>
      </a:pPr>
      <a:endParaRPr lang="es-MX"/>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a:glow>
                <a:schemeClr val="accent1">
                  <a:alpha val="41000"/>
                </a:schemeClr>
              </a:glow>
              <a:outerShdw sx="1000" sy="1000" algn="tl" rotWithShape="0">
                <a:prstClr val="black"/>
              </a:outerShdw>
              <a:softEdge rad="0"/>
            </a:effectLst>
            <a:scene3d>
              <a:camera prst="orthographicFront"/>
              <a:lightRig rig="threePt" dir="t">
                <a:rot lat="0" lon="0" rev="18000000"/>
              </a:lightRig>
            </a:scene3d>
            <a:sp3d prstMaterial="metal">
              <a:bevelT/>
              <a:bevelB/>
            </a:sp3d>
          </c:spPr>
          <c:invertIfNegative val="0"/>
          <c:dPt>
            <c:idx val="0"/>
            <c:invertIfNegative val="0"/>
            <c:bubble3D val="0"/>
            <c:spPr>
              <a:solidFill>
                <a:srgbClr val="00B050">
                  <a:alpha val="85000"/>
                </a:srgbClr>
              </a:solidFill>
              <a:ln w="9525" cap="flat" cmpd="sng" algn="ctr">
                <a:solidFill>
                  <a:schemeClr val="lt1">
                    <a:alpha val="50000"/>
                  </a:schemeClr>
                </a:solidFill>
                <a:round/>
              </a:ln>
              <a:effectLst>
                <a:glow>
                  <a:schemeClr val="accent1">
                    <a:alpha val="41000"/>
                  </a:schemeClr>
                </a:glow>
                <a:outerShdw sx="1000" sy="1000" algn="tl" rotWithShape="0">
                  <a:prstClr val="black"/>
                </a:outerShdw>
                <a:softEdge rad="0"/>
              </a:effectLst>
              <a:scene3d>
                <a:camera prst="orthographicFront"/>
                <a:lightRig rig="threePt" dir="t">
                  <a:rot lat="0" lon="0" rev="18000000"/>
                </a:lightRig>
              </a:scene3d>
              <a:sp3d prstMaterial="metal">
                <a:bevelT/>
                <a:bevelB/>
              </a:sp3d>
            </c:spPr>
            <c:extLst>
              <c:ext xmlns:c16="http://schemas.microsoft.com/office/drawing/2014/chart" uri="{C3380CC4-5D6E-409C-BE32-E72D297353CC}">
                <c16:uniqueId val="{00000001-09E3-4C56-A2AF-5361CC0D4D87}"/>
              </c:ext>
            </c:extLst>
          </c:dPt>
          <c:dPt>
            <c:idx val="1"/>
            <c:invertIfNegative val="0"/>
            <c:bubble3D val="0"/>
            <c:spPr>
              <a:solidFill>
                <a:schemeClr val="accent2">
                  <a:alpha val="85000"/>
                </a:schemeClr>
              </a:solidFill>
              <a:ln w="9525" cap="flat" cmpd="sng" algn="ctr">
                <a:solidFill>
                  <a:schemeClr val="lt1">
                    <a:alpha val="50000"/>
                  </a:schemeClr>
                </a:solidFill>
                <a:round/>
              </a:ln>
              <a:effectLst>
                <a:glow>
                  <a:schemeClr val="accent1">
                    <a:alpha val="41000"/>
                  </a:schemeClr>
                </a:glow>
                <a:outerShdw sx="1000" sy="1000" algn="tl" rotWithShape="0">
                  <a:prstClr val="black"/>
                </a:outerShdw>
                <a:softEdge rad="0"/>
              </a:effectLst>
              <a:scene3d>
                <a:camera prst="orthographicFront"/>
                <a:lightRig rig="threePt" dir="t">
                  <a:rot lat="0" lon="0" rev="18000000"/>
                </a:lightRig>
              </a:scene3d>
              <a:sp3d prstMaterial="metal">
                <a:bevelT/>
                <a:bevelB/>
              </a:sp3d>
            </c:spPr>
            <c:extLst>
              <c:ext xmlns:c16="http://schemas.microsoft.com/office/drawing/2014/chart" uri="{C3380CC4-5D6E-409C-BE32-E72D297353CC}">
                <c16:uniqueId val="{00000003-09E3-4C56-A2AF-5361CC0D4D87}"/>
              </c:ext>
            </c:extLst>
          </c:dPt>
          <c:dPt>
            <c:idx val="2"/>
            <c:invertIfNegative val="0"/>
            <c:bubble3D val="0"/>
            <c:spPr>
              <a:solidFill>
                <a:srgbClr val="7030A0">
                  <a:alpha val="85000"/>
                </a:srgbClr>
              </a:solidFill>
              <a:ln w="9525" cap="flat" cmpd="sng" algn="ctr">
                <a:solidFill>
                  <a:schemeClr val="lt1">
                    <a:alpha val="50000"/>
                  </a:schemeClr>
                </a:solidFill>
                <a:round/>
              </a:ln>
              <a:effectLst>
                <a:glow>
                  <a:schemeClr val="accent1">
                    <a:alpha val="41000"/>
                  </a:schemeClr>
                </a:glow>
                <a:outerShdw sx="1000" sy="1000" algn="tl" rotWithShape="0">
                  <a:prstClr val="black"/>
                </a:outerShdw>
                <a:softEdge rad="0"/>
              </a:effectLst>
              <a:scene3d>
                <a:camera prst="orthographicFront"/>
                <a:lightRig rig="threePt" dir="t">
                  <a:rot lat="0" lon="0" rev="18000000"/>
                </a:lightRig>
              </a:scene3d>
              <a:sp3d prstMaterial="metal">
                <a:bevelT/>
                <a:bevelB/>
              </a:sp3d>
            </c:spPr>
            <c:extLst>
              <c:ext xmlns:c16="http://schemas.microsoft.com/office/drawing/2014/chart" uri="{C3380CC4-5D6E-409C-BE32-E72D297353CC}">
                <c16:uniqueId val="{00000005-09E3-4C56-A2AF-5361CC0D4D87}"/>
              </c:ext>
            </c:extLst>
          </c:dPt>
          <c:dPt>
            <c:idx val="3"/>
            <c:invertIfNegative val="0"/>
            <c:bubble3D val="0"/>
            <c:spPr>
              <a:solidFill>
                <a:srgbClr val="00B0F0"/>
              </a:solidFill>
              <a:ln w="9525" cap="flat" cmpd="sng" algn="ctr">
                <a:solidFill>
                  <a:schemeClr val="lt1">
                    <a:alpha val="50000"/>
                  </a:schemeClr>
                </a:solidFill>
                <a:round/>
              </a:ln>
              <a:effectLst>
                <a:glow>
                  <a:schemeClr val="accent1">
                    <a:alpha val="41000"/>
                  </a:schemeClr>
                </a:glow>
                <a:outerShdw sx="1000" sy="1000" algn="tl" rotWithShape="0">
                  <a:prstClr val="black"/>
                </a:outerShdw>
                <a:softEdge rad="0"/>
              </a:effectLst>
              <a:scene3d>
                <a:camera prst="orthographicFront"/>
                <a:lightRig rig="threePt" dir="t">
                  <a:rot lat="0" lon="0" rev="18000000"/>
                </a:lightRig>
              </a:scene3d>
              <a:sp3d prstMaterial="metal">
                <a:bevelT/>
                <a:bevelB/>
              </a:sp3d>
            </c:spPr>
            <c:extLst>
              <c:ext xmlns:c16="http://schemas.microsoft.com/office/drawing/2014/chart" uri="{C3380CC4-5D6E-409C-BE32-E72D297353CC}">
                <c16:uniqueId val="{00000007-09E3-4C56-A2AF-5361CC0D4D87}"/>
              </c:ext>
            </c:extLst>
          </c:dPt>
          <c:dPt>
            <c:idx val="4"/>
            <c:invertIfNegative val="0"/>
            <c:bubble3D val="0"/>
            <c:spPr>
              <a:solidFill>
                <a:srgbClr val="FF0000">
                  <a:alpha val="80000"/>
                </a:srgbClr>
              </a:solidFill>
              <a:ln w="9525" cap="flat" cmpd="sng" algn="ctr">
                <a:solidFill>
                  <a:schemeClr val="lt1">
                    <a:alpha val="50000"/>
                  </a:schemeClr>
                </a:solidFill>
                <a:round/>
              </a:ln>
              <a:effectLst>
                <a:glow>
                  <a:schemeClr val="accent1">
                    <a:alpha val="41000"/>
                  </a:schemeClr>
                </a:glow>
                <a:outerShdw sx="1000" sy="1000" algn="tl" rotWithShape="0">
                  <a:prstClr val="black"/>
                </a:outerShdw>
                <a:softEdge rad="0"/>
              </a:effectLst>
              <a:scene3d>
                <a:camera prst="orthographicFront"/>
                <a:lightRig rig="threePt" dir="t">
                  <a:rot lat="0" lon="0" rev="18000000"/>
                </a:lightRig>
              </a:scene3d>
              <a:sp3d prstMaterial="metal">
                <a:bevelT/>
                <a:bevelB/>
              </a:sp3d>
            </c:spPr>
            <c:extLst>
              <c:ext xmlns:c16="http://schemas.microsoft.com/office/drawing/2014/chart" uri="{C3380CC4-5D6E-409C-BE32-E72D297353CC}">
                <c16:uniqueId val="{00000009-09E3-4C56-A2AF-5361CC0D4D8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Escolaridad!$A$3:$A$8</c:f>
              <c:strCache>
                <c:ptCount val="6"/>
                <c:pt idx="0">
                  <c:v>Primaria</c:v>
                </c:pt>
                <c:pt idx="1">
                  <c:v>Secundaria</c:v>
                </c:pt>
                <c:pt idx="2">
                  <c:v>Nivel medio superior</c:v>
                </c:pt>
                <c:pt idx="3">
                  <c:v>Licenciatura</c:v>
                </c:pt>
                <c:pt idx="4">
                  <c:v>Maestría</c:v>
                </c:pt>
                <c:pt idx="5">
                  <c:v>Doctorado</c:v>
                </c:pt>
              </c:strCache>
            </c:strRef>
          </c:cat>
          <c:val>
            <c:numRef>
              <c:f>Escolaridad!$B$3:$B$8</c:f>
              <c:numCache>
                <c:formatCode>General</c:formatCode>
                <c:ptCount val="6"/>
                <c:pt idx="0">
                  <c:v>42</c:v>
                </c:pt>
                <c:pt idx="1">
                  <c:v>115</c:v>
                </c:pt>
                <c:pt idx="2">
                  <c:v>245</c:v>
                </c:pt>
                <c:pt idx="3">
                  <c:v>397</c:v>
                </c:pt>
                <c:pt idx="4">
                  <c:v>68</c:v>
                </c:pt>
                <c:pt idx="5">
                  <c:v>15</c:v>
                </c:pt>
              </c:numCache>
            </c:numRef>
          </c:val>
          <c:extLst>
            <c:ext xmlns:c16="http://schemas.microsoft.com/office/drawing/2014/chart" uri="{C3380CC4-5D6E-409C-BE32-E72D297353CC}">
              <c16:uniqueId val="{0000000A-09E3-4C56-A2AF-5361CC0D4D87}"/>
            </c:ext>
          </c:extLst>
        </c:ser>
        <c:dLbls>
          <c:dLblPos val="inEnd"/>
          <c:showLegendKey val="0"/>
          <c:showVal val="1"/>
          <c:showCatName val="0"/>
          <c:showSerName val="0"/>
          <c:showPercent val="0"/>
          <c:showBubbleSize val="0"/>
        </c:dLbls>
        <c:gapWidth val="65"/>
        <c:axId val="2118040384"/>
        <c:axId val="2118043968"/>
      </c:barChart>
      <c:catAx>
        <c:axId val="2118040384"/>
        <c:scaling>
          <c:orientation val="minMax"/>
        </c:scaling>
        <c:delete val="0"/>
        <c:axPos val="b"/>
        <c:numFmt formatCode="General" sourceLinked="1"/>
        <c:majorTickMark val="none"/>
        <c:minorTickMark val="none"/>
        <c:tickLblPos val="nextTo"/>
        <c:spPr>
          <a:noFill/>
          <a:ln w="25400" cap="flat" cmpd="sng" algn="ctr">
            <a:solidFill>
              <a:srgbClr val="FF0000"/>
            </a:solidFill>
            <a:round/>
          </a:ln>
          <a:effectLst/>
        </c:spPr>
        <c:txPr>
          <a:bodyPr rot="-60000000" spcFirstLastPara="1" vertOverflow="ellipsis" vert="horz" wrap="square" anchor="ctr" anchorCtr="1"/>
          <a:lstStyle/>
          <a:p>
            <a:pPr>
              <a:defRPr sz="1000" b="1" i="0" u="none" strike="noStrike" kern="1200" cap="all" baseline="0">
                <a:solidFill>
                  <a:schemeClr val="dk1">
                    <a:lumMod val="75000"/>
                    <a:lumOff val="25000"/>
                  </a:schemeClr>
                </a:solidFill>
                <a:latin typeface="+mn-lt"/>
                <a:ea typeface="+mn-ea"/>
                <a:cs typeface="+mn-cs"/>
              </a:defRPr>
            </a:pPr>
            <a:endParaRPr lang="es-MX"/>
          </a:p>
        </c:txPr>
        <c:crossAx val="2118043968"/>
        <c:crosses val="autoZero"/>
        <c:auto val="1"/>
        <c:lblAlgn val="ctr"/>
        <c:lblOffset val="100"/>
        <c:noMultiLvlLbl val="0"/>
      </c:catAx>
      <c:valAx>
        <c:axId val="2118043968"/>
        <c:scaling>
          <c:orientation val="minMax"/>
        </c:scaling>
        <c:delete val="1"/>
        <c:axPos val="l"/>
        <c:numFmt formatCode="General" sourceLinked="1"/>
        <c:majorTickMark val="none"/>
        <c:minorTickMark val="none"/>
        <c:tickLblPos val="nextTo"/>
        <c:crossAx val="21180403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MX"/>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Promedio</a:t>
            </a:r>
            <a:r>
              <a:rPr lang="en-US" baseline="0"/>
              <a:t> 9.8</a:t>
            </a:r>
            <a:endParaRPr lang="en-US"/>
          </a:p>
        </c:rich>
      </c:tx>
      <c:layout>
        <c:manualLayout>
          <c:xMode val="edge"/>
          <c:yMode val="edge"/>
          <c:x val="0.63482783570972545"/>
          <c:y val="0.2305022391774143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manualLayout>
          <c:layoutTarget val="inner"/>
          <c:xMode val="edge"/>
          <c:yMode val="edge"/>
          <c:x val="6.0538838050649073E-2"/>
          <c:y val="0.11283067027755728"/>
          <c:w val="0.9178395403277293"/>
          <c:h val="0.52469544488353637"/>
        </c:manualLayout>
      </c:layout>
      <c:barChart>
        <c:barDir val="col"/>
        <c:grouping val="clustered"/>
        <c:varyColors val="0"/>
        <c:ser>
          <c:idx val="0"/>
          <c:order val="0"/>
          <c:spPr>
            <a:solidFill>
              <a:srgbClr val="FF0000"/>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1-F67B-42E4-B7EA-731DF712DE2F}"/>
              </c:ext>
            </c:extLst>
          </c:dPt>
          <c:dPt>
            <c:idx val="1"/>
            <c:invertIfNegative val="0"/>
            <c:bubble3D val="0"/>
            <c:spPr>
              <a:solidFill>
                <a:srgbClr val="92D050"/>
              </a:solidFill>
              <a:ln>
                <a:noFill/>
              </a:ln>
              <a:effectLst/>
            </c:spPr>
            <c:extLst>
              <c:ext xmlns:c16="http://schemas.microsoft.com/office/drawing/2014/chart" uri="{C3380CC4-5D6E-409C-BE32-E72D297353CC}">
                <c16:uniqueId val="{00000003-F67B-42E4-B7EA-731DF712DE2F}"/>
              </c:ext>
            </c:extLst>
          </c:dPt>
          <c:dPt>
            <c:idx val="2"/>
            <c:invertIfNegative val="0"/>
            <c:bubble3D val="0"/>
            <c:spPr>
              <a:solidFill>
                <a:srgbClr val="CC66FF"/>
              </a:solidFill>
              <a:ln>
                <a:noFill/>
              </a:ln>
              <a:effectLst/>
            </c:spPr>
            <c:extLst>
              <c:ext xmlns:c16="http://schemas.microsoft.com/office/drawing/2014/chart" uri="{C3380CC4-5D6E-409C-BE32-E72D297353CC}">
                <c16:uniqueId val="{00000005-F67B-42E4-B7EA-731DF712DE2F}"/>
              </c:ext>
            </c:extLst>
          </c:dPt>
          <c:dPt>
            <c:idx val="3"/>
            <c:invertIfNegative val="0"/>
            <c:bubble3D val="0"/>
            <c:spPr>
              <a:solidFill>
                <a:srgbClr val="00B0F0"/>
              </a:solidFill>
              <a:ln>
                <a:noFill/>
              </a:ln>
              <a:effectLst/>
            </c:spPr>
            <c:extLst>
              <c:ext xmlns:c16="http://schemas.microsoft.com/office/drawing/2014/chart" uri="{C3380CC4-5D6E-409C-BE32-E72D297353CC}">
                <c16:uniqueId val="{00000007-F67B-42E4-B7EA-731DF712DE2F}"/>
              </c:ext>
            </c:extLst>
          </c:dPt>
          <c:dPt>
            <c:idx val="4"/>
            <c:invertIfNegative val="0"/>
            <c:bubble3D val="0"/>
            <c:spPr>
              <a:solidFill>
                <a:srgbClr val="FF7A77"/>
              </a:solidFill>
              <a:ln>
                <a:noFill/>
              </a:ln>
              <a:effectLst/>
            </c:spPr>
            <c:extLst>
              <c:ext xmlns:c16="http://schemas.microsoft.com/office/drawing/2014/chart" uri="{C3380CC4-5D6E-409C-BE32-E72D297353CC}">
                <c16:uniqueId val="{00000009-F67B-42E4-B7EA-731DF712DE2F}"/>
              </c:ext>
            </c:extLst>
          </c:dPt>
          <c:cat>
            <c:strRef>
              <c:f>EvalTELINAI!$B$4:$B$8</c:f>
              <c:strCache>
                <c:ptCount val="5"/>
                <c:pt idx="0">
                  <c:v>¿Cómo calificaría la atención recibida?</c:v>
                </c:pt>
                <c:pt idx="1">
                  <c:v>¿Considera que el tiempo de espera para ser atendido fue?</c:v>
                </c:pt>
                <c:pt idx="2">
                  <c:v>¿Considera que la amabilidad del asesor que lo atendió fue?</c:v>
                </c:pt>
                <c:pt idx="3">
                  <c:v>¿Considera que la preparación del asesor para resolver sus dudas fue?</c:v>
                </c:pt>
                <c:pt idx="4">
                  <c:v>¿Considera usted que la asesoría fue suficiente?</c:v>
                </c:pt>
              </c:strCache>
            </c:strRef>
          </c:cat>
          <c:val>
            <c:numRef>
              <c:f>EvalTELINAI!$C$4:$C$8</c:f>
              <c:numCache>
                <c:formatCode>0.0</c:formatCode>
                <c:ptCount val="5"/>
                <c:pt idx="0">
                  <c:v>9.9</c:v>
                </c:pt>
                <c:pt idx="1">
                  <c:v>9.6999999999999993</c:v>
                </c:pt>
                <c:pt idx="2">
                  <c:v>9.9</c:v>
                </c:pt>
                <c:pt idx="3">
                  <c:v>9.8000000000000007</c:v>
                </c:pt>
                <c:pt idx="4">
                  <c:v>9.9</c:v>
                </c:pt>
              </c:numCache>
            </c:numRef>
          </c:val>
          <c:extLst>
            <c:ext xmlns:c16="http://schemas.microsoft.com/office/drawing/2014/chart" uri="{C3380CC4-5D6E-409C-BE32-E72D297353CC}">
              <c16:uniqueId val="{0000000A-F67B-42E4-B7EA-731DF712DE2F}"/>
            </c:ext>
          </c:extLst>
        </c:ser>
        <c:dLbls>
          <c:showLegendKey val="0"/>
          <c:showVal val="0"/>
          <c:showCatName val="0"/>
          <c:showSerName val="0"/>
          <c:showPercent val="0"/>
          <c:showBubbleSize val="0"/>
        </c:dLbls>
        <c:gapWidth val="219"/>
        <c:overlap val="-27"/>
        <c:axId val="2118084544"/>
        <c:axId val="2116070656"/>
      </c:barChart>
      <c:catAx>
        <c:axId val="211808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116070656"/>
        <c:crosses val="autoZero"/>
        <c:auto val="1"/>
        <c:lblAlgn val="ctr"/>
        <c:lblOffset val="100"/>
        <c:noMultiLvlLbl val="0"/>
      </c:catAx>
      <c:valAx>
        <c:axId val="21160706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2118084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057556964671397E-2"/>
          <c:y val="6.1735039683285399E-2"/>
          <c:w val="0.90642605229901796"/>
          <c:h val="0.54764111526631964"/>
        </c:manualLayout>
      </c:layout>
      <c:barChart>
        <c:barDir val="col"/>
        <c:grouping val="clustered"/>
        <c:varyColors val="0"/>
        <c:ser>
          <c:idx val="0"/>
          <c:order val="0"/>
          <c:spPr>
            <a:solidFill>
              <a:schemeClr val="accent1"/>
            </a:solidFill>
            <a:ln>
              <a:noFill/>
            </a:ln>
            <a:effectLst/>
            <a:scene3d>
              <a:camera prst="orthographicFront"/>
              <a:lightRig rig="threePt" dir="t">
                <a:rot lat="0" lon="0" rev="16800000"/>
              </a:lightRig>
            </a:scene3d>
            <a:sp3d prstMaterial="metal">
              <a:bevelT/>
              <a:bevelB/>
            </a:sp3d>
          </c:spPr>
          <c:invertIfNegative val="0"/>
          <c:dPt>
            <c:idx val="1"/>
            <c:invertIfNegative val="0"/>
            <c:bubble3D val="0"/>
            <c:spPr>
              <a:solidFill>
                <a:srgbClr val="00B050"/>
              </a:solidFill>
              <a:ln>
                <a:noFill/>
              </a:ln>
              <a:effectLst/>
              <a:scene3d>
                <a:camera prst="orthographicFront"/>
                <a:lightRig rig="threePt" dir="t">
                  <a:rot lat="0" lon="0" rev="16800000"/>
                </a:lightRig>
              </a:scene3d>
              <a:sp3d prstMaterial="metal">
                <a:bevelT/>
                <a:bevelB/>
              </a:sp3d>
            </c:spPr>
            <c:extLst>
              <c:ext xmlns:c16="http://schemas.microsoft.com/office/drawing/2014/chart" uri="{C3380CC4-5D6E-409C-BE32-E72D297353CC}">
                <c16:uniqueId val="{00000001-0088-4006-A745-6016C958F591}"/>
              </c:ext>
            </c:extLst>
          </c:dPt>
          <c:dPt>
            <c:idx val="2"/>
            <c:invertIfNegative val="0"/>
            <c:bubble3D val="0"/>
            <c:spPr>
              <a:solidFill>
                <a:srgbClr val="7030A0"/>
              </a:solidFill>
              <a:ln>
                <a:noFill/>
              </a:ln>
              <a:effectLst/>
              <a:scene3d>
                <a:camera prst="orthographicFront"/>
                <a:lightRig rig="threePt" dir="t">
                  <a:rot lat="0" lon="0" rev="16800000"/>
                </a:lightRig>
              </a:scene3d>
              <a:sp3d prstMaterial="metal">
                <a:bevelT/>
                <a:bevelB/>
              </a:sp3d>
            </c:spPr>
            <c:extLst>
              <c:ext xmlns:c16="http://schemas.microsoft.com/office/drawing/2014/chart" uri="{C3380CC4-5D6E-409C-BE32-E72D297353CC}">
                <c16:uniqueId val="{00000003-0088-4006-A745-6016C958F591}"/>
              </c:ext>
            </c:extLst>
          </c:dPt>
          <c:dPt>
            <c:idx val="3"/>
            <c:invertIfNegative val="0"/>
            <c:bubble3D val="0"/>
            <c:spPr>
              <a:solidFill>
                <a:srgbClr val="990033"/>
              </a:solidFill>
              <a:ln>
                <a:noFill/>
              </a:ln>
              <a:effectLst/>
              <a:scene3d>
                <a:camera prst="orthographicFront"/>
                <a:lightRig rig="threePt" dir="t">
                  <a:rot lat="0" lon="0" rev="16800000"/>
                </a:lightRig>
              </a:scene3d>
              <a:sp3d prstMaterial="metal">
                <a:bevelT/>
                <a:bevelB/>
              </a:sp3d>
            </c:spPr>
            <c:extLst>
              <c:ext xmlns:c16="http://schemas.microsoft.com/office/drawing/2014/chart" uri="{C3380CC4-5D6E-409C-BE32-E72D297353CC}">
                <c16:uniqueId val="{00000005-0088-4006-A745-6016C958F591}"/>
              </c:ext>
            </c:extLst>
          </c:dPt>
          <c:dPt>
            <c:idx val="4"/>
            <c:invertIfNegative val="0"/>
            <c:bubble3D val="0"/>
            <c:spPr>
              <a:solidFill>
                <a:srgbClr val="FF0000"/>
              </a:solidFill>
              <a:ln>
                <a:noFill/>
              </a:ln>
              <a:effectLst/>
              <a:scene3d>
                <a:camera prst="orthographicFront"/>
                <a:lightRig rig="threePt" dir="t">
                  <a:rot lat="0" lon="0" rev="16800000"/>
                </a:lightRig>
              </a:scene3d>
              <a:sp3d prstMaterial="metal">
                <a:bevelT/>
                <a:bevelB/>
              </a:sp3d>
            </c:spPr>
            <c:extLst>
              <c:ext xmlns:c16="http://schemas.microsoft.com/office/drawing/2014/chart" uri="{C3380CC4-5D6E-409C-BE32-E72D297353CC}">
                <c16:uniqueId val="{00000007-0088-4006-A745-6016C958F591}"/>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EvalPresencial!$B$3:$B$7</c:f>
              <c:strCache>
                <c:ptCount val="5"/>
                <c:pt idx="0">
                  <c:v>¿Cómo calificaría la atención recibida? </c:v>
                </c:pt>
                <c:pt idx="1">
                  <c:v>¿Cuál es su opinión sobre el tiempo de espera para ser atendido? </c:v>
                </c:pt>
                <c:pt idx="2">
                  <c:v>¿Qué opinión tiene de la amabilidad del asesor que lo atendió? </c:v>
                </c:pt>
                <c:pt idx="3">
                  <c:v>¿Qué opinión tiene de la capacidad del asesor para resolver dudas? </c:v>
                </c:pt>
                <c:pt idx="4">
                  <c:v>¿Su duda fue aclarada?</c:v>
                </c:pt>
              </c:strCache>
            </c:strRef>
          </c:cat>
          <c:val>
            <c:numRef>
              <c:f>EvalPresencial!$C$3:$C$7</c:f>
              <c:numCache>
                <c:formatCode>0.0</c:formatCode>
                <c:ptCount val="5"/>
                <c:pt idx="0">
                  <c:v>9.8000000000000007</c:v>
                </c:pt>
                <c:pt idx="1">
                  <c:v>9.4</c:v>
                </c:pt>
                <c:pt idx="2">
                  <c:v>9.8000000000000007</c:v>
                </c:pt>
                <c:pt idx="3">
                  <c:v>9.8000000000000007</c:v>
                </c:pt>
                <c:pt idx="4">
                  <c:v>10</c:v>
                </c:pt>
              </c:numCache>
            </c:numRef>
          </c:val>
          <c:extLst>
            <c:ext xmlns:c16="http://schemas.microsoft.com/office/drawing/2014/chart" uri="{C3380CC4-5D6E-409C-BE32-E72D297353CC}">
              <c16:uniqueId val="{00000008-0088-4006-A745-6016C958F591}"/>
            </c:ext>
          </c:extLst>
        </c:ser>
        <c:dLbls>
          <c:dLblPos val="outEnd"/>
          <c:showLegendKey val="0"/>
          <c:showVal val="1"/>
          <c:showCatName val="0"/>
          <c:showSerName val="0"/>
          <c:showPercent val="0"/>
          <c:showBubbleSize val="0"/>
        </c:dLbls>
        <c:gapWidth val="219"/>
        <c:overlap val="-27"/>
        <c:axId val="2118459712"/>
        <c:axId val="2118463344"/>
      </c:barChart>
      <c:catAx>
        <c:axId val="2118459712"/>
        <c:scaling>
          <c:orientation val="minMax"/>
        </c:scaling>
        <c:delete val="0"/>
        <c:axPos val="b"/>
        <c:numFmt formatCode="General" sourceLinked="1"/>
        <c:majorTickMark val="out"/>
        <c:minorTickMark val="none"/>
        <c:tickLblPos val="nextTo"/>
        <c:spPr>
          <a:noFill/>
          <a:ln w="476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MX"/>
          </a:p>
        </c:txPr>
        <c:crossAx val="2118463344"/>
        <c:crosses val="autoZero"/>
        <c:auto val="1"/>
        <c:lblAlgn val="ctr"/>
        <c:lblOffset val="100"/>
        <c:noMultiLvlLbl val="0"/>
      </c:catAx>
      <c:valAx>
        <c:axId val="2118463344"/>
        <c:scaling>
          <c:orientation val="minMax"/>
          <c:max val="10"/>
          <c:min val="8.5000000000000018"/>
        </c:scaling>
        <c:delete val="0"/>
        <c:axPos val="l"/>
        <c:numFmt formatCode="0.0;[Red]0.0" sourceLinked="0"/>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s-MX"/>
          </a:p>
        </c:txPr>
        <c:crossAx val="2118459712"/>
        <c:crosses val="autoZero"/>
        <c:crossBetween val="between"/>
        <c:majorUnit val="0.2"/>
        <c:minorUnit val="0.05"/>
      </c:valAx>
      <c:spPr>
        <a:solidFill>
          <a:schemeClr val="bg1"/>
        </a:solidFill>
        <a:ln>
          <a:solidFill>
            <a:schemeClr val="tx1">
              <a:lumMod val="15000"/>
              <a:lumOff val="85000"/>
            </a:schemeClr>
          </a:solidFill>
        </a:ln>
        <a:effectLst>
          <a:glow rad="127000">
            <a:schemeClr val="bg1"/>
          </a:glow>
          <a:outerShdw blurRad="50800" dist="50800" dir="5400000" algn="ctr" rotWithShape="0">
            <a:schemeClr val="bg1"/>
          </a:outerShdw>
        </a:effectLst>
      </c:spPr>
    </c:plotArea>
    <c:plotVisOnly val="1"/>
    <c:dispBlanksAs val="gap"/>
    <c:showDLblsOverMax val="0"/>
  </c:chart>
  <c:spPr>
    <a:noFill/>
    <a:ln w="9525" cap="flat" cmpd="sng" algn="ctr">
      <a:noFill/>
      <a:round/>
    </a:ln>
    <a:effectLst/>
  </c:spPr>
  <c:txPr>
    <a:bodyPr/>
    <a:lstStyle/>
    <a:p>
      <a:pPr>
        <a:defRPr sz="1100" b="1"/>
      </a:pPr>
      <a:endParaRPr lang="es-MX"/>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0.10869</cdr:x>
      <cdr:y>0.18973</cdr:y>
    </cdr:from>
    <cdr:to>
      <cdr:x>1</cdr:x>
      <cdr:y>0.19597</cdr:y>
    </cdr:to>
    <cdr:cxnSp macro="">
      <cdr:nvCxnSpPr>
        <cdr:cNvPr id="3" name="Conector recto de flecha 2"/>
        <cdr:cNvCxnSpPr/>
      </cdr:nvCxnSpPr>
      <cdr:spPr>
        <a:xfrm xmlns:a="http://schemas.openxmlformats.org/drawingml/2006/main">
          <a:off x="702259" y="792087"/>
          <a:ext cx="5758866" cy="26050"/>
        </a:xfrm>
        <a:prstGeom xmlns:a="http://schemas.openxmlformats.org/drawingml/2006/main" prst="straightConnector1">
          <a:avLst/>
        </a:prstGeom>
        <a:ln xmlns:a="http://schemas.openxmlformats.org/drawingml/2006/main" w="28575">
          <a:solidFill>
            <a:srgbClr val="FF0000"/>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0.1329</cdr:x>
      <cdr:y>0.13043</cdr:y>
    </cdr:from>
    <cdr:to>
      <cdr:x>0.95079</cdr:x>
      <cdr:y>0.13655</cdr:y>
    </cdr:to>
    <cdr:cxnSp macro="">
      <cdr:nvCxnSpPr>
        <cdr:cNvPr id="3" name="Conector recto de flecha 2">
          <a:extLst xmlns:a="http://schemas.openxmlformats.org/drawingml/2006/main">
            <a:ext uri="{FF2B5EF4-FFF2-40B4-BE49-F238E27FC236}">
              <a16:creationId xmlns:a16="http://schemas.microsoft.com/office/drawing/2014/main" id="{91CBC162-0FDE-49CB-B765-13351058701D}"/>
            </a:ext>
          </a:extLst>
        </cdr:cNvPr>
        <cdr:cNvCxnSpPr/>
      </cdr:nvCxnSpPr>
      <cdr:spPr>
        <a:xfrm xmlns:a="http://schemas.openxmlformats.org/drawingml/2006/main">
          <a:off x="834232" y="432047"/>
          <a:ext cx="5133875" cy="20271"/>
        </a:xfrm>
        <a:prstGeom xmlns:a="http://schemas.openxmlformats.org/drawingml/2006/main" prst="straightConnector1">
          <a:avLst/>
        </a:prstGeom>
        <a:ln xmlns:a="http://schemas.openxmlformats.org/drawingml/2006/main" w="25400">
          <a:solidFill>
            <a:srgbClr val="FF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0.75238</cdr:x>
      <cdr:y>0.12411</cdr:y>
    </cdr:from>
    <cdr:to>
      <cdr:x>0.89004</cdr:x>
      <cdr:y>0.30494</cdr:y>
    </cdr:to>
    <cdr:sp macro="" textlink="">
      <cdr:nvSpPr>
        <cdr:cNvPr id="4" name="CuadroTexto 4"/>
        <cdr:cNvSpPr txBox="1"/>
      </cdr:nvSpPr>
      <cdr:spPr>
        <a:xfrm xmlns:a="http://schemas.openxmlformats.org/drawingml/2006/main">
          <a:off x="4722663" y="411098"/>
          <a:ext cx="864097" cy="59897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MX" sz="1100" b="1" dirty="0"/>
            <a:t>Promedio 9.</a:t>
          </a:r>
          <a:r>
            <a:rPr lang="es-MX" sz="1100" b="1" baseline="0" dirty="0"/>
            <a:t>8</a:t>
          </a:r>
        </a:p>
        <a:p xmlns:a="http://schemas.openxmlformats.org/drawingml/2006/main">
          <a:pPr algn="ctr"/>
          <a:endParaRPr lang="es-MX" sz="1100" b="1" baseline="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BED38652-4DDC-4906-93C2-9ADA1C55ED5F}" type="datetimeFigureOut">
              <a:rPr lang="es-MX" smtClean="0"/>
              <a:t>08/04/2019</a:t>
            </a:fld>
            <a:endParaRPr lang="es-MX" dirty="0"/>
          </a:p>
        </p:txBody>
      </p:sp>
      <p:sp>
        <p:nvSpPr>
          <p:cNvPr id="4" name="3 Marcador de pie de página"/>
          <p:cNvSpPr>
            <a:spLocks noGrp="1"/>
          </p:cNvSpPr>
          <p:nvPr>
            <p:ph type="ftr" sz="quarter" idx="2"/>
          </p:nvPr>
        </p:nvSpPr>
        <p:spPr>
          <a:xfrm>
            <a:off x="1" y="6658443"/>
            <a:ext cx="4029282" cy="350760"/>
          </a:xfrm>
          <a:prstGeom prst="rect">
            <a:avLst/>
          </a:prstGeom>
        </p:spPr>
        <p:txBody>
          <a:bodyPr vert="horz" lIns="91440" tIns="45720" rIns="91440" bIns="45720" rtlCol="0" anchor="b"/>
          <a:lstStyle>
            <a:lvl1pPr algn="l">
              <a:defRPr sz="1200"/>
            </a:lvl1pPr>
          </a:lstStyle>
          <a:p>
            <a:endParaRPr lang="es-MX" dirty="0"/>
          </a:p>
        </p:txBody>
      </p:sp>
      <p:sp>
        <p:nvSpPr>
          <p:cNvPr id="5" name="4 Marcador de número de diapositiva"/>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F0168FC1-9F56-4510-9D9C-46426ED652FA}" type="slidenum">
              <a:rPr lang="es-MX" smtClean="0"/>
              <a:t>‹Nº›</a:t>
            </a:fld>
            <a:endParaRPr lang="es-MX" dirty="0"/>
          </a:p>
        </p:txBody>
      </p:sp>
    </p:spTree>
    <p:extLst>
      <p:ext uri="{BB962C8B-B14F-4D97-AF65-F5344CB8AC3E}">
        <p14:creationId xmlns:p14="http://schemas.microsoft.com/office/powerpoint/2010/main" val="7853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s-MX" dirty="0"/>
          </a:p>
        </p:txBody>
      </p:sp>
      <p:sp>
        <p:nvSpPr>
          <p:cNvPr id="3" name="2 Marcador de fecha"/>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8EA0EA82-0AD7-429D-B62E-6ADED28645CF}" type="datetimeFigureOut">
              <a:rPr lang="es-MX" smtClean="0"/>
              <a:t>08/04/2019</a:t>
            </a:fld>
            <a:endParaRPr lang="es-MX" dirty="0"/>
          </a:p>
        </p:txBody>
      </p:sp>
      <p:sp>
        <p:nvSpPr>
          <p:cNvPr id="4" name="3 Marcador de imagen de diapositiva"/>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s-MX" dirty="0"/>
          </a:p>
        </p:txBody>
      </p:sp>
      <p:sp>
        <p:nvSpPr>
          <p:cNvPr id="5" name="4 Marcador de notas"/>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C8369EB5-BC3D-4D57-B58A-EA45B22950B2}" type="slidenum">
              <a:rPr lang="es-MX" smtClean="0"/>
              <a:t>‹Nº›</a:t>
            </a:fld>
            <a:endParaRPr lang="es-MX" dirty="0"/>
          </a:p>
        </p:txBody>
      </p:sp>
    </p:spTree>
    <p:extLst>
      <p:ext uri="{BB962C8B-B14F-4D97-AF65-F5344CB8AC3E}">
        <p14:creationId xmlns:p14="http://schemas.microsoft.com/office/powerpoint/2010/main" val="3189192144"/>
      </p:ext>
    </p:extLst>
  </p:cSld>
  <p:clrMap bg1="lt1" tx1="dk1" bg2="lt2" tx2="dk2" accent1="accent1" accent2="accent2" accent3="accent3" accent4="accent4" accent5="accent5" accent6="accent6" hlink="hlink" folHlink="folHlink"/>
  <p:notesStyle>
    <a:lvl1pPr marL="0" algn="l" defTabSz="914321" rtl="0" eaLnBrk="1" latinLnBrk="0" hangingPunct="1">
      <a:defRPr sz="1200" kern="1200">
        <a:solidFill>
          <a:schemeClr val="tx1"/>
        </a:solidFill>
        <a:latin typeface="+mn-lt"/>
        <a:ea typeface="+mn-ea"/>
        <a:cs typeface="+mn-cs"/>
      </a:defRPr>
    </a:lvl1pPr>
    <a:lvl2pPr marL="457161" algn="l" defTabSz="914321" rtl="0" eaLnBrk="1" latinLnBrk="0" hangingPunct="1">
      <a:defRPr sz="1200" kern="1200">
        <a:solidFill>
          <a:schemeClr val="tx1"/>
        </a:solidFill>
        <a:latin typeface="+mn-lt"/>
        <a:ea typeface="+mn-ea"/>
        <a:cs typeface="+mn-cs"/>
      </a:defRPr>
    </a:lvl2pPr>
    <a:lvl3pPr marL="914321" algn="l" defTabSz="914321" rtl="0" eaLnBrk="1" latinLnBrk="0" hangingPunct="1">
      <a:defRPr sz="1200" kern="1200">
        <a:solidFill>
          <a:schemeClr val="tx1"/>
        </a:solidFill>
        <a:latin typeface="+mn-lt"/>
        <a:ea typeface="+mn-ea"/>
        <a:cs typeface="+mn-cs"/>
      </a:defRPr>
    </a:lvl3pPr>
    <a:lvl4pPr marL="1371482" algn="l" defTabSz="914321" rtl="0" eaLnBrk="1" latinLnBrk="0" hangingPunct="1">
      <a:defRPr sz="1200" kern="1200">
        <a:solidFill>
          <a:schemeClr val="tx1"/>
        </a:solidFill>
        <a:latin typeface="+mn-lt"/>
        <a:ea typeface="+mn-ea"/>
        <a:cs typeface="+mn-cs"/>
      </a:defRPr>
    </a:lvl4pPr>
    <a:lvl5pPr marL="1828642" algn="l" defTabSz="914321" rtl="0" eaLnBrk="1" latinLnBrk="0" hangingPunct="1">
      <a:defRPr sz="1200" kern="1200">
        <a:solidFill>
          <a:schemeClr val="tx1"/>
        </a:solidFill>
        <a:latin typeface="+mn-lt"/>
        <a:ea typeface="+mn-ea"/>
        <a:cs typeface="+mn-cs"/>
      </a:defRPr>
    </a:lvl5pPr>
    <a:lvl6pPr marL="2285802" algn="l" defTabSz="914321" rtl="0" eaLnBrk="1" latinLnBrk="0" hangingPunct="1">
      <a:defRPr sz="1200" kern="1200">
        <a:solidFill>
          <a:schemeClr val="tx1"/>
        </a:solidFill>
        <a:latin typeface="+mn-lt"/>
        <a:ea typeface="+mn-ea"/>
        <a:cs typeface="+mn-cs"/>
      </a:defRPr>
    </a:lvl6pPr>
    <a:lvl7pPr marL="2742963" algn="l" defTabSz="914321" rtl="0" eaLnBrk="1" latinLnBrk="0" hangingPunct="1">
      <a:defRPr sz="1200" kern="1200">
        <a:solidFill>
          <a:schemeClr val="tx1"/>
        </a:solidFill>
        <a:latin typeface="+mn-lt"/>
        <a:ea typeface="+mn-ea"/>
        <a:cs typeface="+mn-cs"/>
      </a:defRPr>
    </a:lvl7pPr>
    <a:lvl8pPr marL="3200123" algn="l" defTabSz="914321" rtl="0" eaLnBrk="1" latinLnBrk="0" hangingPunct="1">
      <a:defRPr sz="1200" kern="1200">
        <a:solidFill>
          <a:schemeClr val="tx1"/>
        </a:solidFill>
        <a:latin typeface="+mn-lt"/>
        <a:ea typeface="+mn-ea"/>
        <a:cs typeface="+mn-cs"/>
      </a:defRPr>
    </a:lvl8pPr>
    <a:lvl9pPr marL="3657284" algn="l" defTabSz="91432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C8369EB5-BC3D-4D57-B58A-EA45B22950B2}" type="slidenum">
              <a:rPr lang="es-MX" smtClean="0"/>
              <a:t>1</a:t>
            </a:fld>
            <a:endParaRPr lang="es-MX" dirty="0"/>
          </a:p>
        </p:txBody>
      </p:sp>
    </p:spTree>
    <p:extLst>
      <p:ext uri="{BB962C8B-B14F-4D97-AF65-F5344CB8AC3E}">
        <p14:creationId xmlns:p14="http://schemas.microsoft.com/office/powerpoint/2010/main" val="118059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C8369EB5-BC3D-4D57-B58A-EA45B22950B2}" type="slidenum">
              <a:rPr lang="es-MX" smtClean="0"/>
              <a:t>5</a:t>
            </a:fld>
            <a:endParaRPr lang="es-MX" dirty="0"/>
          </a:p>
        </p:txBody>
      </p:sp>
    </p:spTree>
    <p:extLst>
      <p:ext uri="{BB962C8B-B14F-4D97-AF65-F5344CB8AC3E}">
        <p14:creationId xmlns:p14="http://schemas.microsoft.com/office/powerpoint/2010/main" val="159825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8369EB5-BC3D-4D57-B58A-EA45B22950B2}" type="slidenum">
              <a:rPr lang="es-MX" smtClean="0"/>
              <a:t>20</a:t>
            </a:fld>
            <a:endParaRPr lang="es-MX" dirty="0"/>
          </a:p>
        </p:txBody>
      </p:sp>
    </p:spTree>
    <p:extLst>
      <p:ext uri="{BB962C8B-B14F-4D97-AF65-F5344CB8AC3E}">
        <p14:creationId xmlns:p14="http://schemas.microsoft.com/office/powerpoint/2010/main" val="83696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C8369EB5-BC3D-4D57-B58A-EA45B22950B2}" type="slidenum">
              <a:rPr lang="es-MX" smtClean="0"/>
              <a:t>23</a:t>
            </a:fld>
            <a:endParaRPr lang="es-MX" dirty="0"/>
          </a:p>
        </p:txBody>
      </p:sp>
    </p:spTree>
    <p:extLst>
      <p:ext uri="{BB962C8B-B14F-4D97-AF65-F5344CB8AC3E}">
        <p14:creationId xmlns:p14="http://schemas.microsoft.com/office/powerpoint/2010/main" val="337730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895600" y="525463"/>
            <a:ext cx="3505200" cy="2628900"/>
          </a:xfrm>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C8369EB5-BC3D-4D57-B58A-EA45B22950B2}" type="slidenum">
              <a:rPr lang="es-MX" smtClean="0"/>
              <a:t>25</a:t>
            </a:fld>
            <a:endParaRPr lang="es-MX" dirty="0"/>
          </a:p>
        </p:txBody>
      </p:sp>
    </p:spTree>
    <p:extLst>
      <p:ext uri="{BB962C8B-B14F-4D97-AF65-F5344CB8AC3E}">
        <p14:creationId xmlns:p14="http://schemas.microsoft.com/office/powerpoint/2010/main" val="139931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37688" y="1670314"/>
            <a:ext cx="6093778" cy="1152540"/>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075373" y="3046889"/>
            <a:ext cx="5018405" cy="1374087"/>
          </a:xfrm>
        </p:spPr>
        <p:txBody>
          <a:bodyPr/>
          <a:lstStyle>
            <a:lvl1pPr marL="0" indent="0" algn="ctr">
              <a:buNone/>
              <a:defRPr>
                <a:solidFill>
                  <a:schemeClr val="tx1">
                    <a:tint val="75000"/>
                  </a:schemeClr>
                </a:solidFill>
              </a:defRPr>
            </a:lvl1pPr>
            <a:lvl2pPr marL="358414" indent="0" algn="ctr">
              <a:buNone/>
              <a:defRPr>
                <a:solidFill>
                  <a:schemeClr val="tx1">
                    <a:tint val="75000"/>
                  </a:schemeClr>
                </a:solidFill>
              </a:defRPr>
            </a:lvl2pPr>
            <a:lvl3pPr marL="716828" indent="0" algn="ctr">
              <a:buNone/>
              <a:defRPr>
                <a:solidFill>
                  <a:schemeClr val="tx1">
                    <a:tint val="75000"/>
                  </a:schemeClr>
                </a:solidFill>
              </a:defRPr>
            </a:lvl3pPr>
            <a:lvl4pPr marL="1075241" indent="0" algn="ctr">
              <a:buNone/>
              <a:defRPr>
                <a:solidFill>
                  <a:schemeClr val="tx1">
                    <a:tint val="75000"/>
                  </a:schemeClr>
                </a:solidFill>
              </a:defRPr>
            </a:lvl4pPr>
            <a:lvl5pPr marL="1433655" indent="0" algn="ctr">
              <a:buNone/>
              <a:defRPr>
                <a:solidFill>
                  <a:schemeClr val="tx1">
                    <a:tint val="75000"/>
                  </a:schemeClr>
                </a:solidFill>
              </a:defRPr>
            </a:lvl5pPr>
            <a:lvl6pPr marL="1792069" indent="0" algn="ctr">
              <a:buNone/>
              <a:defRPr>
                <a:solidFill>
                  <a:schemeClr val="tx1">
                    <a:tint val="75000"/>
                  </a:schemeClr>
                </a:solidFill>
              </a:defRPr>
            </a:lvl6pPr>
            <a:lvl7pPr marL="2150483" indent="0" algn="ctr">
              <a:buNone/>
              <a:defRPr>
                <a:solidFill>
                  <a:schemeClr val="tx1">
                    <a:tint val="75000"/>
                  </a:schemeClr>
                </a:solidFill>
              </a:defRPr>
            </a:lvl7pPr>
            <a:lvl8pPr marL="2508897" indent="0" algn="ctr">
              <a:buNone/>
              <a:defRPr>
                <a:solidFill>
                  <a:schemeClr val="tx1">
                    <a:tint val="75000"/>
                  </a:schemeClr>
                </a:solidFill>
              </a:defRPr>
            </a:lvl8pPr>
            <a:lvl9pPr marL="286731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3273476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328083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3898226" y="287513"/>
            <a:ext cx="1209795" cy="6116182"/>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268846" y="287513"/>
            <a:ext cx="3509897" cy="611618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209321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7" name="Rectángulo 6"/>
          <p:cNvSpPr/>
          <p:nvPr userDrawn="1"/>
        </p:nvSpPr>
        <p:spPr>
          <a:xfrm>
            <a:off x="-3323" y="3940547"/>
            <a:ext cx="7169150" cy="1441034"/>
          </a:xfrm>
          <a:prstGeom prst="rect">
            <a:avLst/>
          </a:prstGeom>
          <a:gradFill>
            <a:gsLst>
              <a:gs pos="0">
                <a:srgbClr val="660066">
                  <a:alpha val="20000"/>
                </a:srgbClr>
              </a:gs>
              <a:gs pos="74000">
                <a:srgbClr val="660066">
                  <a:alpha val="40000"/>
                </a:srgbClr>
              </a:gs>
              <a:gs pos="83000">
                <a:srgbClr val="660066">
                  <a:alpha val="50000"/>
                </a:srgbClr>
              </a:gs>
              <a:gs pos="100000">
                <a:srgbClr val="660066">
                  <a:alpha val="8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1689" tIns="35844" rIns="71689" bIns="35844" rtlCol="0" anchor="ctr"/>
          <a:lstStyle/>
          <a:p>
            <a:pPr algn="ctr"/>
            <a:endParaRPr lang="es-MX" dirty="0"/>
          </a:p>
        </p:txBody>
      </p:sp>
      <p:sp>
        <p:nvSpPr>
          <p:cNvPr id="8" name="Elipse 7"/>
          <p:cNvSpPr/>
          <p:nvPr userDrawn="1"/>
        </p:nvSpPr>
        <p:spPr>
          <a:xfrm rot="21090367">
            <a:off x="2270917" y="3172232"/>
            <a:ext cx="4934483" cy="208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689" tIns="35844" rIns="71689" bIns="35844" rtlCol="0" anchor="ctr"/>
          <a:lstStyle/>
          <a:p>
            <a:pPr algn="ctr"/>
            <a:endParaRPr lang="es-MX" dirty="0"/>
          </a:p>
        </p:txBody>
      </p:sp>
      <p:sp>
        <p:nvSpPr>
          <p:cNvPr id="9" name="Rectángulo 8"/>
          <p:cNvSpPr/>
          <p:nvPr userDrawn="1"/>
        </p:nvSpPr>
        <p:spPr>
          <a:xfrm>
            <a:off x="-3323" y="3940547"/>
            <a:ext cx="3866856" cy="138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689" tIns="35844" rIns="71689" bIns="35844" rtlCol="0" anchor="ctr"/>
          <a:lstStyle/>
          <a:p>
            <a:pPr algn="ctr"/>
            <a:endParaRPr lang="es-MX" dirty="0"/>
          </a:p>
        </p:txBody>
      </p:sp>
      <p:sp>
        <p:nvSpPr>
          <p:cNvPr id="10" name="Elipse 9"/>
          <p:cNvSpPr/>
          <p:nvPr userDrawn="1"/>
        </p:nvSpPr>
        <p:spPr>
          <a:xfrm rot="21090367">
            <a:off x="2267594" y="3182310"/>
            <a:ext cx="4934483" cy="208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689" tIns="35844" rIns="71689" bIns="35844" rtlCol="0" anchor="ctr"/>
          <a:lstStyle/>
          <a:p>
            <a:pPr algn="ctr"/>
            <a:endParaRPr lang="es-MX" dirty="0"/>
          </a:p>
        </p:txBody>
      </p:sp>
    </p:spTree>
    <p:extLst>
      <p:ext uri="{BB962C8B-B14F-4D97-AF65-F5344CB8AC3E}">
        <p14:creationId xmlns:p14="http://schemas.microsoft.com/office/powerpoint/2010/main" val="353053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cxnSp>
        <p:nvCxnSpPr>
          <p:cNvPr id="3" name="2 Conector recto"/>
          <p:cNvCxnSpPr/>
          <p:nvPr userDrawn="1"/>
        </p:nvCxnSpPr>
        <p:spPr>
          <a:xfrm>
            <a:off x="-15825" y="5269093"/>
            <a:ext cx="72008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5" name="4 Rectángulo"/>
          <p:cNvSpPr/>
          <p:nvPr userDrawn="1"/>
        </p:nvSpPr>
        <p:spPr>
          <a:xfrm>
            <a:off x="-6109" y="0"/>
            <a:ext cx="7175259" cy="369332"/>
          </a:xfrm>
          <a:prstGeom prst="rect">
            <a:avLst/>
          </a:prstGeom>
          <a:solidFill>
            <a:srgbClr val="7030A0"/>
          </a:solidFill>
        </p:spPr>
        <p:txBody>
          <a:bodyPr wrap="square">
            <a:spAutoFit/>
          </a:bodyPr>
          <a:lstStyle/>
          <a:p>
            <a:endParaRPr lang="es-MX" sz="18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09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66313" y="3455134"/>
            <a:ext cx="6093778" cy="1067905"/>
          </a:xfrm>
        </p:spPr>
        <p:txBody>
          <a:bodyPr anchor="t"/>
          <a:lstStyle>
            <a:lvl1pPr algn="l">
              <a:defRPr sz="31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566313" y="2278945"/>
            <a:ext cx="6093778" cy="1176188"/>
          </a:xfrm>
        </p:spPr>
        <p:txBody>
          <a:bodyPr anchor="b"/>
          <a:lstStyle>
            <a:lvl1pPr marL="0" indent="0">
              <a:buNone/>
              <a:defRPr sz="1600">
                <a:solidFill>
                  <a:schemeClr val="tx1">
                    <a:tint val="75000"/>
                  </a:schemeClr>
                </a:solidFill>
              </a:defRPr>
            </a:lvl1pPr>
            <a:lvl2pPr marL="358414" indent="0">
              <a:buNone/>
              <a:defRPr sz="1400">
                <a:solidFill>
                  <a:schemeClr val="tx1">
                    <a:tint val="75000"/>
                  </a:schemeClr>
                </a:solidFill>
              </a:defRPr>
            </a:lvl2pPr>
            <a:lvl3pPr marL="716828" indent="0">
              <a:buNone/>
              <a:defRPr sz="1300">
                <a:solidFill>
                  <a:schemeClr val="tx1">
                    <a:tint val="75000"/>
                  </a:schemeClr>
                </a:solidFill>
              </a:defRPr>
            </a:lvl3pPr>
            <a:lvl4pPr marL="1075241" indent="0">
              <a:buNone/>
              <a:defRPr sz="1100">
                <a:solidFill>
                  <a:schemeClr val="tx1">
                    <a:tint val="75000"/>
                  </a:schemeClr>
                </a:solidFill>
              </a:defRPr>
            </a:lvl4pPr>
            <a:lvl5pPr marL="1433655" indent="0">
              <a:buNone/>
              <a:defRPr sz="1100">
                <a:solidFill>
                  <a:schemeClr val="tx1">
                    <a:tint val="75000"/>
                  </a:schemeClr>
                </a:solidFill>
              </a:defRPr>
            </a:lvl5pPr>
            <a:lvl6pPr marL="1792069" indent="0">
              <a:buNone/>
              <a:defRPr sz="1100">
                <a:solidFill>
                  <a:schemeClr val="tx1">
                    <a:tint val="75000"/>
                  </a:schemeClr>
                </a:solidFill>
              </a:defRPr>
            </a:lvl6pPr>
            <a:lvl7pPr marL="2150483" indent="0">
              <a:buNone/>
              <a:defRPr sz="1100">
                <a:solidFill>
                  <a:schemeClr val="tx1">
                    <a:tint val="75000"/>
                  </a:schemeClr>
                </a:solidFill>
              </a:defRPr>
            </a:lvl7pPr>
            <a:lvl8pPr marL="2508897" indent="0">
              <a:buNone/>
              <a:defRPr sz="1100">
                <a:solidFill>
                  <a:schemeClr val="tx1">
                    <a:tint val="75000"/>
                  </a:schemeClr>
                </a:solidFill>
              </a:defRPr>
            </a:lvl8pPr>
            <a:lvl9pPr marL="2867310" indent="0">
              <a:buNone/>
              <a:defRPr sz="11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74159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268845" y="1672803"/>
            <a:ext cx="2359845" cy="4730893"/>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2748174" y="1672803"/>
            <a:ext cx="2359845" cy="4730893"/>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164328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58458" y="215324"/>
            <a:ext cx="6452235" cy="896144"/>
          </a:xfr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358459" y="1203572"/>
            <a:ext cx="3167620" cy="501591"/>
          </a:xfrm>
        </p:spPr>
        <p:txBody>
          <a:bodyPr anchor="b"/>
          <a:lstStyle>
            <a:lvl1pPr marL="0" indent="0">
              <a:buNone/>
              <a:defRPr sz="1900" b="1"/>
            </a:lvl1pPr>
            <a:lvl2pPr marL="358414" indent="0">
              <a:buNone/>
              <a:defRPr sz="1600" b="1"/>
            </a:lvl2pPr>
            <a:lvl3pPr marL="716828" indent="0">
              <a:buNone/>
              <a:defRPr sz="1400" b="1"/>
            </a:lvl3pPr>
            <a:lvl4pPr marL="1075241" indent="0">
              <a:buNone/>
              <a:defRPr sz="1300" b="1"/>
            </a:lvl4pPr>
            <a:lvl5pPr marL="1433655" indent="0">
              <a:buNone/>
              <a:defRPr sz="1300" b="1"/>
            </a:lvl5pPr>
            <a:lvl6pPr marL="1792069" indent="0">
              <a:buNone/>
              <a:defRPr sz="1300" b="1"/>
            </a:lvl6pPr>
            <a:lvl7pPr marL="2150483" indent="0">
              <a:buNone/>
              <a:defRPr sz="1300" b="1"/>
            </a:lvl7pPr>
            <a:lvl8pPr marL="2508897" indent="0">
              <a:buNone/>
              <a:defRPr sz="1300" b="1"/>
            </a:lvl8pPr>
            <a:lvl9pPr marL="2867310" indent="0">
              <a:buNone/>
              <a:defRPr sz="1300" b="1"/>
            </a:lvl9pPr>
          </a:lstStyle>
          <a:p>
            <a:pPr lvl="0"/>
            <a:r>
              <a:rPr lang="es-ES"/>
              <a:t>Haga clic para modificar el estilo de texto del patrón</a:t>
            </a:r>
          </a:p>
        </p:txBody>
      </p:sp>
      <p:sp>
        <p:nvSpPr>
          <p:cNvPr id="4" name="3 Marcador de contenido"/>
          <p:cNvSpPr>
            <a:spLocks noGrp="1"/>
          </p:cNvSpPr>
          <p:nvPr>
            <p:ph sz="half" idx="2"/>
          </p:nvPr>
        </p:nvSpPr>
        <p:spPr>
          <a:xfrm>
            <a:off x="358459" y="1705163"/>
            <a:ext cx="3167620" cy="309792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3641830" y="1203572"/>
            <a:ext cx="3168864" cy="501591"/>
          </a:xfrm>
        </p:spPr>
        <p:txBody>
          <a:bodyPr anchor="b"/>
          <a:lstStyle>
            <a:lvl1pPr marL="0" indent="0">
              <a:buNone/>
              <a:defRPr sz="1900" b="1"/>
            </a:lvl1pPr>
            <a:lvl2pPr marL="358414" indent="0">
              <a:buNone/>
              <a:defRPr sz="1600" b="1"/>
            </a:lvl2pPr>
            <a:lvl3pPr marL="716828" indent="0">
              <a:buNone/>
              <a:defRPr sz="1400" b="1"/>
            </a:lvl3pPr>
            <a:lvl4pPr marL="1075241" indent="0">
              <a:buNone/>
              <a:defRPr sz="1300" b="1"/>
            </a:lvl4pPr>
            <a:lvl5pPr marL="1433655" indent="0">
              <a:buNone/>
              <a:defRPr sz="1300" b="1"/>
            </a:lvl5pPr>
            <a:lvl6pPr marL="1792069" indent="0">
              <a:buNone/>
              <a:defRPr sz="1300" b="1"/>
            </a:lvl6pPr>
            <a:lvl7pPr marL="2150483" indent="0">
              <a:buNone/>
              <a:defRPr sz="1300" b="1"/>
            </a:lvl7pPr>
            <a:lvl8pPr marL="2508897" indent="0">
              <a:buNone/>
              <a:defRPr sz="1300" b="1"/>
            </a:lvl8pPr>
            <a:lvl9pPr marL="2867310" indent="0">
              <a:buNone/>
              <a:defRPr sz="1300" b="1"/>
            </a:lvl9pPr>
          </a:lstStyle>
          <a:p>
            <a:pPr lvl="0"/>
            <a:r>
              <a:rPr lang="es-ES"/>
              <a:t>Haga clic para modificar el estilo de texto del patrón</a:t>
            </a:r>
          </a:p>
        </p:txBody>
      </p:sp>
      <p:sp>
        <p:nvSpPr>
          <p:cNvPr id="6" name="5 Marcador de contenido"/>
          <p:cNvSpPr>
            <a:spLocks noGrp="1"/>
          </p:cNvSpPr>
          <p:nvPr>
            <p:ph sz="quarter" idx="4"/>
          </p:nvPr>
        </p:nvSpPr>
        <p:spPr>
          <a:xfrm>
            <a:off x="3641830" y="1705163"/>
            <a:ext cx="3168864" cy="309792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43290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284376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541161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58460" y="214079"/>
            <a:ext cx="2358601" cy="911080"/>
          </a:xfrm>
        </p:spPr>
        <p:txBody>
          <a:bodyPr anchor="b"/>
          <a:lstStyle>
            <a:lvl1pPr algn="l">
              <a:defRPr sz="1600" b="1"/>
            </a:lvl1pPr>
          </a:lstStyle>
          <a:p>
            <a:r>
              <a:rPr lang="es-ES"/>
              <a:t>Haga clic para modificar el estilo de título del patrón</a:t>
            </a:r>
            <a:endParaRPr lang="es-MX"/>
          </a:p>
        </p:txBody>
      </p:sp>
      <p:sp>
        <p:nvSpPr>
          <p:cNvPr id="3" name="2 Marcador de contenido"/>
          <p:cNvSpPr>
            <a:spLocks noGrp="1"/>
          </p:cNvSpPr>
          <p:nvPr>
            <p:ph idx="1"/>
          </p:nvPr>
        </p:nvSpPr>
        <p:spPr>
          <a:xfrm>
            <a:off x="2802939" y="214079"/>
            <a:ext cx="4007754" cy="458900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358460" y="1125160"/>
            <a:ext cx="2358601" cy="3677925"/>
          </a:xfrm>
        </p:spPr>
        <p:txBody>
          <a:bodyPr/>
          <a:lstStyle>
            <a:lvl1pPr marL="0" indent="0">
              <a:buNone/>
              <a:defRPr sz="1100"/>
            </a:lvl1pPr>
            <a:lvl2pPr marL="358414" indent="0">
              <a:buNone/>
              <a:defRPr sz="900"/>
            </a:lvl2pPr>
            <a:lvl3pPr marL="716828" indent="0">
              <a:buNone/>
              <a:defRPr sz="800"/>
            </a:lvl3pPr>
            <a:lvl4pPr marL="1075241" indent="0">
              <a:buNone/>
              <a:defRPr sz="700"/>
            </a:lvl4pPr>
            <a:lvl5pPr marL="1433655" indent="0">
              <a:buNone/>
              <a:defRPr sz="700"/>
            </a:lvl5pPr>
            <a:lvl6pPr marL="1792069" indent="0">
              <a:buNone/>
              <a:defRPr sz="700"/>
            </a:lvl6pPr>
            <a:lvl7pPr marL="2150483" indent="0">
              <a:buNone/>
              <a:defRPr sz="700"/>
            </a:lvl7pPr>
            <a:lvl8pPr marL="2508897" indent="0">
              <a:buNone/>
              <a:defRPr sz="700"/>
            </a:lvl8pPr>
            <a:lvl9pPr marL="2867310" indent="0">
              <a:buNone/>
              <a:defRPr sz="7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132612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05204" y="3763805"/>
            <a:ext cx="4301490" cy="444338"/>
          </a:xfrm>
        </p:spPr>
        <p:txBody>
          <a:bodyPr anchor="b"/>
          <a:lstStyle>
            <a:lvl1pPr algn="l">
              <a:defRPr sz="16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405204" y="480433"/>
            <a:ext cx="4301490" cy="3226118"/>
          </a:xfrm>
        </p:spPr>
        <p:txBody>
          <a:bodyPr/>
          <a:lstStyle>
            <a:lvl1pPr marL="0" indent="0">
              <a:buNone/>
              <a:defRPr sz="2500"/>
            </a:lvl1pPr>
            <a:lvl2pPr marL="358414" indent="0">
              <a:buNone/>
              <a:defRPr sz="2200"/>
            </a:lvl2pPr>
            <a:lvl3pPr marL="716828" indent="0">
              <a:buNone/>
              <a:defRPr sz="1900"/>
            </a:lvl3pPr>
            <a:lvl4pPr marL="1075241" indent="0">
              <a:buNone/>
              <a:defRPr sz="1600"/>
            </a:lvl4pPr>
            <a:lvl5pPr marL="1433655" indent="0">
              <a:buNone/>
              <a:defRPr sz="1600"/>
            </a:lvl5pPr>
            <a:lvl6pPr marL="1792069" indent="0">
              <a:buNone/>
              <a:defRPr sz="1600"/>
            </a:lvl6pPr>
            <a:lvl7pPr marL="2150483" indent="0">
              <a:buNone/>
              <a:defRPr sz="1600"/>
            </a:lvl7pPr>
            <a:lvl8pPr marL="2508897" indent="0">
              <a:buNone/>
              <a:defRPr sz="1600"/>
            </a:lvl8pPr>
            <a:lvl9pPr marL="2867310" indent="0">
              <a:buNone/>
              <a:defRPr sz="1600"/>
            </a:lvl9pPr>
          </a:lstStyle>
          <a:p>
            <a:endParaRPr lang="es-MX" dirty="0"/>
          </a:p>
        </p:txBody>
      </p:sp>
      <p:sp>
        <p:nvSpPr>
          <p:cNvPr id="4" name="3 Marcador de texto"/>
          <p:cNvSpPr>
            <a:spLocks noGrp="1"/>
          </p:cNvSpPr>
          <p:nvPr>
            <p:ph type="body" sz="half" idx="2"/>
          </p:nvPr>
        </p:nvSpPr>
        <p:spPr>
          <a:xfrm>
            <a:off x="1405204" y="4208144"/>
            <a:ext cx="4301490" cy="631034"/>
          </a:xfrm>
        </p:spPr>
        <p:txBody>
          <a:bodyPr/>
          <a:lstStyle>
            <a:lvl1pPr marL="0" indent="0">
              <a:buNone/>
              <a:defRPr sz="1100"/>
            </a:lvl1pPr>
            <a:lvl2pPr marL="358414" indent="0">
              <a:buNone/>
              <a:defRPr sz="900"/>
            </a:lvl2pPr>
            <a:lvl3pPr marL="716828" indent="0">
              <a:buNone/>
              <a:defRPr sz="800"/>
            </a:lvl3pPr>
            <a:lvl4pPr marL="1075241" indent="0">
              <a:buNone/>
              <a:defRPr sz="700"/>
            </a:lvl4pPr>
            <a:lvl5pPr marL="1433655" indent="0">
              <a:buNone/>
              <a:defRPr sz="700"/>
            </a:lvl5pPr>
            <a:lvl6pPr marL="1792069" indent="0">
              <a:buNone/>
              <a:defRPr sz="700"/>
            </a:lvl6pPr>
            <a:lvl7pPr marL="2150483" indent="0">
              <a:buNone/>
              <a:defRPr sz="700"/>
            </a:lvl7pPr>
            <a:lvl8pPr marL="2508897" indent="0">
              <a:buNone/>
              <a:defRPr sz="700"/>
            </a:lvl8pPr>
            <a:lvl9pPr marL="2867310" indent="0">
              <a:buNone/>
              <a:defRPr sz="7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F5452FD-D088-44C8-83E3-425120EC4973}" type="slidenum">
              <a:rPr lang="es-MX" smtClean="0"/>
              <a:t>‹Nº›</a:t>
            </a:fld>
            <a:endParaRPr lang="es-MX" dirty="0"/>
          </a:p>
        </p:txBody>
      </p:sp>
    </p:spTree>
    <p:extLst>
      <p:ext uri="{BB962C8B-B14F-4D97-AF65-F5344CB8AC3E}">
        <p14:creationId xmlns:p14="http://schemas.microsoft.com/office/powerpoint/2010/main" val="377065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58458" y="215324"/>
            <a:ext cx="6452235" cy="896144"/>
          </a:xfrm>
          <a:prstGeom prst="rect">
            <a:avLst/>
          </a:prstGeom>
        </p:spPr>
        <p:txBody>
          <a:bodyPr vert="horz" lIns="71683" tIns="35841" rIns="71683" bIns="35841"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358458" y="1254604"/>
            <a:ext cx="6452235" cy="3548481"/>
          </a:xfrm>
          <a:prstGeom prst="rect">
            <a:avLst/>
          </a:prstGeom>
        </p:spPr>
        <p:txBody>
          <a:bodyPr vert="horz" lIns="71683" tIns="35841" rIns="71683" bIns="35841"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358459" y="4983557"/>
            <a:ext cx="1672801" cy="286268"/>
          </a:xfrm>
          <a:prstGeom prst="rect">
            <a:avLst/>
          </a:prstGeom>
        </p:spPr>
        <p:txBody>
          <a:bodyPr vert="horz" lIns="71683" tIns="35841" rIns="71683" bIns="35841" rtlCol="0" anchor="ctr"/>
          <a:lstStyle>
            <a:lvl1pPr algn="l">
              <a:defRPr sz="900">
                <a:solidFill>
                  <a:schemeClr val="tx1">
                    <a:tint val="75000"/>
                  </a:schemeClr>
                </a:solidFill>
              </a:defRPr>
            </a:lvl1pPr>
          </a:lstStyle>
          <a:p>
            <a:endParaRPr lang="es-MX" dirty="0"/>
          </a:p>
        </p:txBody>
      </p:sp>
      <p:sp>
        <p:nvSpPr>
          <p:cNvPr id="5" name="4 Marcador de pie de página"/>
          <p:cNvSpPr>
            <a:spLocks noGrp="1"/>
          </p:cNvSpPr>
          <p:nvPr>
            <p:ph type="ftr" sz="quarter" idx="3"/>
          </p:nvPr>
        </p:nvSpPr>
        <p:spPr>
          <a:xfrm>
            <a:off x="2449462" y="4983557"/>
            <a:ext cx="2270230" cy="286268"/>
          </a:xfrm>
          <a:prstGeom prst="rect">
            <a:avLst/>
          </a:prstGeom>
        </p:spPr>
        <p:txBody>
          <a:bodyPr vert="horz" lIns="71683" tIns="35841" rIns="71683" bIns="35841" rtlCol="0" anchor="ctr"/>
          <a:lstStyle>
            <a:lvl1pPr algn="ctr">
              <a:defRPr sz="9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5137893" y="4983557"/>
            <a:ext cx="1672801" cy="286268"/>
          </a:xfrm>
          <a:prstGeom prst="rect">
            <a:avLst/>
          </a:prstGeom>
        </p:spPr>
        <p:txBody>
          <a:bodyPr vert="horz" lIns="71683" tIns="35841" rIns="71683" bIns="35841" rtlCol="0" anchor="ctr"/>
          <a:lstStyle>
            <a:lvl1pPr algn="r">
              <a:defRPr sz="900">
                <a:solidFill>
                  <a:schemeClr val="tx1">
                    <a:tint val="75000"/>
                  </a:schemeClr>
                </a:solidFill>
              </a:defRPr>
            </a:lvl1pPr>
          </a:lstStyle>
          <a:p>
            <a:fld id="{8F5452FD-D088-44C8-83E3-425120EC4973}" type="slidenum">
              <a:rPr lang="es-MX" smtClean="0"/>
              <a:t>‹Nº›</a:t>
            </a:fld>
            <a:endParaRPr lang="es-MX" dirty="0"/>
          </a:p>
        </p:txBody>
      </p:sp>
    </p:spTree>
    <p:extLst>
      <p:ext uri="{BB962C8B-B14F-4D97-AF65-F5344CB8AC3E}">
        <p14:creationId xmlns:p14="http://schemas.microsoft.com/office/powerpoint/2010/main" val="1792844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716828" rtl="0" eaLnBrk="1" latinLnBrk="0" hangingPunct="1">
        <a:spcBef>
          <a:spcPct val="0"/>
        </a:spcBef>
        <a:buNone/>
        <a:defRPr sz="3400" kern="1200">
          <a:solidFill>
            <a:schemeClr val="tx1"/>
          </a:solidFill>
          <a:latin typeface="+mj-lt"/>
          <a:ea typeface="+mj-ea"/>
          <a:cs typeface="+mj-cs"/>
        </a:defRPr>
      </a:lvl1pPr>
    </p:titleStyle>
    <p:bodyStyle>
      <a:lvl1pPr marL="268811" indent="-268811" algn="l" defTabSz="716828"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1pPr>
      <a:lvl2pPr marL="582423" indent="-224008" algn="l" defTabSz="716828"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896034" indent="-179207" algn="l" defTabSz="716828"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3pPr>
      <a:lvl4pPr marL="1254449" indent="-179207" algn="l" defTabSz="71682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612863" indent="-179207" algn="l" defTabSz="71682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1971275" indent="-179207" algn="l" defTabSz="71682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29690" indent="-179207" algn="l" defTabSz="71682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688104" indent="-179207" algn="l" defTabSz="71682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046517" indent="-179207" algn="l" defTabSz="716828"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s-MX"/>
      </a:defPPr>
      <a:lvl1pPr marL="0" algn="l" defTabSz="716828" rtl="0" eaLnBrk="1" latinLnBrk="0" hangingPunct="1">
        <a:defRPr sz="1400" kern="1200">
          <a:solidFill>
            <a:schemeClr val="tx1"/>
          </a:solidFill>
          <a:latin typeface="+mn-lt"/>
          <a:ea typeface="+mn-ea"/>
          <a:cs typeface="+mn-cs"/>
        </a:defRPr>
      </a:lvl1pPr>
      <a:lvl2pPr marL="358414" algn="l" defTabSz="716828" rtl="0" eaLnBrk="1" latinLnBrk="0" hangingPunct="1">
        <a:defRPr sz="1400" kern="1200">
          <a:solidFill>
            <a:schemeClr val="tx1"/>
          </a:solidFill>
          <a:latin typeface="+mn-lt"/>
          <a:ea typeface="+mn-ea"/>
          <a:cs typeface="+mn-cs"/>
        </a:defRPr>
      </a:lvl2pPr>
      <a:lvl3pPr marL="716828" algn="l" defTabSz="716828" rtl="0" eaLnBrk="1" latinLnBrk="0" hangingPunct="1">
        <a:defRPr sz="1400" kern="1200">
          <a:solidFill>
            <a:schemeClr val="tx1"/>
          </a:solidFill>
          <a:latin typeface="+mn-lt"/>
          <a:ea typeface="+mn-ea"/>
          <a:cs typeface="+mn-cs"/>
        </a:defRPr>
      </a:lvl3pPr>
      <a:lvl4pPr marL="1075241" algn="l" defTabSz="716828" rtl="0" eaLnBrk="1" latinLnBrk="0" hangingPunct="1">
        <a:defRPr sz="1400" kern="1200">
          <a:solidFill>
            <a:schemeClr val="tx1"/>
          </a:solidFill>
          <a:latin typeface="+mn-lt"/>
          <a:ea typeface="+mn-ea"/>
          <a:cs typeface="+mn-cs"/>
        </a:defRPr>
      </a:lvl4pPr>
      <a:lvl5pPr marL="1433655" algn="l" defTabSz="716828" rtl="0" eaLnBrk="1" latinLnBrk="0" hangingPunct="1">
        <a:defRPr sz="1400" kern="1200">
          <a:solidFill>
            <a:schemeClr val="tx1"/>
          </a:solidFill>
          <a:latin typeface="+mn-lt"/>
          <a:ea typeface="+mn-ea"/>
          <a:cs typeface="+mn-cs"/>
        </a:defRPr>
      </a:lvl5pPr>
      <a:lvl6pPr marL="1792069" algn="l" defTabSz="716828" rtl="0" eaLnBrk="1" latinLnBrk="0" hangingPunct="1">
        <a:defRPr sz="1400" kern="1200">
          <a:solidFill>
            <a:schemeClr val="tx1"/>
          </a:solidFill>
          <a:latin typeface="+mn-lt"/>
          <a:ea typeface="+mn-ea"/>
          <a:cs typeface="+mn-cs"/>
        </a:defRPr>
      </a:lvl6pPr>
      <a:lvl7pPr marL="2150483" algn="l" defTabSz="716828" rtl="0" eaLnBrk="1" latinLnBrk="0" hangingPunct="1">
        <a:defRPr sz="1400" kern="1200">
          <a:solidFill>
            <a:schemeClr val="tx1"/>
          </a:solidFill>
          <a:latin typeface="+mn-lt"/>
          <a:ea typeface="+mn-ea"/>
          <a:cs typeface="+mn-cs"/>
        </a:defRPr>
      </a:lvl7pPr>
      <a:lvl8pPr marL="2508897" algn="l" defTabSz="716828" rtl="0" eaLnBrk="1" latinLnBrk="0" hangingPunct="1">
        <a:defRPr sz="1400" kern="1200">
          <a:solidFill>
            <a:schemeClr val="tx1"/>
          </a:solidFill>
          <a:latin typeface="+mn-lt"/>
          <a:ea typeface="+mn-ea"/>
          <a:cs typeface="+mn-cs"/>
        </a:defRPr>
      </a:lvl8pPr>
      <a:lvl9pPr marL="2867310" algn="l" defTabSz="7168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chart" Target="../charts/chart7.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Rectángulo redondeado"/>
          <p:cNvSpPr/>
          <p:nvPr/>
        </p:nvSpPr>
        <p:spPr>
          <a:xfrm>
            <a:off x="90092" y="96143"/>
            <a:ext cx="1072169" cy="1080120"/>
          </a:xfrm>
          <a:prstGeom prst="roundRect">
            <a:avLst/>
          </a:prstGeom>
          <a:solidFill>
            <a:srgbClr val="7030A0"/>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9" name="8 Rectángulo redondeado"/>
          <p:cNvSpPr/>
          <p:nvPr/>
        </p:nvSpPr>
        <p:spPr>
          <a:xfrm>
            <a:off x="698183" y="744215"/>
            <a:ext cx="832068" cy="936104"/>
          </a:xfrm>
          <a:prstGeom prst="roundRect">
            <a:avLst/>
          </a:prstGeom>
          <a:solidFill>
            <a:srgbClr val="7030A0"/>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10" name="9 Rectángulo redondeado"/>
          <p:cNvSpPr/>
          <p:nvPr/>
        </p:nvSpPr>
        <p:spPr>
          <a:xfrm>
            <a:off x="378124" y="1400672"/>
            <a:ext cx="720080" cy="783704"/>
          </a:xfrm>
          <a:prstGeom prst="roundRect">
            <a:avLst/>
          </a:prstGeom>
          <a:solidFill>
            <a:srgbClr val="009999">
              <a:alpha val="50000"/>
            </a:srgbClr>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11" name="10 Rectángulo redondeado"/>
          <p:cNvSpPr/>
          <p:nvPr/>
        </p:nvSpPr>
        <p:spPr>
          <a:xfrm>
            <a:off x="1610957" y="1392287"/>
            <a:ext cx="423350" cy="432048"/>
          </a:xfrm>
          <a:prstGeom prst="roundRect">
            <a:avLst/>
          </a:prstGeom>
          <a:solidFill>
            <a:srgbClr val="009999">
              <a:alpha val="50000"/>
            </a:srgbClr>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12" name="11 Rectángulo redondeado"/>
          <p:cNvSpPr/>
          <p:nvPr/>
        </p:nvSpPr>
        <p:spPr>
          <a:xfrm>
            <a:off x="1150679" y="1929457"/>
            <a:ext cx="423350" cy="432048"/>
          </a:xfrm>
          <a:prstGeom prst="roundRect">
            <a:avLst/>
          </a:prstGeom>
          <a:solidFill>
            <a:srgbClr val="009999">
              <a:alpha val="50000"/>
            </a:srgbClr>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13" name="12 Rectángulo redondeado"/>
          <p:cNvSpPr/>
          <p:nvPr/>
        </p:nvSpPr>
        <p:spPr>
          <a:xfrm>
            <a:off x="1250171" y="120445"/>
            <a:ext cx="471741" cy="468052"/>
          </a:xfrm>
          <a:prstGeom prst="roundRect">
            <a:avLst/>
          </a:prstGeom>
          <a:solidFill>
            <a:srgbClr val="7030A0"/>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14" name="13 Rectángulo redondeado"/>
          <p:cNvSpPr/>
          <p:nvPr/>
        </p:nvSpPr>
        <p:spPr>
          <a:xfrm>
            <a:off x="1441106" y="714557"/>
            <a:ext cx="508057" cy="497710"/>
          </a:xfrm>
          <a:prstGeom prst="roundRect">
            <a:avLst/>
          </a:prstGeom>
          <a:solidFill>
            <a:srgbClr val="7030A0"/>
          </a:solidFill>
        </p:spPr>
        <p:style>
          <a:lnRef idx="0">
            <a:schemeClr val="accent3"/>
          </a:lnRef>
          <a:fillRef idx="3">
            <a:schemeClr val="accent3"/>
          </a:fillRef>
          <a:effectRef idx="3">
            <a:schemeClr val="accent3"/>
          </a:effectRef>
          <a:fontRef idx="minor">
            <a:schemeClr val="lt1"/>
          </a:fontRef>
        </p:style>
        <p:txBody>
          <a:bodyPr lIns="91432" tIns="45716" rIns="91432" bIns="45716" rtlCol="0" anchor="ctr"/>
          <a:lstStyle/>
          <a:p>
            <a:pPr algn="ctr"/>
            <a:endParaRPr lang="es-MX" dirty="0"/>
          </a:p>
        </p:txBody>
      </p:sp>
      <p:sp>
        <p:nvSpPr>
          <p:cNvPr id="27" name="26 Elipse"/>
          <p:cNvSpPr/>
          <p:nvPr/>
        </p:nvSpPr>
        <p:spPr>
          <a:xfrm>
            <a:off x="5422876" y="1963365"/>
            <a:ext cx="1760033" cy="174367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8" name="27 Elipse"/>
          <p:cNvSpPr/>
          <p:nvPr/>
        </p:nvSpPr>
        <p:spPr>
          <a:xfrm>
            <a:off x="5413351" y="3249183"/>
            <a:ext cx="1760033" cy="1743672"/>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9" name="28 Elipse"/>
          <p:cNvSpPr/>
          <p:nvPr/>
        </p:nvSpPr>
        <p:spPr>
          <a:xfrm>
            <a:off x="4664695" y="3912568"/>
            <a:ext cx="1440161" cy="148450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0" name="29 Elipse"/>
          <p:cNvSpPr/>
          <p:nvPr/>
        </p:nvSpPr>
        <p:spPr>
          <a:xfrm>
            <a:off x="3512567" y="4557193"/>
            <a:ext cx="792087" cy="8199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1" name="30 Elipse"/>
          <p:cNvSpPr/>
          <p:nvPr/>
        </p:nvSpPr>
        <p:spPr>
          <a:xfrm>
            <a:off x="4089565" y="4417298"/>
            <a:ext cx="950506" cy="979773"/>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2" name="31 Elipse"/>
          <p:cNvSpPr/>
          <p:nvPr/>
        </p:nvSpPr>
        <p:spPr>
          <a:xfrm>
            <a:off x="3066117" y="4737287"/>
            <a:ext cx="662474" cy="640840"/>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3" name="32 Elipse"/>
          <p:cNvSpPr/>
          <p:nvPr/>
        </p:nvSpPr>
        <p:spPr>
          <a:xfrm>
            <a:off x="6088685" y="5086762"/>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6" name="8 Cuadro de texto"/>
          <p:cNvSpPr txBox="1"/>
          <p:nvPr/>
        </p:nvSpPr>
        <p:spPr>
          <a:xfrm>
            <a:off x="698182" y="2256383"/>
            <a:ext cx="5675655" cy="2011602"/>
          </a:xfrm>
          <a:prstGeom prst="roundRect">
            <a:avLst/>
          </a:prstGeom>
          <a:ln>
            <a:solidFill>
              <a:srgbClr val="006666"/>
            </a:solidFill>
          </a:ln>
        </p:spPr>
        <p:style>
          <a:lnRef idx="2">
            <a:schemeClr val="accent4"/>
          </a:lnRef>
          <a:fillRef idx="1">
            <a:schemeClr val="lt1"/>
          </a:fillRef>
          <a:effectRef idx="0">
            <a:schemeClr val="accent4"/>
          </a:effectRef>
          <a:fontRef idx="minor">
            <a:schemeClr val="dk1"/>
          </a:fontRef>
        </p:style>
        <p:txBody>
          <a:bodyPr rot="0" spcFirstLastPara="0" vert="horz" wrap="square" lIns="91432" tIns="45716" rIns="91432" bIns="45716" numCol="1" spcCol="0" rtlCol="0" fromWordArt="0" anchor="ctr" anchorCtr="0" forceAA="0" compatLnSpc="1">
            <a:prstTxWarp prst="textNoShape">
              <a:avLst/>
            </a:prstTxWarp>
            <a:noAutofit/>
          </a:bodyPr>
          <a:lstStyle/>
          <a:p>
            <a:pPr algn="ctr"/>
            <a:r>
              <a:rPr lang="es-MX" sz="2400" cap="small" dirty="0">
                <a:ln>
                  <a:solidFill>
                    <a:schemeClr val="tx1"/>
                  </a:solidFill>
                </a:ln>
                <a:solidFill>
                  <a:schemeClr val="tx1"/>
                </a:solidFill>
                <a:latin typeface="Times New Roman" panose="02020603050405020304" pitchFamily="18" charset="0"/>
                <a:ea typeface="Times New Roman"/>
                <a:cs typeface="Times New Roman" panose="02020603050405020304" pitchFamily="18" charset="0"/>
              </a:rPr>
              <a:t>Centro de Atención a                                   la Sociedad (CAS)</a:t>
            </a:r>
          </a:p>
          <a:p>
            <a:pPr algn="ctr"/>
            <a:r>
              <a:rPr lang="es-MX" sz="2400" cap="small" dirty="0">
                <a:ln>
                  <a:solidFill>
                    <a:schemeClr val="tx1"/>
                  </a:solidFill>
                </a:ln>
                <a:solidFill>
                  <a:schemeClr val="tx1"/>
                </a:solidFill>
                <a:latin typeface="Times New Roman" panose="02020603050405020304" pitchFamily="18" charset="0"/>
                <a:ea typeface="Times New Roman"/>
                <a:cs typeface="Times New Roman" panose="02020603050405020304" pitchFamily="18" charset="0"/>
              </a:rPr>
              <a:t>Informe semanal</a:t>
            </a:r>
          </a:p>
          <a:p>
            <a:pPr algn="ctr"/>
            <a:r>
              <a:rPr lang="es-MX" sz="2400" cap="small" dirty="0">
                <a:ln>
                  <a:solidFill>
                    <a:schemeClr val="tx1"/>
                  </a:solidFill>
                </a:ln>
                <a:solidFill>
                  <a:schemeClr val="tx1"/>
                </a:solidFill>
                <a:latin typeface="Times New Roman" panose="02020603050405020304" pitchFamily="18" charset="0"/>
                <a:ea typeface="Times New Roman"/>
                <a:cs typeface="Times New Roman" panose="02020603050405020304" pitchFamily="18" charset="0"/>
              </a:rPr>
              <a:t>del 01 AL 05 de ABRIL de 2019</a:t>
            </a:r>
            <a:endParaRPr lang="es-MX" sz="2400" dirty="0">
              <a:ln>
                <a:solidFill>
                  <a:schemeClr val="tx1"/>
                </a:solidFill>
              </a:ln>
              <a:solidFill>
                <a:schemeClr val="tx1"/>
              </a:solidFill>
              <a:latin typeface="Times New Roman" panose="02020603050405020304" pitchFamily="18" charset="0"/>
              <a:ea typeface="Times New Roman"/>
              <a:cs typeface="Times New Roman" panose="02020603050405020304" pitchFamily="18" charset="0"/>
            </a:endParaRPr>
          </a:p>
        </p:txBody>
      </p:sp>
      <p:sp>
        <p:nvSpPr>
          <p:cNvPr id="18" name="17 Elipse"/>
          <p:cNvSpPr/>
          <p:nvPr/>
        </p:nvSpPr>
        <p:spPr>
          <a:xfrm>
            <a:off x="6897757" y="4698755"/>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9" name="18 Elipse"/>
          <p:cNvSpPr/>
          <p:nvPr/>
        </p:nvSpPr>
        <p:spPr>
          <a:xfrm>
            <a:off x="5951494" y="4651113"/>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0" name="19 Elipse"/>
          <p:cNvSpPr/>
          <p:nvPr/>
        </p:nvSpPr>
        <p:spPr>
          <a:xfrm>
            <a:off x="6464895" y="4595293"/>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1" name="20 Elipse"/>
          <p:cNvSpPr/>
          <p:nvPr/>
        </p:nvSpPr>
        <p:spPr>
          <a:xfrm>
            <a:off x="5632549" y="5093984"/>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2" name="21 Elipse"/>
          <p:cNvSpPr/>
          <p:nvPr/>
        </p:nvSpPr>
        <p:spPr>
          <a:xfrm>
            <a:off x="6231261" y="4213922"/>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3" name="22 Elipse"/>
          <p:cNvSpPr/>
          <p:nvPr/>
        </p:nvSpPr>
        <p:spPr>
          <a:xfrm>
            <a:off x="6899823" y="5082931"/>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4" name="23 Elipse"/>
          <p:cNvSpPr/>
          <p:nvPr/>
        </p:nvSpPr>
        <p:spPr>
          <a:xfrm>
            <a:off x="6888232" y="4200599"/>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5" name="24 Elipse"/>
          <p:cNvSpPr/>
          <p:nvPr/>
        </p:nvSpPr>
        <p:spPr>
          <a:xfrm>
            <a:off x="6883998" y="3643904"/>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4" name="33 Elipse"/>
          <p:cNvSpPr/>
          <p:nvPr/>
        </p:nvSpPr>
        <p:spPr>
          <a:xfrm>
            <a:off x="6464895" y="5077839"/>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5" name="34 Elipse"/>
          <p:cNvSpPr/>
          <p:nvPr/>
        </p:nvSpPr>
        <p:spPr>
          <a:xfrm>
            <a:off x="6563217" y="3974053"/>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6" name="35 Elipse"/>
          <p:cNvSpPr/>
          <p:nvPr/>
        </p:nvSpPr>
        <p:spPr>
          <a:xfrm>
            <a:off x="2681923" y="4798079"/>
            <a:ext cx="561662" cy="5813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7" name="36 Elipse"/>
          <p:cNvSpPr/>
          <p:nvPr/>
        </p:nvSpPr>
        <p:spPr>
          <a:xfrm>
            <a:off x="2432447" y="4889225"/>
            <a:ext cx="504056" cy="495076"/>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8" name="37 Elipse"/>
          <p:cNvSpPr/>
          <p:nvPr/>
        </p:nvSpPr>
        <p:spPr>
          <a:xfrm>
            <a:off x="2168841" y="4967152"/>
            <a:ext cx="413972" cy="4207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9" name="38 Elipse"/>
          <p:cNvSpPr/>
          <p:nvPr/>
        </p:nvSpPr>
        <p:spPr>
          <a:xfrm>
            <a:off x="1974563" y="5091048"/>
            <a:ext cx="285152" cy="293932"/>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40" name="39 Elipse"/>
          <p:cNvSpPr/>
          <p:nvPr/>
        </p:nvSpPr>
        <p:spPr>
          <a:xfrm>
            <a:off x="1810211" y="5177534"/>
            <a:ext cx="222441" cy="2133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 name="AutoShape 2" descr="https://scontent-dfw1-1.xx.fbcdn.net/hphotos-xtp1/t31.0-8/10947386_1449372305354540_5826203706677402902_o.jpg?_nc_eui=ARg-nmd20loNlka5HtEUm8iaSuhDT9X-Kk-35igIT_0JDm8I3vVk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dirty="0"/>
          </a:p>
        </p:txBody>
      </p:sp>
      <p:pic>
        <p:nvPicPr>
          <p:cNvPr id="41" name="1 Imagen" descr="C:\Users\jorge.acevedo\AppData\Local\Microsoft\Windows\Temporary Internet Files\Content.Outlook\UINZIPH0\Logo-inai_28abr2015_texto1.jpg"/>
          <p:cNvPicPr/>
          <p:nvPr/>
        </p:nvPicPr>
        <p:blipFill rotWithShape="1">
          <a:blip r:embed="rId3" cstate="print">
            <a:extLst>
              <a:ext uri="{28A0092B-C50C-407E-A947-70E740481C1C}">
                <a14:useLocalDpi xmlns:a14="http://schemas.microsoft.com/office/drawing/2010/main" val="0"/>
              </a:ext>
            </a:extLst>
          </a:blip>
          <a:srcRect l="7575" t="13072" r="5412" b="16340"/>
          <a:stretch/>
        </p:blipFill>
        <p:spPr bwMode="auto">
          <a:xfrm>
            <a:off x="3800599" y="-4465"/>
            <a:ext cx="3323099" cy="1967830"/>
          </a:xfrm>
          <a:prstGeom prst="rect">
            <a:avLst/>
          </a:prstGeom>
          <a:noFill/>
          <a:ln>
            <a:noFill/>
          </a:ln>
        </p:spPr>
      </p:pic>
    </p:spTree>
    <p:extLst>
      <p:ext uri="{BB962C8B-B14F-4D97-AF65-F5344CB8AC3E}">
        <p14:creationId xmlns:p14="http://schemas.microsoft.com/office/powerpoint/2010/main" val="360080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75934" y="3840559"/>
            <a:ext cx="7037033" cy="1323439"/>
          </a:xfrm>
          <a:prstGeom prst="rect">
            <a:avLst/>
          </a:prstGeom>
          <a:noFill/>
        </p:spPr>
        <p:txBody>
          <a:bodyPr wrap="square" rtlCol="0">
            <a:spAutoFit/>
          </a:bodyPr>
          <a:lstStyle/>
          <a:p>
            <a:pPr marL="285750" indent="-285750" algn="just">
              <a:buFont typeface="Wingdings" panose="05000000000000000000" pitchFamily="2" charset="2"/>
              <a:buChar char="q"/>
            </a:pPr>
            <a:r>
              <a:rPr lang="es-MX" b="1" dirty="0"/>
              <a:t>El 29.1 % de las consultas fue sobre orientaciones en materia de la LGPDPPSO.</a:t>
            </a:r>
          </a:p>
          <a:p>
            <a:pPr algn="just"/>
            <a:endParaRPr lang="es-MX" sz="800" b="1" dirty="0"/>
          </a:p>
          <a:p>
            <a:pPr marL="285750" indent="-285750" algn="just">
              <a:buFont typeface="Wingdings" panose="05000000000000000000" pitchFamily="2" charset="2"/>
              <a:buChar char="q"/>
            </a:pPr>
            <a:r>
              <a:rPr lang="es-MX" b="1" dirty="0"/>
              <a:t>El 20.1 % de las consultas fue para Seguimiento a Solicitudes.</a:t>
            </a:r>
          </a:p>
          <a:p>
            <a:pPr marL="285750" indent="-285750" algn="just">
              <a:buFont typeface="Wingdings" panose="05000000000000000000" pitchFamily="2" charset="2"/>
              <a:buChar char="q"/>
            </a:pPr>
            <a:endParaRPr lang="es-MX" b="1" dirty="0"/>
          </a:p>
          <a:p>
            <a:pPr marL="285750" indent="-285750" algn="just">
              <a:buFont typeface="Wingdings" panose="05000000000000000000" pitchFamily="2" charset="2"/>
              <a:buChar char="q"/>
            </a:pPr>
            <a:r>
              <a:rPr lang="es-MX" b="1" dirty="0"/>
              <a:t>El 14.3 % de las consultas otorgadas consistió en orientaciones sobre la LFPDPPP.</a:t>
            </a:r>
          </a:p>
          <a:p>
            <a:pPr marL="285750" indent="-285750" algn="just">
              <a:buFont typeface="Wingdings" panose="05000000000000000000" pitchFamily="2" charset="2"/>
              <a:buChar char="q"/>
            </a:pPr>
            <a:endParaRPr lang="es-MX" sz="800" b="1" dirty="0"/>
          </a:p>
          <a:p>
            <a:pPr algn="just"/>
            <a:endParaRPr lang="es-MX" sz="800" b="1" dirty="0"/>
          </a:p>
        </p:txBody>
      </p:sp>
      <p:sp>
        <p:nvSpPr>
          <p:cNvPr id="8"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7. Tipo de Servicio por Canal de Atención</a:t>
            </a:r>
          </a:p>
        </p:txBody>
      </p:sp>
      <p:sp>
        <p:nvSpPr>
          <p:cNvPr id="9" name="CuadroTexto 8"/>
          <p:cNvSpPr txBox="1"/>
          <p:nvPr/>
        </p:nvSpPr>
        <p:spPr>
          <a:xfrm>
            <a:off x="307223" y="3408511"/>
            <a:ext cx="4930146" cy="2308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graphicFrame>
        <p:nvGraphicFramePr>
          <p:cNvPr id="2" name="Tabla 1"/>
          <p:cNvGraphicFramePr>
            <a:graphicFrameLocks noGrp="1"/>
          </p:cNvGraphicFramePr>
          <p:nvPr>
            <p:extLst>
              <p:ext uri="{D42A27DB-BD31-4B8C-83A1-F6EECF244321}">
                <p14:modId xmlns:p14="http://schemas.microsoft.com/office/powerpoint/2010/main" val="2839035801"/>
              </p:ext>
            </p:extLst>
          </p:nvPr>
        </p:nvGraphicFramePr>
        <p:xfrm>
          <a:off x="416223" y="715934"/>
          <a:ext cx="6480720" cy="2491360"/>
        </p:xfrm>
        <a:graphic>
          <a:graphicData uri="http://schemas.openxmlformats.org/drawingml/2006/table">
            <a:tbl>
              <a:tblPr/>
              <a:tblGrid>
                <a:gridCol w="1679809">
                  <a:extLst>
                    <a:ext uri="{9D8B030D-6E8A-4147-A177-3AD203B41FA5}">
                      <a16:colId xmlns:a16="http://schemas.microsoft.com/office/drawing/2014/main" val="3294212114"/>
                    </a:ext>
                  </a:extLst>
                </a:gridCol>
                <a:gridCol w="434222">
                  <a:extLst>
                    <a:ext uri="{9D8B030D-6E8A-4147-A177-3AD203B41FA5}">
                      <a16:colId xmlns:a16="http://schemas.microsoft.com/office/drawing/2014/main" val="1869707881"/>
                    </a:ext>
                  </a:extLst>
                </a:gridCol>
                <a:gridCol w="495381">
                  <a:extLst>
                    <a:ext uri="{9D8B030D-6E8A-4147-A177-3AD203B41FA5}">
                      <a16:colId xmlns:a16="http://schemas.microsoft.com/office/drawing/2014/main" val="4262550727"/>
                    </a:ext>
                  </a:extLst>
                </a:gridCol>
                <a:gridCol w="593234">
                  <a:extLst>
                    <a:ext uri="{9D8B030D-6E8A-4147-A177-3AD203B41FA5}">
                      <a16:colId xmlns:a16="http://schemas.microsoft.com/office/drawing/2014/main" val="4237017748"/>
                    </a:ext>
                  </a:extLst>
                </a:gridCol>
                <a:gridCol w="458686">
                  <a:extLst>
                    <a:ext uri="{9D8B030D-6E8A-4147-A177-3AD203B41FA5}">
                      <a16:colId xmlns:a16="http://schemas.microsoft.com/office/drawing/2014/main" val="4263637982"/>
                    </a:ext>
                  </a:extLst>
                </a:gridCol>
                <a:gridCol w="415875">
                  <a:extLst>
                    <a:ext uri="{9D8B030D-6E8A-4147-A177-3AD203B41FA5}">
                      <a16:colId xmlns:a16="http://schemas.microsoft.com/office/drawing/2014/main" val="1306611701"/>
                    </a:ext>
                  </a:extLst>
                </a:gridCol>
                <a:gridCol w="501496">
                  <a:extLst>
                    <a:ext uri="{9D8B030D-6E8A-4147-A177-3AD203B41FA5}">
                      <a16:colId xmlns:a16="http://schemas.microsoft.com/office/drawing/2014/main" val="2899695604"/>
                    </a:ext>
                  </a:extLst>
                </a:gridCol>
                <a:gridCol w="360832">
                  <a:extLst>
                    <a:ext uri="{9D8B030D-6E8A-4147-A177-3AD203B41FA5}">
                      <a16:colId xmlns:a16="http://schemas.microsoft.com/office/drawing/2014/main" val="2952639352"/>
                    </a:ext>
                  </a:extLst>
                </a:gridCol>
                <a:gridCol w="483149">
                  <a:extLst>
                    <a:ext uri="{9D8B030D-6E8A-4147-A177-3AD203B41FA5}">
                      <a16:colId xmlns:a16="http://schemas.microsoft.com/office/drawing/2014/main" val="564757198"/>
                    </a:ext>
                  </a:extLst>
                </a:gridCol>
                <a:gridCol w="568771">
                  <a:extLst>
                    <a:ext uri="{9D8B030D-6E8A-4147-A177-3AD203B41FA5}">
                      <a16:colId xmlns:a16="http://schemas.microsoft.com/office/drawing/2014/main" val="257459295"/>
                    </a:ext>
                  </a:extLst>
                </a:gridCol>
                <a:gridCol w="489265">
                  <a:extLst>
                    <a:ext uri="{9D8B030D-6E8A-4147-A177-3AD203B41FA5}">
                      <a16:colId xmlns:a16="http://schemas.microsoft.com/office/drawing/2014/main" val="3297036829"/>
                    </a:ext>
                  </a:extLst>
                </a:gridCol>
              </a:tblGrid>
              <a:tr h="167104">
                <a:tc rowSpan="2">
                  <a:txBody>
                    <a:bodyPr/>
                    <a:lstStyle/>
                    <a:p>
                      <a:pPr algn="ctr" fontAlgn="ctr"/>
                      <a:r>
                        <a:rPr lang="es-MX" sz="700" b="1" i="0" u="none" strike="noStrike">
                          <a:solidFill>
                            <a:srgbClr val="000000"/>
                          </a:solidFill>
                          <a:effectLst/>
                          <a:latin typeface="Calibri" panose="020F0502020204030204" pitchFamily="34" charset="0"/>
                        </a:rPr>
                        <a:t>Tipo de Asesoría</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gridSpan="10">
                  <a:txBody>
                    <a:bodyPr/>
                    <a:lstStyle/>
                    <a:p>
                      <a:pPr algn="ctr" fontAlgn="ctr"/>
                      <a:r>
                        <a:rPr lang="es-MX" sz="700" b="1" i="0" u="none" strike="noStrike">
                          <a:solidFill>
                            <a:srgbClr val="000000"/>
                          </a:solidFill>
                          <a:effectLst/>
                          <a:latin typeface="Calibri" panose="020F0502020204030204" pitchFamily="34" charset="0"/>
                        </a:rPr>
                        <a:t>Canal de Atención</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319406570"/>
                  </a:ext>
                </a:extLst>
              </a:tr>
              <a:tr h="167104">
                <a:tc vMerge="1">
                  <a:txBody>
                    <a:bodyPr/>
                    <a:lstStyle/>
                    <a:p>
                      <a:endParaRPr lang="es-MX"/>
                    </a:p>
                  </a:txBody>
                  <a:tcPr/>
                </a:tc>
                <a:tc>
                  <a:txBody>
                    <a:bodyPr/>
                    <a:lstStyle/>
                    <a:p>
                      <a:pPr algn="ctr" fontAlgn="ctr"/>
                      <a:r>
                        <a:rPr lang="es-MX" sz="700" b="1" i="0" u="none" strike="noStrike">
                          <a:solidFill>
                            <a:srgbClr val="000000"/>
                          </a:solidFill>
                          <a:effectLst/>
                          <a:latin typeface="Calibri" panose="020F0502020204030204" pitchFamily="34" charset="0"/>
                        </a:rPr>
                        <a:t>Tel-INAI</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Presencial</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Email</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Postal</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Total</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366989743"/>
                  </a:ext>
                </a:extLst>
              </a:tr>
              <a:tr h="159508">
                <a:tc>
                  <a:txBody>
                    <a:bodyPr/>
                    <a:lstStyle/>
                    <a:p>
                      <a:pPr algn="l" fontAlgn="b"/>
                      <a:r>
                        <a:rPr lang="es-MX" sz="700" b="1" i="0" u="none" strike="noStrike">
                          <a:solidFill>
                            <a:srgbClr val="000000"/>
                          </a:solidFill>
                          <a:effectLst/>
                          <a:latin typeface="Calibri" panose="020F0502020204030204" pitchFamily="34" charset="0"/>
                        </a:rPr>
                        <a:t>Orientaciones LGPDPPSO</a:t>
                      </a:r>
                    </a:p>
                  </a:txBody>
                  <a:tcPr marL="6086" marR="6086" marT="6086" marB="0" anchor="b">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349</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89.0</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20</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5.1</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23</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5.9</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392</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29.1</a:t>
                      </a:r>
                    </a:p>
                  </a:txBody>
                  <a:tcPr marL="6086" marR="6086" marT="6086"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73770715"/>
                  </a:ext>
                </a:extLst>
              </a:tr>
              <a:tr h="151912">
                <a:tc>
                  <a:txBody>
                    <a:bodyPr/>
                    <a:lstStyle/>
                    <a:p>
                      <a:pPr algn="l" fontAlgn="b"/>
                      <a:r>
                        <a:rPr lang="es-MX" sz="700" b="1" i="0" u="none" strike="noStrike">
                          <a:solidFill>
                            <a:srgbClr val="000000"/>
                          </a:solidFill>
                          <a:effectLst/>
                          <a:latin typeface="Calibri" panose="020F0502020204030204" pitchFamily="34" charset="0"/>
                        </a:rPr>
                        <a:t>Información del INAI</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104</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80.6</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0.8</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24</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18.6</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129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9.6</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3343828730"/>
                  </a:ext>
                </a:extLst>
              </a:tr>
              <a:tr h="151912">
                <a:tc>
                  <a:txBody>
                    <a:bodyPr/>
                    <a:lstStyle/>
                    <a:p>
                      <a:pPr algn="l" fontAlgn="b"/>
                      <a:r>
                        <a:rPr lang="es-MX" sz="700" b="1" i="0" u="none" strike="noStrike">
                          <a:solidFill>
                            <a:srgbClr val="000000"/>
                          </a:solidFill>
                          <a:effectLst/>
                          <a:latin typeface="Calibri" panose="020F0502020204030204" pitchFamily="34" charset="0"/>
                        </a:rPr>
                        <a:t>Orientaciones LFPDPPP</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141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73.1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24</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12.4</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28</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14.5</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193</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14.3</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4151680095"/>
                  </a:ext>
                </a:extLst>
              </a:tr>
              <a:tr h="151912">
                <a:tc>
                  <a:txBody>
                    <a:bodyPr/>
                    <a:lstStyle/>
                    <a:p>
                      <a:pPr algn="l" fontAlgn="b"/>
                      <a:r>
                        <a:rPr lang="es-MX" sz="700" b="1" i="0" u="none" strike="noStrike">
                          <a:solidFill>
                            <a:srgbClr val="000000"/>
                          </a:solidFill>
                          <a:effectLst/>
                          <a:latin typeface="Calibri" panose="020F0502020204030204" pitchFamily="34" charset="0"/>
                        </a:rPr>
                        <a:t>Orientaciones LFTAIP</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61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61.0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13</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13.0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26</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26.0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7.4</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1501326553"/>
                  </a:ext>
                </a:extLst>
              </a:tr>
              <a:tr h="151912">
                <a:tc>
                  <a:txBody>
                    <a:bodyPr/>
                    <a:lstStyle/>
                    <a:p>
                      <a:pPr algn="l" fontAlgn="b"/>
                      <a:r>
                        <a:rPr lang="es-MX" sz="700" b="1" i="0" u="none" strike="noStrike">
                          <a:solidFill>
                            <a:srgbClr val="000000"/>
                          </a:solidFill>
                          <a:effectLst/>
                          <a:latin typeface="Calibri" panose="020F0502020204030204" pitchFamily="34" charset="0"/>
                        </a:rPr>
                        <a:t>Orientaciones LGTAIP</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33</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60.0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38.2</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1.8</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55</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4.1</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1521434351"/>
                  </a:ext>
                </a:extLst>
              </a:tr>
              <a:tr h="151912">
                <a:tc>
                  <a:txBody>
                    <a:bodyPr/>
                    <a:lstStyle/>
                    <a:p>
                      <a:pPr algn="l" fontAlgn="b"/>
                      <a:r>
                        <a:rPr lang="es-MX" sz="700" b="1" i="0" u="none" strike="noStrike">
                          <a:solidFill>
                            <a:srgbClr val="000000"/>
                          </a:solidFill>
                          <a:effectLst/>
                          <a:latin typeface="Calibri" panose="020F0502020204030204" pitchFamily="34" charset="0"/>
                        </a:rPr>
                        <a:t>Recurso de Revisión</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51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76.1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16.4</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5</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7.5</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67</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5.0</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741922040"/>
                  </a:ext>
                </a:extLst>
              </a:tr>
              <a:tr h="151912">
                <a:tc>
                  <a:txBody>
                    <a:bodyPr/>
                    <a:lstStyle/>
                    <a:p>
                      <a:pPr algn="l" fontAlgn="b"/>
                      <a:r>
                        <a:rPr lang="es-MX" sz="700" b="1" i="0" u="none" strike="noStrike">
                          <a:solidFill>
                            <a:srgbClr val="000000"/>
                          </a:solidFill>
                          <a:effectLst/>
                          <a:latin typeface="Calibri" panose="020F0502020204030204" pitchFamily="34" charset="0"/>
                        </a:rPr>
                        <a:t>Solicitudes de Datos Personales</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23.1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76.9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dirty="0">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2.9</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3230441402"/>
                  </a:ext>
                </a:extLst>
              </a:tr>
              <a:tr h="151912">
                <a:tc>
                  <a:txBody>
                    <a:bodyPr/>
                    <a:lstStyle/>
                    <a:p>
                      <a:pPr algn="l" fontAlgn="b"/>
                      <a:r>
                        <a:rPr lang="es-MX" sz="700" b="1" i="0" u="none" strike="noStrike">
                          <a:solidFill>
                            <a:srgbClr val="000000"/>
                          </a:solidFill>
                          <a:effectLst/>
                          <a:latin typeface="Calibri" panose="020F0502020204030204" pitchFamily="34" charset="0"/>
                        </a:rPr>
                        <a:t>Información del ámbito local</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76.3</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2.6</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8</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dirty="0">
                          <a:solidFill>
                            <a:srgbClr val="000000"/>
                          </a:solidFill>
                          <a:effectLst/>
                          <a:latin typeface="Calibri" panose="020F0502020204030204" pitchFamily="34" charset="0"/>
                        </a:rPr>
                        <a:t>21.1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38</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2.8</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924814403"/>
                  </a:ext>
                </a:extLst>
              </a:tr>
              <a:tr h="151912">
                <a:tc>
                  <a:txBody>
                    <a:bodyPr/>
                    <a:lstStyle/>
                    <a:p>
                      <a:pPr algn="l" fontAlgn="b"/>
                      <a:r>
                        <a:rPr lang="es-MX" sz="700" b="1" i="0" u="none" strike="noStrike">
                          <a:solidFill>
                            <a:srgbClr val="000000"/>
                          </a:solidFill>
                          <a:effectLst/>
                          <a:latin typeface="Calibri" panose="020F0502020204030204" pitchFamily="34" charset="0"/>
                        </a:rPr>
                        <a:t>Solicitudes de Acceso</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0.7</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3268350175"/>
                  </a:ext>
                </a:extLst>
              </a:tr>
              <a:tr h="151912">
                <a:tc>
                  <a:txBody>
                    <a:bodyPr/>
                    <a:lstStyle/>
                    <a:p>
                      <a:pPr algn="l" fontAlgn="b"/>
                      <a:r>
                        <a:rPr lang="es-MX" sz="700" b="1" i="0" u="none" strike="noStrike">
                          <a:solidFill>
                            <a:srgbClr val="000000"/>
                          </a:solidFill>
                          <a:effectLst/>
                          <a:latin typeface="Calibri" panose="020F0502020204030204" pitchFamily="34" charset="0"/>
                        </a:rPr>
                        <a:t>Queja o Denuncia</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9</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0.7</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1520745473"/>
                  </a:ext>
                </a:extLst>
              </a:tr>
              <a:tr h="151912">
                <a:tc>
                  <a:txBody>
                    <a:bodyPr/>
                    <a:lstStyle/>
                    <a:p>
                      <a:pPr algn="l" fontAlgn="b"/>
                      <a:r>
                        <a:rPr lang="es-MX" sz="700" b="1" i="0" u="none" strike="noStrike">
                          <a:solidFill>
                            <a:srgbClr val="000000"/>
                          </a:solidFill>
                          <a:effectLst/>
                          <a:latin typeface="Calibri" panose="020F0502020204030204" pitchFamily="34" charset="0"/>
                        </a:rPr>
                        <a:t>Trámite</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0.1</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1774251289"/>
                  </a:ext>
                </a:extLst>
              </a:tr>
              <a:tr h="151912">
                <a:tc>
                  <a:txBody>
                    <a:bodyPr/>
                    <a:lstStyle/>
                    <a:p>
                      <a:pPr algn="l" fontAlgn="b"/>
                      <a:r>
                        <a:rPr lang="es-MX" sz="700" b="1" i="0" u="none" strike="noStrike">
                          <a:solidFill>
                            <a:srgbClr val="000000"/>
                          </a:solidFill>
                          <a:effectLst/>
                          <a:latin typeface="Calibri" panose="020F0502020204030204" pitchFamily="34" charset="0"/>
                        </a:rPr>
                        <a:t>Otros</a:t>
                      </a:r>
                    </a:p>
                  </a:txBody>
                  <a:tcPr marL="6086" marR="6086" marT="6086" marB="0" anchor="b">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36</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90.0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2.5</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7.5</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40</a:t>
                      </a:r>
                    </a:p>
                  </a:txBody>
                  <a:tcPr marL="6086" marR="6086" marT="6086" marB="0" anchor="ctr">
                    <a:lnL>
                      <a:noFill/>
                    </a:lnL>
                    <a:lnR>
                      <a:noFill/>
                    </a:lnR>
                    <a:lnT>
                      <a:noFill/>
                    </a:lnT>
                    <a:lnB>
                      <a:noFill/>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3.0</a:t>
                      </a:r>
                    </a:p>
                  </a:txBody>
                  <a:tcPr marL="6086" marR="6086" marT="6086" marB="0" anchor="ctr">
                    <a:lnL>
                      <a:noFill/>
                    </a:lnL>
                    <a:lnR>
                      <a:noFill/>
                    </a:lnR>
                    <a:lnT>
                      <a:noFill/>
                    </a:lnT>
                    <a:lnB>
                      <a:noFill/>
                    </a:lnB>
                    <a:solidFill>
                      <a:srgbClr val="FFFFFF"/>
                    </a:solidFill>
                  </a:tcPr>
                </a:tc>
                <a:extLst>
                  <a:ext uri="{0D108BD9-81ED-4DB2-BD59-A6C34878D82A}">
                    <a16:rowId xmlns:a16="http://schemas.microsoft.com/office/drawing/2014/main" val="3441193714"/>
                  </a:ext>
                </a:extLst>
              </a:tr>
              <a:tr h="159508">
                <a:tc>
                  <a:txBody>
                    <a:bodyPr/>
                    <a:lstStyle/>
                    <a:p>
                      <a:pPr algn="l" fontAlgn="b"/>
                      <a:r>
                        <a:rPr lang="es-MX" sz="700" b="1" i="0" u="none" strike="noStrike">
                          <a:solidFill>
                            <a:srgbClr val="000000"/>
                          </a:solidFill>
                          <a:effectLst/>
                          <a:latin typeface="Calibri" panose="020F0502020204030204" pitchFamily="34" charset="0"/>
                        </a:rPr>
                        <a:t>Seguimiento de solicitudes</a:t>
                      </a:r>
                    </a:p>
                  </a:txBody>
                  <a:tcPr marL="6086" marR="6086" marT="6086" marB="0" anchor="b">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234</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86.3</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31</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11.4</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6</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2.2</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0.0</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271</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20.1</a:t>
                      </a:r>
                    </a:p>
                  </a:txBody>
                  <a:tcPr marL="6086" marR="6086" marT="6086"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922876614"/>
                  </a:ext>
                </a:extLst>
              </a:tr>
              <a:tr h="167104">
                <a:tc>
                  <a:txBody>
                    <a:bodyPr/>
                    <a:lstStyle/>
                    <a:p>
                      <a:pPr algn="l" fontAlgn="b"/>
                      <a:r>
                        <a:rPr lang="es-MX" sz="700" b="1" i="0" u="none" strike="noStrike">
                          <a:solidFill>
                            <a:srgbClr val="000000"/>
                          </a:solidFill>
                          <a:effectLst/>
                          <a:latin typeface="Calibri" panose="020F0502020204030204" pitchFamily="34" charset="0"/>
                        </a:rPr>
                        <a:t>Total</a:t>
                      </a:r>
                    </a:p>
                  </a:txBody>
                  <a:tcPr marL="6086" marR="6086" marT="6086"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1059</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78.7</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141</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10.5</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144</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10.7</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0.1</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a:solidFill>
                            <a:srgbClr val="000000"/>
                          </a:solidFill>
                          <a:effectLst/>
                          <a:latin typeface="Calibri" panose="020F0502020204030204" pitchFamily="34" charset="0"/>
                        </a:rPr>
                        <a:t>1345</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700" b="1" i="0" u="none" strike="noStrike" dirty="0">
                          <a:solidFill>
                            <a:srgbClr val="000000"/>
                          </a:solidFill>
                          <a:effectLst/>
                          <a:latin typeface="Calibri" panose="020F0502020204030204" pitchFamily="34" charset="0"/>
                        </a:rPr>
                        <a:t>100.0</a:t>
                      </a:r>
                    </a:p>
                  </a:txBody>
                  <a:tcPr marL="6086" marR="6086" marT="6086"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533888052"/>
                  </a:ext>
                </a:extLst>
              </a:tr>
            </a:tbl>
          </a:graphicData>
        </a:graphic>
      </p:graphicFrame>
    </p:spTree>
    <p:extLst>
      <p:ext uri="{BB962C8B-B14F-4D97-AF65-F5344CB8AC3E}">
        <p14:creationId xmlns:p14="http://schemas.microsoft.com/office/powerpoint/2010/main" val="1626425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4446" y="3535684"/>
            <a:ext cx="6990608" cy="1169551"/>
          </a:xfrm>
          <a:prstGeom prst="rect">
            <a:avLst/>
          </a:prstGeom>
          <a:noFill/>
        </p:spPr>
        <p:txBody>
          <a:bodyPr wrap="square" rtlCol="0">
            <a:spAutoFit/>
          </a:bodyPr>
          <a:lstStyle/>
          <a:p>
            <a:pPr algn="just"/>
            <a:r>
              <a:rPr lang="es-MX" b="1" dirty="0"/>
              <a:t>El 90 % de las consultas brindadas fue resuelta el mismo día, es decir, se le dio solución de manera inmediata, cuantificado en 1211, de las que el rubro o canal de atención más empleado fue el Tel-INAI, con 1059.</a:t>
            </a:r>
          </a:p>
          <a:p>
            <a:pPr algn="just"/>
            <a:endParaRPr lang="es-MX" b="1" dirty="0"/>
          </a:p>
          <a:p>
            <a:pPr algn="just"/>
            <a:r>
              <a:rPr lang="es-MX" b="1" dirty="0"/>
              <a:t>De los 144 E-mail atendidos, el 85.4 % se respondieron entre 1 y 2 días.</a:t>
            </a:r>
          </a:p>
        </p:txBody>
      </p:sp>
      <p:sp>
        <p:nvSpPr>
          <p:cNvPr id="7" name="2 Rectángulo"/>
          <p:cNvSpPr/>
          <p:nvPr/>
        </p:nvSpPr>
        <p:spPr>
          <a:xfrm>
            <a:off x="50351" y="23729"/>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8. Tiempo de respuesta por Canal de Atención</a:t>
            </a:r>
          </a:p>
        </p:txBody>
      </p:sp>
      <p:sp>
        <p:nvSpPr>
          <p:cNvPr id="8" name="CuadroTexto 7"/>
          <p:cNvSpPr txBox="1"/>
          <p:nvPr/>
        </p:nvSpPr>
        <p:spPr>
          <a:xfrm>
            <a:off x="272207" y="2976463"/>
            <a:ext cx="4819160" cy="3693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pic>
        <p:nvPicPr>
          <p:cNvPr id="3" name="Imagen 2"/>
          <p:cNvPicPr>
            <a:picLocks noChangeAspect="1"/>
          </p:cNvPicPr>
          <p:nvPr/>
        </p:nvPicPr>
        <p:blipFill>
          <a:blip r:embed="rId2"/>
          <a:stretch>
            <a:fillRect/>
          </a:stretch>
        </p:blipFill>
        <p:spPr>
          <a:xfrm>
            <a:off x="114446" y="552172"/>
            <a:ext cx="6782497" cy="2280275"/>
          </a:xfrm>
          <a:prstGeom prst="rect">
            <a:avLst/>
          </a:prstGeom>
        </p:spPr>
      </p:pic>
    </p:spTree>
    <p:extLst>
      <p:ext uri="{BB962C8B-B14F-4D97-AF65-F5344CB8AC3E}">
        <p14:creationId xmlns:p14="http://schemas.microsoft.com/office/powerpoint/2010/main" val="2854013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9. Tipo de Persona por Canal de Atención</a:t>
            </a:r>
          </a:p>
        </p:txBody>
      </p:sp>
      <p:sp>
        <p:nvSpPr>
          <p:cNvPr id="5" name="CuadroTexto 4"/>
          <p:cNvSpPr txBox="1"/>
          <p:nvPr/>
        </p:nvSpPr>
        <p:spPr>
          <a:xfrm>
            <a:off x="0" y="3823716"/>
            <a:ext cx="7136920" cy="1169551"/>
          </a:xfrm>
          <a:prstGeom prst="rect">
            <a:avLst/>
          </a:prstGeom>
          <a:noFill/>
        </p:spPr>
        <p:txBody>
          <a:bodyPr wrap="square" rtlCol="0">
            <a:spAutoFit/>
          </a:bodyPr>
          <a:lstStyle/>
          <a:p>
            <a:pPr marL="285750" indent="-285750" algn="just">
              <a:buFont typeface="Wingdings" panose="05000000000000000000" pitchFamily="2" charset="2"/>
              <a:buChar char="§"/>
            </a:pPr>
            <a:r>
              <a:rPr lang="es-MX" b="1" dirty="0"/>
              <a:t>De los 1,345 usuarios, 1328 fueron personas físicas (98.75). </a:t>
            </a:r>
          </a:p>
          <a:p>
            <a:pPr marL="285750" indent="-285750" algn="just">
              <a:buFont typeface="Wingdings" panose="05000000000000000000" pitchFamily="2" charset="2"/>
              <a:buChar char="§"/>
            </a:pPr>
            <a:r>
              <a:rPr lang="es-MX" b="1" dirty="0"/>
              <a:t>El Tel-INAI fue el medio más usado por las personas físicas (1046), representando el 98.6 % de las asesorías realizadas.</a:t>
            </a:r>
          </a:p>
          <a:p>
            <a:pPr marL="285750" indent="-285750" algn="just">
              <a:buFont typeface="Wingdings" panose="05000000000000000000" pitchFamily="2" charset="2"/>
              <a:buChar char="§"/>
            </a:pPr>
            <a:r>
              <a:rPr lang="es-MX" b="1" dirty="0"/>
              <a:t>El Tel-INAI fue el principal medio empleado por las personas morales con 13 usuarios que representaron el 1.2%.</a:t>
            </a:r>
          </a:p>
        </p:txBody>
      </p:sp>
      <p:sp>
        <p:nvSpPr>
          <p:cNvPr id="9" name="CuadroTexto 8"/>
          <p:cNvSpPr txBox="1"/>
          <p:nvPr/>
        </p:nvSpPr>
        <p:spPr>
          <a:xfrm>
            <a:off x="3507233" y="1857835"/>
            <a:ext cx="3387447" cy="3693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pic>
        <p:nvPicPr>
          <p:cNvPr id="2" name="Imagen 1"/>
          <p:cNvPicPr>
            <a:picLocks noChangeAspect="1"/>
          </p:cNvPicPr>
          <p:nvPr/>
        </p:nvPicPr>
        <p:blipFill>
          <a:blip r:embed="rId2"/>
          <a:stretch>
            <a:fillRect/>
          </a:stretch>
        </p:blipFill>
        <p:spPr>
          <a:xfrm>
            <a:off x="2380333" y="380294"/>
            <a:ext cx="4686300" cy="1477542"/>
          </a:xfrm>
          <a:prstGeom prst="rect">
            <a:avLst/>
          </a:prstGeom>
        </p:spPr>
      </p:pic>
      <p:pic>
        <p:nvPicPr>
          <p:cNvPr id="11" name="Imagen 10"/>
          <p:cNvPicPr>
            <a:picLocks noChangeAspect="1"/>
          </p:cNvPicPr>
          <p:nvPr/>
        </p:nvPicPr>
        <p:blipFill>
          <a:blip r:embed="rId3"/>
          <a:stretch>
            <a:fillRect/>
          </a:stretch>
        </p:blipFill>
        <p:spPr>
          <a:xfrm>
            <a:off x="0" y="1450430"/>
            <a:ext cx="7169150" cy="2476002"/>
          </a:xfrm>
          <a:prstGeom prst="rect">
            <a:avLst/>
          </a:prstGeom>
        </p:spPr>
      </p:pic>
    </p:spTree>
    <p:extLst>
      <p:ext uri="{BB962C8B-B14F-4D97-AF65-F5344CB8AC3E}">
        <p14:creationId xmlns:p14="http://schemas.microsoft.com/office/powerpoint/2010/main" val="123758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10. Sexo de los Usuarios por Canal de Atención</a:t>
            </a:r>
          </a:p>
        </p:txBody>
      </p:sp>
      <p:sp>
        <p:nvSpPr>
          <p:cNvPr id="7" name="CuadroTexto 6"/>
          <p:cNvSpPr txBox="1"/>
          <p:nvPr/>
        </p:nvSpPr>
        <p:spPr>
          <a:xfrm>
            <a:off x="34574" y="2480945"/>
            <a:ext cx="7019422" cy="2292935"/>
          </a:xfrm>
          <a:prstGeom prst="rect">
            <a:avLst/>
          </a:prstGeom>
          <a:noFill/>
        </p:spPr>
        <p:txBody>
          <a:bodyPr wrap="square" rtlCol="0">
            <a:spAutoFit/>
          </a:bodyPr>
          <a:lstStyle/>
          <a:p>
            <a:pPr algn="just"/>
            <a:r>
              <a:rPr lang="es-MX" sz="1300" b="1" dirty="0"/>
              <a:t>Tel-INAI, con 1059 consultas atendidas, los hombres representaron el 52.9%, mientras que las mujeres, el 47%</a:t>
            </a:r>
          </a:p>
          <a:p>
            <a:pPr algn="just"/>
            <a:endParaRPr lang="es-MX" sz="1300" b="1" dirty="0"/>
          </a:p>
          <a:p>
            <a:pPr algn="just"/>
            <a:r>
              <a:rPr lang="es-MX" sz="1300" b="1" dirty="0"/>
              <a:t>Las personas que acudieron al canal presencial al INAI, en su mayoría, fueron hombres con el 61% y, las mujeres, el 39 % de las asesorías otorgadas.</a:t>
            </a:r>
          </a:p>
          <a:p>
            <a:pPr algn="just"/>
            <a:endParaRPr lang="es-MX" sz="1300" b="1" dirty="0"/>
          </a:p>
          <a:p>
            <a:pPr algn="just"/>
            <a:r>
              <a:rPr lang="es-MX" sz="1300" b="1" dirty="0"/>
              <a:t>Por correo electrónico E-mail el 56.9 % de las consultas fueron formuladas por hombres y 30.6%, por mujeres; del restante 12.5% no se obtuvo el dato. </a:t>
            </a:r>
          </a:p>
          <a:p>
            <a:pPr algn="just"/>
            <a:endParaRPr lang="es-MX" sz="1300" b="1" dirty="0"/>
          </a:p>
          <a:p>
            <a:pPr algn="just"/>
            <a:r>
              <a:rPr lang="es-MX" sz="1300" b="1" dirty="0"/>
              <a:t>La postal recibida, correspondi</a:t>
            </a:r>
            <a:r>
              <a:rPr lang="es-ES" sz="1300" b="1" dirty="0"/>
              <a:t>ó a un hombre.</a:t>
            </a:r>
            <a:endParaRPr lang="es-MX" sz="1300" b="1" dirty="0"/>
          </a:p>
          <a:p>
            <a:pPr algn="just"/>
            <a:endParaRPr lang="es-MX" sz="1300" b="1" dirty="0"/>
          </a:p>
        </p:txBody>
      </p:sp>
      <p:sp>
        <p:nvSpPr>
          <p:cNvPr id="8" name="CuadroTexto 7"/>
          <p:cNvSpPr txBox="1"/>
          <p:nvPr/>
        </p:nvSpPr>
        <p:spPr>
          <a:xfrm>
            <a:off x="329766" y="2111613"/>
            <a:ext cx="4795810" cy="3693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pic>
        <p:nvPicPr>
          <p:cNvPr id="2" name="Imagen 1"/>
          <p:cNvPicPr>
            <a:picLocks noChangeAspect="1"/>
          </p:cNvPicPr>
          <p:nvPr/>
        </p:nvPicPr>
        <p:blipFill>
          <a:blip r:embed="rId2"/>
          <a:stretch>
            <a:fillRect/>
          </a:stretch>
        </p:blipFill>
        <p:spPr>
          <a:xfrm>
            <a:off x="34574" y="585222"/>
            <a:ext cx="7010400" cy="1384300"/>
          </a:xfrm>
          <a:prstGeom prst="rect">
            <a:avLst/>
          </a:prstGeom>
        </p:spPr>
      </p:pic>
    </p:spTree>
    <p:extLst>
      <p:ext uri="{BB962C8B-B14F-4D97-AF65-F5344CB8AC3E}">
        <p14:creationId xmlns:p14="http://schemas.microsoft.com/office/powerpoint/2010/main" val="1397737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lum bright="70000" contrast="-70000"/>
          </a:blip>
          <a:srcRect r="54408" b="51512"/>
          <a:stretch/>
        </p:blipFill>
        <p:spPr>
          <a:xfrm>
            <a:off x="2630263" y="1392287"/>
            <a:ext cx="1753939" cy="2719174"/>
          </a:xfrm>
          <a:prstGeom prst="rect">
            <a:avLst/>
          </a:prstGeom>
        </p:spPr>
      </p:pic>
      <p:sp>
        <p:nvSpPr>
          <p:cNvPr id="12"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Gráfico. Sexo de los Usuarios por Canal de Atención</a:t>
            </a:r>
          </a:p>
        </p:txBody>
      </p:sp>
      <p:graphicFrame>
        <p:nvGraphicFramePr>
          <p:cNvPr id="13" name="Gráfico 12">
            <a:extLst>
              <a:ext uri="{FF2B5EF4-FFF2-40B4-BE49-F238E27FC236}">
                <a16:creationId xmlns:a16="http://schemas.microsoft.com/office/drawing/2014/main" id="{00000000-0008-0000-0700-000006000000}"/>
              </a:ext>
            </a:extLst>
          </p:cNvPr>
          <p:cNvGraphicFramePr>
            <a:graphicFrameLocks/>
          </p:cNvGraphicFramePr>
          <p:nvPr>
            <p:extLst>
              <p:ext uri="{D42A27DB-BD31-4B8C-83A1-F6EECF244321}">
                <p14:modId xmlns:p14="http://schemas.microsoft.com/office/powerpoint/2010/main" val="2874614664"/>
              </p:ext>
            </p:extLst>
          </p:nvPr>
        </p:nvGraphicFramePr>
        <p:xfrm>
          <a:off x="4520677" y="2876679"/>
          <a:ext cx="2376265" cy="1827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196453431"/>
              </p:ext>
            </p:extLst>
          </p:nvPr>
        </p:nvGraphicFramePr>
        <p:xfrm>
          <a:off x="416223" y="456183"/>
          <a:ext cx="2959869" cy="2160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a:extLst>
              <a:ext uri="{FF2B5EF4-FFF2-40B4-BE49-F238E27FC236}">
                <a16:creationId xmlns:a16="http://schemas.microsoft.com/office/drawing/2014/main" id="{00000000-0008-0000-0700-000006000000}"/>
              </a:ext>
            </a:extLst>
          </p:cNvPr>
          <p:cNvGraphicFramePr>
            <a:graphicFrameLocks/>
          </p:cNvGraphicFramePr>
          <p:nvPr>
            <p:extLst>
              <p:ext uri="{D42A27DB-BD31-4B8C-83A1-F6EECF244321}">
                <p14:modId xmlns:p14="http://schemas.microsoft.com/office/powerpoint/2010/main" val="2494352300"/>
              </p:ext>
            </p:extLst>
          </p:nvPr>
        </p:nvGraphicFramePr>
        <p:xfrm>
          <a:off x="3512567" y="528191"/>
          <a:ext cx="3168352" cy="20882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áfico 16">
            <a:extLst>
              <a:ext uri="{FF2B5EF4-FFF2-40B4-BE49-F238E27FC236}">
                <a16:creationId xmlns:a16="http://schemas.microsoft.com/office/drawing/2014/main" id="{00000000-0008-0000-0700-000005000000}"/>
              </a:ext>
            </a:extLst>
          </p:cNvPr>
          <p:cNvGraphicFramePr>
            <a:graphicFrameLocks/>
          </p:cNvGraphicFramePr>
          <p:nvPr>
            <p:extLst>
              <p:ext uri="{D42A27DB-BD31-4B8C-83A1-F6EECF244321}">
                <p14:modId xmlns:p14="http://schemas.microsoft.com/office/powerpoint/2010/main" val="3651957187"/>
              </p:ext>
            </p:extLst>
          </p:nvPr>
        </p:nvGraphicFramePr>
        <p:xfrm>
          <a:off x="488232" y="2644121"/>
          <a:ext cx="3312368" cy="20605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áfico 17">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337932482"/>
              </p:ext>
            </p:extLst>
          </p:nvPr>
        </p:nvGraphicFramePr>
        <p:xfrm>
          <a:off x="3512567" y="2751875"/>
          <a:ext cx="3168352" cy="190847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21242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p:nvPr/>
        </p:nvSpPr>
        <p:spPr>
          <a:xfrm>
            <a:off x="83967" y="2819671"/>
            <a:ext cx="6846529" cy="2031325"/>
          </a:xfrm>
          <a:prstGeom prst="rect">
            <a:avLst/>
          </a:prstGeom>
        </p:spPr>
        <p:txBody>
          <a:bodyPr wrap="square">
            <a:spAutoFit/>
          </a:bodyPr>
          <a:lstStyle/>
          <a:p>
            <a:pPr marL="285750" indent="-285750" algn="just">
              <a:buFont typeface="Wingdings" panose="05000000000000000000" pitchFamily="2" charset="2"/>
              <a:buChar char="q"/>
            </a:pPr>
            <a:r>
              <a:rPr lang="es-MX" b="1" dirty="0"/>
              <a:t>885 personas proporcionaron información sobre su edad (65.8% de los usuarios atendidos), quienes emplearon en un 87.4% el Tel-INAI. </a:t>
            </a:r>
          </a:p>
          <a:p>
            <a:pPr marL="285750" indent="-285750" algn="just">
              <a:buFont typeface="Wingdings" panose="05000000000000000000" pitchFamily="2" charset="2"/>
              <a:buChar char="q"/>
            </a:pPr>
            <a:r>
              <a:rPr lang="es-MX" b="1" dirty="0"/>
              <a:t>El 16.5% tienen entre 20 y 29 años, de los cuales el 93.2% lo hizo por Tel-INAI.</a:t>
            </a:r>
          </a:p>
          <a:p>
            <a:pPr marL="285750" indent="-285750" algn="just">
              <a:buFont typeface="Wingdings" panose="05000000000000000000" pitchFamily="2" charset="2"/>
              <a:buChar char="q"/>
            </a:pPr>
            <a:r>
              <a:rPr lang="es-MX" b="1" dirty="0"/>
              <a:t>El 21.4% de las personas tiene entre 30 y 39 años, fue el grupo que más requirió de asesoría, de los cuales el 91.5 lo hizo por el Tel-INAI.</a:t>
            </a:r>
          </a:p>
          <a:p>
            <a:pPr marL="285750" indent="-285750" algn="just">
              <a:buFont typeface="Wingdings" panose="05000000000000000000" pitchFamily="2" charset="2"/>
              <a:buChar char="q"/>
            </a:pPr>
            <a:r>
              <a:rPr lang="es-MX" b="1" dirty="0"/>
              <a:t>Los usuarios entre 40 y 49 años representaron un 21.1%; 92.5% lo hizo por Tel-INAI.</a:t>
            </a:r>
          </a:p>
          <a:p>
            <a:pPr marL="285750" indent="-285750" algn="just">
              <a:buFont typeface="Wingdings" panose="05000000000000000000" pitchFamily="2" charset="2"/>
              <a:buChar char="q"/>
            </a:pPr>
            <a:r>
              <a:rPr lang="es-MX" b="1" dirty="0"/>
              <a:t>El 19.8 % de las personas osciló entre 50 y 59 años; 85.7 usó Tel-INAI.</a:t>
            </a:r>
          </a:p>
          <a:p>
            <a:pPr marL="285750" indent="-285750" algn="just">
              <a:buFont typeface="Wingdings" panose="05000000000000000000" pitchFamily="2" charset="2"/>
              <a:buChar char="q"/>
            </a:pPr>
            <a:r>
              <a:rPr lang="es-MX" b="1" dirty="0"/>
              <a:t>El 16.5% tienen de 60 a 69 años, 79.5% de los cuales lo hizo por Tel-INAI.</a:t>
            </a:r>
          </a:p>
          <a:p>
            <a:pPr marL="285750" indent="-285750" algn="just">
              <a:buFont typeface="Wingdings" panose="05000000000000000000" pitchFamily="2" charset="2"/>
              <a:buChar char="q"/>
            </a:pPr>
            <a:r>
              <a:rPr lang="es-MX" b="1" dirty="0"/>
              <a:t>4.5% tienen 70 o más años, de los cuales el 62.4% aprovechó el Tel-INAI.</a:t>
            </a:r>
          </a:p>
        </p:txBody>
      </p:sp>
      <p:sp>
        <p:nvSpPr>
          <p:cNvPr id="7"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11. Grupo de  Edades de los Usuarios por Canal de Atención</a:t>
            </a:r>
          </a:p>
        </p:txBody>
      </p:sp>
      <p:sp>
        <p:nvSpPr>
          <p:cNvPr id="8" name="CuadroTexto 7"/>
          <p:cNvSpPr txBox="1"/>
          <p:nvPr/>
        </p:nvSpPr>
        <p:spPr>
          <a:xfrm>
            <a:off x="416223" y="2588839"/>
            <a:ext cx="4930146" cy="2308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graphicFrame>
        <p:nvGraphicFramePr>
          <p:cNvPr id="2" name="Tabla 1"/>
          <p:cNvGraphicFramePr>
            <a:graphicFrameLocks noGrp="1"/>
          </p:cNvGraphicFramePr>
          <p:nvPr>
            <p:extLst>
              <p:ext uri="{D42A27DB-BD31-4B8C-83A1-F6EECF244321}">
                <p14:modId xmlns:p14="http://schemas.microsoft.com/office/powerpoint/2010/main" val="3618831706"/>
              </p:ext>
            </p:extLst>
          </p:nvPr>
        </p:nvGraphicFramePr>
        <p:xfrm>
          <a:off x="358775" y="456184"/>
          <a:ext cx="6451601" cy="1872211"/>
        </p:xfrm>
        <a:graphic>
          <a:graphicData uri="http://schemas.openxmlformats.org/drawingml/2006/table">
            <a:tbl>
              <a:tblPr/>
              <a:tblGrid>
                <a:gridCol w="896788">
                  <a:extLst>
                    <a:ext uri="{9D8B030D-6E8A-4147-A177-3AD203B41FA5}">
                      <a16:colId xmlns:a16="http://schemas.microsoft.com/office/drawing/2014/main" val="3862633871"/>
                    </a:ext>
                  </a:extLst>
                </a:gridCol>
                <a:gridCol w="656766">
                  <a:extLst>
                    <a:ext uri="{9D8B030D-6E8A-4147-A177-3AD203B41FA5}">
                      <a16:colId xmlns:a16="http://schemas.microsoft.com/office/drawing/2014/main" val="2804830176"/>
                    </a:ext>
                  </a:extLst>
                </a:gridCol>
                <a:gridCol w="656766">
                  <a:extLst>
                    <a:ext uri="{9D8B030D-6E8A-4147-A177-3AD203B41FA5}">
                      <a16:colId xmlns:a16="http://schemas.microsoft.com/office/drawing/2014/main" val="3696292382"/>
                    </a:ext>
                  </a:extLst>
                </a:gridCol>
                <a:gridCol w="633027">
                  <a:extLst>
                    <a:ext uri="{9D8B030D-6E8A-4147-A177-3AD203B41FA5}">
                      <a16:colId xmlns:a16="http://schemas.microsoft.com/office/drawing/2014/main" val="1014051846"/>
                    </a:ext>
                  </a:extLst>
                </a:gridCol>
                <a:gridCol w="633027">
                  <a:extLst>
                    <a:ext uri="{9D8B030D-6E8A-4147-A177-3AD203B41FA5}">
                      <a16:colId xmlns:a16="http://schemas.microsoft.com/office/drawing/2014/main" val="3876231229"/>
                    </a:ext>
                  </a:extLst>
                </a:gridCol>
                <a:gridCol w="633027">
                  <a:extLst>
                    <a:ext uri="{9D8B030D-6E8A-4147-A177-3AD203B41FA5}">
                      <a16:colId xmlns:a16="http://schemas.microsoft.com/office/drawing/2014/main" val="532862727"/>
                    </a:ext>
                  </a:extLst>
                </a:gridCol>
                <a:gridCol w="633027">
                  <a:extLst>
                    <a:ext uri="{9D8B030D-6E8A-4147-A177-3AD203B41FA5}">
                      <a16:colId xmlns:a16="http://schemas.microsoft.com/office/drawing/2014/main" val="3159356906"/>
                    </a:ext>
                  </a:extLst>
                </a:gridCol>
                <a:gridCol w="633027">
                  <a:extLst>
                    <a:ext uri="{9D8B030D-6E8A-4147-A177-3AD203B41FA5}">
                      <a16:colId xmlns:a16="http://schemas.microsoft.com/office/drawing/2014/main" val="1881282845"/>
                    </a:ext>
                  </a:extLst>
                </a:gridCol>
                <a:gridCol w="379816">
                  <a:extLst>
                    <a:ext uri="{9D8B030D-6E8A-4147-A177-3AD203B41FA5}">
                      <a16:colId xmlns:a16="http://schemas.microsoft.com/office/drawing/2014/main" val="3619468209"/>
                    </a:ext>
                  </a:extLst>
                </a:gridCol>
                <a:gridCol w="337615">
                  <a:extLst>
                    <a:ext uri="{9D8B030D-6E8A-4147-A177-3AD203B41FA5}">
                      <a16:colId xmlns:a16="http://schemas.microsoft.com/office/drawing/2014/main" val="1560182427"/>
                    </a:ext>
                  </a:extLst>
                </a:gridCol>
                <a:gridCol w="358715">
                  <a:extLst>
                    <a:ext uri="{9D8B030D-6E8A-4147-A177-3AD203B41FA5}">
                      <a16:colId xmlns:a16="http://schemas.microsoft.com/office/drawing/2014/main" val="4098489971"/>
                    </a:ext>
                  </a:extLst>
                </a:gridCol>
              </a:tblGrid>
              <a:tr h="170201">
                <a:tc>
                  <a:txBody>
                    <a:bodyPr/>
                    <a:lstStyle/>
                    <a:p>
                      <a:pPr algn="ctr" fontAlgn="ctr"/>
                      <a:r>
                        <a:rPr lang="es-MX" sz="1000" b="1" i="0" u="none" strike="noStrike">
                          <a:solidFill>
                            <a:srgbClr val="000000"/>
                          </a:solidFill>
                          <a:effectLst/>
                          <a:latin typeface="Calibri" panose="020F0502020204030204" pitchFamily="34" charset="0"/>
                        </a:rPr>
                        <a:t>Edad</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Tel-INAI</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E-mail</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Postal</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Presencial</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Total</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771027774"/>
                  </a:ext>
                </a:extLst>
              </a:tr>
              <a:tr h="170201">
                <a:tc>
                  <a:txBody>
                    <a:bodyPr/>
                    <a:lstStyle/>
                    <a:p>
                      <a:pPr algn="l" fontAlgn="b"/>
                      <a:r>
                        <a:rPr lang="es-MX" sz="1000" b="1" i="0" u="none" strike="noStrike">
                          <a:solidFill>
                            <a:srgbClr val="000000"/>
                          </a:solidFill>
                          <a:effectLst/>
                          <a:latin typeface="Calibri" panose="020F0502020204030204" pitchFamily="34" charset="0"/>
                        </a:rPr>
                        <a:t>Hasta 18 años</a:t>
                      </a:r>
                    </a:p>
                  </a:txBody>
                  <a:tcPr marL="7919" marR="7919" marT="7919" marB="0" anchor="b">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100.0</a:t>
                      </a:r>
                    </a:p>
                  </a:txBody>
                  <a:tcPr marL="7919" marR="7919" marT="7919"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dirty="0">
                          <a:solidFill>
                            <a:srgbClr val="000000"/>
                          </a:solidFill>
                          <a:effectLst/>
                          <a:latin typeface="Calibri" panose="020F0502020204030204" pitchFamily="34" charset="0"/>
                        </a:rPr>
                        <a:t>0.0</a:t>
                      </a:r>
                    </a:p>
                  </a:txBody>
                  <a:tcPr marL="7919" marR="7919" marT="7919" marB="0" anchor="ctr">
                    <a:lnL>
                      <a:noFill/>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a:t>
                      </a:r>
                    </a:p>
                  </a:txBody>
                  <a:tcPr marL="7919" marR="7919" marT="7919"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0.2</a:t>
                      </a:r>
                    </a:p>
                  </a:txBody>
                  <a:tcPr marL="7919" marR="7919" marT="7919"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50819248"/>
                  </a:ext>
                </a:extLst>
              </a:tr>
              <a:tr h="170201">
                <a:tc>
                  <a:txBody>
                    <a:bodyPr/>
                    <a:lstStyle/>
                    <a:p>
                      <a:pPr algn="l" fontAlgn="b"/>
                      <a:r>
                        <a:rPr lang="es-MX" sz="1000" b="1" i="0" u="none" strike="noStrike">
                          <a:solidFill>
                            <a:srgbClr val="000000"/>
                          </a:solidFill>
                          <a:effectLst/>
                          <a:latin typeface="Calibri" panose="020F0502020204030204" pitchFamily="34" charset="0"/>
                        </a:rPr>
                        <a:t>De 20 a 29 años</a:t>
                      </a:r>
                    </a:p>
                  </a:txBody>
                  <a:tcPr marL="7919" marR="7919" marT="7919" marB="0" anchor="b">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136</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93.2</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6.8</a:t>
                      </a:r>
                    </a:p>
                  </a:txBody>
                  <a:tcPr marL="7919" marR="7919" marT="7919"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146</a:t>
                      </a:r>
                    </a:p>
                  </a:txBody>
                  <a:tcPr marL="7919" marR="7919" marT="7919" marB="0" anchor="ctr">
                    <a:lnL>
                      <a:noFill/>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16.5</a:t>
                      </a:r>
                    </a:p>
                  </a:txBody>
                  <a:tcPr marL="7919" marR="7919" marT="7919" marB="0" anchor="ctr">
                    <a:lnL>
                      <a:noFill/>
                    </a:lnL>
                    <a:lnR>
                      <a:noFill/>
                    </a:lnR>
                    <a:lnT>
                      <a:noFill/>
                    </a:lnT>
                    <a:lnB>
                      <a:noFill/>
                    </a:lnB>
                    <a:solidFill>
                      <a:srgbClr val="FFFFFF"/>
                    </a:solidFill>
                  </a:tcPr>
                </a:tc>
                <a:extLst>
                  <a:ext uri="{0D108BD9-81ED-4DB2-BD59-A6C34878D82A}">
                    <a16:rowId xmlns:a16="http://schemas.microsoft.com/office/drawing/2014/main" val="1580957504"/>
                  </a:ext>
                </a:extLst>
              </a:tr>
              <a:tr h="170201">
                <a:tc>
                  <a:txBody>
                    <a:bodyPr/>
                    <a:lstStyle/>
                    <a:p>
                      <a:pPr algn="l" fontAlgn="b"/>
                      <a:r>
                        <a:rPr lang="es-MX" sz="1000" b="1" i="0" u="none" strike="noStrike">
                          <a:solidFill>
                            <a:srgbClr val="000000"/>
                          </a:solidFill>
                          <a:effectLst/>
                          <a:latin typeface="Calibri" panose="020F0502020204030204" pitchFamily="34" charset="0"/>
                        </a:rPr>
                        <a:t>De 30 a 39 años</a:t>
                      </a:r>
                    </a:p>
                  </a:txBody>
                  <a:tcPr marL="7919" marR="7919" marT="7919" marB="0" anchor="b">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173</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91.5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7.9</a:t>
                      </a:r>
                    </a:p>
                  </a:txBody>
                  <a:tcPr marL="7919" marR="7919" marT="7919"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189</a:t>
                      </a:r>
                    </a:p>
                  </a:txBody>
                  <a:tcPr marL="7919" marR="7919" marT="7919" marB="0" anchor="ctr">
                    <a:lnL>
                      <a:noFill/>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21.4</a:t>
                      </a:r>
                    </a:p>
                  </a:txBody>
                  <a:tcPr marL="7919" marR="7919" marT="7919" marB="0" anchor="ctr">
                    <a:lnL>
                      <a:noFill/>
                    </a:lnL>
                    <a:lnR>
                      <a:noFill/>
                    </a:lnR>
                    <a:lnT>
                      <a:noFill/>
                    </a:lnT>
                    <a:lnB>
                      <a:noFill/>
                    </a:lnB>
                    <a:solidFill>
                      <a:srgbClr val="FFFFFF"/>
                    </a:solidFill>
                  </a:tcPr>
                </a:tc>
                <a:extLst>
                  <a:ext uri="{0D108BD9-81ED-4DB2-BD59-A6C34878D82A}">
                    <a16:rowId xmlns:a16="http://schemas.microsoft.com/office/drawing/2014/main" val="3606677599"/>
                  </a:ext>
                </a:extLst>
              </a:tr>
              <a:tr h="170201">
                <a:tc>
                  <a:txBody>
                    <a:bodyPr/>
                    <a:lstStyle/>
                    <a:p>
                      <a:pPr algn="l" fontAlgn="b"/>
                      <a:r>
                        <a:rPr lang="es-MX" sz="1000" b="1" i="0" u="none" strike="noStrike">
                          <a:solidFill>
                            <a:srgbClr val="000000"/>
                          </a:solidFill>
                          <a:effectLst/>
                          <a:latin typeface="Calibri" panose="020F0502020204030204" pitchFamily="34" charset="0"/>
                        </a:rPr>
                        <a:t>De 40 a 49 años</a:t>
                      </a:r>
                    </a:p>
                  </a:txBody>
                  <a:tcPr marL="7919" marR="7919" marT="7919" marB="0" anchor="b">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173</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92.5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3</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1.6</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11</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5.9</a:t>
                      </a:r>
                    </a:p>
                  </a:txBody>
                  <a:tcPr marL="7919" marR="7919" marT="7919"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187</a:t>
                      </a:r>
                    </a:p>
                  </a:txBody>
                  <a:tcPr marL="7919" marR="7919" marT="7919" marB="0" anchor="ctr">
                    <a:lnL>
                      <a:noFill/>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21.1</a:t>
                      </a:r>
                    </a:p>
                  </a:txBody>
                  <a:tcPr marL="7919" marR="7919" marT="7919" marB="0" anchor="ctr">
                    <a:lnL>
                      <a:noFill/>
                    </a:lnL>
                    <a:lnR>
                      <a:noFill/>
                    </a:lnR>
                    <a:lnT>
                      <a:noFill/>
                    </a:lnT>
                    <a:lnB>
                      <a:noFill/>
                    </a:lnB>
                    <a:solidFill>
                      <a:srgbClr val="FFFFFF"/>
                    </a:solidFill>
                  </a:tcPr>
                </a:tc>
                <a:extLst>
                  <a:ext uri="{0D108BD9-81ED-4DB2-BD59-A6C34878D82A}">
                    <a16:rowId xmlns:a16="http://schemas.microsoft.com/office/drawing/2014/main" val="552602569"/>
                  </a:ext>
                </a:extLst>
              </a:tr>
              <a:tr h="170201">
                <a:tc>
                  <a:txBody>
                    <a:bodyPr/>
                    <a:lstStyle/>
                    <a:p>
                      <a:pPr algn="l" fontAlgn="b"/>
                      <a:r>
                        <a:rPr lang="es-MX" sz="1000" b="1" i="0" u="none" strike="noStrike">
                          <a:solidFill>
                            <a:srgbClr val="000000"/>
                          </a:solidFill>
                          <a:effectLst/>
                          <a:latin typeface="Calibri" panose="020F0502020204030204" pitchFamily="34" charset="0"/>
                        </a:rPr>
                        <a:t>De 50 a 59 años</a:t>
                      </a:r>
                    </a:p>
                  </a:txBody>
                  <a:tcPr marL="7919" marR="7919" marT="7919" marB="0" anchor="b">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150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85.7</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3</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1.7</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22</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12.6</a:t>
                      </a:r>
                    </a:p>
                  </a:txBody>
                  <a:tcPr marL="7919" marR="7919" marT="7919"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175</a:t>
                      </a:r>
                    </a:p>
                  </a:txBody>
                  <a:tcPr marL="7919" marR="7919" marT="7919" marB="0" anchor="ctr">
                    <a:lnL>
                      <a:noFill/>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19.8</a:t>
                      </a:r>
                    </a:p>
                  </a:txBody>
                  <a:tcPr marL="7919" marR="7919" marT="7919" marB="0" anchor="ctr">
                    <a:lnL>
                      <a:noFill/>
                    </a:lnL>
                    <a:lnR>
                      <a:noFill/>
                    </a:lnR>
                    <a:lnT>
                      <a:noFill/>
                    </a:lnT>
                    <a:lnB>
                      <a:noFill/>
                    </a:lnB>
                    <a:solidFill>
                      <a:srgbClr val="FFFFFF"/>
                    </a:solidFill>
                  </a:tcPr>
                </a:tc>
                <a:extLst>
                  <a:ext uri="{0D108BD9-81ED-4DB2-BD59-A6C34878D82A}">
                    <a16:rowId xmlns:a16="http://schemas.microsoft.com/office/drawing/2014/main" val="3680341776"/>
                  </a:ext>
                </a:extLst>
              </a:tr>
              <a:tr h="170201">
                <a:tc>
                  <a:txBody>
                    <a:bodyPr/>
                    <a:lstStyle/>
                    <a:p>
                      <a:pPr algn="l" fontAlgn="b"/>
                      <a:r>
                        <a:rPr lang="es-MX" sz="1000" b="1" i="0" u="none" strike="noStrike">
                          <a:solidFill>
                            <a:srgbClr val="000000"/>
                          </a:solidFill>
                          <a:effectLst/>
                          <a:latin typeface="Calibri" panose="020F0502020204030204" pitchFamily="34" charset="0"/>
                        </a:rPr>
                        <a:t>De 60 a 69 años</a:t>
                      </a:r>
                    </a:p>
                  </a:txBody>
                  <a:tcPr marL="7919" marR="7919" marT="7919" marB="0" anchor="b">
                    <a:lnL>
                      <a:noFill/>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116</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79.5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30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20.5</a:t>
                      </a:r>
                    </a:p>
                  </a:txBody>
                  <a:tcPr marL="7919" marR="7919" marT="7919" marB="0" anchor="ctr">
                    <a:lnL w="19050" cap="flat" cmpd="sng" algn="ctr">
                      <a:solidFill>
                        <a:srgbClr val="FFFFFF"/>
                      </a:solidFill>
                      <a:prstDash val="solid"/>
                      <a:round/>
                      <a:headEnd type="none" w="med" len="med"/>
                      <a:tailEnd type="none" w="med" len="med"/>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146</a:t>
                      </a:r>
                    </a:p>
                  </a:txBody>
                  <a:tcPr marL="7919" marR="7919" marT="7919" marB="0" anchor="ctr">
                    <a:lnL>
                      <a:noFill/>
                    </a:lnL>
                    <a:lnR>
                      <a:noFill/>
                    </a:lnR>
                    <a:lnT>
                      <a:noFill/>
                    </a:lnT>
                    <a:lnB>
                      <a:noFill/>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16.5</a:t>
                      </a:r>
                    </a:p>
                  </a:txBody>
                  <a:tcPr marL="7919" marR="7919" marT="7919" marB="0" anchor="ctr">
                    <a:lnL>
                      <a:noFill/>
                    </a:lnL>
                    <a:lnR>
                      <a:noFill/>
                    </a:lnR>
                    <a:lnT>
                      <a:noFill/>
                    </a:lnT>
                    <a:lnB>
                      <a:noFill/>
                    </a:lnB>
                    <a:solidFill>
                      <a:srgbClr val="FFFFFF"/>
                    </a:solidFill>
                  </a:tcPr>
                </a:tc>
                <a:extLst>
                  <a:ext uri="{0D108BD9-81ED-4DB2-BD59-A6C34878D82A}">
                    <a16:rowId xmlns:a16="http://schemas.microsoft.com/office/drawing/2014/main" val="1373649618"/>
                  </a:ext>
                </a:extLst>
              </a:tr>
              <a:tr h="170201">
                <a:tc>
                  <a:txBody>
                    <a:bodyPr/>
                    <a:lstStyle/>
                    <a:p>
                      <a:pPr algn="l" fontAlgn="b"/>
                      <a:r>
                        <a:rPr lang="es-MX" sz="1000" b="1" i="0" u="none" strike="noStrike">
                          <a:solidFill>
                            <a:srgbClr val="000000"/>
                          </a:solidFill>
                          <a:effectLst/>
                          <a:latin typeface="Calibri" panose="020F0502020204030204" pitchFamily="34" charset="0"/>
                        </a:rPr>
                        <a:t>70 o más años</a:t>
                      </a:r>
                    </a:p>
                  </a:txBody>
                  <a:tcPr marL="7919" marR="7919" marT="7919" marB="0" anchor="b">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25</a:t>
                      </a:r>
                    </a:p>
                  </a:txBody>
                  <a:tcPr marL="7919" marR="7919" marT="7919" marB="0" anchor="ctr">
                    <a:lnL>
                      <a:noFill/>
                    </a:lnL>
                    <a:lnR>
                      <a:noFill/>
                    </a:lnR>
                    <a:lnT w="1905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62.5</a:t>
                      </a:r>
                    </a:p>
                  </a:txBody>
                  <a:tcPr marL="7919" marR="7919" marT="7919"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dirty="0">
                          <a:solidFill>
                            <a:srgbClr val="000000"/>
                          </a:solidFill>
                          <a:effectLst/>
                          <a:latin typeface="Calibri" panose="020F0502020204030204" pitchFamily="34" charset="0"/>
                        </a:rPr>
                        <a:t>0.0</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14</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35.0</a:t>
                      </a:r>
                    </a:p>
                  </a:txBody>
                  <a:tcPr marL="7919" marR="7919" marT="7919"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40</a:t>
                      </a:r>
                    </a:p>
                  </a:txBody>
                  <a:tcPr marL="7919" marR="7919" marT="7919"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4.5</a:t>
                      </a:r>
                    </a:p>
                  </a:txBody>
                  <a:tcPr marL="7919" marR="7919" marT="7919"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265474978"/>
                  </a:ext>
                </a:extLst>
              </a:tr>
              <a:tr h="170201">
                <a:tc>
                  <a:txBody>
                    <a:bodyPr/>
                    <a:lstStyle/>
                    <a:p>
                      <a:pPr algn="ctr" fontAlgn="ctr"/>
                      <a:r>
                        <a:rPr lang="es-MX" sz="1000" b="1" i="0" u="none" strike="noStrike">
                          <a:solidFill>
                            <a:srgbClr val="000000"/>
                          </a:solidFill>
                          <a:effectLst/>
                          <a:latin typeface="Calibri" panose="020F0502020204030204" pitchFamily="34" charset="0"/>
                        </a:rPr>
                        <a:t>Subtotal</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775</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87.6</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8</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0.9</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0.0</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102</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11.5</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885</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65.8</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4122882418"/>
                  </a:ext>
                </a:extLst>
              </a:tr>
              <a:tr h="170201">
                <a:tc>
                  <a:txBody>
                    <a:bodyPr/>
                    <a:lstStyle/>
                    <a:p>
                      <a:pPr algn="ctr" fontAlgn="b"/>
                      <a:r>
                        <a:rPr lang="es-MX" sz="1000" b="1" i="0" u="none" strike="noStrike">
                          <a:solidFill>
                            <a:srgbClr val="000000"/>
                          </a:solidFill>
                          <a:effectLst/>
                          <a:latin typeface="Calibri" panose="020F0502020204030204" pitchFamily="34" charset="0"/>
                        </a:rPr>
                        <a:t>NP</a:t>
                      </a:r>
                    </a:p>
                  </a:txBody>
                  <a:tcPr marL="7919" marR="7919" marT="7919"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284</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61.7</a:t>
                      </a:r>
                    </a:p>
                  </a:txBody>
                  <a:tcPr marL="7919" marR="7919" marT="7919" marB="0" anchor="ctr">
                    <a:lnL>
                      <a:noFill/>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136</a:t>
                      </a:r>
                    </a:p>
                  </a:txBody>
                  <a:tcPr marL="7919" marR="7919" marT="7919" marB="0" anchor="ctr">
                    <a:lnL w="19050" cap="flat" cmpd="sng" algn="ctr">
                      <a:solidFill>
                        <a:srgbClr val="FFFFFF"/>
                      </a:solidFill>
                      <a:prstDash val="solid"/>
                      <a:round/>
                      <a:headEnd type="none" w="med" len="med"/>
                      <a:tailEnd type="none" w="med" len="med"/>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29.6</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0.2</a:t>
                      </a:r>
                    </a:p>
                  </a:txBody>
                  <a:tcPr marL="7919" marR="7919" marT="7919" marB="0" anchor="ctr">
                    <a:lnL>
                      <a:noFill/>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39</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8.5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460</a:t>
                      </a:r>
                    </a:p>
                  </a:txBody>
                  <a:tcPr marL="7919" marR="7919" marT="7919" marB="0" anchor="ctr">
                    <a:lnL w="19050" cap="flat" cmpd="sng" algn="ctr">
                      <a:solidFill>
                        <a:srgbClr val="FFFFFF"/>
                      </a:solidFill>
                      <a:prstDash val="solid"/>
                      <a:round/>
                      <a:headEnd type="none" w="med" len="med"/>
                      <a:tailEnd type="none" w="med" len="med"/>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34.2</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2376371082"/>
                  </a:ext>
                </a:extLst>
              </a:tr>
              <a:tr h="170201">
                <a:tc>
                  <a:txBody>
                    <a:bodyPr/>
                    <a:lstStyle/>
                    <a:p>
                      <a:pPr algn="ctr" fontAlgn="ctr"/>
                      <a:r>
                        <a:rPr lang="es-MX" sz="1000" b="1" i="0" u="none" strike="noStrike">
                          <a:solidFill>
                            <a:srgbClr val="000000"/>
                          </a:solidFill>
                          <a:effectLst/>
                          <a:latin typeface="Calibri" panose="020F0502020204030204" pitchFamily="34" charset="0"/>
                        </a:rPr>
                        <a:t>Total</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000" b="1" i="0" u="none" strike="noStrike">
                          <a:solidFill>
                            <a:srgbClr val="000000"/>
                          </a:solidFill>
                          <a:effectLst/>
                          <a:latin typeface="Calibri" panose="020F0502020204030204" pitchFamily="34" charset="0"/>
                        </a:rPr>
                        <a:t>1059</a:t>
                      </a:r>
                    </a:p>
                  </a:txBody>
                  <a:tcPr marL="7919" marR="7919" marT="7919" marB="0" anchor="ctr">
                    <a:lnL>
                      <a:noFill/>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78.7</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144</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10.7</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1</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0.1</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141</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10.5</a:t>
                      </a:r>
                    </a:p>
                  </a:txBody>
                  <a:tcPr marL="7919" marR="7919" marT="7919"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a:solidFill>
                            <a:srgbClr val="000000"/>
                          </a:solidFill>
                          <a:effectLst/>
                          <a:latin typeface="Calibri" panose="020F0502020204030204" pitchFamily="34" charset="0"/>
                        </a:rPr>
                        <a:t>1345</a:t>
                      </a:r>
                    </a:p>
                  </a:txBody>
                  <a:tcPr marL="7919" marR="7919" marT="7919" marB="0" anchor="ctr">
                    <a:lnL w="19050" cap="flat" cmpd="sng" algn="ctr">
                      <a:solidFill>
                        <a:srgbClr val="FFFFFF"/>
                      </a:solidFill>
                      <a:prstDash val="solid"/>
                      <a:round/>
                      <a:headEnd type="none" w="med" len="med"/>
                      <a:tailEnd type="none" w="med" len="med"/>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1000" b="1" i="0" u="none" strike="noStrike" dirty="0">
                          <a:solidFill>
                            <a:srgbClr val="000000"/>
                          </a:solidFill>
                          <a:effectLst/>
                          <a:latin typeface="Calibri" panose="020F0502020204030204" pitchFamily="34" charset="0"/>
                        </a:rPr>
                        <a:t>100</a:t>
                      </a:r>
                    </a:p>
                  </a:txBody>
                  <a:tcPr marL="7919" marR="7919" marT="7919"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97728535"/>
                  </a:ext>
                </a:extLst>
              </a:tr>
            </a:tbl>
          </a:graphicData>
        </a:graphic>
      </p:graphicFrame>
    </p:spTree>
    <p:extLst>
      <p:ext uri="{BB962C8B-B14F-4D97-AF65-F5344CB8AC3E}">
        <p14:creationId xmlns:p14="http://schemas.microsoft.com/office/powerpoint/2010/main" val="1416719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0441" y="3208442"/>
            <a:ext cx="7163589" cy="2031325"/>
          </a:xfrm>
          <a:prstGeom prst="rect">
            <a:avLst/>
          </a:prstGeom>
          <a:noFill/>
        </p:spPr>
        <p:txBody>
          <a:bodyPr wrap="square" rtlCol="0">
            <a:spAutoFit/>
          </a:bodyPr>
          <a:lstStyle/>
          <a:p>
            <a:pPr marL="285750" indent="-285750" algn="just">
              <a:buFont typeface="Wingdings" panose="05000000000000000000" pitchFamily="2" charset="2"/>
              <a:buChar char="q"/>
            </a:pPr>
            <a:r>
              <a:rPr lang="es-MX" b="1" dirty="0"/>
              <a:t>La mayor parte de las personas atendidas se encuentran en el rango de 30 a 39 años, que representaron el 21.4 % de ese rango el 52.9 % fueron hombres y el 47.1 % mujeres, ambos con 100 y 89 usuarios.</a:t>
            </a:r>
          </a:p>
          <a:p>
            <a:pPr marL="285750" indent="-285750" algn="just">
              <a:buFont typeface="Wingdings" panose="05000000000000000000" pitchFamily="2" charset="2"/>
              <a:buChar char="q"/>
            </a:pPr>
            <a:endParaRPr lang="es-MX" b="1" dirty="0"/>
          </a:p>
          <a:p>
            <a:pPr marL="285750" indent="-285750" algn="just">
              <a:buFont typeface="Wingdings" panose="05000000000000000000" pitchFamily="2" charset="2"/>
              <a:buChar char="q"/>
            </a:pPr>
            <a:r>
              <a:rPr lang="es-MX" b="1" dirty="0"/>
              <a:t>El grupo de 40 a 49 años representó 21.1% de los usuarios, 53.5% fueron hombres y 46.5%, mujeres.</a:t>
            </a:r>
          </a:p>
          <a:p>
            <a:pPr marL="285750" indent="-285750" algn="just">
              <a:buFont typeface="Wingdings" panose="05000000000000000000" pitchFamily="2" charset="2"/>
              <a:buChar char="q"/>
            </a:pPr>
            <a:endParaRPr lang="es-MX" b="1" dirty="0"/>
          </a:p>
          <a:p>
            <a:pPr marL="285750" indent="-285750" algn="just">
              <a:buFont typeface="Wingdings" panose="05000000000000000000" pitchFamily="2" charset="2"/>
              <a:buChar char="q"/>
            </a:pPr>
            <a:r>
              <a:rPr lang="es-MX" b="1" dirty="0"/>
              <a:t>Las personas de 60 años o más, representaron el 21%, 125 hombres y 61 mujeres.</a:t>
            </a:r>
          </a:p>
          <a:p>
            <a:pPr algn="just"/>
            <a:endParaRPr lang="es-MX" b="1" dirty="0"/>
          </a:p>
        </p:txBody>
      </p:sp>
      <p:sp>
        <p:nvSpPr>
          <p:cNvPr id="8" name="2 Rectángulo"/>
          <p:cNvSpPr/>
          <p:nvPr/>
        </p:nvSpPr>
        <p:spPr>
          <a:xfrm>
            <a:off x="44790"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12. Grupo de  Edades de los Usuarios por Sexo</a:t>
            </a:r>
          </a:p>
        </p:txBody>
      </p:sp>
      <p:sp>
        <p:nvSpPr>
          <p:cNvPr id="7" name="CuadroTexto 6"/>
          <p:cNvSpPr txBox="1"/>
          <p:nvPr/>
        </p:nvSpPr>
        <p:spPr>
          <a:xfrm>
            <a:off x="560239" y="2977610"/>
            <a:ext cx="4930146" cy="2308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graphicFrame>
        <p:nvGraphicFramePr>
          <p:cNvPr id="2" name="Tabla 1"/>
          <p:cNvGraphicFramePr>
            <a:graphicFrameLocks noGrp="1"/>
          </p:cNvGraphicFramePr>
          <p:nvPr>
            <p:extLst>
              <p:ext uri="{D42A27DB-BD31-4B8C-83A1-F6EECF244321}">
                <p14:modId xmlns:p14="http://schemas.microsoft.com/office/powerpoint/2010/main" val="1413417520"/>
              </p:ext>
            </p:extLst>
          </p:nvPr>
        </p:nvGraphicFramePr>
        <p:xfrm>
          <a:off x="835025" y="528192"/>
          <a:ext cx="5499099" cy="2232262"/>
        </p:xfrm>
        <a:graphic>
          <a:graphicData uri="http://schemas.openxmlformats.org/drawingml/2006/table">
            <a:tbl>
              <a:tblPr/>
              <a:tblGrid>
                <a:gridCol w="1134887">
                  <a:extLst>
                    <a:ext uri="{9D8B030D-6E8A-4147-A177-3AD203B41FA5}">
                      <a16:colId xmlns:a16="http://schemas.microsoft.com/office/drawing/2014/main" val="3170536188"/>
                    </a:ext>
                  </a:extLst>
                </a:gridCol>
                <a:gridCol w="545128">
                  <a:extLst>
                    <a:ext uri="{9D8B030D-6E8A-4147-A177-3AD203B41FA5}">
                      <a16:colId xmlns:a16="http://schemas.microsoft.com/office/drawing/2014/main" val="1099974733"/>
                    </a:ext>
                  </a:extLst>
                </a:gridCol>
                <a:gridCol w="545128">
                  <a:extLst>
                    <a:ext uri="{9D8B030D-6E8A-4147-A177-3AD203B41FA5}">
                      <a16:colId xmlns:a16="http://schemas.microsoft.com/office/drawing/2014/main" val="1263849499"/>
                    </a:ext>
                  </a:extLst>
                </a:gridCol>
                <a:gridCol w="545128">
                  <a:extLst>
                    <a:ext uri="{9D8B030D-6E8A-4147-A177-3AD203B41FA5}">
                      <a16:colId xmlns:a16="http://schemas.microsoft.com/office/drawing/2014/main" val="1248786770"/>
                    </a:ext>
                  </a:extLst>
                </a:gridCol>
                <a:gridCol w="545128">
                  <a:extLst>
                    <a:ext uri="{9D8B030D-6E8A-4147-A177-3AD203B41FA5}">
                      <a16:colId xmlns:a16="http://schemas.microsoft.com/office/drawing/2014/main" val="2540635544"/>
                    </a:ext>
                  </a:extLst>
                </a:gridCol>
                <a:gridCol w="545128">
                  <a:extLst>
                    <a:ext uri="{9D8B030D-6E8A-4147-A177-3AD203B41FA5}">
                      <a16:colId xmlns:a16="http://schemas.microsoft.com/office/drawing/2014/main" val="1885325909"/>
                    </a:ext>
                  </a:extLst>
                </a:gridCol>
                <a:gridCol w="545128">
                  <a:extLst>
                    <a:ext uri="{9D8B030D-6E8A-4147-A177-3AD203B41FA5}">
                      <a16:colId xmlns:a16="http://schemas.microsoft.com/office/drawing/2014/main" val="2572821060"/>
                    </a:ext>
                  </a:extLst>
                </a:gridCol>
                <a:gridCol w="545128">
                  <a:extLst>
                    <a:ext uri="{9D8B030D-6E8A-4147-A177-3AD203B41FA5}">
                      <a16:colId xmlns:a16="http://schemas.microsoft.com/office/drawing/2014/main" val="3546216052"/>
                    </a:ext>
                  </a:extLst>
                </a:gridCol>
                <a:gridCol w="548316">
                  <a:extLst>
                    <a:ext uri="{9D8B030D-6E8A-4147-A177-3AD203B41FA5}">
                      <a16:colId xmlns:a16="http://schemas.microsoft.com/office/drawing/2014/main" val="2368660261"/>
                    </a:ext>
                  </a:extLst>
                </a:gridCol>
              </a:tblGrid>
              <a:tr h="194879">
                <a:tc rowSpan="2">
                  <a:txBody>
                    <a:bodyPr/>
                    <a:lstStyle/>
                    <a:p>
                      <a:pPr algn="ctr" fontAlgn="ctr"/>
                      <a:r>
                        <a:rPr lang="es-MX" sz="1100" b="1" i="0" u="none" strike="noStrike">
                          <a:solidFill>
                            <a:srgbClr val="000000"/>
                          </a:solidFill>
                          <a:effectLst/>
                          <a:latin typeface="Calibri" panose="020F0502020204030204" pitchFamily="34" charset="0"/>
                        </a:rPr>
                        <a:t>Edades</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gridSpan="7">
                  <a:txBody>
                    <a:bodyPr/>
                    <a:lstStyle/>
                    <a:p>
                      <a:pPr algn="ctr" fontAlgn="b"/>
                      <a:r>
                        <a:rPr lang="es-MX" sz="1100" b="1" i="0" u="none" strike="noStrike">
                          <a:solidFill>
                            <a:srgbClr val="000000"/>
                          </a:solidFill>
                          <a:effectLst/>
                          <a:latin typeface="Calibri" panose="020F0502020204030204" pitchFamily="34" charset="0"/>
                        </a:rPr>
                        <a:t>Género</a:t>
                      </a:r>
                    </a:p>
                  </a:txBody>
                  <a:tcPr marL="9525" marR="9525" marT="9525"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754764785"/>
                  </a:ext>
                </a:extLst>
              </a:tr>
              <a:tr h="194879">
                <a:tc vMerge="1">
                  <a:txBody>
                    <a:bodyPr/>
                    <a:lstStyle/>
                    <a:p>
                      <a:endParaRPr lang="es-MX"/>
                    </a:p>
                  </a:txBody>
                  <a:tcPr/>
                </a:tc>
                <a:tc>
                  <a:txBody>
                    <a:bodyPr/>
                    <a:lstStyle/>
                    <a:p>
                      <a:pPr algn="ctr" fontAlgn="ctr"/>
                      <a:r>
                        <a:rPr lang="es-MX" sz="1100" b="1" i="0" u="none" strike="noStrike">
                          <a:solidFill>
                            <a:srgbClr val="000000"/>
                          </a:solidFill>
                          <a:effectLst/>
                          <a:latin typeface="Calibri" panose="020F0502020204030204" pitchFamily="34" charset="0"/>
                        </a:rPr>
                        <a:t>Hombre</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Mujer</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NP</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Total</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699983862"/>
                  </a:ext>
                </a:extLst>
              </a:tr>
              <a:tr h="186021">
                <a:tc>
                  <a:txBody>
                    <a:bodyPr/>
                    <a:lstStyle/>
                    <a:p>
                      <a:pPr algn="l" fontAlgn="b"/>
                      <a:r>
                        <a:rPr lang="es-MX" sz="1100" b="1" i="0" u="none" strike="noStrike">
                          <a:solidFill>
                            <a:srgbClr val="000000"/>
                          </a:solidFill>
                          <a:effectLst/>
                          <a:latin typeface="Calibri" panose="020F0502020204030204" pitchFamily="34" charset="0"/>
                        </a:rPr>
                        <a:t>Hasta 19 años</a:t>
                      </a:r>
                    </a:p>
                  </a:txBody>
                  <a:tcPr marL="9525" marR="9525" marT="9525" marB="0" anchor="b">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50.0</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50.0</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2</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0.2</a:t>
                      </a:r>
                    </a:p>
                  </a:txBody>
                  <a:tcPr marL="9525" marR="9525" marT="9525"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19404077"/>
                  </a:ext>
                </a:extLst>
              </a:tr>
              <a:tr h="177163">
                <a:tc>
                  <a:txBody>
                    <a:bodyPr/>
                    <a:lstStyle/>
                    <a:p>
                      <a:pPr algn="l" fontAlgn="b"/>
                      <a:r>
                        <a:rPr lang="es-MX" sz="1100" b="1" i="0" u="none" strike="noStrike">
                          <a:solidFill>
                            <a:srgbClr val="000000"/>
                          </a:solidFill>
                          <a:effectLst/>
                          <a:latin typeface="Calibri" panose="020F0502020204030204" pitchFamily="34" charset="0"/>
                        </a:rPr>
                        <a:t>De 20 a 29 años</a:t>
                      </a:r>
                    </a:p>
                  </a:txBody>
                  <a:tcPr marL="9525" marR="9525" marT="9525" marB="0" anchor="b">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68</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46.6</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78</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53.4</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146</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16.5</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899480524"/>
                  </a:ext>
                </a:extLst>
              </a:tr>
              <a:tr h="177163">
                <a:tc>
                  <a:txBody>
                    <a:bodyPr/>
                    <a:lstStyle/>
                    <a:p>
                      <a:pPr algn="l" fontAlgn="b"/>
                      <a:r>
                        <a:rPr lang="es-MX" sz="1100" b="1" i="0" u="none" strike="noStrike" dirty="0">
                          <a:solidFill>
                            <a:srgbClr val="000000"/>
                          </a:solidFill>
                          <a:effectLst/>
                          <a:latin typeface="Calibri" panose="020F0502020204030204" pitchFamily="34" charset="0"/>
                        </a:rPr>
                        <a:t>De 30 a 39 años</a:t>
                      </a:r>
                    </a:p>
                  </a:txBody>
                  <a:tcPr marL="9525" marR="9525" marT="9525" marB="0" anchor="b">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52.9</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dirty="0">
                          <a:solidFill>
                            <a:srgbClr val="000000"/>
                          </a:solidFill>
                          <a:effectLst/>
                          <a:latin typeface="Calibri" panose="020F0502020204030204" pitchFamily="34" charset="0"/>
                        </a:rPr>
                        <a:t>89</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47.1</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189</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dirty="0">
                          <a:solidFill>
                            <a:srgbClr val="000000"/>
                          </a:solidFill>
                          <a:effectLst/>
                          <a:latin typeface="Calibri" panose="020F0502020204030204" pitchFamily="34" charset="0"/>
                        </a:rPr>
                        <a:t>21.4</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414340036"/>
                  </a:ext>
                </a:extLst>
              </a:tr>
              <a:tr h="177163">
                <a:tc>
                  <a:txBody>
                    <a:bodyPr/>
                    <a:lstStyle/>
                    <a:p>
                      <a:pPr algn="l" fontAlgn="b"/>
                      <a:r>
                        <a:rPr lang="es-MX" sz="1100" b="1" i="0" u="none" strike="noStrike">
                          <a:solidFill>
                            <a:srgbClr val="000000"/>
                          </a:solidFill>
                          <a:effectLst/>
                          <a:latin typeface="Calibri" panose="020F0502020204030204" pitchFamily="34" charset="0"/>
                        </a:rPr>
                        <a:t>De 40 a 49 años</a:t>
                      </a:r>
                    </a:p>
                  </a:txBody>
                  <a:tcPr marL="9525" marR="9525" marT="9525" marB="0" anchor="b">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53.5</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87</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46.5</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187</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21.1</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861140395"/>
                  </a:ext>
                </a:extLst>
              </a:tr>
              <a:tr h="177163">
                <a:tc>
                  <a:txBody>
                    <a:bodyPr/>
                    <a:lstStyle/>
                    <a:p>
                      <a:pPr algn="l" fontAlgn="b"/>
                      <a:r>
                        <a:rPr lang="es-MX" sz="1100" b="1" i="0" u="none" strike="noStrike" dirty="0">
                          <a:solidFill>
                            <a:srgbClr val="000000"/>
                          </a:solidFill>
                          <a:effectLst/>
                          <a:latin typeface="Calibri" panose="020F0502020204030204" pitchFamily="34" charset="0"/>
                        </a:rPr>
                        <a:t>De 50 a 59 años</a:t>
                      </a:r>
                    </a:p>
                  </a:txBody>
                  <a:tcPr marL="9525" marR="9525" marT="9525" marB="0" anchor="b">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92</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52.6</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83</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47.4</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175</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19.8</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951704895"/>
                  </a:ext>
                </a:extLst>
              </a:tr>
              <a:tr h="177163">
                <a:tc>
                  <a:txBody>
                    <a:bodyPr/>
                    <a:lstStyle/>
                    <a:p>
                      <a:pPr algn="l" fontAlgn="b"/>
                      <a:r>
                        <a:rPr lang="es-MX" sz="1100" b="1" i="0" u="none" strike="noStrike">
                          <a:solidFill>
                            <a:srgbClr val="000000"/>
                          </a:solidFill>
                          <a:effectLst/>
                          <a:latin typeface="Calibri" panose="020F0502020204030204" pitchFamily="34" charset="0"/>
                        </a:rPr>
                        <a:t>De 60 a 69 años</a:t>
                      </a:r>
                    </a:p>
                  </a:txBody>
                  <a:tcPr marL="9525" marR="9525" marT="9525" marB="0" anchor="b">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93</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63.7</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53</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36.3</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146</a:t>
                      </a:r>
                    </a:p>
                  </a:txBody>
                  <a:tcPr marL="9525" marR="9525" marT="9525" marB="0" anchor="ctr">
                    <a:lnL>
                      <a:noFill/>
                    </a:lnL>
                    <a:lnR>
                      <a:noFill/>
                    </a:lnR>
                    <a:lnT>
                      <a:noFill/>
                    </a:lnT>
                    <a:lnB>
                      <a:noFill/>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16.5</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896230574"/>
                  </a:ext>
                </a:extLst>
              </a:tr>
              <a:tr h="186021">
                <a:tc>
                  <a:txBody>
                    <a:bodyPr/>
                    <a:lstStyle/>
                    <a:p>
                      <a:pPr algn="l" fontAlgn="b"/>
                      <a:r>
                        <a:rPr lang="es-MX" sz="1100" b="1" i="0" u="none" strike="noStrike">
                          <a:solidFill>
                            <a:srgbClr val="000000"/>
                          </a:solidFill>
                          <a:effectLst/>
                          <a:latin typeface="Calibri" panose="020F0502020204030204" pitchFamily="34" charset="0"/>
                        </a:rPr>
                        <a:t>70 o más años</a:t>
                      </a:r>
                    </a:p>
                  </a:txBody>
                  <a:tcPr marL="9525" marR="9525" marT="9525" marB="0" anchor="b">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32</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80.0</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8</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20.0</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40</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4.5</a:t>
                      </a:r>
                    </a:p>
                  </a:txBody>
                  <a:tcPr marL="9525" marR="9525" marT="9525"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827011501"/>
                  </a:ext>
                </a:extLst>
              </a:tr>
              <a:tr h="194879">
                <a:tc>
                  <a:txBody>
                    <a:bodyPr/>
                    <a:lstStyle/>
                    <a:p>
                      <a:pPr algn="ctr" fontAlgn="ctr"/>
                      <a:r>
                        <a:rPr lang="es-MX" sz="1100" b="1" i="0" u="none" strike="noStrike">
                          <a:solidFill>
                            <a:srgbClr val="000000"/>
                          </a:solidFill>
                          <a:effectLst/>
                          <a:latin typeface="Calibri" panose="020F0502020204030204" pitchFamily="34" charset="0"/>
                        </a:rPr>
                        <a:t>subtotal</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486</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54.9</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399</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45.1</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0.0</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885</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65.8</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2699170640"/>
                  </a:ext>
                </a:extLst>
              </a:tr>
              <a:tr h="194879">
                <a:tc>
                  <a:txBody>
                    <a:bodyPr/>
                    <a:lstStyle/>
                    <a:p>
                      <a:pPr algn="ctr" fontAlgn="ctr"/>
                      <a:r>
                        <a:rPr lang="es-MX" sz="1100" b="1" i="0" u="none" strike="noStrike">
                          <a:solidFill>
                            <a:srgbClr val="000000"/>
                          </a:solidFill>
                          <a:effectLst/>
                          <a:latin typeface="Calibri" panose="020F0502020204030204" pitchFamily="34" charset="0"/>
                        </a:rPr>
                        <a:t>NP</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243</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52.8</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198</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43.0</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19</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4.1</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460</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34.2</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278571928"/>
                  </a:ext>
                </a:extLst>
              </a:tr>
              <a:tr h="194879">
                <a:tc>
                  <a:txBody>
                    <a:bodyPr/>
                    <a:lstStyle/>
                    <a:p>
                      <a:pPr algn="ctr" fontAlgn="ctr"/>
                      <a:r>
                        <a:rPr lang="es-MX" sz="1100" b="1" i="0" u="none" strike="noStrike">
                          <a:solidFill>
                            <a:srgbClr val="000000"/>
                          </a:solidFill>
                          <a:effectLst/>
                          <a:latin typeface="Calibri" panose="020F0502020204030204" pitchFamily="34" charset="0"/>
                        </a:rPr>
                        <a:t>Total</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729</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54.2</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597</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44.4</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19</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1.4</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a:solidFill>
                            <a:srgbClr val="000000"/>
                          </a:solidFill>
                          <a:effectLst/>
                          <a:latin typeface="Calibri" panose="020F0502020204030204" pitchFamily="34" charset="0"/>
                        </a:rPr>
                        <a:t>1,345</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1100" b="1" i="0" u="none" strike="noStrike" dirty="0">
                          <a:solidFill>
                            <a:srgbClr val="000000"/>
                          </a:solidFill>
                          <a:effectLst/>
                          <a:latin typeface="Calibri" panose="020F0502020204030204" pitchFamily="34" charset="0"/>
                        </a:rPr>
                        <a:t>100</a:t>
                      </a:r>
                    </a:p>
                  </a:txBody>
                  <a:tcPr marL="9525" marR="9525" marT="9525"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978972080"/>
                  </a:ext>
                </a:extLst>
              </a:tr>
            </a:tbl>
          </a:graphicData>
        </a:graphic>
      </p:graphicFrame>
    </p:spTree>
    <p:extLst>
      <p:ext uri="{BB962C8B-B14F-4D97-AF65-F5344CB8AC3E}">
        <p14:creationId xmlns:p14="http://schemas.microsoft.com/office/powerpoint/2010/main" val="3086814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00199" y="737271"/>
            <a:ext cx="1324883" cy="2954132"/>
          </a:xfrm>
          <a:prstGeom prst="rect">
            <a:avLst/>
          </a:prstGeom>
        </p:spPr>
      </p:pic>
      <p:pic>
        <p:nvPicPr>
          <p:cNvPr id="6" name="Imagen 5"/>
          <p:cNvPicPr>
            <a:picLocks noChangeAspect="1"/>
          </p:cNvPicPr>
          <p:nvPr/>
        </p:nvPicPr>
        <p:blipFill rotWithShape="1">
          <a:blip r:embed="rId3">
            <a:lum bright="70000" contrast="-70000"/>
          </a:blip>
          <a:srcRect r="78731" b="48142"/>
          <a:stretch/>
        </p:blipFill>
        <p:spPr>
          <a:xfrm flipH="1">
            <a:off x="5342195" y="737271"/>
            <a:ext cx="1435159" cy="2954132"/>
          </a:xfrm>
          <a:prstGeom prst="rect">
            <a:avLst/>
          </a:prstGeom>
        </p:spPr>
      </p:pic>
      <p:sp>
        <p:nvSpPr>
          <p:cNvPr id="5"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13. Pirámide de Edades de los Usuarios por Sexo</a:t>
            </a:r>
          </a:p>
        </p:txBody>
      </p:sp>
      <p:sp>
        <p:nvSpPr>
          <p:cNvPr id="4" name="CuadroTexto 3"/>
          <p:cNvSpPr txBox="1"/>
          <p:nvPr/>
        </p:nvSpPr>
        <p:spPr>
          <a:xfrm>
            <a:off x="0" y="4128591"/>
            <a:ext cx="7118799" cy="738664"/>
          </a:xfrm>
          <a:prstGeom prst="rect">
            <a:avLst/>
          </a:prstGeom>
          <a:noFill/>
        </p:spPr>
        <p:txBody>
          <a:bodyPr wrap="square" rtlCol="0">
            <a:spAutoFit/>
          </a:bodyPr>
          <a:lstStyle/>
          <a:p>
            <a:pPr algn="just"/>
            <a:r>
              <a:rPr lang="es-MX" b="1" dirty="0"/>
              <a:t>En el periodo que se reporta, de las 885 personas que proporcionaron su edad, el grupo de 30 a 39 años constituyó un 21.4 %. La población del rango de 40 a 49 años representó el 21.1% del total; la población de 60 años o más significó el 21%.</a:t>
            </a:r>
          </a:p>
        </p:txBody>
      </p:sp>
      <p:graphicFrame>
        <p:nvGraphicFramePr>
          <p:cNvPr id="11" name="Gráfico 10">
            <a:extLst>
              <a:ext uri="{FF2B5EF4-FFF2-40B4-BE49-F238E27FC236}">
                <a16:creationId xmlns:a16="http://schemas.microsoft.com/office/drawing/2014/main" id="{00000000-0008-0000-0900-000007000000}"/>
              </a:ext>
            </a:extLst>
          </p:cNvPr>
          <p:cNvGraphicFramePr>
            <a:graphicFrameLocks/>
          </p:cNvGraphicFramePr>
          <p:nvPr>
            <p:extLst>
              <p:ext uri="{D42A27DB-BD31-4B8C-83A1-F6EECF244321}">
                <p14:modId xmlns:p14="http://schemas.microsoft.com/office/powerpoint/2010/main" val="666350364"/>
              </p:ext>
            </p:extLst>
          </p:nvPr>
        </p:nvGraphicFramePr>
        <p:xfrm>
          <a:off x="111652" y="600199"/>
          <a:ext cx="6972300" cy="3592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9149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14. Escolaridad de los Usuarios</a:t>
            </a:r>
          </a:p>
        </p:txBody>
      </p:sp>
      <p:sp>
        <p:nvSpPr>
          <p:cNvPr id="2" name="CuadroTexto 1"/>
          <p:cNvSpPr txBox="1"/>
          <p:nvPr/>
        </p:nvSpPr>
        <p:spPr>
          <a:xfrm>
            <a:off x="79142" y="4056583"/>
            <a:ext cx="7033825" cy="1384995"/>
          </a:xfrm>
          <a:prstGeom prst="rect">
            <a:avLst/>
          </a:prstGeom>
          <a:noFill/>
        </p:spPr>
        <p:txBody>
          <a:bodyPr wrap="square" rtlCol="0">
            <a:spAutoFit/>
          </a:bodyPr>
          <a:lstStyle/>
          <a:p>
            <a:pPr marL="285750" indent="-285750">
              <a:buFont typeface="Wingdings" panose="05000000000000000000" pitchFamily="2" charset="2"/>
              <a:buChar char="q"/>
            </a:pPr>
            <a:r>
              <a:rPr lang="es-MX" b="1" dirty="0"/>
              <a:t>El 44.8% de los usuarios del CAS afirmó tener licenciatura.</a:t>
            </a:r>
          </a:p>
          <a:p>
            <a:pPr marL="285750" indent="-285750">
              <a:buFont typeface="Wingdings" panose="05000000000000000000" pitchFamily="2" charset="2"/>
              <a:buChar char="q"/>
            </a:pPr>
            <a:endParaRPr lang="es-MX" b="1" dirty="0"/>
          </a:p>
          <a:p>
            <a:pPr marL="285750" indent="-285750">
              <a:buFont typeface="Wingdings" panose="05000000000000000000" pitchFamily="2" charset="2"/>
              <a:buChar char="q"/>
            </a:pPr>
            <a:r>
              <a:rPr lang="es-MX" b="1" dirty="0"/>
              <a:t>El 27.7% manifestó estudios de nivel medio superior.</a:t>
            </a:r>
          </a:p>
          <a:p>
            <a:endParaRPr lang="es-MX" b="1" dirty="0"/>
          </a:p>
          <a:p>
            <a:pPr marL="285750" indent="-285750">
              <a:buFont typeface="Wingdings" panose="05000000000000000000" pitchFamily="2" charset="2"/>
              <a:buChar char="q"/>
            </a:pPr>
            <a:r>
              <a:rPr lang="es-MX" b="1" dirty="0"/>
              <a:t>El 13% cuenta con educación secundaria.</a:t>
            </a:r>
          </a:p>
          <a:p>
            <a:pPr marL="285750" indent="-285750">
              <a:buFont typeface="Wingdings" panose="05000000000000000000" pitchFamily="2" charset="2"/>
              <a:buChar char="q"/>
            </a:pPr>
            <a:endParaRPr lang="es-MX" b="1" dirty="0"/>
          </a:p>
        </p:txBody>
      </p:sp>
      <p:sp>
        <p:nvSpPr>
          <p:cNvPr id="9" name="CuadroTexto 8"/>
          <p:cNvSpPr txBox="1"/>
          <p:nvPr/>
        </p:nvSpPr>
        <p:spPr>
          <a:xfrm>
            <a:off x="102879" y="2506585"/>
            <a:ext cx="2736304" cy="3693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graphicFrame>
        <p:nvGraphicFramePr>
          <p:cNvPr id="3" name="Objeto 2"/>
          <p:cNvGraphicFramePr>
            <a:graphicFrameLocks noChangeAspect="1"/>
          </p:cNvGraphicFramePr>
          <p:nvPr>
            <p:extLst>
              <p:ext uri="{D42A27DB-BD31-4B8C-83A1-F6EECF244321}">
                <p14:modId xmlns:p14="http://schemas.microsoft.com/office/powerpoint/2010/main" val="2920843993"/>
              </p:ext>
            </p:extLst>
          </p:nvPr>
        </p:nvGraphicFramePr>
        <p:xfrm>
          <a:off x="102879" y="386201"/>
          <a:ext cx="2628900" cy="2305050"/>
        </p:xfrm>
        <a:graphic>
          <a:graphicData uri="http://schemas.openxmlformats.org/presentationml/2006/ole">
            <mc:AlternateContent xmlns:mc="http://schemas.openxmlformats.org/markup-compatibility/2006">
              <mc:Choice xmlns:v="urn:schemas-microsoft-com:vml" Requires="v">
                <p:oleObj spid="_x0000_s2063" name="Hoja de cálculo" r:id="rId3" imgW="2628986" imgH="2304935" progId="Excel.Sheet.12">
                  <p:embed/>
                </p:oleObj>
              </mc:Choice>
              <mc:Fallback>
                <p:oleObj name="Hoja de cálculo" r:id="rId3" imgW="2628986" imgH="2304935" progId="Excel.Sheet.12">
                  <p:embed/>
                  <p:pic>
                    <p:nvPicPr>
                      <p:cNvPr id="0" name=""/>
                      <p:cNvPicPr/>
                      <p:nvPr/>
                    </p:nvPicPr>
                    <p:blipFill>
                      <a:blip r:embed="rId4"/>
                      <a:stretch>
                        <a:fillRect/>
                      </a:stretch>
                    </p:blipFill>
                    <p:spPr>
                      <a:xfrm>
                        <a:off x="102879" y="386201"/>
                        <a:ext cx="2628900" cy="2305050"/>
                      </a:xfrm>
                      <a:prstGeom prst="rect">
                        <a:avLst/>
                      </a:prstGeom>
                    </p:spPr>
                  </p:pic>
                </p:oleObj>
              </mc:Fallback>
            </mc:AlternateContent>
          </a:graphicData>
        </a:graphic>
      </p:graphicFrame>
      <p:graphicFrame>
        <p:nvGraphicFramePr>
          <p:cNvPr id="11" name="Gráfico 10">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3248484655"/>
              </p:ext>
            </p:extLst>
          </p:nvPr>
        </p:nvGraphicFramePr>
        <p:xfrm>
          <a:off x="1064295" y="1078708"/>
          <a:ext cx="5577804" cy="30498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91760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9439" y="-13667"/>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15. Escolaridad de los Usuarios por canal de atención</a:t>
            </a:r>
          </a:p>
        </p:txBody>
      </p:sp>
      <p:sp>
        <p:nvSpPr>
          <p:cNvPr id="4" name="CuadroTexto 3"/>
          <p:cNvSpPr txBox="1"/>
          <p:nvPr/>
        </p:nvSpPr>
        <p:spPr>
          <a:xfrm>
            <a:off x="27253" y="3176621"/>
            <a:ext cx="6998119" cy="1384995"/>
          </a:xfrm>
          <a:prstGeom prst="rect">
            <a:avLst/>
          </a:prstGeom>
          <a:noFill/>
        </p:spPr>
        <p:txBody>
          <a:bodyPr wrap="square" rtlCol="0">
            <a:spAutoFit/>
          </a:bodyPr>
          <a:lstStyle/>
          <a:p>
            <a:pPr algn="just"/>
            <a:r>
              <a:rPr lang="es-MX" sz="1200" b="1" dirty="0"/>
              <a:t>886 usuarios proporcionaron datos de escolaridad, de los cuales la licenciatura fue el grado de mayor representación con 397 usuarios, que equivalieron al 44.8.% del subtotal, el cual empleó como canal de atención preferido al Tel-INAI con un 89.7%, con respecto de otros canales de atención.</a:t>
            </a:r>
          </a:p>
          <a:p>
            <a:pPr algn="just"/>
            <a:endParaRPr lang="es-MX" sz="1200" b="1" dirty="0"/>
          </a:p>
          <a:p>
            <a:pPr algn="just"/>
            <a:r>
              <a:rPr lang="es-MX" sz="1200" b="1" dirty="0"/>
              <a:t>Nivel medio superior. De los 213 usuarios que otorgaron el dato respecto del subtotal, el 86.9 % prefirió el canal de atención Tel-INAI; de igual manera, los usuarios con grado escolar de secundaria, que representaron el 13 % de los usuarios, existió un mayor uso del canal de atención Tel-INAI con un 86.1 %.</a:t>
            </a:r>
          </a:p>
        </p:txBody>
      </p:sp>
      <p:sp>
        <p:nvSpPr>
          <p:cNvPr id="7" name="CuadroTexto 6"/>
          <p:cNvSpPr txBox="1"/>
          <p:nvPr/>
        </p:nvSpPr>
        <p:spPr>
          <a:xfrm>
            <a:off x="64411" y="2816250"/>
            <a:ext cx="6328476" cy="2308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graphicFrame>
        <p:nvGraphicFramePr>
          <p:cNvPr id="2" name="Tabla 1"/>
          <p:cNvGraphicFramePr>
            <a:graphicFrameLocks noGrp="1"/>
          </p:cNvGraphicFramePr>
          <p:nvPr>
            <p:extLst>
              <p:ext uri="{D42A27DB-BD31-4B8C-83A1-F6EECF244321}">
                <p14:modId xmlns:p14="http://schemas.microsoft.com/office/powerpoint/2010/main" val="370165306"/>
              </p:ext>
            </p:extLst>
          </p:nvPr>
        </p:nvGraphicFramePr>
        <p:xfrm>
          <a:off x="314160" y="582555"/>
          <a:ext cx="6451600" cy="1950257"/>
        </p:xfrm>
        <a:graphic>
          <a:graphicData uri="http://schemas.openxmlformats.org/drawingml/2006/table">
            <a:tbl>
              <a:tblPr/>
              <a:tblGrid>
                <a:gridCol w="1059218">
                  <a:extLst>
                    <a:ext uri="{9D8B030D-6E8A-4147-A177-3AD203B41FA5}">
                      <a16:colId xmlns:a16="http://schemas.microsoft.com/office/drawing/2014/main" val="2748748585"/>
                    </a:ext>
                  </a:extLst>
                </a:gridCol>
                <a:gridCol w="622198">
                  <a:extLst>
                    <a:ext uri="{9D8B030D-6E8A-4147-A177-3AD203B41FA5}">
                      <a16:colId xmlns:a16="http://schemas.microsoft.com/office/drawing/2014/main" val="2241150548"/>
                    </a:ext>
                  </a:extLst>
                </a:gridCol>
                <a:gridCol w="429613">
                  <a:extLst>
                    <a:ext uri="{9D8B030D-6E8A-4147-A177-3AD203B41FA5}">
                      <a16:colId xmlns:a16="http://schemas.microsoft.com/office/drawing/2014/main" val="2610850381"/>
                    </a:ext>
                  </a:extLst>
                </a:gridCol>
                <a:gridCol w="622198">
                  <a:extLst>
                    <a:ext uri="{9D8B030D-6E8A-4147-A177-3AD203B41FA5}">
                      <a16:colId xmlns:a16="http://schemas.microsoft.com/office/drawing/2014/main" val="229249652"/>
                    </a:ext>
                  </a:extLst>
                </a:gridCol>
                <a:gridCol w="429613">
                  <a:extLst>
                    <a:ext uri="{9D8B030D-6E8A-4147-A177-3AD203B41FA5}">
                      <a16:colId xmlns:a16="http://schemas.microsoft.com/office/drawing/2014/main" val="2959821963"/>
                    </a:ext>
                  </a:extLst>
                </a:gridCol>
                <a:gridCol w="622198">
                  <a:extLst>
                    <a:ext uri="{9D8B030D-6E8A-4147-A177-3AD203B41FA5}">
                      <a16:colId xmlns:a16="http://schemas.microsoft.com/office/drawing/2014/main" val="2014624462"/>
                    </a:ext>
                  </a:extLst>
                </a:gridCol>
                <a:gridCol w="429613">
                  <a:extLst>
                    <a:ext uri="{9D8B030D-6E8A-4147-A177-3AD203B41FA5}">
                      <a16:colId xmlns:a16="http://schemas.microsoft.com/office/drawing/2014/main" val="43518661"/>
                    </a:ext>
                  </a:extLst>
                </a:gridCol>
                <a:gridCol w="622198">
                  <a:extLst>
                    <a:ext uri="{9D8B030D-6E8A-4147-A177-3AD203B41FA5}">
                      <a16:colId xmlns:a16="http://schemas.microsoft.com/office/drawing/2014/main" val="1240976668"/>
                    </a:ext>
                  </a:extLst>
                </a:gridCol>
                <a:gridCol w="429613">
                  <a:extLst>
                    <a:ext uri="{9D8B030D-6E8A-4147-A177-3AD203B41FA5}">
                      <a16:colId xmlns:a16="http://schemas.microsoft.com/office/drawing/2014/main" val="2772048905"/>
                    </a:ext>
                  </a:extLst>
                </a:gridCol>
                <a:gridCol w="592569">
                  <a:extLst>
                    <a:ext uri="{9D8B030D-6E8A-4147-A177-3AD203B41FA5}">
                      <a16:colId xmlns:a16="http://schemas.microsoft.com/office/drawing/2014/main" val="4124386038"/>
                    </a:ext>
                  </a:extLst>
                </a:gridCol>
                <a:gridCol w="592569">
                  <a:extLst>
                    <a:ext uri="{9D8B030D-6E8A-4147-A177-3AD203B41FA5}">
                      <a16:colId xmlns:a16="http://schemas.microsoft.com/office/drawing/2014/main" val="3074566914"/>
                    </a:ext>
                  </a:extLst>
                </a:gridCol>
              </a:tblGrid>
              <a:tr h="169909">
                <a:tc rowSpan="2">
                  <a:txBody>
                    <a:bodyPr/>
                    <a:lstStyle/>
                    <a:p>
                      <a:pPr algn="ctr" fontAlgn="ctr"/>
                      <a:r>
                        <a:rPr lang="es-MX" sz="900" b="1" i="0" u="none" strike="noStrike">
                          <a:solidFill>
                            <a:srgbClr val="000000"/>
                          </a:solidFill>
                          <a:effectLst/>
                          <a:latin typeface="Calibri" panose="020F0502020204030204" pitchFamily="34" charset="0"/>
                        </a:rPr>
                        <a:t>Escolaridad</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gridSpan="10">
                  <a:txBody>
                    <a:bodyPr/>
                    <a:lstStyle/>
                    <a:p>
                      <a:pPr algn="ctr" fontAlgn="b"/>
                      <a:r>
                        <a:rPr lang="es-MX" sz="900" b="1" i="0" u="none" strike="noStrike">
                          <a:solidFill>
                            <a:srgbClr val="000000"/>
                          </a:solidFill>
                          <a:effectLst/>
                          <a:latin typeface="Calibri" panose="020F0502020204030204" pitchFamily="34" charset="0"/>
                        </a:rPr>
                        <a:t>Canal de atención</a:t>
                      </a:r>
                    </a:p>
                  </a:txBody>
                  <a:tcPr marL="7387" marR="7387" marT="7387"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29140547"/>
                  </a:ext>
                </a:extLst>
              </a:tr>
              <a:tr h="169909">
                <a:tc vMerge="1">
                  <a:txBody>
                    <a:bodyPr/>
                    <a:lstStyle/>
                    <a:p>
                      <a:endParaRPr lang="es-MX"/>
                    </a:p>
                  </a:txBody>
                  <a:tcPr/>
                </a:tc>
                <a:tc>
                  <a:txBody>
                    <a:bodyPr/>
                    <a:lstStyle/>
                    <a:p>
                      <a:pPr algn="ctr" fontAlgn="ctr"/>
                      <a:r>
                        <a:rPr lang="es-MX" sz="900" b="1" i="0" u="none" strike="noStrike">
                          <a:solidFill>
                            <a:srgbClr val="000000"/>
                          </a:solidFill>
                          <a:effectLst/>
                          <a:latin typeface="Calibri" panose="020F0502020204030204" pitchFamily="34" charset="0"/>
                        </a:rPr>
                        <a:t>Tel-INAI</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E-mail</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Postal</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Presencial</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Total</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757974471"/>
                  </a:ext>
                </a:extLst>
              </a:tr>
              <a:tr h="162521">
                <a:tc>
                  <a:txBody>
                    <a:bodyPr/>
                    <a:lstStyle/>
                    <a:p>
                      <a:pPr algn="l" fontAlgn="b"/>
                      <a:r>
                        <a:rPr lang="es-MX" sz="900" b="1" i="0" u="none" strike="noStrike">
                          <a:solidFill>
                            <a:srgbClr val="000000"/>
                          </a:solidFill>
                          <a:effectLst/>
                          <a:latin typeface="Calibri" panose="020F0502020204030204" pitchFamily="34" charset="0"/>
                        </a:rPr>
                        <a:t>Primaria</a:t>
                      </a:r>
                    </a:p>
                  </a:txBody>
                  <a:tcPr marL="7387" marR="7387" marT="7387" marB="0" anchor="b">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32</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76.2</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2.4</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9</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21.4</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42</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4.7</a:t>
                      </a:r>
                    </a:p>
                  </a:txBody>
                  <a:tcPr marL="7387" marR="7387" marT="7387"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38507367"/>
                  </a:ext>
                </a:extLst>
              </a:tr>
              <a:tr h="155134">
                <a:tc>
                  <a:txBody>
                    <a:bodyPr/>
                    <a:lstStyle/>
                    <a:p>
                      <a:pPr algn="l" fontAlgn="b"/>
                      <a:r>
                        <a:rPr lang="es-MX" sz="900" b="1" i="0" u="none" strike="noStrike">
                          <a:solidFill>
                            <a:srgbClr val="000000"/>
                          </a:solidFill>
                          <a:effectLst/>
                          <a:latin typeface="Calibri" panose="020F0502020204030204" pitchFamily="34" charset="0"/>
                        </a:rPr>
                        <a:t>Secundaria</a:t>
                      </a:r>
                    </a:p>
                  </a:txBody>
                  <a:tcPr marL="7387" marR="7387" marT="7387" marB="0" anchor="b">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99</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86.1</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16</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13.9</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115</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13.0</a:t>
                      </a:r>
                    </a:p>
                  </a:txBody>
                  <a:tcPr marL="7387" marR="7387" marT="7387" marB="0" anchor="ctr">
                    <a:lnL>
                      <a:noFill/>
                    </a:lnL>
                    <a:lnR>
                      <a:noFill/>
                    </a:lnR>
                    <a:lnT>
                      <a:noFill/>
                    </a:lnT>
                    <a:lnB>
                      <a:noFill/>
                    </a:lnB>
                    <a:solidFill>
                      <a:srgbClr val="FFFFFF"/>
                    </a:solidFill>
                  </a:tcPr>
                </a:tc>
                <a:extLst>
                  <a:ext uri="{0D108BD9-81ED-4DB2-BD59-A6C34878D82A}">
                    <a16:rowId xmlns:a16="http://schemas.microsoft.com/office/drawing/2014/main" val="1009002261"/>
                  </a:ext>
                </a:extLst>
              </a:tr>
              <a:tr h="155134">
                <a:tc>
                  <a:txBody>
                    <a:bodyPr/>
                    <a:lstStyle/>
                    <a:p>
                      <a:pPr algn="l" fontAlgn="b"/>
                      <a:r>
                        <a:rPr lang="es-MX" sz="900" b="1" i="0" u="none" strike="noStrike">
                          <a:solidFill>
                            <a:srgbClr val="000000"/>
                          </a:solidFill>
                          <a:effectLst/>
                          <a:latin typeface="Calibri" panose="020F0502020204030204" pitchFamily="34" charset="0"/>
                        </a:rPr>
                        <a:t>Nivel medio superior</a:t>
                      </a:r>
                    </a:p>
                  </a:txBody>
                  <a:tcPr marL="7387" marR="7387" marT="7387" marB="0" anchor="b">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213</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86.9</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0.4</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31</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12.7</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245</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27.7</a:t>
                      </a:r>
                    </a:p>
                  </a:txBody>
                  <a:tcPr marL="7387" marR="7387" marT="7387" marB="0" anchor="ctr">
                    <a:lnL>
                      <a:noFill/>
                    </a:lnL>
                    <a:lnR>
                      <a:noFill/>
                    </a:lnR>
                    <a:lnT>
                      <a:noFill/>
                    </a:lnT>
                    <a:lnB>
                      <a:noFill/>
                    </a:lnB>
                    <a:solidFill>
                      <a:srgbClr val="FFFFFF"/>
                    </a:solidFill>
                  </a:tcPr>
                </a:tc>
                <a:extLst>
                  <a:ext uri="{0D108BD9-81ED-4DB2-BD59-A6C34878D82A}">
                    <a16:rowId xmlns:a16="http://schemas.microsoft.com/office/drawing/2014/main" val="3087553107"/>
                  </a:ext>
                </a:extLst>
              </a:tr>
              <a:tr h="155134">
                <a:tc>
                  <a:txBody>
                    <a:bodyPr/>
                    <a:lstStyle/>
                    <a:p>
                      <a:pPr algn="l" fontAlgn="b"/>
                      <a:r>
                        <a:rPr lang="es-MX" sz="900" b="1" i="0" u="none" strike="noStrike">
                          <a:solidFill>
                            <a:srgbClr val="000000"/>
                          </a:solidFill>
                          <a:effectLst/>
                          <a:latin typeface="Calibri" panose="020F0502020204030204" pitchFamily="34" charset="0"/>
                        </a:rPr>
                        <a:t>Licenciatura</a:t>
                      </a:r>
                    </a:p>
                  </a:txBody>
                  <a:tcPr marL="7387" marR="7387" marT="7387" marB="0" anchor="b">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356</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89.7</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0.8</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38</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9.6</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397</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44.8</a:t>
                      </a:r>
                    </a:p>
                  </a:txBody>
                  <a:tcPr marL="7387" marR="7387" marT="7387" marB="0" anchor="ctr">
                    <a:lnL>
                      <a:noFill/>
                    </a:lnL>
                    <a:lnR>
                      <a:noFill/>
                    </a:lnR>
                    <a:lnT>
                      <a:noFill/>
                    </a:lnT>
                    <a:lnB>
                      <a:noFill/>
                    </a:lnB>
                    <a:solidFill>
                      <a:srgbClr val="FFFFFF"/>
                    </a:solidFill>
                  </a:tcPr>
                </a:tc>
                <a:extLst>
                  <a:ext uri="{0D108BD9-81ED-4DB2-BD59-A6C34878D82A}">
                    <a16:rowId xmlns:a16="http://schemas.microsoft.com/office/drawing/2014/main" val="1731817257"/>
                  </a:ext>
                </a:extLst>
              </a:tr>
              <a:tr h="155134">
                <a:tc>
                  <a:txBody>
                    <a:bodyPr/>
                    <a:lstStyle/>
                    <a:p>
                      <a:pPr algn="l" fontAlgn="b"/>
                      <a:r>
                        <a:rPr lang="es-MX" sz="900" b="1" i="0" u="none" strike="noStrike">
                          <a:solidFill>
                            <a:srgbClr val="000000"/>
                          </a:solidFill>
                          <a:effectLst/>
                          <a:latin typeface="Calibri" panose="020F0502020204030204" pitchFamily="34" charset="0"/>
                        </a:rPr>
                        <a:t>Maestría</a:t>
                      </a:r>
                    </a:p>
                  </a:txBody>
                  <a:tcPr marL="7387" marR="7387" marT="7387" marB="0" anchor="b">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57</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83.8</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4.4</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11.8</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68</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7.7</a:t>
                      </a:r>
                    </a:p>
                  </a:txBody>
                  <a:tcPr marL="7387" marR="7387" marT="7387" marB="0" anchor="ctr">
                    <a:lnL>
                      <a:noFill/>
                    </a:lnL>
                    <a:lnR>
                      <a:noFill/>
                    </a:lnR>
                    <a:lnT>
                      <a:noFill/>
                    </a:lnT>
                    <a:lnB>
                      <a:noFill/>
                    </a:lnB>
                    <a:solidFill>
                      <a:srgbClr val="FFFFFF"/>
                    </a:solidFill>
                  </a:tcPr>
                </a:tc>
                <a:extLst>
                  <a:ext uri="{0D108BD9-81ED-4DB2-BD59-A6C34878D82A}">
                    <a16:rowId xmlns:a16="http://schemas.microsoft.com/office/drawing/2014/main" val="3019988153"/>
                  </a:ext>
                </a:extLst>
              </a:tr>
              <a:tr h="155134">
                <a:tc>
                  <a:txBody>
                    <a:bodyPr/>
                    <a:lstStyle/>
                    <a:p>
                      <a:pPr algn="l" fontAlgn="b"/>
                      <a:r>
                        <a:rPr lang="es-MX" sz="900" b="1" i="0" u="none" strike="noStrike">
                          <a:solidFill>
                            <a:srgbClr val="000000"/>
                          </a:solidFill>
                          <a:effectLst/>
                          <a:latin typeface="Calibri" panose="020F0502020204030204" pitchFamily="34" charset="0"/>
                        </a:rPr>
                        <a:t>Doctorado</a:t>
                      </a:r>
                    </a:p>
                  </a:txBody>
                  <a:tcPr marL="7387" marR="7387" marT="7387" marB="0" anchor="b">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13</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86.7</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13.3</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15</a:t>
                      </a:r>
                    </a:p>
                  </a:txBody>
                  <a:tcPr marL="7387" marR="7387" marT="7387" marB="0" anchor="ctr">
                    <a:lnL>
                      <a:noFill/>
                    </a:lnL>
                    <a:lnR>
                      <a:noFill/>
                    </a:lnR>
                    <a:lnT>
                      <a:noFill/>
                    </a:lnT>
                    <a:lnB>
                      <a:noFill/>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1.7</a:t>
                      </a:r>
                    </a:p>
                  </a:txBody>
                  <a:tcPr marL="7387" marR="7387" marT="7387" marB="0" anchor="ctr">
                    <a:lnL>
                      <a:noFill/>
                    </a:lnL>
                    <a:lnR>
                      <a:noFill/>
                    </a:lnR>
                    <a:lnT>
                      <a:noFill/>
                    </a:lnT>
                    <a:lnB>
                      <a:noFill/>
                    </a:lnB>
                    <a:solidFill>
                      <a:srgbClr val="FFFFFF"/>
                    </a:solidFill>
                  </a:tcPr>
                </a:tc>
                <a:extLst>
                  <a:ext uri="{0D108BD9-81ED-4DB2-BD59-A6C34878D82A}">
                    <a16:rowId xmlns:a16="http://schemas.microsoft.com/office/drawing/2014/main" val="66288132"/>
                  </a:ext>
                </a:extLst>
              </a:tr>
              <a:tr h="162521">
                <a:tc>
                  <a:txBody>
                    <a:bodyPr/>
                    <a:lstStyle/>
                    <a:p>
                      <a:pPr algn="l" fontAlgn="b"/>
                      <a:r>
                        <a:rPr lang="es-MX" sz="900" b="1" i="0" u="none" strike="noStrike">
                          <a:solidFill>
                            <a:srgbClr val="000000"/>
                          </a:solidFill>
                          <a:effectLst/>
                          <a:latin typeface="Calibri" panose="020F0502020204030204" pitchFamily="34" charset="0"/>
                        </a:rPr>
                        <a:t>Sin educación</a:t>
                      </a:r>
                    </a:p>
                  </a:txBody>
                  <a:tcPr marL="7387" marR="7387" marT="7387" marB="0" anchor="b">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75.0</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25.0</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4</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0.9</a:t>
                      </a:r>
                    </a:p>
                  </a:txBody>
                  <a:tcPr marL="7387" marR="7387" marT="7387"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677914331"/>
                  </a:ext>
                </a:extLst>
              </a:tr>
              <a:tr h="169909">
                <a:tc>
                  <a:txBody>
                    <a:bodyPr/>
                    <a:lstStyle/>
                    <a:p>
                      <a:pPr algn="ctr" fontAlgn="b"/>
                      <a:r>
                        <a:rPr lang="es-MX" sz="900" b="1" i="0" u="none" strike="noStrike">
                          <a:solidFill>
                            <a:srgbClr val="000000"/>
                          </a:solidFill>
                          <a:effectLst/>
                          <a:latin typeface="Calibri" panose="020F0502020204030204" pitchFamily="34" charset="0"/>
                        </a:rPr>
                        <a:t>Subtotal</a:t>
                      </a:r>
                    </a:p>
                  </a:txBody>
                  <a:tcPr marL="7387" marR="7387" marT="7387"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773</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87.2</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0.9</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0.0</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105</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11.9</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886</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65.9</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42535148"/>
                  </a:ext>
                </a:extLst>
              </a:tr>
              <a:tr h="169909">
                <a:tc>
                  <a:txBody>
                    <a:bodyPr/>
                    <a:lstStyle/>
                    <a:p>
                      <a:pPr algn="ctr" fontAlgn="b"/>
                      <a:r>
                        <a:rPr lang="es-MX" sz="900" b="1" i="0" u="none" strike="noStrike">
                          <a:solidFill>
                            <a:srgbClr val="000000"/>
                          </a:solidFill>
                          <a:effectLst/>
                          <a:latin typeface="Calibri" panose="020F0502020204030204" pitchFamily="34" charset="0"/>
                        </a:rPr>
                        <a:t>NP</a:t>
                      </a:r>
                    </a:p>
                  </a:txBody>
                  <a:tcPr marL="7387" marR="7387" marT="7387"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286</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900" b="1" i="0" u="none" strike="noStrike">
                          <a:solidFill>
                            <a:srgbClr val="000000"/>
                          </a:solidFill>
                          <a:effectLst/>
                          <a:latin typeface="Calibri" panose="020F0502020204030204" pitchFamily="34" charset="0"/>
                        </a:rPr>
                        <a:t>62.3</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136</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900" b="1" i="0" u="none" strike="noStrike">
                          <a:solidFill>
                            <a:srgbClr val="000000"/>
                          </a:solidFill>
                          <a:effectLst/>
                          <a:latin typeface="Calibri" panose="020F0502020204030204" pitchFamily="34" charset="0"/>
                        </a:rPr>
                        <a:t>29.6</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900" b="1" i="0" u="none" strike="noStrike">
                          <a:solidFill>
                            <a:srgbClr val="000000"/>
                          </a:solidFill>
                          <a:effectLst/>
                          <a:latin typeface="Calibri" panose="020F0502020204030204" pitchFamily="34" charset="0"/>
                        </a:rPr>
                        <a:t>0.2</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36</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s-MX" sz="900" b="1" i="0" u="none" strike="noStrike">
                          <a:solidFill>
                            <a:srgbClr val="000000"/>
                          </a:solidFill>
                          <a:effectLst/>
                          <a:latin typeface="Calibri" panose="020F0502020204030204" pitchFamily="34" charset="0"/>
                        </a:rPr>
                        <a:t>7.8</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459</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34.1</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116309141"/>
                  </a:ext>
                </a:extLst>
              </a:tr>
              <a:tr h="169909">
                <a:tc>
                  <a:txBody>
                    <a:bodyPr/>
                    <a:lstStyle/>
                    <a:p>
                      <a:pPr algn="ctr" fontAlgn="b"/>
                      <a:r>
                        <a:rPr lang="es-MX" sz="900" b="1" i="0" u="none" strike="noStrike">
                          <a:solidFill>
                            <a:srgbClr val="000000"/>
                          </a:solidFill>
                          <a:effectLst/>
                          <a:latin typeface="Calibri" panose="020F0502020204030204" pitchFamily="34" charset="0"/>
                        </a:rPr>
                        <a:t>Total</a:t>
                      </a:r>
                    </a:p>
                  </a:txBody>
                  <a:tcPr marL="7387" marR="7387" marT="7387" marB="0" anchor="b">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1059</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78.7</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144</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10.7</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0.1</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141</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10.5</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a:solidFill>
                            <a:srgbClr val="000000"/>
                          </a:solidFill>
                          <a:effectLst/>
                          <a:latin typeface="Calibri" panose="020F0502020204030204" pitchFamily="34" charset="0"/>
                        </a:rPr>
                        <a:t>1345</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900" b="1" i="0" u="none" strike="noStrike" dirty="0">
                          <a:solidFill>
                            <a:srgbClr val="000000"/>
                          </a:solidFill>
                          <a:effectLst/>
                          <a:latin typeface="Calibri" panose="020F0502020204030204" pitchFamily="34" charset="0"/>
                        </a:rPr>
                        <a:t>100</a:t>
                      </a:r>
                    </a:p>
                  </a:txBody>
                  <a:tcPr marL="7387" marR="7387" marT="7387"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953428655"/>
                  </a:ext>
                </a:extLst>
              </a:tr>
            </a:tbl>
          </a:graphicData>
        </a:graphic>
      </p:graphicFrame>
    </p:spTree>
    <p:extLst>
      <p:ext uri="{BB962C8B-B14F-4D97-AF65-F5344CB8AC3E}">
        <p14:creationId xmlns:p14="http://schemas.microsoft.com/office/powerpoint/2010/main" val="64237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p:cNvSpPr txBox="1"/>
          <p:nvPr/>
        </p:nvSpPr>
        <p:spPr>
          <a:xfrm>
            <a:off x="416223" y="528191"/>
            <a:ext cx="5832648" cy="6740307"/>
          </a:xfrm>
          <a:prstGeom prst="rect">
            <a:avLst/>
          </a:prstGeom>
          <a:noFill/>
        </p:spPr>
        <p:txBody>
          <a:bodyPr wrap="square" rtlCol="0">
            <a:spAutoFit/>
          </a:bodyPr>
          <a:lstStyle/>
          <a:p>
            <a:pPr marL="342900" indent="-342900" algn="just">
              <a:buFont typeface="+mj-lt"/>
              <a:buAutoNum type="arabicPeriod"/>
            </a:pPr>
            <a:r>
              <a:rPr lang="es-MX" sz="1600" dirty="0"/>
              <a:t>Introducción.</a:t>
            </a:r>
            <a:endParaRPr lang="es-MX" sz="500" dirty="0"/>
          </a:p>
          <a:p>
            <a:pPr marL="342900" indent="-342900" algn="just">
              <a:buFont typeface="+mj-lt"/>
              <a:buAutoNum type="arabicPeriod"/>
            </a:pPr>
            <a:r>
              <a:rPr lang="es-MX" sz="1600" dirty="0"/>
              <a:t>Tipo de Servicios.</a:t>
            </a:r>
            <a:endParaRPr lang="es-MX" sz="500" dirty="0"/>
          </a:p>
          <a:p>
            <a:pPr marL="342900" indent="-342900" algn="just">
              <a:buFont typeface="+mj-lt"/>
              <a:buAutoNum type="arabicPeriod"/>
            </a:pPr>
            <a:r>
              <a:rPr lang="es-MX" sz="1600" dirty="0"/>
              <a:t>Total Asesorías y servicios otorgados por día. </a:t>
            </a:r>
          </a:p>
          <a:p>
            <a:pPr marL="342900" indent="-342900" algn="just">
              <a:buFont typeface="+mj-lt"/>
              <a:buAutoNum type="arabicPeriod"/>
            </a:pPr>
            <a:r>
              <a:rPr lang="es-MX" sz="1600" dirty="0"/>
              <a:t>Solicitudes presentadas</a:t>
            </a:r>
          </a:p>
          <a:p>
            <a:pPr marL="342900" indent="-342900" algn="just">
              <a:buFont typeface="+mj-lt"/>
              <a:buAutoNum type="arabicPeriod"/>
            </a:pPr>
            <a:r>
              <a:rPr lang="es-MX" sz="1600" dirty="0"/>
              <a:t>Total de Asesorías por Canal de Atención.</a:t>
            </a:r>
          </a:p>
          <a:p>
            <a:pPr marL="342900" indent="-342900" algn="just">
              <a:buFont typeface="+mj-lt"/>
              <a:buAutoNum type="arabicPeriod"/>
            </a:pPr>
            <a:r>
              <a:rPr lang="es-MX" sz="1600" dirty="0"/>
              <a:t>Asesorías por Canal de Atención por día.</a:t>
            </a:r>
            <a:endParaRPr lang="es-MX" sz="500" dirty="0"/>
          </a:p>
          <a:p>
            <a:pPr marL="342900" indent="-342900" algn="just">
              <a:buFont typeface="+mj-lt"/>
              <a:buAutoNum type="arabicPeriod"/>
            </a:pPr>
            <a:r>
              <a:rPr lang="es-MX" sz="1600" dirty="0"/>
              <a:t>Tipo de Servicio por Canal de Atención.</a:t>
            </a:r>
            <a:endParaRPr lang="es-MX" sz="500" dirty="0"/>
          </a:p>
          <a:p>
            <a:pPr marL="342900" indent="-342900" algn="just">
              <a:buFont typeface="+mj-lt"/>
              <a:buAutoNum type="arabicPeriod"/>
            </a:pPr>
            <a:r>
              <a:rPr lang="es-MX" sz="1600" dirty="0"/>
              <a:t>Tiempo de respuesta por Canal de Atención.</a:t>
            </a:r>
          </a:p>
          <a:p>
            <a:pPr marL="342900" indent="-342900" algn="just">
              <a:buFont typeface="+mj-lt"/>
              <a:buAutoNum type="arabicPeriod"/>
            </a:pPr>
            <a:r>
              <a:rPr lang="es-MX" sz="1600" dirty="0"/>
              <a:t>Tipo de Persona por Canal de Atención.</a:t>
            </a:r>
            <a:endParaRPr lang="es-MX" sz="500" dirty="0"/>
          </a:p>
          <a:p>
            <a:pPr marL="342900" indent="-342900" algn="just">
              <a:buFont typeface="+mj-lt"/>
              <a:buAutoNum type="arabicPeriod"/>
            </a:pPr>
            <a:r>
              <a:rPr lang="es-MX" sz="1600" dirty="0"/>
              <a:t>Sexo de los Usuarios por Canal de Atención.</a:t>
            </a:r>
          </a:p>
          <a:p>
            <a:pPr marL="342900" indent="-342900" algn="just">
              <a:buFont typeface="+mj-lt"/>
              <a:buAutoNum type="arabicPeriod"/>
            </a:pPr>
            <a:r>
              <a:rPr lang="es-MX" sz="1600" dirty="0"/>
              <a:t>Grupo de  Edades de los Usuarios por Canal de Atención.</a:t>
            </a:r>
          </a:p>
          <a:p>
            <a:pPr marL="342900" indent="-342900" algn="just">
              <a:buFont typeface="+mj-lt"/>
              <a:buAutoNum type="arabicPeriod"/>
            </a:pPr>
            <a:r>
              <a:rPr lang="es-MX" sz="1600" dirty="0"/>
              <a:t>Grupo de  Edades de los Usuarios por sexo.</a:t>
            </a:r>
          </a:p>
          <a:p>
            <a:pPr marL="342900" indent="-342900" algn="just">
              <a:buFont typeface="+mj-lt"/>
              <a:buAutoNum type="arabicPeriod"/>
            </a:pPr>
            <a:r>
              <a:rPr lang="es-MX" sz="1600" dirty="0"/>
              <a:t>Pirámide de Edades de los Usuarios por sexo.</a:t>
            </a:r>
          </a:p>
          <a:p>
            <a:pPr marL="342900" indent="-342900" algn="just">
              <a:buFont typeface="+mj-lt"/>
              <a:buAutoNum type="arabicPeriod"/>
            </a:pPr>
            <a:r>
              <a:rPr lang="es-MX" sz="1600" dirty="0"/>
              <a:t>Escolaridad de los Usuarios.</a:t>
            </a:r>
          </a:p>
          <a:p>
            <a:pPr marL="342900" indent="-342900" algn="just">
              <a:buFont typeface="+mj-lt"/>
              <a:buAutoNum type="arabicPeriod"/>
            </a:pPr>
            <a:r>
              <a:rPr lang="es-MX" sz="1600" dirty="0"/>
              <a:t>Escolaridad de los Usuarios por canal de atención.</a:t>
            </a:r>
          </a:p>
          <a:p>
            <a:pPr marL="342900" indent="-342900" algn="just">
              <a:buFont typeface="+mj-lt"/>
              <a:buAutoNum type="arabicPeriod"/>
            </a:pPr>
            <a:r>
              <a:rPr lang="es-MX" sz="1600" dirty="0"/>
              <a:t>Asesoría por Entidad Federativa.</a:t>
            </a:r>
          </a:p>
          <a:p>
            <a:pPr marL="342900" indent="-342900" algn="just">
              <a:buFont typeface="+mj-lt"/>
              <a:buAutoNum type="arabicPeriod"/>
            </a:pPr>
            <a:r>
              <a:rPr lang="es-MX" sz="1600" dirty="0"/>
              <a:t>Evaluación de la atención vía Tel-INAI.</a:t>
            </a:r>
          </a:p>
          <a:p>
            <a:pPr marL="342900" indent="-342900" algn="just">
              <a:buFont typeface="+mj-lt"/>
              <a:buAutoNum type="arabicPeriod"/>
            </a:pPr>
            <a:r>
              <a:rPr lang="es-MX" sz="1600" dirty="0"/>
              <a:t>Evaluación de la atención vía Presencial.</a:t>
            </a:r>
          </a:p>
          <a:p>
            <a:pPr marL="342900" indent="-342900" algn="just">
              <a:buFont typeface="+mj-lt"/>
              <a:buAutoNum type="arabicPeriod"/>
            </a:pPr>
            <a:r>
              <a:rPr lang="es-MX" sz="1600" dirty="0"/>
              <a:t>Anexo Detalle de Servicios por Agente. </a:t>
            </a:r>
          </a:p>
          <a:p>
            <a:pPr marL="342900" indent="-342900" algn="just">
              <a:buFont typeface="+mj-lt"/>
              <a:buAutoNum type="arabicPeriod"/>
            </a:pPr>
            <a:endParaRPr lang="es-MX" sz="1600" dirty="0"/>
          </a:p>
          <a:p>
            <a:pPr marL="342900" indent="-342900" algn="just">
              <a:buFont typeface="+mj-lt"/>
              <a:buAutoNum type="arabicPeriod"/>
            </a:pPr>
            <a:endParaRPr lang="es-MX" sz="1600" dirty="0"/>
          </a:p>
          <a:p>
            <a:pPr marL="342900" indent="-342900" algn="just">
              <a:buFont typeface="+mj-lt"/>
              <a:buAutoNum type="arabicPeriod"/>
            </a:pPr>
            <a:endParaRPr lang="es-MX" sz="1600" dirty="0"/>
          </a:p>
          <a:p>
            <a:pPr marL="342900" indent="-342900" algn="just">
              <a:buFont typeface="+mj-lt"/>
              <a:buAutoNum type="arabicPeriod"/>
            </a:pPr>
            <a:endParaRPr lang="es-MX" sz="1600" dirty="0"/>
          </a:p>
          <a:p>
            <a:pPr marL="342900" indent="-342900" algn="just">
              <a:buFont typeface="+mj-lt"/>
              <a:buAutoNum type="arabicPeriod"/>
            </a:pPr>
            <a:endParaRPr lang="es-MX" sz="1600" dirty="0"/>
          </a:p>
          <a:p>
            <a:pPr marL="342900" indent="-342900" algn="just">
              <a:buFont typeface="+mj-lt"/>
              <a:buAutoNum type="arabicPeriod"/>
            </a:pPr>
            <a:endParaRPr lang="es-MX" sz="1600" dirty="0"/>
          </a:p>
          <a:p>
            <a:pPr marL="342900" indent="-342900" algn="just">
              <a:buFont typeface="+mj-lt"/>
              <a:buAutoNum type="arabicPeriod"/>
            </a:pPr>
            <a:endParaRPr lang="es-MX" sz="1600" dirty="0"/>
          </a:p>
          <a:p>
            <a:pPr marL="342900" indent="-342900" algn="just">
              <a:buFont typeface="+mj-lt"/>
              <a:buAutoNum type="arabicPeriod"/>
            </a:pPr>
            <a:endParaRPr lang="es-MX" sz="1600" dirty="0"/>
          </a:p>
        </p:txBody>
      </p:sp>
      <p:sp>
        <p:nvSpPr>
          <p:cNvPr id="3" name="2 Rectángulo"/>
          <p:cNvSpPr/>
          <p:nvPr/>
        </p:nvSpPr>
        <p:spPr>
          <a:xfrm>
            <a:off x="-5832" y="0"/>
            <a:ext cx="7118799" cy="361637"/>
          </a:xfrm>
          <a:prstGeom prst="rect">
            <a:avLst/>
          </a:prstGeom>
        </p:spPr>
        <p:txBody>
          <a:bodyPr wrap="square">
            <a:spAutoFit/>
          </a:bodyPr>
          <a:lstStyle/>
          <a:p>
            <a:r>
              <a:rPr lang="es-MX" sz="175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Contenido</a:t>
            </a:r>
          </a:p>
        </p:txBody>
      </p:sp>
    </p:spTree>
    <p:extLst>
      <p:ext uri="{BB962C8B-B14F-4D97-AF65-F5344CB8AC3E}">
        <p14:creationId xmlns:p14="http://schemas.microsoft.com/office/powerpoint/2010/main" val="289270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03124" y="528191"/>
            <a:ext cx="3456384" cy="3970318"/>
          </a:xfrm>
          <a:prstGeom prst="rect">
            <a:avLst/>
          </a:prstGeom>
          <a:noFill/>
        </p:spPr>
        <p:txBody>
          <a:bodyPr wrap="square" rtlCol="0">
            <a:spAutoFit/>
          </a:bodyPr>
          <a:lstStyle/>
          <a:p>
            <a:pPr marL="285750" indent="-285750" algn="just">
              <a:buFont typeface="Wingdings" panose="05000000000000000000" pitchFamily="2" charset="2"/>
              <a:buChar char="q"/>
            </a:pPr>
            <a:r>
              <a:rPr lang="es-MX" b="1" dirty="0"/>
              <a:t>En el periodo que se informa, 961 usuarios proporcionaron datos sobre la entidad de donde requirió la consulta (lo que representó el 71.4% de las personas atendidas), en tanto que 384 no proporcionaron información, lo que representó el 28.6%. </a:t>
            </a:r>
          </a:p>
          <a:p>
            <a:pPr marL="285750" indent="-285750" algn="just">
              <a:buFont typeface="Wingdings" panose="05000000000000000000" pitchFamily="2" charset="2"/>
              <a:buChar char="q"/>
            </a:pPr>
            <a:endParaRPr lang="es-MX" b="1" dirty="0"/>
          </a:p>
          <a:p>
            <a:pPr marL="285750" indent="-285750" algn="just">
              <a:buFont typeface="Wingdings" panose="05000000000000000000" pitchFamily="2" charset="2"/>
              <a:buChar char="q"/>
            </a:pPr>
            <a:r>
              <a:rPr lang="es-MX" b="1" dirty="0"/>
              <a:t>41.7 % de los usuarios fue de la Ciudad de México, Estado de México y Jalisco</a:t>
            </a:r>
          </a:p>
          <a:p>
            <a:pPr marL="285750" indent="-285750" algn="just">
              <a:buFont typeface="Wingdings" panose="05000000000000000000" pitchFamily="2" charset="2"/>
              <a:buChar char="q"/>
            </a:pPr>
            <a:endParaRPr lang="es-MX" b="1" dirty="0"/>
          </a:p>
          <a:p>
            <a:pPr marL="285750" indent="-285750" algn="just">
              <a:buFont typeface="Wingdings" panose="05000000000000000000" pitchFamily="2" charset="2"/>
              <a:buChar char="q"/>
            </a:pPr>
            <a:r>
              <a:rPr lang="es-MX" b="1" dirty="0"/>
              <a:t>29.6 % de los usuarios corresponde al resto del país.</a:t>
            </a:r>
          </a:p>
          <a:p>
            <a:pPr algn="just"/>
            <a:endParaRPr lang="es-MX" b="1" dirty="0"/>
          </a:p>
          <a:p>
            <a:pPr marL="285750" indent="-285750" algn="just">
              <a:buFont typeface="Wingdings" panose="05000000000000000000" pitchFamily="2" charset="2"/>
              <a:buChar char="q"/>
            </a:pPr>
            <a:r>
              <a:rPr lang="es-MX" b="1" dirty="0"/>
              <a:t>Los estados de donde se advirtió un uso muy escaso de las consultas del CAS son Colima, Tlaxcala y San Luis Potosí, Baja California Sur y Zacatecas.</a:t>
            </a:r>
          </a:p>
        </p:txBody>
      </p:sp>
      <p:sp>
        <p:nvSpPr>
          <p:cNvPr id="6"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16. Asesoría por Entidad Federativa</a:t>
            </a:r>
          </a:p>
        </p:txBody>
      </p:sp>
      <p:graphicFrame>
        <p:nvGraphicFramePr>
          <p:cNvPr id="3" name="Tabla 2"/>
          <p:cNvGraphicFramePr>
            <a:graphicFrameLocks noGrp="1"/>
          </p:cNvGraphicFramePr>
          <p:nvPr>
            <p:extLst>
              <p:ext uri="{D42A27DB-BD31-4B8C-83A1-F6EECF244321}">
                <p14:modId xmlns:p14="http://schemas.microsoft.com/office/powerpoint/2010/main" val="3859481483"/>
              </p:ext>
            </p:extLst>
          </p:nvPr>
        </p:nvGraphicFramePr>
        <p:xfrm>
          <a:off x="344216" y="528192"/>
          <a:ext cx="3158908" cy="4318134"/>
        </p:xfrm>
        <a:graphic>
          <a:graphicData uri="http://schemas.openxmlformats.org/drawingml/2006/table">
            <a:tbl>
              <a:tblPr/>
              <a:tblGrid>
                <a:gridCol w="1583439">
                  <a:extLst>
                    <a:ext uri="{9D8B030D-6E8A-4147-A177-3AD203B41FA5}">
                      <a16:colId xmlns:a16="http://schemas.microsoft.com/office/drawing/2014/main" val="3747977834"/>
                    </a:ext>
                  </a:extLst>
                </a:gridCol>
                <a:gridCol w="1264625">
                  <a:extLst>
                    <a:ext uri="{9D8B030D-6E8A-4147-A177-3AD203B41FA5}">
                      <a16:colId xmlns:a16="http://schemas.microsoft.com/office/drawing/2014/main" val="1351015820"/>
                    </a:ext>
                  </a:extLst>
                </a:gridCol>
                <a:gridCol w="310844">
                  <a:extLst>
                    <a:ext uri="{9D8B030D-6E8A-4147-A177-3AD203B41FA5}">
                      <a16:colId xmlns:a16="http://schemas.microsoft.com/office/drawing/2014/main" val="3014719032"/>
                    </a:ext>
                  </a:extLst>
                </a:gridCol>
              </a:tblGrid>
              <a:tr h="127789">
                <a:tc>
                  <a:txBody>
                    <a:bodyPr/>
                    <a:lstStyle/>
                    <a:p>
                      <a:pPr algn="ctr" fontAlgn="ctr"/>
                      <a:r>
                        <a:rPr lang="es-MX" sz="600" b="1" i="0" u="none" strike="noStrike" dirty="0">
                          <a:solidFill>
                            <a:srgbClr val="000000"/>
                          </a:solidFill>
                          <a:effectLst/>
                          <a:latin typeface="Calibri" panose="020F0502020204030204" pitchFamily="34" charset="0"/>
                        </a:rPr>
                        <a:t>Estados de la República</a:t>
                      </a:r>
                    </a:p>
                  </a:txBody>
                  <a:tcPr marL="0" marR="0" marT="0"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Solicitantes de Servicios</a:t>
                      </a:r>
                    </a:p>
                  </a:txBody>
                  <a:tcPr marL="0" marR="0" marT="0"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a:t>
                      </a:r>
                    </a:p>
                  </a:txBody>
                  <a:tcPr marL="0" marR="0" marT="0"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1524328120"/>
                  </a:ext>
                </a:extLst>
              </a:tr>
              <a:tr h="121980">
                <a:tc>
                  <a:txBody>
                    <a:bodyPr/>
                    <a:lstStyle/>
                    <a:p>
                      <a:pPr algn="l" fontAlgn="ctr"/>
                      <a:r>
                        <a:rPr lang="es-MX" sz="600" b="1" i="0" u="none" strike="noStrike">
                          <a:solidFill>
                            <a:srgbClr val="000000"/>
                          </a:solidFill>
                          <a:effectLst/>
                          <a:latin typeface="Calibri" panose="020F0502020204030204" pitchFamily="34" charset="0"/>
                        </a:rPr>
                        <a:t>Ciudad de México</a:t>
                      </a:r>
                    </a:p>
                  </a:txBody>
                  <a:tcPr marL="0" marR="0" marT="0"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351</a:t>
                      </a:r>
                    </a:p>
                  </a:txBody>
                  <a:tcPr marL="0" marR="0" marT="0"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26.1</a:t>
                      </a:r>
                    </a:p>
                  </a:txBody>
                  <a:tcPr marL="0" marR="0" marT="0" marB="0" anchor="ctr">
                    <a:lnL>
                      <a:noFill/>
                    </a:lnL>
                    <a:lnR>
                      <a:noFill/>
                    </a:lnR>
                    <a:lnT w="19050" cap="flat" cmpd="sng" algn="ctr">
                      <a:solidFill>
                        <a:srgbClr val="00B0F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4024279"/>
                  </a:ext>
                </a:extLst>
              </a:tr>
              <a:tr h="116172">
                <a:tc>
                  <a:txBody>
                    <a:bodyPr/>
                    <a:lstStyle/>
                    <a:p>
                      <a:pPr algn="l" fontAlgn="ctr"/>
                      <a:r>
                        <a:rPr lang="es-MX" sz="600" b="1" i="0" u="none" strike="noStrike">
                          <a:solidFill>
                            <a:srgbClr val="000000"/>
                          </a:solidFill>
                          <a:effectLst/>
                          <a:latin typeface="Calibri" panose="020F0502020204030204" pitchFamily="34" charset="0"/>
                        </a:rPr>
                        <a:t>Estado de México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161</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728559900"/>
                  </a:ext>
                </a:extLst>
              </a:tr>
              <a:tr h="116172">
                <a:tc>
                  <a:txBody>
                    <a:bodyPr/>
                    <a:lstStyle/>
                    <a:p>
                      <a:pPr algn="l" fontAlgn="ctr"/>
                      <a:r>
                        <a:rPr lang="es-MX" sz="600" b="1" i="0" u="none" strike="noStrike">
                          <a:solidFill>
                            <a:srgbClr val="000000"/>
                          </a:solidFill>
                          <a:effectLst/>
                          <a:latin typeface="Calibri" panose="020F0502020204030204" pitchFamily="34" charset="0"/>
                        </a:rPr>
                        <a:t>Jalisco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48</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3.6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264266904"/>
                  </a:ext>
                </a:extLst>
              </a:tr>
              <a:tr h="217264">
                <a:tc>
                  <a:txBody>
                    <a:bodyPr/>
                    <a:lstStyle/>
                    <a:p>
                      <a:pPr algn="l" fontAlgn="ctr"/>
                      <a:r>
                        <a:rPr lang="es-MX" sz="600" b="1" i="0" u="none" strike="noStrike">
                          <a:solidFill>
                            <a:srgbClr val="000000"/>
                          </a:solidFill>
                          <a:effectLst/>
                          <a:latin typeface="Calibri" panose="020F0502020204030204" pitchFamily="34" charset="0"/>
                        </a:rPr>
                        <a:t>Veracruz de Ignacio de la Llave</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38</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41777807"/>
                  </a:ext>
                </a:extLst>
              </a:tr>
              <a:tr h="116172">
                <a:tc>
                  <a:txBody>
                    <a:bodyPr/>
                    <a:lstStyle/>
                    <a:p>
                      <a:pPr algn="l" fontAlgn="ctr"/>
                      <a:r>
                        <a:rPr lang="es-MX" sz="600" b="1" i="0" u="none" strike="noStrike">
                          <a:solidFill>
                            <a:srgbClr val="000000"/>
                          </a:solidFill>
                          <a:effectLst/>
                          <a:latin typeface="Calibri" panose="020F0502020204030204" pitchFamily="34" charset="0"/>
                        </a:rPr>
                        <a:t>Nuevo León</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47</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3.5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575268457"/>
                  </a:ext>
                </a:extLst>
              </a:tr>
              <a:tr h="116172">
                <a:tc>
                  <a:txBody>
                    <a:bodyPr/>
                    <a:lstStyle/>
                    <a:p>
                      <a:pPr algn="l" fontAlgn="ctr"/>
                      <a:r>
                        <a:rPr lang="es-MX" sz="600" b="1" i="0" u="none" strike="noStrike">
                          <a:solidFill>
                            <a:srgbClr val="000000"/>
                          </a:solidFill>
                          <a:effectLst/>
                          <a:latin typeface="Calibri" panose="020F0502020204030204" pitchFamily="34" charset="0"/>
                        </a:rPr>
                        <a:t>Puebla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38</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23565856"/>
                  </a:ext>
                </a:extLst>
              </a:tr>
              <a:tr h="116172">
                <a:tc>
                  <a:txBody>
                    <a:bodyPr/>
                    <a:lstStyle/>
                    <a:p>
                      <a:pPr algn="l" fontAlgn="ctr"/>
                      <a:r>
                        <a:rPr lang="es-MX" sz="600" b="1" i="0" u="none" strike="noStrike">
                          <a:solidFill>
                            <a:srgbClr val="000000"/>
                          </a:solidFill>
                          <a:effectLst/>
                          <a:latin typeface="Calibri" panose="020F0502020204030204" pitchFamily="34" charset="0"/>
                        </a:rPr>
                        <a:t>Guanajuato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257866743"/>
                  </a:ext>
                </a:extLst>
              </a:tr>
              <a:tr h="116172">
                <a:tc>
                  <a:txBody>
                    <a:bodyPr/>
                    <a:lstStyle/>
                    <a:p>
                      <a:pPr algn="l" fontAlgn="ctr"/>
                      <a:r>
                        <a:rPr lang="es-MX" sz="600" b="1" i="0" u="none" strike="noStrike">
                          <a:solidFill>
                            <a:srgbClr val="000000"/>
                          </a:solidFill>
                          <a:effectLst/>
                          <a:latin typeface="Calibri" panose="020F0502020204030204" pitchFamily="34" charset="0"/>
                        </a:rPr>
                        <a:t>Baja California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15</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2854819"/>
                  </a:ext>
                </a:extLst>
              </a:tr>
              <a:tr h="116172">
                <a:tc>
                  <a:txBody>
                    <a:bodyPr/>
                    <a:lstStyle/>
                    <a:p>
                      <a:pPr algn="l" fontAlgn="ctr"/>
                      <a:r>
                        <a:rPr lang="es-MX" sz="600" b="1" i="0" u="none" strike="noStrike">
                          <a:solidFill>
                            <a:srgbClr val="000000"/>
                          </a:solidFill>
                          <a:effectLst/>
                          <a:latin typeface="Calibri" panose="020F0502020204030204" pitchFamily="34" charset="0"/>
                        </a:rPr>
                        <a:t>Morelos</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24</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1.8</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06398076"/>
                  </a:ext>
                </a:extLst>
              </a:tr>
              <a:tr h="116172">
                <a:tc>
                  <a:txBody>
                    <a:bodyPr/>
                    <a:lstStyle/>
                    <a:p>
                      <a:pPr algn="l" fontAlgn="ctr"/>
                      <a:r>
                        <a:rPr lang="es-MX" sz="600" b="1" i="0" u="none" strike="noStrike">
                          <a:solidFill>
                            <a:srgbClr val="000000"/>
                          </a:solidFill>
                          <a:effectLst/>
                          <a:latin typeface="Calibri" panose="020F0502020204030204" pitchFamily="34" charset="0"/>
                        </a:rPr>
                        <a:t>Sinaloa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13</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372567140"/>
                  </a:ext>
                </a:extLst>
              </a:tr>
              <a:tr h="116172">
                <a:tc>
                  <a:txBody>
                    <a:bodyPr/>
                    <a:lstStyle/>
                    <a:p>
                      <a:pPr algn="l" fontAlgn="ctr"/>
                      <a:r>
                        <a:rPr lang="es-MX" sz="600" b="1" i="0" u="none" strike="noStrike">
                          <a:solidFill>
                            <a:srgbClr val="000000"/>
                          </a:solidFill>
                          <a:effectLst/>
                          <a:latin typeface="Calibri" panose="020F0502020204030204" pitchFamily="34" charset="0"/>
                        </a:rPr>
                        <a:t>Michoacán de Ocampo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10</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89517368"/>
                  </a:ext>
                </a:extLst>
              </a:tr>
              <a:tr h="116172">
                <a:tc>
                  <a:txBody>
                    <a:bodyPr/>
                    <a:lstStyle/>
                    <a:p>
                      <a:pPr algn="l" fontAlgn="ctr"/>
                      <a:r>
                        <a:rPr lang="es-MX" sz="600" b="1" i="0" u="none" strike="noStrike">
                          <a:solidFill>
                            <a:srgbClr val="000000"/>
                          </a:solidFill>
                          <a:effectLst/>
                          <a:latin typeface="Calibri" panose="020F0502020204030204" pitchFamily="34" charset="0"/>
                        </a:rPr>
                        <a:t>Hidalgo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05253417"/>
                  </a:ext>
                </a:extLst>
              </a:tr>
              <a:tr h="116172">
                <a:tc>
                  <a:txBody>
                    <a:bodyPr/>
                    <a:lstStyle/>
                    <a:p>
                      <a:pPr algn="l" fontAlgn="ctr"/>
                      <a:r>
                        <a:rPr lang="es-MX" sz="600" b="1" i="0" u="none" strike="noStrike">
                          <a:solidFill>
                            <a:srgbClr val="000000"/>
                          </a:solidFill>
                          <a:effectLst/>
                          <a:latin typeface="Calibri" panose="020F0502020204030204" pitchFamily="34" charset="0"/>
                        </a:rPr>
                        <a:t>Tabasco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23</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197740655"/>
                  </a:ext>
                </a:extLst>
              </a:tr>
              <a:tr h="116172">
                <a:tc>
                  <a:txBody>
                    <a:bodyPr/>
                    <a:lstStyle/>
                    <a:p>
                      <a:pPr algn="l" fontAlgn="ctr"/>
                      <a:r>
                        <a:rPr lang="es-MX" sz="600" b="1" i="0" u="none" strike="noStrike">
                          <a:solidFill>
                            <a:srgbClr val="000000"/>
                          </a:solidFill>
                          <a:effectLst/>
                          <a:latin typeface="Calibri" panose="020F0502020204030204" pitchFamily="34" charset="0"/>
                        </a:rPr>
                        <a:t>Queretaro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10</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98781167"/>
                  </a:ext>
                </a:extLst>
              </a:tr>
              <a:tr h="116172">
                <a:tc>
                  <a:txBody>
                    <a:bodyPr/>
                    <a:lstStyle/>
                    <a:p>
                      <a:pPr algn="l" fontAlgn="ctr"/>
                      <a:r>
                        <a:rPr lang="es-MX" sz="600" b="1" i="0" u="none" strike="noStrike">
                          <a:solidFill>
                            <a:srgbClr val="000000"/>
                          </a:solidFill>
                          <a:effectLst/>
                          <a:latin typeface="Calibri" panose="020F0502020204030204" pitchFamily="34" charset="0"/>
                        </a:rPr>
                        <a:t>Tamaulipas</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26</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61151159"/>
                  </a:ext>
                </a:extLst>
              </a:tr>
              <a:tr h="116172">
                <a:tc>
                  <a:txBody>
                    <a:bodyPr/>
                    <a:lstStyle/>
                    <a:p>
                      <a:pPr algn="l" fontAlgn="ctr"/>
                      <a:r>
                        <a:rPr lang="es-MX" sz="600" b="1" i="0" u="none" strike="noStrike">
                          <a:solidFill>
                            <a:srgbClr val="000000"/>
                          </a:solidFill>
                          <a:effectLst/>
                          <a:latin typeface="Calibri" panose="020F0502020204030204" pitchFamily="34" charset="0"/>
                        </a:rPr>
                        <a:t>Coahuila de Zaragoza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50533328"/>
                  </a:ext>
                </a:extLst>
              </a:tr>
              <a:tr h="116172">
                <a:tc>
                  <a:txBody>
                    <a:bodyPr/>
                    <a:lstStyle/>
                    <a:p>
                      <a:pPr algn="l" fontAlgn="ctr"/>
                      <a:r>
                        <a:rPr lang="es-MX" sz="600" b="1" i="0" u="none" strike="noStrike">
                          <a:solidFill>
                            <a:srgbClr val="000000"/>
                          </a:solidFill>
                          <a:effectLst/>
                          <a:latin typeface="Calibri" panose="020F0502020204030204" pitchFamily="34" charset="0"/>
                        </a:rPr>
                        <a:t>Zacatecas</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79185465"/>
                  </a:ext>
                </a:extLst>
              </a:tr>
              <a:tr h="116172">
                <a:tc>
                  <a:txBody>
                    <a:bodyPr/>
                    <a:lstStyle/>
                    <a:p>
                      <a:pPr algn="l" fontAlgn="ctr"/>
                      <a:r>
                        <a:rPr lang="es-MX" sz="600" b="1" i="0" u="none" strike="noStrike">
                          <a:solidFill>
                            <a:srgbClr val="000000"/>
                          </a:solidFill>
                          <a:effectLst/>
                          <a:latin typeface="Calibri" panose="020F0502020204030204" pitchFamily="34" charset="0"/>
                        </a:rPr>
                        <a:t>Chihuahua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13</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06609694"/>
                  </a:ext>
                </a:extLst>
              </a:tr>
              <a:tr h="116172">
                <a:tc>
                  <a:txBody>
                    <a:bodyPr/>
                    <a:lstStyle/>
                    <a:p>
                      <a:pPr algn="l" fontAlgn="ctr"/>
                      <a:r>
                        <a:rPr lang="es-MX" sz="600" b="1" i="0" u="none" strike="noStrike">
                          <a:solidFill>
                            <a:srgbClr val="000000"/>
                          </a:solidFill>
                          <a:effectLst/>
                          <a:latin typeface="Calibri" panose="020F0502020204030204" pitchFamily="34" charset="0"/>
                        </a:rPr>
                        <a:t>Aguascalientes</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9</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44863928"/>
                  </a:ext>
                </a:extLst>
              </a:tr>
              <a:tr h="116172">
                <a:tc>
                  <a:txBody>
                    <a:bodyPr/>
                    <a:lstStyle/>
                    <a:p>
                      <a:pPr algn="l" fontAlgn="ctr"/>
                      <a:r>
                        <a:rPr lang="es-MX" sz="600" b="1" i="0" u="none" strike="noStrike">
                          <a:solidFill>
                            <a:srgbClr val="000000"/>
                          </a:solidFill>
                          <a:effectLst/>
                          <a:latin typeface="Calibri" panose="020F0502020204030204" pitchFamily="34" charset="0"/>
                        </a:rPr>
                        <a:t>Sonora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6</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0.4</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38252052"/>
                  </a:ext>
                </a:extLst>
              </a:tr>
              <a:tr h="116172">
                <a:tc>
                  <a:txBody>
                    <a:bodyPr/>
                    <a:lstStyle/>
                    <a:p>
                      <a:pPr algn="l" fontAlgn="ctr"/>
                      <a:r>
                        <a:rPr lang="es-MX" sz="600" b="1" i="0" u="none" strike="noStrike">
                          <a:solidFill>
                            <a:srgbClr val="000000"/>
                          </a:solidFill>
                          <a:effectLst/>
                          <a:latin typeface="Calibri" panose="020F0502020204030204" pitchFamily="34" charset="0"/>
                        </a:rPr>
                        <a:t>Oaxaca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8</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322510013"/>
                  </a:ext>
                </a:extLst>
              </a:tr>
              <a:tr h="116172">
                <a:tc>
                  <a:txBody>
                    <a:bodyPr/>
                    <a:lstStyle/>
                    <a:p>
                      <a:pPr algn="l" fontAlgn="ctr"/>
                      <a:r>
                        <a:rPr lang="es-MX" sz="600" b="1" i="0" u="none" strike="noStrike">
                          <a:solidFill>
                            <a:srgbClr val="000000"/>
                          </a:solidFill>
                          <a:effectLst/>
                          <a:latin typeface="Calibri" panose="020F0502020204030204" pitchFamily="34" charset="0"/>
                        </a:rPr>
                        <a:t>Chiapas</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18</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27501476"/>
                  </a:ext>
                </a:extLst>
              </a:tr>
              <a:tr h="116172">
                <a:tc>
                  <a:txBody>
                    <a:bodyPr/>
                    <a:lstStyle/>
                    <a:p>
                      <a:pPr algn="l" fontAlgn="ctr"/>
                      <a:r>
                        <a:rPr lang="es-MX" sz="600" b="1" i="0" u="none" strike="noStrike">
                          <a:solidFill>
                            <a:srgbClr val="000000"/>
                          </a:solidFill>
                          <a:effectLst/>
                          <a:latin typeface="Calibri" panose="020F0502020204030204" pitchFamily="34" charset="0"/>
                        </a:rPr>
                        <a:t>Quintana Roo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6</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0.4</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89696443"/>
                  </a:ext>
                </a:extLst>
              </a:tr>
              <a:tr h="116172">
                <a:tc>
                  <a:txBody>
                    <a:bodyPr/>
                    <a:lstStyle/>
                    <a:p>
                      <a:pPr algn="l" fontAlgn="ctr"/>
                      <a:r>
                        <a:rPr lang="es-MX" sz="600" b="1" i="0" u="none" strike="noStrike">
                          <a:solidFill>
                            <a:srgbClr val="000000"/>
                          </a:solidFill>
                          <a:effectLst/>
                          <a:latin typeface="Calibri" panose="020F0502020204030204" pitchFamily="34" charset="0"/>
                        </a:rPr>
                        <a:t>Yucatan</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6</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0.4</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65314993"/>
                  </a:ext>
                </a:extLst>
              </a:tr>
              <a:tr h="116172">
                <a:tc>
                  <a:txBody>
                    <a:bodyPr/>
                    <a:lstStyle/>
                    <a:p>
                      <a:pPr algn="l" fontAlgn="ctr"/>
                      <a:r>
                        <a:rPr lang="es-MX" sz="600" b="1" i="0" u="none" strike="noStrike">
                          <a:solidFill>
                            <a:srgbClr val="000000"/>
                          </a:solidFill>
                          <a:effectLst/>
                          <a:latin typeface="Calibri" panose="020F0502020204030204" pitchFamily="34" charset="0"/>
                        </a:rPr>
                        <a:t>Extranjero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4</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0.3</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916000"/>
                  </a:ext>
                </a:extLst>
              </a:tr>
              <a:tr h="116172">
                <a:tc>
                  <a:txBody>
                    <a:bodyPr/>
                    <a:lstStyle/>
                    <a:p>
                      <a:pPr algn="l" fontAlgn="ctr"/>
                      <a:r>
                        <a:rPr lang="es-MX" sz="600" b="1" i="0" u="none" strike="noStrike">
                          <a:solidFill>
                            <a:srgbClr val="000000"/>
                          </a:solidFill>
                          <a:effectLst/>
                          <a:latin typeface="Calibri" panose="020F0502020204030204" pitchFamily="34" charset="0"/>
                        </a:rPr>
                        <a:t>Guerrero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752321150"/>
                  </a:ext>
                </a:extLst>
              </a:tr>
              <a:tr h="116172">
                <a:tc>
                  <a:txBody>
                    <a:bodyPr/>
                    <a:lstStyle/>
                    <a:p>
                      <a:pPr algn="l" fontAlgn="ctr"/>
                      <a:r>
                        <a:rPr lang="es-MX" sz="600" b="1" i="0" u="none" strike="noStrike">
                          <a:solidFill>
                            <a:srgbClr val="000000"/>
                          </a:solidFill>
                          <a:effectLst/>
                          <a:latin typeface="Calibri" panose="020F0502020204030204" pitchFamily="34" charset="0"/>
                        </a:rPr>
                        <a:t>Durango</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5</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0.4</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240200463"/>
                  </a:ext>
                </a:extLst>
              </a:tr>
              <a:tr h="116172">
                <a:tc>
                  <a:txBody>
                    <a:bodyPr/>
                    <a:lstStyle/>
                    <a:p>
                      <a:pPr algn="l" fontAlgn="ctr"/>
                      <a:r>
                        <a:rPr lang="es-MX" sz="600" b="1" i="0" u="none" strike="noStrike">
                          <a:solidFill>
                            <a:srgbClr val="000000"/>
                          </a:solidFill>
                          <a:effectLst/>
                          <a:latin typeface="Calibri" panose="020F0502020204030204" pitchFamily="34" charset="0"/>
                        </a:rPr>
                        <a:t>Nayarit</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59123254"/>
                  </a:ext>
                </a:extLst>
              </a:tr>
              <a:tr h="116172">
                <a:tc>
                  <a:txBody>
                    <a:bodyPr/>
                    <a:lstStyle/>
                    <a:p>
                      <a:pPr algn="l" fontAlgn="ctr"/>
                      <a:r>
                        <a:rPr lang="es-MX" sz="600" b="1" i="0" u="none" strike="noStrike">
                          <a:solidFill>
                            <a:srgbClr val="000000"/>
                          </a:solidFill>
                          <a:effectLst/>
                          <a:latin typeface="Calibri" panose="020F0502020204030204" pitchFamily="34" charset="0"/>
                        </a:rPr>
                        <a:t>Campeche</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10</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705284899"/>
                  </a:ext>
                </a:extLst>
              </a:tr>
              <a:tr h="116172">
                <a:tc>
                  <a:txBody>
                    <a:bodyPr/>
                    <a:lstStyle/>
                    <a:p>
                      <a:pPr algn="l" fontAlgn="ctr"/>
                      <a:r>
                        <a:rPr lang="es-MX" sz="600" b="1" i="0" u="none" strike="noStrike">
                          <a:solidFill>
                            <a:srgbClr val="000000"/>
                          </a:solidFill>
                          <a:effectLst/>
                          <a:latin typeface="Calibri" panose="020F0502020204030204" pitchFamily="34" charset="0"/>
                        </a:rPr>
                        <a:t>Baja California Sur</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76754049"/>
                  </a:ext>
                </a:extLst>
              </a:tr>
              <a:tr h="116172">
                <a:tc>
                  <a:txBody>
                    <a:bodyPr/>
                    <a:lstStyle/>
                    <a:p>
                      <a:pPr algn="l" fontAlgn="ctr"/>
                      <a:r>
                        <a:rPr lang="es-MX" sz="600" b="1" i="0" u="none" strike="noStrike">
                          <a:solidFill>
                            <a:srgbClr val="000000"/>
                          </a:solidFill>
                          <a:effectLst/>
                          <a:latin typeface="Calibri" panose="020F0502020204030204" pitchFamily="34" charset="0"/>
                        </a:rPr>
                        <a:t>Colima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7</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872282423"/>
                  </a:ext>
                </a:extLst>
              </a:tr>
              <a:tr h="116172">
                <a:tc>
                  <a:txBody>
                    <a:bodyPr/>
                    <a:lstStyle/>
                    <a:p>
                      <a:pPr algn="l" fontAlgn="ctr"/>
                      <a:r>
                        <a:rPr lang="es-MX" sz="600" b="1" i="0" u="none" strike="noStrike">
                          <a:solidFill>
                            <a:srgbClr val="000000"/>
                          </a:solidFill>
                          <a:effectLst/>
                          <a:latin typeface="Calibri" panose="020F0502020204030204" pitchFamily="34" charset="0"/>
                        </a:rPr>
                        <a:t>Tlaxcala</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79254109"/>
                  </a:ext>
                </a:extLst>
              </a:tr>
              <a:tr h="116172">
                <a:tc>
                  <a:txBody>
                    <a:bodyPr/>
                    <a:lstStyle/>
                    <a:p>
                      <a:pPr algn="l" fontAlgn="ctr"/>
                      <a:r>
                        <a:rPr lang="es-MX" sz="600" b="1" i="0" u="none" strike="noStrike">
                          <a:solidFill>
                            <a:srgbClr val="000000"/>
                          </a:solidFill>
                          <a:effectLst/>
                          <a:latin typeface="Calibri" panose="020F0502020204030204" pitchFamily="34" charset="0"/>
                        </a:rPr>
                        <a:t>San Luis Potosi</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7</a:t>
                      </a:r>
                    </a:p>
                  </a:txBody>
                  <a:tcPr marL="0" marR="0" marT="0" marB="0" anchor="ctr">
                    <a:lnL>
                      <a:noFill/>
                    </a:lnL>
                    <a:lnR>
                      <a:noFill/>
                    </a:lnR>
                    <a:lnT>
                      <a:noFill/>
                    </a:lnT>
                    <a:lnB>
                      <a:noFill/>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0.5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69204526"/>
                  </a:ext>
                </a:extLst>
              </a:tr>
              <a:tr h="121980">
                <a:tc>
                  <a:txBody>
                    <a:bodyPr/>
                    <a:lstStyle/>
                    <a:p>
                      <a:pPr algn="l" fontAlgn="ctr"/>
                      <a:r>
                        <a:rPr lang="es-MX" sz="600" b="1" i="0" u="none" strike="noStrike">
                          <a:solidFill>
                            <a:srgbClr val="000000"/>
                          </a:solidFill>
                          <a:effectLst/>
                          <a:latin typeface="Calibri" panose="020F0502020204030204" pitchFamily="34" charset="0"/>
                        </a:rPr>
                        <a:t>NP</a:t>
                      </a:r>
                    </a:p>
                  </a:txBody>
                  <a:tcPr marL="0" marR="0" marT="0"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384</a:t>
                      </a:r>
                    </a:p>
                  </a:txBody>
                  <a:tcPr marL="0" marR="0" marT="0"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28.6</a:t>
                      </a:r>
                    </a:p>
                  </a:txBody>
                  <a:tcPr marL="0" marR="0" marT="0" marB="0" anchor="ctr">
                    <a:lnL>
                      <a:noFill/>
                    </a:lnL>
                    <a:lnR>
                      <a:noFill/>
                    </a:lnR>
                    <a:lnT>
                      <a:noFill/>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3824187140"/>
                  </a:ext>
                </a:extLst>
              </a:tr>
              <a:tr h="127789">
                <a:tc>
                  <a:txBody>
                    <a:bodyPr/>
                    <a:lstStyle/>
                    <a:p>
                      <a:pPr algn="ctr" fontAlgn="ctr"/>
                      <a:r>
                        <a:rPr lang="es-MX" sz="600" b="1" i="0" u="none" strike="noStrike">
                          <a:solidFill>
                            <a:srgbClr val="000000"/>
                          </a:solidFill>
                          <a:effectLst/>
                          <a:latin typeface="Calibri" panose="020F0502020204030204" pitchFamily="34" charset="0"/>
                        </a:rPr>
                        <a:t>Total</a:t>
                      </a:r>
                    </a:p>
                  </a:txBody>
                  <a:tcPr marL="0" marR="0" marT="0"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600" b="1" i="0" u="none" strike="noStrike">
                          <a:solidFill>
                            <a:srgbClr val="000000"/>
                          </a:solidFill>
                          <a:effectLst/>
                          <a:latin typeface="Calibri" panose="020F0502020204030204" pitchFamily="34" charset="0"/>
                        </a:rPr>
                        <a:t>1,345</a:t>
                      </a:r>
                    </a:p>
                  </a:txBody>
                  <a:tcPr marL="0" marR="0" marT="0"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tc>
                  <a:txBody>
                    <a:bodyPr/>
                    <a:lstStyle/>
                    <a:p>
                      <a:pPr algn="ctr" fontAlgn="ctr"/>
                      <a:r>
                        <a:rPr lang="es-MX" sz="600" b="1" i="0" u="none" strike="noStrike" dirty="0">
                          <a:solidFill>
                            <a:srgbClr val="000000"/>
                          </a:solidFill>
                          <a:effectLst/>
                          <a:latin typeface="Calibri" panose="020F0502020204030204" pitchFamily="34" charset="0"/>
                        </a:rPr>
                        <a:t>100</a:t>
                      </a:r>
                    </a:p>
                  </a:txBody>
                  <a:tcPr marL="0" marR="0" marT="0" marB="0" anchor="ctr">
                    <a:lnL>
                      <a:noFill/>
                    </a:lnL>
                    <a:lnR>
                      <a:noFill/>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val="562647495"/>
                  </a:ext>
                </a:extLst>
              </a:tr>
            </a:tbl>
          </a:graphicData>
        </a:graphic>
      </p:graphicFrame>
    </p:spTree>
    <p:extLst>
      <p:ext uri="{BB962C8B-B14F-4D97-AF65-F5344CB8AC3E}">
        <p14:creationId xmlns:p14="http://schemas.microsoft.com/office/powerpoint/2010/main" val="1290423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832"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17. Evaluación de la atención vía Tel-INAI</a:t>
            </a:r>
          </a:p>
        </p:txBody>
      </p:sp>
      <p:sp>
        <p:nvSpPr>
          <p:cNvPr id="5" name="7 Rectángulo"/>
          <p:cNvSpPr/>
          <p:nvPr/>
        </p:nvSpPr>
        <p:spPr>
          <a:xfrm>
            <a:off x="218084" y="2715721"/>
            <a:ext cx="6750867" cy="2277547"/>
          </a:xfrm>
          <a:prstGeom prst="rect">
            <a:avLst/>
          </a:prstGeom>
        </p:spPr>
        <p:txBody>
          <a:bodyPr wrap="square">
            <a:spAutoFit/>
          </a:bodyPr>
          <a:lstStyle/>
          <a:p>
            <a:pPr marL="285750" indent="-285750" algn="just">
              <a:buFont typeface="Wingdings" panose="05000000000000000000" pitchFamily="2" charset="2"/>
              <a:buChar char="q"/>
            </a:pPr>
            <a:r>
              <a:rPr lang="es-MX" b="1" dirty="0"/>
              <a:t>La calificación promedio que los usuarios dieron a las asesorías recibidas vía Tel-INAI, fue de 9.8 en una escala de 0 a 10.</a:t>
            </a:r>
          </a:p>
          <a:p>
            <a:pPr marL="285750" indent="-285750" algn="just">
              <a:buFont typeface="Wingdings" panose="05000000000000000000" pitchFamily="2" charset="2"/>
              <a:buChar char="q"/>
            </a:pPr>
            <a:endParaRPr lang="es-MX" sz="1000" b="1" dirty="0"/>
          </a:p>
          <a:p>
            <a:pPr marL="285750" indent="-285750" algn="just">
              <a:buFont typeface="Wingdings" panose="05000000000000000000" pitchFamily="2" charset="2"/>
              <a:buChar char="q"/>
            </a:pPr>
            <a:r>
              <a:rPr lang="es-MX" b="1" dirty="0"/>
              <a:t>La calificación sobre la atención recibida y la amabilidad resultó de 9.9 en una escala de 0 a 10.</a:t>
            </a:r>
          </a:p>
          <a:p>
            <a:pPr algn="just"/>
            <a:endParaRPr lang="es-MX" sz="1000" b="1" dirty="0"/>
          </a:p>
          <a:p>
            <a:pPr marL="285750" indent="-285750" algn="just">
              <a:buFont typeface="Wingdings" panose="05000000000000000000" pitchFamily="2" charset="2"/>
              <a:buChar char="q"/>
            </a:pPr>
            <a:r>
              <a:rPr lang="es-MX" b="1" dirty="0"/>
              <a:t>La pregunta sobre si considera que la asesoría fue suficiente y la preparación del asesor obtuvieron una calificación de 9.9.</a:t>
            </a:r>
          </a:p>
          <a:p>
            <a:pPr marL="285750" indent="-285750" algn="just">
              <a:buFont typeface="Wingdings" panose="05000000000000000000" pitchFamily="2" charset="2"/>
              <a:buChar char="q"/>
            </a:pPr>
            <a:endParaRPr lang="es-MX" b="1" dirty="0"/>
          </a:p>
          <a:p>
            <a:pPr marL="285750" indent="-285750" algn="just">
              <a:buFont typeface="Wingdings" panose="05000000000000000000" pitchFamily="2" charset="2"/>
              <a:buChar char="q"/>
            </a:pPr>
            <a:r>
              <a:rPr lang="es-MX" b="1" dirty="0"/>
              <a:t>Mientras que el tiempo en espera para ser atendido, obtuvo una calificación de 9.7 </a:t>
            </a:r>
          </a:p>
          <a:p>
            <a:pPr marL="285750" indent="-285750" algn="just">
              <a:buFont typeface="Wingdings" panose="05000000000000000000" pitchFamily="2" charset="2"/>
              <a:buChar char="q"/>
            </a:pPr>
            <a:endParaRPr lang="es-MX" sz="1000" b="1" dirty="0"/>
          </a:p>
        </p:txBody>
      </p:sp>
      <p:graphicFrame>
        <p:nvGraphicFramePr>
          <p:cNvPr id="4" name="Tabla 3"/>
          <p:cNvGraphicFramePr>
            <a:graphicFrameLocks noGrp="1"/>
          </p:cNvGraphicFramePr>
          <p:nvPr>
            <p:extLst>
              <p:ext uri="{D42A27DB-BD31-4B8C-83A1-F6EECF244321}">
                <p14:modId xmlns:p14="http://schemas.microsoft.com/office/powerpoint/2010/main" val="3955111590"/>
              </p:ext>
            </p:extLst>
          </p:nvPr>
        </p:nvGraphicFramePr>
        <p:xfrm>
          <a:off x="358775" y="600202"/>
          <a:ext cx="6451600" cy="2016219"/>
        </p:xfrm>
        <a:graphic>
          <a:graphicData uri="http://schemas.openxmlformats.org/drawingml/2006/table">
            <a:tbl>
              <a:tblPr/>
              <a:tblGrid>
                <a:gridCol w="263208">
                  <a:extLst>
                    <a:ext uri="{9D8B030D-6E8A-4147-A177-3AD203B41FA5}">
                      <a16:colId xmlns:a16="http://schemas.microsoft.com/office/drawing/2014/main" val="1678817470"/>
                    </a:ext>
                  </a:extLst>
                </a:gridCol>
                <a:gridCol w="5300063">
                  <a:extLst>
                    <a:ext uri="{9D8B030D-6E8A-4147-A177-3AD203B41FA5}">
                      <a16:colId xmlns:a16="http://schemas.microsoft.com/office/drawing/2014/main" val="556613657"/>
                    </a:ext>
                  </a:extLst>
                </a:gridCol>
                <a:gridCol w="888329">
                  <a:extLst>
                    <a:ext uri="{9D8B030D-6E8A-4147-A177-3AD203B41FA5}">
                      <a16:colId xmlns:a16="http://schemas.microsoft.com/office/drawing/2014/main" val="1360519007"/>
                    </a:ext>
                  </a:extLst>
                </a:gridCol>
              </a:tblGrid>
              <a:tr h="292190">
                <a:tc>
                  <a:txBody>
                    <a:bodyPr/>
                    <a:lstStyle/>
                    <a:p>
                      <a:pPr algn="l" fontAlgn="b"/>
                      <a:r>
                        <a:rPr lang="es-MX" sz="1300" b="1" i="0" u="none" strike="noStrike">
                          <a:solidFill>
                            <a:srgbClr val="FFFFFF"/>
                          </a:solidFill>
                          <a:effectLst/>
                          <a:latin typeface="Calibri" panose="020F0502020204030204" pitchFamily="34" charset="0"/>
                        </a:rPr>
                        <a:t>N°</a:t>
                      </a:r>
                    </a:p>
                  </a:txBody>
                  <a:tcPr marL="8977" marR="8977" marT="897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tc>
                  <a:txBody>
                    <a:bodyPr/>
                    <a:lstStyle/>
                    <a:p>
                      <a:pPr algn="ctr" fontAlgn="ctr"/>
                      <a:r>
                        <a:rPr lang="es-MX" sz="1300" b="1" i="0" u="none" strike="noStrike" dirty="0">
                          <a:solidFill>
                            <a:srgbClr val="FFFFFF"/>
                          </a:solidFill>
                          <a:effectLst/>
                          <a:latin typeface="Calibri" panose="020F0502020204030204" pitchFamily="34" charset="0"/>
                        </a:rPr>
                        <a:t>Pregunta</a:t>
                      </a:r>
                    </a:p>
                  </a:txBody>
                  <a:tcPr marL="8977" marR="8977" marT="89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tc>
                  <a:txBody>
                    <a:bodyPr/>
                    <a:lstStyle/>
                    <a:p>
                      <a:pPr algn="ctr" fontAlgn="ctr"/>
                      <a:r>
                        <a:rPr lang="es-MX" sz="1300" b="1" i="0" u="none" strike="noStrike">
                          <a:solidFill>
                            <a:srgbClr val="FFFFFF"/>
                          </a:solidFill>
                          <a:effectLst/>
                          <a:latin typeface="Calibri" panose="020F0502020204030204" pitchFamily="34" charset="0"/>
                        </a:rPr>
                        <a:t>Calificación</a:t>
                      </a:r>
                    </a:p>
                  </a:txBody>
                  <a:tcPr marL="8977" marR="8977" marT="897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extLst>
                  <a:ext uri="{0D108BD9-81ED-4DB2-BD59-A6C34878D82A}">
                    <a16:rowId xmlns:a16="http://schemas.microsoft.com/office/drawing/2014/main" val="769238340"/>
                  </a:ext>
                </a:extLst>
              </a:tr>
              <a:tr h="263079">
                <a:tc>
                  <a:txBody>
                    <a:bodyPr/>
                    <a:lstStyle/>
                    <a:p>
                      <a:pPr algn="ctr" fontAlgn="ctr"/>
                      <a:r>
                        <a:rPr lang="es-MX" sz="1300" b="1" i="0" u="none" strike="noStrike">
                          <a:solidFill>
                            <a:srgbClr val="000000"/>
                          </a:solidFill>
                          <a:effectLst/>
                          <a:latin typeface="Calibri" panose="020F0502020204030204" pitchFamily="34" charset="0"/>
                        </a:rPr>
                        <a:t>1</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300" b="1" i="0" u="none" strike="noStrike">
                          <a:solidFill>
                            <a:srgbClr val="000000"/>
                          </a:solidFill>
                          <a:effectLst/>
                          <a:latin typeface="Calibri" panose="020F0502020204030204" pitchFamily="34" charset="0"/>
                        </a:rPr>
                        <a:t>¿Cómo calificaría la atención recibida?</a:t>
                      </a:r>
                    </a:p>
                  </a:txBody>
                  <a:tcPr marL="8977" marR="8977" marT="8977"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ctr" fontAlgn="ctr"/>
                      <a:r>
                        <a:rPr lang="es-MX" sz="1300" b="1" i="0" u="none" strike="noStrike">
                          <a:solidFill>
                            <a:srgbClr val="000000"/>
                          </a:solidFill>
                          <a:effectLst/>
                          <a:latin typeface="Calibri" panose="020F0502020204030204" pitchFamily="34" charset="0"/>
                        </a:rPr>
                        <a:t>9.9</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extLst>
                  <a:ext uri="{0D108BD9-81ED-4DB2-BD59-A6C34878D82A}">
                    <a16:rowId xmlns:a16="http://schemas.microsoft.com/office/drawing/2014/main" val="774333338"/>
                  </a:ext>
                </a:extLst>
              </a:tr>
              <a:tr h="292190">
                <a:tc>
                  <a:txBody>
                    <a:bodyPr/>
                    <a:lstStyle/>
                    <a:p>
                      <a:pPr algn="ctr" fontAlgn="ctr"/>
                      <a:r>
                        <a:rPr lang="es-MX" sz="1300" b="1" i="0" u="none" strike="noStrike">
                          <a:solidFill>
                            <a:srgbClr val="000000"/>
                          </a:solidFill>
                          <a:effectLst/>
                          <a:latin typeface="Calibri" panose="020F0502020204030204" pitchFamily="34" charset="0"/>
                        </a:rPr>
                        <a:t>2</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l" fontAlgn="b"/>
                      <a:r>
                        <a:rPr lang="es-MX" sz="1300" b="1" i="0" u="none" strike="noStrike">
                          <a:solidFill>
                            <a:srgbClr val="000000"/>
                          </a:solidFill>
                          <a:effectLst/>
                          <a:latin typeface="Calibri" panose="020F0502020204030204" pitchFamily="34" charset="0"/>
                        </a:rPr>
                        <a:t>¿Considera que el tiempo de espera para ser atendido fue?</a:t>
                      </a:r>
                    </a:p>
                  </a:txBody>
                  <a:tcPr marL="8977" marR="8977" marT="8977"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300" b="1" i="0" u="none" strike="noStrike">
                          <a:solidFill>
                            <a:srgbClr val="000000"/>
                          </a:solidFill>
                          <a:effectLst/>
                          <a:latin typeface="Calibri" panose="020F0502020204030204" pitchFamily="34" charset="0"/>
                        </a:rPr>
                        <a:t>9.7</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445428667"/>
                  </a:ext>
                </a:extLst>
              </a:tr>
              <a:tr h="292190">
                <a:tc>
                  <a:txBody>
                    <a:bodyPr/>
                    <a:lstStyle/>
                    <a:p>
                      <a:pPr algn="ctr" fontAlgn="ctr"/>
                      <a:r>
                        <a:rPr lang="es-MX" sz="1300" b="1" i="0" u="none" strike="noStrike">
                          <a:solidFill>
                            <a:srgbClr val="000000"/>
                          </a:solidFill>
                          <a:effectLst/>
                          <a:latin typeface="Calibri" panose="020F0502020204030204" pitchFamily="34" charset="0"/>
                        </a:rPr>
                        <a:t>3</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300" b="1" i="0" u="none" strike="noStrike">
                          <a:solidFill>
                            <a:srgbClr val="000000"/>
                          </a:solidFill>
                          <a:effectLst/>
                          <a:latin typeface="Calibri" panose="020F0502020204030204" pitchFamily="34" charset="0"/>
                        </a:rPr>
                        <a:t>¿Considera que la amabilidad del asesor que lo atendió fue?</a:t>
                      </a:r>
                    </a:p>
                  </a:txBody>
                  <a:tcPr marL="8977" marR="8977" marT="8977"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ctr" fontAlgn="ctr"/>
                      <a:r>
                        <a:rPr lang="es-MX" sz="1300" b="1" i="0" u="none" strike="noStrike">
                          <a:solidFill>
                            <a:srgbClr val="000000"/>
                          </a:solidFill>
                          <a:effectLst/>
                          <a:latin typeface="Calibri" panose="020F0502020204030204" pitchFamily="34" charset="0"/>
                        </a:rPr>
                        <a:t>9.9</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extLst>
                  <a:ext uri="{0D108BD9-81ED-4DB2-BD59-A6C34878D82A}">
                    <a16:rowId xmlns:a16="http://schemas.microsoft.com/office/drawing/2014/main" val="1303924977"/>
                  </a:ext>
                </a:extLst>
              </a:tr>
              <a:tr h="292190">
                <a:tc>
                  <a:txBody>
                    <a:bodyPr/>
                    <a:lstStyle/>
                    <a:p>
                      <a:pPr algn="ctr" fontAlgn="ctr"/>
                      <a:r>
                        <a:rPr lang="es-MX" sz="1300" b="1" i="0" u="none" strike="noStrike">
                          <a:solidFill>
                            <a:srgbClr val="000000"/>
                          </a:solidFill>
                          <a:effectLst/>
                          <a:latin typeface="Calibri" panose="020F0502020204030204" pitchFamily="34" charset="0"/>
                        </a:rPr>
                        <a:t>4</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300" b="1" i="0" u="none" strike="noStrike" dirty="0">
                          <a:solidFill>
                            <a:srgbClr val="000000"/>
                          </a:solidFill>
                          <a:effectLst/>
                          <a:latin typeface="Calibri" panose="020F0502020204030204" pitchFamily="34" charset="0"/>
                        </a:rPr>
                        <a:t>¿Considera que la preparación del asesor para resolver sus dudas fue?</a:t>
                      </a:r>
                    </a:p>
                  </a:txBody>
                  <a:tcPr marL="8977" marR="8977" marT="8977"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300" b="1" i="0" u="none" strike="noStrike">
                          <a:solidFill>
                            <a:srgbClr val="000000"/>
                          </a:solidFill>
                          <a:effectLst/>
                          <a:latin typeface="Calibri" panose="020F0502020204030204" pitchFamily="34" charset="0"/>
                        </a:rPr>
                        <a:t>9.8</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196402985"/>
                  </a:ext>
                </a:extLst>
              </a:tr>
              <a:tr h="292190">
                <a:tc>
                  <a:txBody>
                    <a:bodyPr/>
                    <a:lstStyle/>
                    <a:p>
                      <a:pPr algn="ctr" fontAlgn="ctr"/>
                      <a:r>
                        <a:rPr lang="es-MX" sz="1300" b="1" i="0" u="none" strike="noStrike">
                          <a:solidFill>
                            <a:srgbClr val="000000"/>
                          </a:solidFill>
                          <a:effectLst/>
                          <a:latin typeface="Calibri" panose="020F0502020204030204" pitchFamily="34" charset="0"/>
                        </a:rPr>
                        <a:t>5</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300" b="1" i="0" u="none" strike="noStrike">
                          <a:solidFill>
                            <a:srgbClr val="000000"/>
                          </a:solidFill>
                          <a:effectLst/>
                          <a:latin typeface="Calibri" panose="020F0502020204030204" pitchFamily="34" charset="0"/>
                        </a:rPr>
                        <a:t>¿Considera usted que la asesoría fue suficiente?</a:t>
                      </a:r>
                    </a:p>
                  </a:txBody>
                  <a:tcPr marL="8977" marR="8977" marT="8977"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ctr" fontAlgn="ctr"/>
                      <a:r>
                        <a:rPr lang="es-MX" sz="1300" b="1" i="0" u="none" strike="noStrike">
                          <a:solidFill>
                            <a:srgbClr val="000000"/>
                          </a:solidFill>
                          <a:effectLst/>
                          <a:latin typeface="Calibri" panose="020F0502020204030204" pitchFamily="34" charset="0"/>
                        </a:rPr>
                        <a:t>9.9</a:t>
                      </a:r>
                    </a:p>
                  </a:txBody>
                  <a:tcPr marL="8977" marR="8977" marT="8977"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extLst>
                  <a:ext uri="{0D108BD9-81ED-4DB2-BD59-A6C34878D82A}">
                    <a16:rowId xmlns:a16="http://schemas.microsoft.com/office/drawing/2014/main" val="3339740426"/>
                  </a:ext>
                </a:extLst>
              </a:tr>
              <a:tr h="292190">
                <a:tc gridSpan="2">
                  <a:txBody>
                    <a:bodyPr/>
                    <a:lstStyle/>
                    <a:p>
                      <a:pPr algn="ctr" fontAlgn="b"/>
                      <a:r>
                        <a:rPr lang="es-MX" sz="1300" b="1" i="0" u="none" strike="noStrike">
                          <a:solidFill>
                            <a:srgbClr val="FFFFFF"/>
                          </a:solidFill>
                          <a:effectLst/>
                          <a:latin typeface="Calibri" panose="020F0502020204030204" pitchFamily="34" charset="0"/>
                        </a:rPr>
                        <a:t>Promedio</a:t>
                      </a:r>
                    </a:p>
                  </a:txBody>
                  <a:tcPr marL="8977" marR="8977" marT="897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tc hMerge="1">
                  <a:txBody>
                    <a:bodyPr/>
                    <a:lstStyle/>
                    <a:p>
                      <a:endParaRPr lang="es-MX"/>
                    </a:p>
                  </a:txBody>
                  <a:tcPr/>
                </a:tc>
                <a:tc>
                  <a:txBody>
                    <a:bodyPr/>
                    <a:lstStyle/>
                    <a:p>
                      <a:pPr algn="ctr" fontAlgn="ctr"/>
                      <a:r>
                        <a:rPr lang="es-MX" sz="1300" b="1" i="0" u="none" strike="noStrike" dirty="0">
                          <a:solidFill>
                            <a:srgbClr val="FFFFFF"/>
                          </a:solidFill>
                          <a:effectLst/>
                          <a:latin typeface="Calibri" panose="020F0502020204030204" pitchFamily="34" charset="0"/>
                        </a:rPr>
                        <a:t>9.8</a:t>
                      </a:r>
                    </a:p>
                  </a:txBody>
                  <a:tcPr marL="8977" marR="8977" marT="8977" marB="0" anchor="ctr">
                    <a:lnL w="12700" cap="flat" cmpd="sng" algn="ctr">
                      <a:solidFill>
                        <a:srgbClr val="FFFFFF"/>
                      </a:solidFill>
                      <a:prstDash val="solid"/>
                      <a:round/>
                      <a:headEnd type="none" w="med" len="med"/>
                      <a:tailEnd type="none" w="med" len="med"/>
                    </a:lnL>
                    <a:lnR>
                      <a:noFill/>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extLst>
                  <a:ext uri="{0D108BD9-81ED-4DB2-BD59-A6C34878D82A}">
                    <a16:rowId xmlns:a16="http://schemas.microsoft.com/office/drawing/2014/main" val="3455397331"/>
                  </a:ext>
                </a:extLst>
              </a:tr>
            </a:tbl>
          </a:graphicData>
        </a:graphic>
      </p:graphicFrame>
    </p:spTree>
    <p:extLst>
      <p:ext uri="{BB962C8B-B14F-4D97-AF65-F5344CB8AC3E}">
        <p14:creationId xmlns:p14="http://schemas.microsoft.com/office/powerpoint/2010/main" val="3925228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p:nvPr/>
        </p:nvSpPr>
        <p:spPr>
          <a:xfrm>
            <a:off x="-64804"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Gráfico. Evaluación del Servicio de Tel-INAI</a:t>
            </a:r>
          </a:p>
        </p:txBody>
      </p:sp>
      <p:sp>
        <p:nvSpPr>
          <p:cNvPr id="6" name="CuadroTexto 5"/>
          <p:cNvSpPr txBox="1"/>
          <p:nvPr/>
        </p:nvSpPr>
        <p:spPr>
          <a:xfrm>
            <a:off x="200199" y="3192488"/>
            <a:ext cx="6696744" cy="1384995"/>
          </a:xfrm>
          <a:prstGeom prst="rect">
            <a:avLst/>
          </a:prstGeom>
          <a:noFill/>
        </p:spPr>
        <p:txBody>
          <a:bodyPr wrap="square" rtlCol="0">
            <a:spAutoFit/>
          </a:bodyPr>
          <a:lstStyle/>
          <a:p>
            <a:r>
              <a:rPr lang="es-MX" b="1" dirty="0"/>
              <a:t>En la gráfica, se observa que la calificación a la atención recibida la amabilidad y si la asesoría fue suficiente, se encuentran  por arriba de la calificación promedio, con 9.9 sobre 10 puntos.</a:t>
            </a:r>
          </a:p>
          <a:p>
            <a:endParaRPr lang="es-MX" b="1" dirty="0"/>
          </a:p>
          <a:p>
            <a:pPr algn="just"/>
            <a:r>
              <a:rPr lang="es-MX" b="1" dirty="0"/>
              <a:t>Sin embargo, existe un área de oportunidad para mejorar en el tiempo de espera para ser atendido, que se encuentra por debajo del promedio.</a:t>
            </a:r>
          </a:p>
        </p:txBody>
      </p:sp>
      <p:graphicFrame>
        <p:nvGraphicFramePr>
          <p:cNvPr id="8" name="Gráfico 7"/>
          <p:cNvGraphicFramePr>
            <a:graphicFrameLocks/>
          </p:cNvGraphicFramePr>
          <p:nvPr>
            <p:extLst>
              <p:ext uri="{D42A27DB-BD31-4B8C-83A1-F6EECF244321}">
                <p14:modId xmlns:p14="http://schemas.microsoft.com/office/powerpoint/2010/main" val="2831013641"/>
              </p:ext>
            </p:extLst>
          </p:nvPr>
        </p:nvGraphicFramePr>
        <p:xfrm>
          <a:off x="354012" y="528192"/>
          <a:ext cx="6461125" cy="27363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4908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832"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18. Evaluación del Servicio Presencial</a:t>
            </a:r>
          </a:p>
        </p:txBody>
      </p:sp>
      <p:sp>
        <p:nvSpPr>
          <p:cNvPr id="7" name="7 Rectángulo"/>
          <p:cNvSpPr/>
          <p:nvPr/>
        </p:nvSpPr>
        <p:spPr>
          <a:xfrm>
            <a:off x="145188" y="3048471"/>
            <a:ext cx="6816757" cy="1969770"/>
          </a:xfrm>
          <a:prstGeom prst="rect">
            <a:avLst/>
          </a:prstGeom>
        </p:spPr>
        <p:txBody>
          <a:bodyPr wrap="square">
            <a:spAutoFit/>
          </a:bodyPr>
          <a:lstStyle/>
          <a:p>
            <a:pPr marL="285750" indent="-285750" algn="just">
              <a:buFont typeface="Wingdings" panose="05000000000000000000" pitchFamily="2" charset="2"/>
              <a:buChar char="q"/>
            </a:pPr>
            <a:r>
              <a:rPr lang="es-MX" b="1" dirty="0"/>
              <a:t>La calificación promedio que los usuarios dan al servicio presencial recibido es de 9.8, en una escala de 0 a 10.</a:t>
            </a:r>
          </a:p>
          <a:p>
            <a:pPr algn="just"/>
            <a:endParaRPr lang="es-MX" sz="800" b="1" dirty="0"/>
          </a:p>
          <a:p>
            <a:pPr marL="285750" indent="-285750" algn="just">
              <a:buFont typeface="Wingdings" panose="05000000000000000000" pitchFamily="2" charset="2"/>
              <a:buChar char="q"/>
            </a:pPr>
            <a:r>
              <a:rPr lang="es-MX" b="1" dirty="0"/>
              <a:t>La calificación sobre la amabilidad del asesor fue de 9.8 .</a:t>
            </a:r>
          </a:p>
          <a:p>
            <a:pPr marL="285750" indent="-285750" algn="just">
              <a:buFont typeface="Wingdings" panose="05000000000000000000" pitchFamily="2" charset="2"/>
              <a:buChar char="q"/>
            </a:pPr>
            <a:endParaRPr lang="es-MX" sz="800" b="1" dirty="0"/>
          </a:p>
          <a:p>
            <a:pPr marL="285750" indent="-285750" algn="just">
              <a:buFont typeface="Wingdings" panose="05000000000000000000" pitchFamily="2" charset="2"/>
              <a:buChar char="q"/>
            </a:pPr>
            <a:r>
              <a:rPr lang="es-MX" b="1" dirty="0"/>
              <a:t>La capacidad del asesor para resolver dudas y la atención recibida obtuvieron 9.8 de calificación.</a:t>
            </a:r>
          </a:p>
          <a:p>
            <a:pPr algn="just"/>
            <a:endParaRPr lang="es-MX" sz="800" b="1" dirty="0"/>
          </a:p>
          <a:p>
            <a:pPr marL="285750" indent="-285750" algn="just">
              <a:buFont typeface="Wingdings" panose="05000000000000000000" pitchFamily="2" charset="2"/>
              <a:buChar char="q"/>
            </a:pPr>
            <a:r>
              <a:rPr lang="es-MX" b="1" dirty="0"/>
              <a:t>La pregunta sobre si la dudad fue aclarada tuvo 10, en tanto que, el tiempo de espera fue calificada con 9.4, por lo que constituye un área de oportunidad.</a:t>
            </a:r>
          </a:p>
        </p:txBody>
      </p:sp>
      <p:graphicFrame>
        <p:nvGraphicFramePr>
          <p:cNvPr id="3" name="Tabla 2"/>
          <p:cNvGraphicFramePr>
            <a:graphicFrameLocks noGrp="1"/>
          </p:cNvGraphicFramePr>
          <p:nvPr>
            <p:extLst>
              <p:ext uri="{D42A27DB-BD31-4B8C-83A1-F6EECF244321}">
                <p14:modId xmlns:p14="http://schemas.microsoft.com/office/powerpoint/2010/main" val="4106298886"/>
              </p:ext>
            </p:extLst>
          </p:nvPr>
        </p:nvGraphicFramePr>
        <p:xfrm>
          <a:off x="987425" y="672208"/>
          <a:ext cx="5194300" cy="2232248"/>
        </p:xfrm>
        <a:graphic>
          <a:graphicData uri="http://schemas.openxmlformats.org/drawingml/2006/table">
            <a:tbl>
              <a:tblPr/>
              <a:tblGrid>
                <a:gridCol w="368075">
                  <a:extLst>
                    <a:ext uri="{9D8B030D-6E8A-4147-A177-3AD203B41FA5}">
                      <a16:colId xmlns:a16="http://schemas.microsoft.com/office/drawing/2014/main" val="2449355931"/>
                    </a:ext>
                  </a:extLst>
                </a:gridCol>
                <a:gridCol w="4026614">
                  <a:extLst>
                    <a:ext uri="{9D8B030D-6E8A-4147-A177-3AD203B41FA5}">
                      <a16:colId xmlns:a16="http://schemas.microsoft.com/office/drawing/2014/main" val="2305999342"/>
                    </a:ext>
                  </a:extLst>
                </a:gridCol>
                <a:gridCol w="799611">
                  <a:extLst>
                    <a:ext uri="{9D8B030D-6E8A-4147-A177-3AD203B41FA5}">
                      <a16:colId xmlns:a16="http://schemas.microsoft.com/office/drawing/2014/main" val="789856915"/>
                    </a:ext>
                  </a:extLst>
                </a:gridCol>
              </a:tblGrid>
              <a:tr h="226310">
                <a:tc>
                  <a:txBody>
                    <a:bodyPr/>
                    <a:lstStyle/>
                    <a:p>
                      <a:pPr algn="l" fontAlgn="b"/>
                      <a:r>
                        <a:rPr lang="es-MX" sz="1200" b="1" i="0" u="none" strike="noStrike">
                          <a:solidFill>
                            <a:srgbClr val="FFFFFF"/>
                          </a:solidFill>
                          <a:effectLst/>
                          <a:latin typeface="Calibri" panose="020F0502020204030204" pitchFamily="34" charset="0"/>
                        </a:rPr>
                        <a:t>N°</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tc>
                  <a:txBody>
                    <a:bodyPr/>
                    <a:lstStyle/>
                    <a:p>
                      <a:pPr algn="ctr" fontAlgn="ctr"/>
                      <a:r>
                        <a:rPr lang="es-MX" sz="1200" b="1" i="0" u="none" strike="noStrike" dirty="0">
                          <a:solidFill>
                            <a:srgbClr val="FFFFFF"/>
                          </a:solidFill>
                          <a:effectLst/>
                          <a:latin typeface="Calibri" panose="020F0502020204030204" pitchFamily="34" charset="0"/>
                        </a:rPr>
                        <a:t>Pregunta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tc>
                  <a:txBody>
                    <a:bodyPr/>
                    <a:lstStyle/>
                    <a:p>
                      <a:pPr algn="ctr" fontAlgn="ctr"/>
                      <a:r>
                        <a:rPr lang="es-MX" sz="1200" b="1" i="0" u="none" strike="noStrike">
                          <a:solidFill>
                            <a:srgbClr val="FFFFFF"/>
                          </a:solidFill>
                          <a:effectLst/>
                          <a:latin typeface="Calibri" panose="020F0502020204030204" pitchFamily="34" charset="0"/>
                        </a:rPr>
                        <a:t>Calificación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extLst>
                  <a:ext uri="{0D108BD9-81ED-4DB2-BD59-A6C34878D82A}">
                    <a16:rowId xmlns:a16="http://schemas.microsoft.com/office/drawing/2014/main" val="1163935937"/>
                  </a:ext>
                </a:extLst>
              </a:tr>
              <a:tr h="226310">
                <a:tc>
                  <a:txBody>
                    <a:bodyPr/>
                    <a:lstStyle/>
                    <a:p>
                      <a:pPr algn="ctr" fontAlgn="ctr"/>
                      <a:r>
                        <a:rPr lang="es-MX" sz="1200" b="1" i="0" u="none" strike="noStrike">
                          <a:solidFill>
                            <a:srgbClr val="000000"/>
                          </a:solidFill>
                          <a:effectLst/>
                          <a:latin typeface="Calibri" panose="020F0502020204030204" pitchFamily="34" charset="0"/>
                        </a:rPr>
                        <a:t>1</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200" b="1" i="0" u="none" strike="noStrike">
                          <a:solidFill>
                            <a:srgbClr val="000000"/>
                          </a:solidFill>
                          <a:effectLst/>
                          <a:latin typeface="Calibri" panose="020F0502020204030204" pitchFamily="34" charset="0"/>
                        </a:rPr>
                        <a:t>¿Cómo calificaría la atención recibida? </a:t>
                      </a:r>
                    </a:p>
                  </a:txBody>
                  <a:tcPr marL="9525" marR="9525" marT="9525"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ctr" fontAlgn="ctr"/>
                      <a:r>
                        <a:rPr lang="es-MX" sz="1200" b="1" i="0" u="none" strike="noStrike">
                          <a:solidFill>
                            <a:srgbClr val="000000"/>
                          </a:solidFill>
                          <a:effectLst/>
                          <a:latin typeface="Calibri" panose="020F0502020204030204" pitchFamily="34" charset="0"/>
                        </a:rPr>
                        <a:t>9.8</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extLst>
                  <a:ext uri="{0D108BD9-81ED-4DB2-BD59-A6C34878D82A}">
                    <a16:rowId xmlns:a16="http://schemas.microsoft.com/office/drawing/2014/main" val="651714657"/>
                  </a:ext>
                </a:extLst>
              </a:tr>
              <a:tr h="442336">
                <a:tc>
                  <a:txBody>
                    <a:bodyPr/>
                    <a:lstStyle/>
                    <a:p>
                      <a:pPr algn="ctr" fontAlgn="ctr"/>
                      <a:r>
                        <a:rPr lang="es-MX" sz="1200" b="1"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l" fontAlgn="b"/>
                      <a:r>
                        <a:rPr lang="es-MX" sz="1200" b="1" i="0" u="none" strike="noStrike">
                          <a:solidFill>
                            <a:srgbClr val="000000"/>
                          </a:solidFill>
                          <a:effectLst/>
                          <a:latin typeface="Calibri" panose="020F0502020204030204" pitchFamily="34" charset="0"/>
                        </a:rPr>
                        <a:t>¿Cuál es su opinión sobre el tiempo de espera para ser atendido? </a:t>
                      </a:r>
                    </a:p>
                  </a:txBody>
                  <a:tcPr marL="9525" marR="9525" marT="9525"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200" b="1" i="0" u="none" strike="noStrike">
                          <a:solidFill>
                            <a:srgbClr val="000000"/>
                          </a:solidFill>
                          <a:effectLst/>
                          <a:latin typeface="Calibri" panose="020F0502020204030204" pitchFamily="34" charset="0"/>
                        </a:rPr>
                        <a:t>9.4</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251833409"/>
                  </a:ext>
                </a:extLst>
              </a:tr>
              <a:tr h="442336">
                <a:tc>
                  <a:txBody>
                    <a:bodyPr/>
                    <a:lstStyle/>
                    <a:p>
                      <a:pPr algn="ctr" fontAlgn="ctr"/>
                      <a:r>
                        <a:rPr lang="es-MX" sz="1200" b="1"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200" b="1" i="0" u="none" strike="noStrike">
                          <a:solidFill>
                            <a:srgbClr val="000000"/>
                          </a:solidFill>
                          <a:effectLst/>
                          <a:latin typeface="Calibri" panose="020F0502020204030204" pitchFamily="34" charset="0"/>
                        </a:rPr>
                        <a:t>¿Qué opinión tiene de la amabilidad del asesor que lo atendió? </a:t>
                      </a:r>
                    </a:p>
                  </a:txBody>
                  <a:tcPr marL="9525" marR="9525" marT="9525"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ctr" fontAlgn="ctr"/>
                      <a:r>
                        <a:rPr lang="es-MX" sz="1200" b="1" i="0" u="none" strike="noStrike">
                          <a:solidFill>
                            <a:srgbClr val="000000"/>
                          </a:solidFill>
                          <a:effectLst/>
                          <a:latin typeface="Calibri" panose="020F0502020204030204" pitchFamily="34" charset="0"/>
                        </a:rPr>
                        <a:t>9.8</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extLst>
                  <a:ext uri="{0D108BD9-81ED-4DB2-BD59-A6C34878D82A}">
                    <a16:rowId xmlns:a16="http://schemas.microsoft.com/office/drawing/2014/main" val="2438834484"/>
                  </a:ext>
                </a:extLst>
              </a:tr>
              <a:tr h="442336">
                <a:tc>
                  <a:txBody>
                    <a:bodyPr/>
                    <a:lstStyle/>
                    <a:p>
                      <a:pPr algn="ctr" fontAlgn="ctr"/>
                      <a:r>
                        <a:rPr lang="es-MX" sz="1200" b="1"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200" b="1" i="0" u="none" strike="noStrike" dirty="0">
                          <a:solidFill>
                            <a:srgbClr val="000000"/>
                          </a:solidFill>
                          <a:effectLst/>
                          <a:latin typeface="Calibri" panose="020F0502020204030204" pitchFamily="34" charset="0"/>
                        </a:rPr>
                        <a:t>¿Qué opinión tiene de la capacidad del asesor para resolver dudas? </a:t>
                      </a:r>
                    </a:p>
                  </a:txBody>
                  <a:tcPr marL="9525" marR="9525" marT="9525"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ctr" fontAlgn="ctr"/>
                      <a:r>
                        <a:rPr lang="es-MX" sz="1200" b="1" i="0" u="none" strike="noStrike">
                          <a:solidFill>
                            <a:srgbClr val="000000"/>
                          </a:solidFill>
                          <a:effectLst/>
                          <a:latin typeface="Calibri" panose="020F0502020204030204" pitchFamily="34" charset="0"/>
                        </a:rPr>
                        <a:t>9.8</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908450690"/>
                  </a:ext>
                </a:extLst>
              </a:tr>
              <a:tr h="226310">
                <a:tc>
                  <a:txBody>
                    <a:bodyPr/>
                    <a:lstStyle/>
                    <a:p>
                      <a:pPr algn="ctr" fontAlgn="ctr"/>
                      <a:r>
                        <a:rPr lang="es-MX" sz="1200" b="1"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b"/>
                      <a:r>
                        <a:rPr lang="es-MX" sz="1200" b="1" i="0" u="none" strike="noStrike" dirty="0">
                          <a:solidFill>
                            <a:srgbClr val="000000"/>
                          </a:solidFill>
                          <a:effectLst/>
                          <a:latin typeface="Calibri" panose="020F0502020204030204" pitchFamily="34" charset="0"/>
                        </a:rPr>
                        <a:t>¿Su duda fue aclarada?</a:t>
                      </a:r>
                    </a:p>
                  </a:txBody>
                  <a:tcPr marL="9525" marR="9525" marT="9525" marB="0" anchor="b">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ctr" fontAlgn="ctr"/>
                      <a:r>
                        <a:rPr lang="es-MX" sz="1200" b="1" i="0" u="none" strike="noStrike">
                          <a:solidFill>
                            <a:srgbClr val="000000"/>
                          </a:solidFill>
                          <a:effectLst/>
                          <a:latin typeface="Calibri" panose="020F0502020204030204" pitchFamily="34" charset="0"/>
                        </a:rPr>
                        <a:t>10.0</a:t>
                      </a:r>
                    </a:p>
                  </a:txBody>
                  <a:tcPr marL="9525" marR="9525" marT="9525" marB="0" anchor="ctr">
                    <a:lnL w="12700" cap="flat" cmpd="sng" algn="ctr">
                      <a:solidFill>
                        <a:srgbClr val="9BC2E6"/>
                      </a:solidFill>
                      <a:prstDash val="solid"/>
                      <a:round/>
                      <a:headEnd type="none" w="med" len="med"/>
                      <a:tailEnd type="none" w="med" len="med"/>
                    </a:lnL>
                    <a:lnR w="12700" cap="flat" cmpd="sng" algn="ctr">
                      <a:solidFill>
                        <a:srgbClr val="9BC2E6"/>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368354967"/>
                  </a:ext>
                </a:extLst>
              </a:tr>
              <a:tr h="226310">
                <a:tc gridSpan="2">
                  <a:txBody>
                    <a:bodyPr/>
                    <a:lstStyle/>
                    <a:p>
                      <a:pPr algn="ctr" fontAlgn="ctr"/>
                      <a:r>
                        <a:rPr lang="es-MX" sz="1200" b="1" i="0" u="none" strike="noStrike">
                          <a:solidFill>
                            <a:srgbClr val="FFFFFF"/>
                          </a:solidFill>
                          <a:effectLst/>
                          <a:latin typeface="Calibri" panose="020F0502020204030204" pitchFamily="34" charset="0"/>
                        </a:rPr>
                        <a:t>Promedio</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tc hMerge="1">
                  <a:txBody>
                    <a:bodyPr/>
                    <a:lstStyle/>
                    <a:p>
                      <a:endParaRPr lang="es-MX"/>
                    </a:p>
                  </a:txBody>
                  <a:tcPr/>
                </a:tc>
                <a:tc>
                  <a:txBody>
                    <a:bodyPr/>
                    <a:lstStyle/>
                    <a:p>
                      <a:pPr algn="ctr" fontAlgn="ctr"/>
                      <a:r>
                        <a:rPr lang="es-MX" sz="1200" b="1" i="0" u="none" strike="noStrike" dirty="0">
                          <a:solidFill>
                            <a:srgbClr val="FFFFFF"/>
                          </a:solidFill>
                          <a:effectLst/>
                          <a:latin typeface="Calibri" panose="020F0502020204030204" pitchFamily="34" charset="0"/>
                        </a:rPr>
                        <a:t>9.8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00B0F0"/>
                    </a:solidFill>
                  </a:tcPr>
                </a:tc>
                <a:extLst>
                  <a:ext uri="{0D108BD9-81ED-4DB2-BD59-A6C34878D82A}">
                    <a16:rowId xmlns:a16="http://schemas.microsoft.com/office/drawing/2014/main" val="82151337"/>
                  </a:ext>
                </a:extLst>
              </a:tr>
            </a:tbl>
          </a:graphicData>
        </a:graphic>
      </p:graphicFrame>
    </p:spTree>
    <p:extLst>
      <p:ext uri="{BB962C8B-B14F-4D97-AF65-F5344CB8AC3E}">
        <p14:creationId xmlns:p14="http://schemas.microsoft.com/office/powerpoint/2010/main" val="200868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5832"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Gráfico. Evaluación del Servicio Presencial</a:t>
            </a:r>
          </a:p>
        </p:txBody>
      </p:sp>
      <p:sp>
        <p:nvSpPr>
          <p:cNvPr id="6" name="CuadroTexto 5"/>
          <p:cNvSpPr txBox="1"/>
          <p:nvPr/>
        </p:nvSpPr>
        <p:spPr>
          <a:xfrm>
            <a:off x="77004" y="3840559"/>
            <a:ext cx="7035963" cy="1169551"/>
          </a:xfrm>
          <a:prstGeom prst="rect">
            <a:avLst/>
          </a:prstGeom>
          <a:noFill/>
        </p:spPr>
        <p:txBody>
          <a:bodyPr wrap="square" rtlCol="0">
            <a:spAutoFit/>
          </a:bodyPr>
          <a:lstStyle/>
          <a:p>
            <a:r>
              <a:rPr lang="es-MX" b="1" dirty="0"/>
              <a:t>En la gráfica, se observa que si la duda fue aclarada fue evaluada por encima del promedio.</a:t>
            </a:r>
          </a:p>
          <a:p>
            <a:endParaRPr lang="es-MX" b="1" dirty="0"/>
          </a:p>
          <a:p>
            <a:r>
              <a:rPr lang="es-MX" b="1" dirty="0"/>
              <a:t>Sin embargo, existe área de oportunidad para mejorar el tiempo en espera, que estuvo por debajo del promedio general.</a:t>
            </a:r>
          </a:p>
          <a:p>
            <a:endParaRPr lang="es-MX" b="1" dirty="0"/>
          </a:p>
        </p:txBody>
      </p:sp>
      <p:graphicFrame>
        <p:nvGraphicFramePr>
          <p:cNvPr id="5" name="Gráfico 4">
            <a:extLst>
              <a:ext uri="{FF2B5EF4-FFF2-40B4-BE49-F238E27FC236}">
                <a16:creationId xmlns:a16="http://schemas.microsoft.com/office/drawing/2014/main" id="{00000000-0008-0000-0D00-000002000000}"/>
              </a:ext>
            </a:extLst>
          </p:cNvPr>
          <p:cNvGraphicFramePr>
            <a:graphicFrameLocks/>
          </p:cNvGraphicFramePr>
          <p:nvPr>
            <p:extLst>
              <p:ext uri="{D42A27DB-BD31-4B8C-83A1-F6EECF244321}">
                <p14:modId xmlns:p14="http://schemas.microsoft.com/office/powerpoint/2010/main" val="2606466140"/>
              </p:ext>
            </p:extLst>
          </p:nvPr>
        </p:nvGraphicFramePr>
        <p:xfrm>
          <a:off x="446087" y="528192"/>
          <a:ext cx="6276975" cy="33123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0293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832" y="0"/>
            <a:ext cx="7118799" cy="338554"/>
          </a:xfrm>
          <a:prstGeom prst="rect">
            <a:avLst/>
          </a:prstGeom>
        </p:spPr>
        <p:txBody>
          <a:bodyPr wrap="square">
            <a:spAutoFit/>
          </a:bodyPr>
          <a:lstStyle/>
          <a:p>
            <a:pPr algn="ctr"/>
            <a:r>
              <a:rPr lang="es-MX" sz="1600" b="1" cap="small">
                <a:solidFill>
                  <a:schemeClr val="bg1"/>
                </a:solidFill>
                <a:effectLst>
                  <a:glow rad="50800">
                    <a:schemeClr val="tx1">
                      <a:alpha val="75000"/>
                    </a:schemeClr>
                  </a:glow>
                </a:effectLst>
                <a:latin typeface="Arial" panose="020B0604020202020204" pitchFamily="34" charset="0"/>
                <a:cs typeface="Arial" panose="020B0604020202020204" pitchFamily="34" charset="0"/>
              </a:rPr>
              <a:t>19. </a:t>
            </a: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Anexo Detalle de Consultas por Agente </a:t>
            </a:r>
          </a:p>
        </p:txBody>
      </p:sp>
      <p:sp>
        <p:nvSpPr>
          <p:cNvPr id="4" name="CuadroTexto 2"/>
          <p:cNvSpPr txBox="1"/>
          <p:nvPr/>
        </p:nvSpPr>
        <p:spPr>
          <a:xfrm>
            <a:off x="194692" y="600199"/>
            <a:ext cx="6880118" cy="4154984"/>
          </a:xfrm>
          <a:prstGeom prst="rect">
            <a:avLst/>
          </a:prstGeom>
          <a:noFill/>
        </p:spPr>
        <p:txBody>
          <a:bodyPr wrap="square" rtlCol="0">
            <a:spAutoFit/>
          </a:bodyPr>
          <a:lstStyle/>
          <a:p>
            <a:pPr algn="just"/>
            <a:r>
              <a:rPr lang="es-MX" dirty="0"/>
              <a:t>Como parte de este Informe se anexa archivo base con la información concentrada por agente y evaluaciones de Tel-INAI y presenciales. Cada hoja cuenta con distintos conceptos que se desglosan de la forma siguiente:</a:t>
            </a:r>
          </a:p>
          <a:p>
            <a:pPr algn="just"/>
            <a:endParaRPr lang="es-MX" dirty="0"/>
          </a:p>
          <a:p>
            <a:pPr marL="285750" indent="-285750" algn="just">
              <a:buFont typeface="Arial" panose="020B0604020202020204" pitchFamily="34" charset="0"/>
              <a:buChar char="•"/>
            </a:pPr>
            <a:r>
              <a:rPr lang="es-MX" sz="1300" b="1" dirty="0"/>
              <a:t>Fechas:</a:t>
            </a:r>
            <a:r>
              <a:rPr lang="es-MX" sz="1300" dirty="0"/>
              <a:t> Fecha de ingreso y fecha de atención</a:t>
            </a:r>
          </a:p>
          <a:p>
            <a:pPr marL="285750" indent="-285750" algn="just">
              <a:buFont typeface="Arial" panose="020B0604020202020204" pitchFamily="34" charset="0"/>
              <a:buChar char="•"/>
            </a:pPr>
            <a:r>
              <a:rPr lang="es-MX" sz="1300" b="1" dirty="0"/>
              <a:t>Servidor público: </a:t>
            </a:r>
            <a:r>
              <a:rPr lang="es-MX" sz="1300" dirty="0"/>
              <a:t>Nombre del agente que atendió</a:t>
            </a:r>
          </a:p>
          <a:p>
            <a:pPr marL="285750" indent="-285750" algn="just">
              <a:buFont typeface="Arial" panose="020B0604020202020204" pitchFamily="34" charset="0"/>
              <a:buChar char="•"/>
            </a:pPr>
            <a:r>
              <a:rPr lang="es-MX" sz="1300" b="1" dirty="0"/>
              <a:t>Tipo de consultas: </a:t>
            </a:r>
            <a:r>
              <a:rPr lang="es-MX" sz="1300" dirty="0"/>
              <a:t>Es la clasificación de la consulta en cada uno de los nueve tipos descritos en este informe.</a:t>
            </a:r>
          </a:p>
          <a:p>
            <a:pPr marL="285750" indent="-285750" algn="just">
              <a:buFont typeface="Arial" panose="020B0604020202020204" pitchFamily="34" charset="0"/>
              <a:buChar char="•"/>
            </a:pPr>
            <a:r>
              <a:rPr lang="es-MX" sz="1300" b="1" dirty="0"/>
              <a:t>Canal de atención: </a:t>
            </a:r>
            <a:r>
              <a:rPr lang="es-MX" sz="1300" dirty="0"/>
              <a:t>Se refiere a uno de los cuatro canales de atención con que cuenta el CAS a través del cuál se brindó la asesoría al usuario.</a:t>
            </a:r>
          </a:p>
          <a:p>
            <a:pPr marL="285750" indent="-285750" algn="just">
              <a:buFont typeface="Arial" panose="020B0604020202020204" pitchFamily="34" charset="0"/>
              <a:buChar char="•"/>
            </a:pPr>
            <a:r>
              <a:rPr lang="es-MX" sz="1300" b="1" dirty="0"/>
              <a:t>Requerimiento: </a:t>
            </a:r>
            <a:r>
              <a:rPr lang="es-MX" sz="1300" dirty="0"/>
              <a:t>Se refiere al servicio o servicios motivo de la consulta de la persona usuaria.</a:t>
            </a:r>
          </a:p>
          <a:p>
            <a:pPr marL="285750" indent="-285750" algn="just">
              <a:buFont typeface="Arial" panose="020B0604020202020204" pitchFamily="34" charset="0"/>
              <a:buChar char="•"/>
            </a:pPr>
            <a:r>
              <a:rPr lang="es-MX" sz="1300" b="1" dirty="0"/>
              <a:t>Atención: </a:t>
            </a:r>
            <a:r>
              <a:rPr lang="es-MX" sz="1300" dirty="0"/>
              <a:t>Se refiere a la respuesta o acción que realizó el servidor público para atender el requerimiento del usuario.</a:t>
            </a:r>
          </a:p>
          <a:p>
            <a:pPr marL="285750" indent="-285750" algn="just">
              <a:buFont typeface="Arial" panose="020B0604020202020204" pitchFamily="34" charset="0"/>
              <a:buChar char="•"/>
            </a:pPr>
            <a:r>
              <a:rPr lang="es-MX" sz="1300" b="1" dirty="0"/>
              <a:t>Fundamento legal de la atención: </a:t>
            </a:r>
            <a:r>
              <a:rPr lang="es-MX" sz="1300" dirty="0"/>
              <a:t>Se refiere al documento o precepto normativo que avala la acción o respuesta del servidor público</a:t>
            </a:r>
          </a:p>
          <a:p>
            <a:pPr marL="285750" indent="-285750" algn="just">
              <a:buFont typeface="Arial" panose="020B0604020202020204" pitchFamily="34" charset="0"/>
              <a:buChar char="•"/>
            </a:pPr>
            <a:r>
              <a:rPr lang="es-MX" sz="1300" b="1" dirty="0"/>
              <a:t>Tiempo de respuesta: </a:t>
            </a:r>
            <a:r>
              <a:rPr lang="es-MX" sz="1300" dirty="0"/>
              <a:t>Se refiere al tiempo que tardó el CAS en brindar la atención al usuario.</a:t>
            </a:r>
          </a:p>
          <a:p>
            <a:pPr marL="285750" indent="-285750" algn="just">
              <a:buFont typeface="Arial" panose="020B0604020202020204" pitchFamily="34" charset="0"/>
              <a:buChar char="•"/>
            </a:pPr>
            <a:r>
              <a:rPr lang="es-MX" sz="1300" b="1" dirty="0"/>
              <a:t>Tipo de usuario: </a:t>
            </a:r>
            <a:r>
              <a:rPr lang="es-MX" sz="1300" dirty="0"/>
              <a:t>Régimen Fiscal</a:t>
            </a:r>
            <a:endParaRPr lang="es-MX" sz="1300" b="1" dirty="0"/>
          </a:p>
          <a:p>
            <a:pPr marL="285750" indent="-285750" algn="just">
              <a:buFont typeface="Arial" panose="020B0604020202020204" pitchFamily="34" charset="0"/>
              <a:buChar char="•"/>
            </a:pPr>
            <a:r>
              <a:rPr lang="es-MX" sz="1300" b="1" dirty="0"/>
              <a:t>Sexo: </a:t>
            </a:r>
            <a:r>
              <a:rPr lang="es-MX" sz="1300" dirty="0"/>
              <a:t>Hombre o mujer</a:t>
            </a:r>
          </a:p>
          <a:p>
            <a:pPr marL="285750" indent="-285750" algn="just">
              <a:buFont typeface="Arial" panose="020B0604020202020204" pitchFamily="34" charset="0"/>
              <a:buChar char="•"/>
            </a:pPr>
            <a:r>
              <a:rPr lang="es-MX" sz="1300" b="1" dirty="0"/>
              <a:t>Edad: </a:t>
            </a:r>
            <a:r>
              <a:rPr lang="es-MX" sz="1300" dirty="0"/>
              <a:t>Se refiere a la edad de la persona usuaria.</a:t>
            </a:r>
          </a:p>
          <a:p>
            <a:pPr marL="285750" indent="-285750" algn="just">
              <a:buFont typeface="Arial" panose="020B0604020202020204" pitchFamily="34" charset="0"/>
              <a:buChar char="•"/>
            </a:pPr>
            <a:r>
              <a:rPr lang="es-MX" sz="1300" b="1" dirty="0"/>
              <a:t>Entidad: </a:t>
            </a:r>
            <a:r>
              <a:rPr lang="es-MX" sz="1300" dirty="0"/>
              <a:t>Se refiere a la entidad federativa de la cuál provino la solicitud o requerimiento.</a:t>
            </a:r>
          </a:p>
        </p:txBody>
      </p:sp>
    </p:spTree>
    <p:extLst>
      <p:ext uri="{BB962C8B-B14F-4D97-AF65-F5344CB8AC3E}">
        <p14:creationId xmlns:p14="http://schemas.microsoft.com/office/powerpoint/2010/main" val="2371609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Imagen" descr="C:\Users\jorge.acevedo\AppData\Local\Microsoft\Windows\Temporary Internet Files\Content.Outlook\UINZIPH0\Logo-inai_28abr2015_texto1.jpg"/>
          <p:cNvPicPr/>
          <p:nvPr/>
        </p:nvPicPr>
        <p:blipFill rotWithShape="1">
          <a:blip r:embed="rId2" cstate="print">
            <a:extLst>
              <a:ext uri="{28A0092B-C50C-407E-A947-70E740481C1C}">
                <a14:useLocalDpi xmlns:a14="http://schemas.microsoft.com/office/drawing/2010/main" val="0"/>
              </a:ext>
            </a:extLst>
          </a:blip>
          <a:srcRect l="7575" t="13072" r="5412" b="16340"/>
          <a:stretch/>
        </p:blipFill>
        <p:spPr bwMode="auto">
          <a:xfrm>
            <a:off x="2216423" y="456183"/>
            <a:ext cx="2818431" cy="1584176"/>
          </a:xfrm>
          <a:prstGeom prst="rect">
            <a:avLst/>
          </a:prstGeom>
          <a:noFill/>
          <a:ln>
            <a:noFill/>
          </a:ln>
        </p:spPr>
      </p:pic>
      <p:sp>
        <p:nvSpPr>
          <p:cNvPr id="12" name="11 Elipse"/>
          <p:cNvSpPr/>
          <p:nvPr/>
        </p:nvSpPr>
        <p:spPr>
          <a:xfrm>
            <a:off x="5422876" y="1963365"/>
            <a:ext cx="1760033" cy="174367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3" name="12 Elipse"/>
          <p:cNvSpPr/>
          <p:nvPr/>
        </p:nvSpPr>
        <p:spPr>
          <a:xfrm>
            <a:off x="5413351" y="3249183"/>
            <a:ext cx="1760033" cy="1743672"/>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4" name="13 Elipse"/>
          <p:cNvSpPr/>
          <p:nvPr/>
        </p:nvSpPr>
        <p:spPr>
          <a:xfrm>
            <a:off x="4664695" y="3912568"/>
            <a:ext cx="1440161" cy="148450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5" name="14 Elipse"/>
          <p:cNvSpPr/>
          <p:nvPr/>
        </p:nvSpPr>
        <p:spPr>
          <a:xfrm>
            <a:off x="3512567" y="4557193"/>
            <a:ext cx="792087" cy="8199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6" name="15 Elipse"/>
          <p:cNvSpPr/>
          <p:nvPr/>
        </p:nvSpPr>
        <p:spPr>
          <a:xfrm>
            <a:off x="4089565" y="4417298"/>
            <a:ext cx="950506" cy="979773"/>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7" name="16 Elipse"/>
          <p:cNvSpPr/>
          <p:nvPr/>
        </p:nvSpPr>
        <p:spPr>
          <a:xfrm>
            <a:off x="3066117" y="4737287"/>
            <a:ext cx="662474" cy="640840"/>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8" name="17 Elipse"/>
          <p:cNvSpPr/>
          <p:nvPr/>
        </p:nvSpPr>
        <p:spPr>
          <a:xfrm>
            <a:off x="6088685" y="5086762"/>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19" name="18 Elipse"/>
          <p:cNvSpPr/>
          <p:nvPr/>
        </p:nvSpPr>
        <p:spPr>
          <a:xfrm>
            <a:off x="6897757" y="4698755"/>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0" name="19 Elipse"/>
          <p:cNvSpPr/>
          <p:nvPr/>
        </p:nvSpPr>
        <p:spPr>
          <a:xfrm>
            <a:off x="5951494" y="4651113"/>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1" name="20 Elipse"/>
          <p:cNvSpPr/>
          <p:nvPr/>
        </p:nvSpPr>
        <p:spPr>
          <a:xfrm>
            <a:off x="6464895" y="4595293"/>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2" name="21 Elipse"/>
          <p:cNvSpPr/>
          <p:nvPr/>
        </p:nvSpPr>
        <p:spPr>
          <a:xfrm>
            <a:off x="5632549" y="5093984"/>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3" name="22 Elipse"/>
          <p:cNvSpPr/>
          <p:nvPr/>
        </p:nvSpPr>
        <p:spPr>
          <a:xfrm>
            <a:off x="6231261" y="4213922"/>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4" name="23 Elipse"/>
          <p:cNvSpPr/>
          <p:nvPr/>
        </p:nvSpPr>
        <p:spPr>
          <a:xfrm>
            <a:off x="6899823" y="5082931"/>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5" name="24 Elipse"/>
          <p:cNvSpPr/>
          <p:nvPr/>
        </p:nvSpPr>
        <p:spPr>
          <a:xfrm>
            <a:off x="6888232" y="4200599"/>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6" name="25 Elipse"/>
          <p:cNvSpPr/>
          <p:nvPr/>
        </p:nvSpPr>
        <p:spPr>
          <a:xfrm>
            <a:off x="6883998" y="3643904"/>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7" name="26 Elipse"/>
          <p:cNvSpPr/>
          <p:nvPr/>
        </p:nvSpPr>
        <p:spPr>
          <a:xfrm>
            <a:off x="6464895" y="5077839"/>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8" name="27 Elipse"/>
          <p:cNvSpPr/>
          <p:nvPr/>
        </p:nvSpPr>
        <p:spPr>
          <a:xfrm>
            <a:off x="6563217" y="3974053"/>
            <a:ext cx="285152" cy="29393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29" name="28 Elipse"/>
          <p:cNvSpPr/>
          <p:nvPr/>
        </p:nvSpPr>
        <p:spPr>
          <a:xfrm>
            <a:off x="2681923" y="4798079"/>
            <a:ext cx="561662" cy="58132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0" name="29 Elipse"/>
          <p:cNvSpPr/>
          <p:nvPr/>
        </p:nvSpPr>
        <p:spPr>
          <a:xfrm>
            <a:off x="2432447" y="4889225"/>
            <a:ext cx="504056" cy="495076"/>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1" name="30 Elipse"/>
          <p:cNvSpPr/>
          <p:nvPr/>
        </p:nvSpPr>
        <p:spPr>
          <a:xfrm>
            <a:off x="2168841" y="4967152"/>
            <a:ext cx="413972" cy="42076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2" name="31 Elipse"/>
          <p:cNvSpPr/>
          <p:nvPr/>
        </p:nvSpPr>
        <p:spPr>
          <a:xfrm>
            <a:off x="1974563" y="5091048"/>
            <a:ext cx="285152" cy="293932"/>
          </a:xfrm>
          <a:prstGeom prst="ellipse">
            <a:avLst/>
          </a:prstGeom>
          <a:solidFill>
            <a:srgbClr val="00B0AC">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33" name="32 Elipse"/>
          <p:cNvSpPr/>
          <p:nvPr/>
        </p:nvSpPr>
        <p:spPr>
          <a:xfrm>
            <a:off x="1810211" y="5177534"/>
            <a:ext cx="222441" cy="21334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s-MX" dirty="0"/>
          </a:p>
        </p:txBody>
      </p:sp>
      <p:sp>
        <p:nvSpPr>
          <p:cNvPr id="4" name="5 Rectángulo"/>
          <p:cNvSpPr/>
          <p:nvPr/>
        </p:nvSpPr>
        <p:spPr>
          <a:xfrm>
            <a:off x="-4754" y="2484923"/>
            <a:ext cx="7169150" cy="336056"/>
          </a:xfrm>
          <a:prstGeom prst="rect">
            <a:avLst/>
          </a:prstGeom>
          <a:gradFill>
            <a:gsLst>
              <a:gs pos="50000">
                <a:schemeClr val="accent4">
                  <a:lumMod val="60000"/>
                  <a:lumOff val="40000"/>
                  <a:alpha val="75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1689" tIns="35844" rIns="71689" bIns="35844" rtlCol="0" anchor="ctr"/>
          <a:lstStyle/>
          <a:p>
            <a:pPr algn="ctr"/>
            <a:endParaRPr lang="es-MX" dirty="0"/>
          </a:p>
        </p:txBody>
      </p:sp>
      <p:sp>
        <p:nvSpPr>
          <p:cNvPr id="6" name="9 Rectángulo"/>
          <p:cNvSpPr/>
          <p:nvPr/>
        </p:nvSpPr>
        <p:spPr>
          <a:xfrm>
            <a:off x="474728" y="2373216"/>
            <a:ext cx="6210189" cy="555002"/>
          </a:xfrm>
          <a:prstGeom prst="rect">
            <a:avLst/>
          </a:prstGeom>
        </p:spPr>
        <p:txBody>
          <a:bodyPr wrap="square" lIns="71689" tIns="35844" rIns="71689" bIns="35844">
            <a:spAutoFit/>
          </a:bodyPr>
          <a:lstStyle/>
          <a:p>
            <a:pPr algn="ctr"/>
            <a:r>
              <a:rPr lang="es-MX" sz="3100" b="1" i="1" cap="small" dirty="0">
                <a:effectLst>
                  <a:outerShdw blurRad="38100" dist="38100" dir="2700000" algn="tl">
                    <a:srgbClr val="000000">
                      <a:alpha val="43137"/>
                    </a:srgbClr>
                  </a:outerShdw>
                </a:effectLst>
                <a:latin typeface="Calibri" pitchFamily="34" charset="0"/>
              </a:rPr>
              <a:t>¡Gracias!</a:t>
            </a:r>
          </a:p>
        </p:txBody>
      </p:sp>
    </p:spTree>
    <p:extLst>
      <p:ext uri="{BB962C8B-B14F-4D97-AF65-F5344CB8AC3E}">
        <p14:creationId xmlns:p14="http://schemas.microsoft.com/office/powerpoint/2010/main" val="32301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p:cNvSpPr txBox="1"/>
          <p:nvPr/>
        </p:nvSpPr>
        <p:spPr>
          <a:xfrm>
            <a:off x="128191" y="540380"/>
            <a:ext cx="6880118" cy="4278094"/>
          </a:xfrm>
          <a:prstGeom prst="rect">
            <a:avLst/>
          </a:prstGeom>
          <a:noFill/>
        </p:spPr>
        <p:txBody>
          <a:bodyPr wrap="square" rtlCol="0">
            <a:spAutoFit/>
          </a:bodyPr>
          <a:lstStyle/>
          <a:p>
            <a:pPr algn="just"/>
            <a:r>
              <a:rPr lang="es-MX" sz="1600" dirty="0"/>
              <a:t>El informe contiene datos sobre las consultas y los servicios brindados en cada una de ellas por el Centro de Atención a la Sociedad (CAS) del Instituto Nacional de Transparencia, Acceso a la Información y Protección de Datos Personales (INAI), en el periodo del 01 al 05 de abril de 2019, en el que se desagregan datos por tipo de consulta, canal de atención, perfil de los usuarios, evaluación del servicio y un reporte en el que se describen cada una de la atenciones formuladas a los requerimientos de las personas usuarias.</a:t>
            </a:r>
          </a:p>
          <a:p>
            <a:pPr algn="just"/>
            <a:endParaRPr lang="es-MX" sz="1600" dirty="0"/>
          </a:p>
          <a:p>
            <a:pPr algn="just"/>
            <a:r>
              <a:rPr lang="es-MX" sz="1600" dirty="0"/>
              <a:t>Lo anterior, con la finalidad de mantener actualizados a los integrantes del Pleno del INAI de las actividades que lleva a cabo el CAS, a fin de encontrar áreas de oportunidad que permitan mejorar la calidad de las consultas y los servicios que se dan a la población.</a:t>
            </a:r>
          </a:p>
          <a:p>
            <a:pPr algn="just"/>
            <a:endParaRPr lang="es-MX" sz="1600" dirty="0"/>
          </a:p>
          <a:p>
            <a:pPr algn="just"/>
            <a:r>
              <a:rPr lang="es-MX" sz="1600" dirty="0"/>
              <a:t>En estos reportes se podrán incorporar variables adicionales que permitan tener una mejor perspectiva de las características de las consultas otorgadas por el CAS, a través de los reportes formulados por los agentes que brindan atención o mediante las evaluaciones del servicio que realizan los particulares.</a:t>
            </a:r>
          </a:p>
        </p:txBody>
      </p:sp>
      <p:sp>
        <p:nvSpPr>
          <p:cNvPr id="3" name="2 Rectángulo"/>
          <p:cNvSpPr/>
          <p:nvPr/>
        </p:nvSpPr>
        <p:spPr>
          <a:xfrm>
            <a:off x="-5832"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1. Introducción</a:t>
            </a:r>
          </a:p>
        </p:txBody>
      </p:sp>
    </p:spTree>
    <p:extLst>
      <p:ext uri="{BB962C8B-B14F-4D97-AF65-F5344CB8AC3E}">
        <p14:creationId xmlns:p14="http://schemas.microsoft.com/office/powerpoint/2010/main" val="9618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p:cNvSpPr/>
          <p:nvPr/>
        </p:nvSpPr>
        <p:spPr>
          <a:xfrm>
            <a:off x="-5832"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2. Tipo de Servicios</a:t>
            </a:r>
          </a:p>
        </p:txBody>
      </p:sp>
      <p:sp>
        <p:nvSpPr>
          <p:cNvPr id="6" name="CuadroTexto 2"/>
          <p:cNvSpPr txBox="1"/>
          <p:nvPr/>
        </p:nvSpPr>
        <p:spPr>
          <a:xfrm>
            <a:off x="200199" y="581610"/>
            <a:ext cx="6696744" cy="4555093"/>
          </a:xfrm>
          <a:prstGeom prst="rect">
            <a:avLst/>
          </a:prstGeom>
          <a:noFill/>
        </p:spPr>
        <p:txBody>
          <a:bodyPr wrap="square" rtlCol="0">
            <a:spAutoFit/>
          </a:bodyPr>
          <a:lstStyle/>
          <a:p>
            <a:pPr algn="just"/>
            <a:r>
              <a:rPr lang="es-MX" sz="1100" b="1" dirty="0"/>
              <a:t>Solicitud de Acceso</a:t>
            </a:r>
            <a:r>
              <a:rPr lang="es-MX" sz="1100" dirty="0"/>
              <a:t>: Se registran solicitudes de información pública.  </a:t>
            </a:r>
          </a:p>
          <a:p>
            <a:pPr algn="just"/>
            <a:endParaRPr lang="es-MX" sz="400" dirty="0"/>
          </a:p>
          <a:p>
            <a:pPr algn="just"/>
            <a:r>
              <a:rPr lang="es-MX" sz="1100" b="1" dirty="0"/>
              <a:t>Solicitud de Datos Personales: </a:t>
            </a:r>
            <a:r>
              <a:rPr lang="es-MX" sz="1100" dirty="0"/>
              <a:t>Se registran solicitudes de derechos ARCO.</a:t>
            </a:r>
          </a:p>
          <a:p>
            <a:pPr algn="just"/>
            <a:endParaRPr lang="es-MX" sz="400" b="1" dirty="0"/>
          </a:p>
          <a:p>
            <a:pPr algn="just"/>
            <a:r>
              <a:rPr lang="es-MX" sz="1100" b="1" dirty="0"/>
              <a:t>Orientación de la LGPDPPSO:</a:t>
            </a:r>
            <a:r>
              <a:rPr lang="es-MX" sz="1100" dirty="0"/>
              <a:t> Se resuelven las dudas relacionadas con las disposiciones, plazos y procedimientos de la Ley General de Protección de Datos Personales en Posesión de Sujetos Obligados. </a:t>
            </a:r>
          </a:p>
          <a:p>
            <a:pPr algn="just"/>
            <a:endParaRPr lang="es-MX" sz="400" b="1" dirty="0"/>
          </a:p>
          <a:p>
            <a:pPr algn="just"/>
            <a:r>
              <a:rPr lang="es-MX" sz="1100" b="1" dirty="0"/>
              <a:t>Orientación de la LGTAIP:</a:t>
            </a:r>
            <a:r>
              <a:rPr lang="es-MX" sz="1100" dirty="0"/>
              <a:t> Se atienden las preguntas relativas con las disposiciones, plazos y procedimientos establecidos en la Ley General de Transparencia y Acceso a la Información Pública.</a:t>
            </a:r>
          </a:p>
          <a:p>
            <a:pPr algn="just"/>
            <a:endParaRPr lang="es-MX" sz="400" b="1" dirty="0"/>
          </a:p>
          <a:p>
            <a:pPr algn="just"/>
            <a:r>
              <a:rPr lang="es-MX" sz="1100" b="1" dirty="0"/>
              <a:t>Orientación de la LFTAIP:</a:t>
            </a:r>
            <a:r>
              <a:rPr lang="es-MX" sz="1100" dirty="0"/>
              <a:t> Se atienden las preguntas relacionadas con las disposiciones, plazos y procedimientos establecidos en la Ley Federal de Transparencia y Acceso a la Información Pública.</a:t>
            </a:r>
          </a:p>
          <a:p>
            <a:pPr algn="just"/>
            <a:endParaRPr lang="es-MX" sz="400" b="1" dirty="0"/>
          </a:p>
          <a:p>
            <a:pPr algn="just"/>
            <a:r>
              <a:rPr lang="es-MX" sz="1100" b="1" dirty="0"/>
              <a:t>Orientación LFPDPPP: </a:t>
            </a:r>
            <a:r>
              <a:rPr lang="es-MX" sz="1100" dirty="0"/>
              <a:t>Se atienden las consultas sobre las disposiciones, plazos y procedimientos establecidos en la Ley Federal de Protección de Datos Personales en Posesión de los Particulares y su Reglamento.</a:t>
            </a:r>
          </a:p>
          <a:p>
            <a:pPr algn="just"/>
            <a:endParaRPr lang="es-MX" sz="400" b="1" dirty="0"/>
          </a:p>
          <a:p>
            <a:pPr algn="just"/>
            <a:r>
              <a:rPr lang="es-MX" sz="1100" b="1" dirty="0"/>
              <a:t>Quejas o Denuncias:</a:t>
            </a:r>
            <a:r>
              <a:rPr lang="es-MX" sz="1100" dirty="0"/>
              <a:t> Se brinda orientación de las instancias y procedimientos para presentar quejas o denuncias. </a:t>
            </a:r>
          </a:p>
          <a:p>
            <a:pPr algn="just"/>
            <a:endParaRPr lang="es-MX" sz="400" b="1" dirty="0"/>
          </a:p>
          <a:p>
            <a:pPr algn="just"/>
            <a:r>
              <a:rPr lang="es-MX" sz="1100" b="1" dirty="0"/>
              <a:t>Recurso de Revisión:</a:t>
            </a:r>
            <a:r>
              <a:rPr lang="es-MX" sz="1100" dirty="0"/>
              <a:t> Se orienta sobre los medios, plazos y procedimientos para interponer recursos de revisión.</a:t>
            </a:r>
          </a:p>
          <a:p>
            <a:pPr algn="just"/>
            <a:endParaRPr lang="es-MX" sz="400" b="1" dirty="0"/>
          </a:p>
          <a:p>
            <a:pPr algn="just"/>
            <a:r>
              <a:rPr lang="es-MX" sz="1100" b="1" dirty="0"/>
              <a:t>Información del INAI:</a:t>
            </a:r>
            <a:r>
              <a:rPr lang="es-MX" sz="1100" dirty="0"/>
              <a:t>  Se otorga información requerida sobre las actividades, servicios, áreas, eventos y demás información general del INAI.</a:t>
            </a:r>
          </a:p>
          <a:p>
            <a:pPr algn="just"/>
            <a:endParaRPr lang="es-MX" sz="400" b="1" dirty="0"/>
          </a:p>
          <a:p>
            <a:pPr algn="just"/>
            <a:r>
              <a:rPr lang="es-MX" sz="1100" b="1" dirty="0"/>
              <a:t>Información del ámbito local:</a:t>
            </a:r>
            <a:r>
              <a:rPr lang="es-MX" sz="1100" dirty="0"/>
              <a:t> Se refiere a las preguntas de los usuarios que deben canalizarse a los órganos locales de transparencia, por ser de su competencia.</a:t>
            </a:r>
          </a:p>
          <a:p>
            <a:pPr algn="just"/>
            <a:endParaRPr lang="es-MX" sz="400" dirty="0"/>
          </a:p>
          <a:p>
            <a:pPr algn="just"/>
            <a:r>
              <a:rPr lang="es-MX" sz="1100" b="1" dirty="0"/>
              <a:t>Seguimiento a solicitudes:</a:t>
            </a:r>
            <a:r>
              <a:rPr lang="es-MX" sz="1100" dirty="0"/>
              <a:t> Se otorga apoyo en el seguimiento a las respuestas de las solicitudes de información pública o de datos personales.</a:t>
            </a:r>
          </a:p>
          <a:p>
            <a:pPr algn="just"/>
            <a:endParaRPr lang="es-MX" sz="400" dirty="0"/>
          </a:p>
          <a:p>
            <a:pPr algn="just"/>
            <a:r>
              <a:rPr lang="es-MX" sz="1100" b="1" dirty="0"/>
              <a:t>Servicio: </a:t>
            </a:r>
            <a:r>
              <a:rPr lang="es-MX" sz="1100" dirty="0"/>
              <a:t>Tiene que ver con la oferta del INAI como cursos de capacitación, foros, seminarios o convocatorias.</a:t>
            </a:r>
          </a:p>
          <a:p>
            <a:pPr algn="just"/>
            <a:endParaRPr lang="es-MX" sz="400" b="1" dirty="0"/>
          </a:p>
          <a:p>
            <a:pPr algn="just"/>
            <a:r>
              <a:rPr lang="es-MX" sz="1100" b="1" dirty="0"/>
              <a:t>Trámite: </a:t>
            </a:r>
            <a:r>
              <a:rPr lang="es-MX" sz="1100" dirty="0"/>
              <a:t>Orientación sobre la instancia a la cual referirse cuando se trata de asuntos o temas que no sean materia del ejercicio de los derechos de acceso a la información y de protección de datos personales.</a:t>
            </a:r>
          </a:p>
          <a:p>
            <a:pPr algn="just"/>
            <a:r>
              <a:rPr lang="es-MX" sz="1100" b="1" dirty="0"/>
              <a:t>Otros Servicios: </a:t>
            </a:r>
            <a:r>
              <a:rPr lang="es-MX" sz="1100" dirty="0"/>
              <a:t>Servicios distintos a los anteriores.</a:t>
            </a:r>
          </a:p>
        </p:txBody>
      </p:sp>
    </p:spTree>
    <p:extLst>
      <p:ext uri="{BB962C8B-B14F-4D97-AF65-F5344CB8AC3E}">
        <p14:creationId xmlns:p14="http://schemas.microsoft.com/office/powerpoint/2010/main" val="229355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Rectángulo"/>
          <p:cNvSpPr/>
          <p:nvPr/>
        </p:nvSpPr>
        <p:spPr>
          <a:xfrm>
            <a:off x="-5832" y="0"/>
            <a:ext cx="7118799" cy="307777"/>
          </a:xfrm>
          <a:prstGeom prst="rect">
            <a:avLst/>
          </a:prstGeom>
        </p:spPr>
        <p:txBody>
          <a:bodyPr wrap="square">
            <a:spAutoFit/>
          </a:bodyPr>
          <a:lstStyle/>
          <a:p>
            <a:pPr algn="ctr"/>
            <a:r>
              <a:rPr lang="es-MX"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3.  Total Asesorías y Servicios otorgados por día</a:t>
            </a:r>
          </a:p>
        </p:txBody>
      </p:sp>
      <p:sp>
        <p:nvSpPr>
          <p:cNvPr id="6" name="CuadroTexto 5"/>
          <p:cNvSpPr txBox="1"/>
          <p:nvPr/>
        </p:nvSpPr>
        <p:spPr>
          <a:xfrm>
            <a:off x="5168" y="4272607"/>
            <a:ext cx="7081552" cy="738664"/>
          </a:xfrm>
          <a:prstGeom prst="rect">
            <a:avLst/>
          </a:prstGeom>
          <a:noFill/>
        </p:spPr>
        <p:txBody>
          <a:bodyPr wrap="square" rtlCol="0">
            <a:spAutoFit/>
          </a:bodyPr>
          <a:lstStyle/>
          <a:p>
            <a:pPr algn="just"/>
            <a:r>
              <a:rPr lang="es-MX" dirty="0"/>
              <a:t>En esta semana se atendieron a 1,345 personas a las que se les otorgaron 1,547 servicios. El 4 de abril fue el día en que más asesorías se brindaron: 303 y, el 3 de abril en el </a:t>
            </a:r>
            <a:r>
              <a:rPr lang="es-ES" dirty="0"/>
              <a:t>que más servicios se brindaron</a:t>
            </a:r>
            <a:r>
              <a:rPr lang="es-MX" dirty="0"/>
              <a:t>, lo que representó  el 22.5% y el 22.8% de los totales, respectivamente.</a:t>
            </a:r>
            <a:endParaRPr lang="es-MX" dirty="0">
              <a:highlight>
                <a:srgbClr val="FFFF00"/>
              </a:highlight>
            </a:endParaRPr>
          </a:p>
        </p:txBody>
      </p:sp>
      <p:sp>
        <p:nvSpPr>
          <p:cNvPr id="9" name="CuadroTexto 8"/>
          <p:cNvSpPr txBox="1"/>
          <p:nvPr/>
        </p:nvSpPr>
        <p:spPr>
          <a:xfrm>
            <a:off x="4602568" y="447374"/>
            <a:ext cx="2104590" cy="507831"/>
          </a:xfrm>
          <a:prstGeom prst="rect">
            <a:avLst/>
          </a:prstGeom>
          <a:noFill/>
        </p:spPr>
        <p:txBody>
          <a:bodyPr wrap="square" rtlCol="0">
            <a:spAutoFit/>
          </a:bodyPr>
          <a:lstStyle/>
          <a:p>
            <a:pPr algn="just"/>
            <a:r>
              <a:rPr lang="es-MX" sz="900" dirty="0"/>
              <a:t>Nota: La suma de los porcentajes parciales puede no coincidir con el 100 debido al redondeo aplicado</a:t>
            </a:r>
            <a:endParaRPr lang="en-US" sz="900" dirty="0"/>
          </a:p>
        </p:txBody>
      </p:sp>
      <p:pic>
        <p:nvPicPr>
          <p:cNvPr id="3" name="Imagen 2"/>
          <p:cNvPicPr>
            <a:picLocks noChangeAspect="1"/>
          </p:cNvPicPr>
          <p:nvPr/>
        </p:nvPicPr>
        <p:blipFill>
          <a:blip r:embed="rId3"/>
          <a:stretch>
            <a:fillRect/>
          </a:stretch>
        </p:blipFill>
        <p:spPr>
          <a:xfrm>
            <a:off x="5168" y="447374"/>
            <a:ext cx="4515511" cy="1484381"/>
          </a:xfrm>
          <a:prstGeom prst="rect">
            <a:avLst/>
          </a:prstGeom>
        </p:spPr>
      </p:pic>
      <p:pic>
        <p:nvPicPr>
          <p:cNvPr id="4" name="Imagen 3"/>
          <p:cNvPicPr>
            <a:picLocks noChangeAspect="1"/>
          </p:cNvPicPr>
          <p:nvPr/>
        </p:nvPicPr>
        <p:blipFill>
          <a:blip r:embed="rId4"/>
          <a:stretch>
            <a:fillRect/>
          </a:stretch>
        </p:blipFill>
        <p:spPr>
          <a:xfrm>
            <a:off x="1280319" y="1986960"/>
            <a:ext cx="4667994" cy="2285647"/>
          </a:xfrm>
          <a:prstGeom prst="rect">
            <a:avLst/>
          </a:prstGeom>
        </p:spPr>
      </p:pic>
    </p:spTree>
    <p:extLst>
      <p:ext uri="{BB962C8B-B14F-4D97-AF65-F5344CB8AC3E}">
        <p14:creationId xmlns:p14="http://schemas.microsoft.com/office/powerpoint/2010/main" val="2322331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p:cNvSpPr/>
          <p:nvPr/>
        </p:nvSpPr>
        <p:spPr>
          <a:xfrm>
            <a:off x="-5832" y="0"/>
            <a:ext cx="7118799" cy="369332"/>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4. </a:t>
            </a:r>
            <a:r>
              <a:rPr lang="es-MX" sz="18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Solicitudes</a:t>
            </a: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 presentadas</a:t>
            </a:r>
          </a:p>
        </p:txBody>
      </p:sp>
      <p:sp>
        <p:nvSpPr>
          <p:cNvPr id="7" name="CuadroTexto 6"/>
          <p:cNvSpPr txBox="1"/>
          <p:nvPr/>
        </p:nvSpPr>
        <p:spPr>
          <a:xfrm>
            <a:off x="20992" y="509607"/>
            <a:ext cx="7091975" cy="2585323"/>
          </a:xfrm>
          <a:prstGeom prst="rect">
            <a:avLst/>
          </a:prstGeom>
          <a:noFill/>
        </p:spPr>
        <p:txBody>
          <a:bodyPr wrap="square" rtlCol="0">
            <a:spAutoFit/>
          </a:bodyPr>
          <a:lstStyle/>
          <a:p>
            <a:pPr algn="just"/>
            <a:endParaRPr lang="es-MX" sz="1800" b="1" dirty="0"/>
          </a:p>
          <a:p>
            <a:pPr algn="just"/>
            <a:r>
              <a:rPr lang="es-MX" sz="1800" b="1" dirty="0"/>
              <a:t>119 solicitudes ingresaron los usuarios a través de los diferentes canales del CAS.</a:t>
            </a:r>
          </a:p>
          <a:p>
            <a:pPr algn="just"/>
            <a:endParaRPr lang="es-MX" sz="1800" b="1" dirty="0"/>
          </a:p>
          <a:p>
            <a:pPr marL="285750" indent="-285750" algn="just">
              <a:buFont typeface="Wingdings" panose="05000000000000000000" pitchFamily="2" charset="2"/>
              <a:buChar char="q"/>
            </a:pPr>
            <a:r>
              <a:rPr lang="es-MX" sz="1800" b="1" dirty="0"/>
              <a:t>99 correspondieron a solicitudes de Datos Personales y 20 de Acceso a la Información Pública.</a:t>
            </a:r>
          </a:p>
          <a:p>
            <a:pPr marL="285750" indent="-285750" algn="just">
              <a:buFont typeface="Wingdings" panose="05000000000000000000" pitchFamily="2" charset="2"/>
              <a:buChar char="q"/>
            </a:pPr>
            <a:endParaRPr lang="es-MX" sz="1800" b="1" dirty="0"/>
          </a:p>
          <a:p>
            <a:pPr marL="285750" indent="-285750" algn="just">
              <a:buFont typeface="Wingdings" panose="05000000000000000000" pitchFamily="2" charset="2"/>
              <a:buChar char="q"/>
            </a:pPr>
            <a:r>
              <a:rPr lang="es-MX" sz="1800" b="1" dirty="0"/>
              <a:t> 58 peticiones (48.73%) se presentaron a través de la PNT y 61 (51.26%) fueron capturadas a través del modulo manual.</a:t>
            </a:r>
          </a:p>
        </p:txBody>
      </p:sp>
      <p:pic>
        <p:nvPicPr>
          <p:cNvPr id="6" name="Imagen 5"/>
          <p:cNvPicPr>
            <a:picLocks noChangeAspect="1"/>
          </p:cNvPicPr>
          <p:nvPr/>
        </p:nvPicPr>
        <p:blipFill>
          <a:blip r:embed="rId2"/>
          <a:stretch>
            <a:fillRect/>
          </a:stretch>
        </p:blipFill>
        <p:spPr>
          <a:xfrm>
            <a:off x="1496343" y="2988312"/>
            <a:ext cx="3816424" cy="2037932"/>
          </a:xfrm>
          <a:prstGeom prst="rect">
            <a:avLst/>
          </a:prstGeom>
        </p:spPr>
      </p:pic>
    </p:spTree>
    <p:extLst>
      <p:ext uri="{BB962C8B-B14F-4D97-AF65-F5344CB8AC3E}">
        <p14:creationId xmlns:p14="http://schemas.microsoft.com/office/powerpoint/2010/main" val="386407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04552" y="3752289"/>
            <a:ext cx="6852498" cy="1384995"/>
          </a:xfrm>
          <a:prstGeom prst="rect">
            <a:avLst/>
          </a:prstGeom>
          <a:noFill/>
        </p:spPr>
        <p:txBody>
          <a:bodyPr wrap="square" rtlCol="0">
            <a:spAutoFit/>
          </a:bodyPr>
          <a:lstStyle/>
          <a:p>
            <a:pPr algn="just"/>
            <a:r>
              <a:rPr lang="es-MX" b="1" dirty="0"/>
              <a:t>Se ofrecieron 1,345 asesorías: </a:t>
            </a:r>
          </a:p>
          <a:p>
            <a:pPr marL="285750" indent="-285750" algn="just">
              <a:buFont typeface="Wingdings" panose="05000000000000000000" pitchFamily="2" charset="2"/>
              <a:buChar char="q"/>
            </a:pPr>
            <a:r>
              <a:rPr lang="es-MX" b="1" dirty="0"/>
              <a:t>80.2 % a través de Tel-INAI.</a:t>
            </a:r>
          </a:p>
          <a:p>
            <a:pPr marL="285750" indent="-285750" algn="just">
              <a:buFont typeface="Wingdings" panose="05000000000000000000" pitchFamily="2" charset="2"/>
              <a:buChar char="q"/>
            </a:pPr>
            <a:r>
              <a:rPr lang="es-MX" b="1" dirty="0"/>
              <a:t>9.7% de manera presencial.</a:t>
            </a:r>
          </a:p>
          <a:p>
            <a:pPr marL="285750" indent="-285750" algn="just">
              <a:buFont typeface="Wingdings" panose="05000000000000000000" pitchFamily="2" charset="2"/>
              <a:buChar char="q"/>
            </a:pPr>
            <a:r>
              <a:rPr lang="es-MX" b="1" dirty="0"/>
              <a:t>9.6% por correo electrónico</a:t>
            </a:r>
          </a:p>
          <a:p>
            <a:pPr marL="285750" indent="-285750" algn="just">
              <a:buFont typeface="Wingdings" panose="05000000000000000000" pitchFamily="2" charset="2"/>
              <a:buChar char="q"/>
            </a:pPr>
            <a:r>
              <a:rPr lang="es-MX" b="1" dirty="0"/>
              <a:t>0.5% de Postal</a:t>
            </a:r>
          </a:p>
          <a:p>
            <a:pPr algn="just"/>
            <a:endParaRPr lang="es-MX" b="1" dirty="0"/>
          </a:p>
        </p:txBody>
      </p:sp>
      <p:sp>
        <p:nvSpPr>
          <p:cNvPr id="7" name="2 Rectángulo"/>
          <p:cNvSpPr/>
          <p:nvPr/>
        </p:nvSpPr>
        <p:spPr>
          <a:xfrm>
            <a:off x="-52166" y="17923"/>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5. Total de asesorías por Canal de Atención</a:t>
            </a:r>
          </a:p>
        </p:txBody>
      </p:sp>
      <p:sp>
        <p:nvSpPr>
          <p:cNvPr id="11" name="CuadroTexto 10"/>
          <p:cNvSpPr txBox="1"/>
          <p:nvPr/>
        </p:nvSpPr>
        <p:spPr>
          <a:xfrm>
            <a:off x="4304655" y="1745313"/>
            <a:ext cx="3022590" cy="369332"/>
          </a:xfrm>
          <a:prstGeom prst="rect">
            <a:avLst/>
          </a:prstGeom>
          <a:noFill/>
        </p:spPr>
        <p:txBody>
          <a:bodyPr wrap="square" rtlCol="0">
            <a:spAutoFit/>
          </a:bodyPr>
          <a:lstStyle/>
          <a:p>
            <a:r>
              <a:rPr lang="es-MX" sz="900" dirty="0"/>
              <a:t>Nota: La suma de los porcentajes parciales puede no coincidir con el 100 debido al redondeo aplicado</a:t>
            </a:r>
            <a:endParaRPr lang="en-US" sz="900" dirty="0"/>
          </a:p>
        </p:txBody>
      </p:sp>
      <p:pic>
        <p:nvPicPr>
          <p:cNvPr id="4" name="Imagen 3"/>
          <p:cNvPicPr>
            <a:picLocks noChangeAspect="1"/>
          </p:cNvPicPr>
          <p:nvPr/>
        </p:nvPicPr>
        <p:blipFill>
          <a:blip r:embed="rId2"/>
          <a:stretch>
            <a:fillRect/>
          </a:stretch>
        </p:blipFill>
        <p:spPr>
          <a:xfrm>
            <a:off x="3847545" y="396845"/>
            <a:ext cx="3301318" cy="1308100"/>
          </a:xfrm>
          <a:prstGeom prst="rect">
            <a:avLst/>
          </a:prstGeom>
        </p:spPr>
      </p:pic>
      <p:pic>
        <p:nvPicPr>
          <p:cNvPr id="10" name="Imagen 9"/>
          <p:cNvPicPr>
            <a:picLocks noChangeAspect="1"/>
          </p:cNvPicPr>
          <p:nvPr/>
        </p:nvPicPr>
        <p:blipFill>
          <a:blip r:embed="rId3"/>
          <a:stretch>
            <a:fillRect/>
          </a:stretch>
        </p:blipFill>
        <p:spPr>
          <a:xfrm>
            <a:off x="128191" y="1745313"/>
            <a:ext cx="4176464" cy="1990867"/>
          </a:xfrm>
          <a:prstGeom prst="rect">
            <a:avLst/>
          </a:prstGeom>
        </p:spPr>
      </p:pic>
    </p:spTree>
    <p:extLst>
      <p:ext uri="{BB962C8B-B14F-4D97-AF65-F5344CB8AC3E}">
        <p14:creationId xmlns:p14="http://schemas.microsoft.com/office/powerpoint/2010/main" val="729694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832" y="-2375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6. Asesorías por canal de atención por día</a:t>
            </a:r>
          </a:p>
        </p:txBody>
      </p:sp>
      <p:sp>
        <p:nvSpPr>
          <p:cNvPr id="4" name="CuadroTexto 3"/>
          <p:cNvSpPr txBox="1"/>
          <p:nvPr/>
        </p:nvSpPr>
        <p:spPr>
          <a:xfrm>
            <a:off x="106510" y="2751768"/>
            <a:ext cx="7010713" cy="2308324"/>
          </a:xfrm>
          <a:prstGeom prst="rect">
            <a:avLst/>
          </a:prstGeom>
          <a:noFill/>
        </p:spPr>
        <p:txBody>
          <a:bodyPr wrap="square" rtlCol="0">
            <a:spAutoFit/>
          </a:bodyPr>
          <a:lstStyle/>
          <a:p>
            <a:pPr marL="285750" indent="-285750" algn="just">
              <a:buFont typeface="Wingdings" panose="05000000000000000000" pitchFamily="2" charset="2"/>
              <a:buChar char="q"/>
            </a:pPr>
            <a:r>
              <a:rPr lang="es-MX" sz="1600" b="1" dirty="0"/>
              <a:t>El medio o canal más usado fue el Tel-INAI con 1059 asesorías, que representó el 78.7%.</a:t>
            </a:r>
          </a:p>
          <a:p>
            <a:pPr algn="just"/>
            <a:endParaRPr lang="es-MX" sz="1600" b="1" dirty="0"/>
          </a:p>
          <a:p>
            <a:pPr marL="285750" indent="-285750" algn="just">
              <a:buFont typeface="Wingdings" panose="05000000000000000000" pitchFamily="2" charset="2"/>
              <a:buChar char="q"/>
            </a:pPr>
            <a:r>
              <a:rPr lang="es-MX" sz="1600" b="1" dirty="0"/>
              <a:t>Le siguió el correo electrónico (E-mail) </a:t>
            </a:r>
            <a:r>
              <a:rPr lang="es-MX" sz="1600" b="1" dirty="0" err="1"/>
              <a:t>conel</a:t>
            </a:r>
            <a:r>
              <a:rPr lang="es-MX" sz="1600" b="1" dirty="0"/>
              <a:t> 10.7% de atención a usuarios.</a:t>
            </a:r>
          </a:p>
          <a:p>
            <a:pPr marL="285750" indent="-285750" algn="just">
              <a:buFont typeface="Wingdings" panose="05000000000000000000" pitchFamily="2" charset="2"/>
              <a:buChar char="q"/>
            </a:pPr>
            <a:endParaRPr lang="es-MX" sz="1600" b="1" dirty="0"/>
          </a:p>
          <a:p>
            <a:pPr marL="285750" indent="-285750" algn="just">
              <a:buFont typeface="Wingdings" panose="05000000000000000000" pitchFamily="2" charset="2"/>
              <a:buChar char="q"/>
            </a:pPr>
            <a:r>
              <a:rPr lang="es-MX" sz="1600" b="1" dirty="0"/>
              <a:t>Vía presencial se atendieron a 126 personas, con el 9.4% de las consultas.</a:t>
            </a:r>
          </a:p>
          <a:p>
            <a:pPr algn="just"/>
            <a:endParaRPr lang="es-MX" sz="1600" b="1" dirty="0"/>
          </a:p>
          <a:p>
            <a:pPr marL="285750" indent="-285750" algn="just">
              <a:buFont typeface="Wingdings" panose="05000000000000000000" pitchFamily="2" charset="2"/>
              <a:buChar char="q"/>
            </a:pPr>
            <a:r>
              <a:rPr lang="es-MX" sz="1600" b="1" dirty="0"/>
              <a:t>Se recibi</a:t>
            </a:r>
            <a:r>
              <a:rPr lang="es-ES" sz="1600" b="1" dirty="0"/>
              <a:t>ó</a:t>
            </a:r>
            <a:r>
              <a:rPr lang="es-MX" sz="1600" b="1" dirty="0"/>
              <a:t> una postal (0.1% del total).</a:t>
            </a:r>
          </a:p>
          <a:p>
            <a:pPr marL="285750" indent="-285750" algn="just">
              <a:buFont typeface="Wingdings" panose="05000000000000000000" pitchFamily="2" charset="2"/>
              <a:buChar char="q"/>
            </a:pPr>
            <a:endParaRPr lang="es-MX" sz="1600" b="1" dirty="0"/>
          </a:p>
        </p:txBody>
      </p:sp>
      <p:sp>
        <p:nvSpPr>
          <p:cNvPr id="7" name="CuadroTexto 6"/>
          <p:cNvSpPr txBox="1"/>
          <p:nvPr/>
        </p:nvSpPr>
        <p:spPr>
          <a:xfrm>
            <a:off x="372475" y="2520936"/>
            <a:ext cx="4930146" cy="230832"/>
          </a:xfrm>
          <a:prstGeom prst="rect">
            <a:avLst/>
          </a:prstGeom>
          <a:noFill/>
        </p:spPr>
        <p:txBody>
          <a:bodyPr wrap="square" rtlCol="0">
            <a:spAutoFit/>
          </a:bodyPr>
          <a:lstStyle/>
          <a:p>
            <a:r>
              <a:rPr lang="es-MX" sz="900" dirty="0"/>
              <a:t>Nota: La suma de los porcentajes parciales puede no coincidir con el 100 debido a redondeo aplicado</a:t>
            </a:r>
            <a:endParaRPr lang="en-US" sz="900" dirty="0"/>
          </a:p>
        </p:txBody>
      </p:sp>
      <p:pic>
        <p:nvPicPr>
          <p:cNvPr id="2" name="Imagen 1"/>
          <p:cNvPicPr>
            <a:picLocks noChangeAspect="1"/>
          </p:cNvPicPr>
          <p:nvPr/>
        </p:nvPicPr>
        <p:blipFill>
          <a:blip r:embed="rId2"/>
          <a:stretch>
            <a:fillRect/>
          </a:stretch>
        </p:blipFill>
        <p:spPr>
          <a:xfrm>
            <a:off x="555182" y="798371"/>
            <a:ext cx="6104855" cy="1872208"/>
          </a:xfrm>
          <a:prstGeom prst="rect">
            <a:avLst/>
          </a:prstGeom>
        </p:spPr>
      </p:pic>
    </p:spTree>
    <p:extLst>
      <p:ext uri="{BB962C8B-B14F-4D97-AF65-F5344CB8AC3E}">
        <p14:creationId xmlns:p14="http://schemas.microsoft.com/office/powerpoint/2010/main" val="3671937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p:cNvSpPr/>
          <p:nvPr/>
        </p:nvSpPr>
        <p:spPr>
          <a:xfrm>
            <a:off x="-5832" y="0"/>
            <a:ext cx="7118799" cy="338554"/>
          </a:xfrm>
          <a:prstGeom prst="rect">
            <a:avLst/>
          </a:prstGeom>
        </p:spPr>
        <p:txBody>
          <a:bodyPr wrap="square">
            <a:spAutoFit/>
          </a:bodyPr>
          <a:lstStyle/>
          <a:p>
            <a:pPr algn="ctr"/>
            <a:r>
              <a:rPr lang="es-MX" sz="1600" b="1" cap="small" dirty="0">
                <a:solidFill>
                  <a:schemeClr val="bg1"/>
                </a:solidFill>
                <a:effectLst>
                  <a:glow rad="50800">
                    <a:schemeClr val="tx1">
                      <a:alpha val="75000"/>
                    </a:schemeClr>
                  </a:glow>
                </a:effectLst>
                <a:latin typeface="Arial" panose="020B0604020202020204" pitchFamily="34" charset="0"/>
                <a:cs typeface="Arial" panose="020B0604020202020204" pitchFamily="34" charset="0"/>
              </a:rPr>
              <a:t>Gráfico. Canal de atención por día</a:t>
            </a:r>
          </a:p>
        </p:txBody>
      </p:sp>
      <p:sp>
        <p:nvSpPr>
          <p:cNvPr id="7" name="CuadroTexto 6"/>
          <p:cNvSpPr txBox="1"/>
          <p:nvPr/>
        </p:nvSpPr>
        <p:spPr>
          <a:xfrm>
            <a:off x="20992" y="509607"/>
            <a:ext cx="7091975" cy="738664"/>
          </a:xfrm>
          <a:prstGeom prst="rect">
            <a:avLst/>
          </a:prstGeom>
          <a:noFill/>
        </p:spPr>
        <p:txBody>
          <a:bodyPr wrap="square" rtlCol="0">
            <a:spAutoFit/>
          </a:bodyPr>
          <a:lstStyle/>
          <a:p>
            <a:pPr algn="just"/>
            <a:r>
              <a:rPr lang="es-MX" b="1" dirty="0"/>
              <a:t>El medio o canal más utilizado fue el Tel-INAI con 1059 asesorías, seguido por el presencial, con 126 personas que acudieron a las instalaciones del INAI, se atendieron por correo electrónico a 144 usuarios y 1 consulta vía postal.</a:t>
            </a:r>
          </a:p>
        </p:txBody>
      </p:sp>
      <p:pic>
        <p:nvPicPr>
          <p:cNvPr id="3" name="Imagen 2"/>
          <p:cNvPicPr>
            <a:picLocks noChangeAspect="1"/>
          </p:cNvPicPr>
          <p:nvPr/>
        </p:nvPicPr>
        <p:blipFill>
          <a:blip r:embed="rId2"/>
          <a:stretch>
            <a:fillRect/>
          </a:stretch>
        </p:blipFill>
        <p:spPr>
          <a:xfrm>
            <a:off x="704255" y="1824335"/>
            <a:ext cx="6264696" cy="3096344"/>
          </a:xfrm>
          <a:prstGeom prst="rect">
            <a:avLst/>
          </a:prstGeom>
        </p:spPr>
      </p:pic>
    </p:spTree>
    <p:extLst>
      <p:ext uri="{BB962C8B-B14F-4D97-AF65-F5344CB8AC3E}">
        <p14:creationId xmlns:p14="http://schemas.microsoft.com/office/powerpoint/2010/main" val="2452477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307121155007A44A47C2059D0C12875" ma:contentTypeVersion="0" ma:contentTypeDescription="Crear nuevo documento." ma:contentTypeScope="" ma:versionID="9c48086910603159637bf1bbda4204f1">
  <xsd:schema xmlns:xsd="http://www.w3.org/2001/XMLSchema" xmlns:xs="http://www.w3.org/2001/XMLSchema" xmlns:p="http://schemas.microsoft.com/office/2006/metadata/properties" targetNamespace="http://schemas.microsoft.com/office/2006/metadata/properties" ma:root="true" ma:fieldsID="3f6edc329ff236629c56e3b879b320d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FF54BB-1F5A-45BD-9F03-074851F9F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9F43B79-C342-46B9-90E6-E2C4471C264D}">
  <ds:schemaRefs>
    <ds:schemaRef ds:uri="http://schemas.microsoft.com/sharepoint/v3/contenttype/forms"/>
  </ds:schemaRefs>
</ds:datastoreItem>
</file>

<file path=customXml/itemProps3.xml><?xml version="1.0" encoding="utf-8"?>
<ds:datastoreItem xmlns:ds="http://schemas.openxmlformats.org/officeDocument/2006/customXml" ds:itemID="{ABC47244-D593-4153-B8D7-C663E6B75BD3}">
  <ds:schemaRef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21370</TotalTime>
  <Words>3150</Words>
  <Application>Microsoft Office PowerPoint</Application>
  <PresentationFormat>Papel B5 (ISO) (176 x 250 mm)</PresentationFormat>
  <Paragraphs>869</Paragraphs>
  <Slides>26</Slides>
  <Notes>5</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2" baseType="lpstr">
      <vt:lpstr>Arial</vt:lpstr>
      <vt:lpstr>Calibri</vt:lpstr>
      <vt:lpstr>Times New Roman</vt:lpstr>
      <vt:lpstr>Wingdings</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Mendoza Oliva</dc:creator>
  <cp:lastModifiedBy>Leopoldo Alejandro Cruz Vásquez</cp:lastModifiedBy>
  <cp:revision>1758</cp:revision>
  <cp:lastPrinted>2015-09-23T16:14:14Z</cp:lastPrinted>
  <dcterms:created xsi:type="dcterms:W3CDTF">2015-03-11T17:18:14Z</dcterms:created>
  <dcterms:modified xsi:type="dcterms:W3CDTF">2019-04-08T18:53:30Z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0x0101001307121155007A44A47C2059D0C12875</vt:lpwstr>
  </property>
</Properties>
</file>