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4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3C84B-9AF7-45F6-9719-34888157CE5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4954-7E35-42DF-9E97-816259F33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emf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75665" y="1117527"/>
            <a:ext cx="6269915" cy="722707"/>
          </a:xfrm>
        </p:spPr>
        <p:txBody>
          <a:bodyPr/>
          <a:lstStyle/>
          <a:p>
            <a:pPr algn="just"/>
            <a:r>
              <a:rPr lang="es-ES" dirty="0">
                <a:ea typeface="Century Gothic" panose="020B0502020202020204" pitchFamily="34" charset="0"/>
                <a:cs typeface="Century Gothic" panose="020B0502020202020204" pitchFamily="34" charset="0"/>
              </a:rPr>
              <a:t>El presente Informe detalla los servicios brindados por el CAS, en el periodo del 09 al 13 de septiembre de 2019; en éste, se desagrega información por canal de atención, perfil de las personas usuarias, evaluación del servicio, entre otros.</a:t>
            </a:r>
            <a:endParaRPr lang="es-MX" dirty="0">
              <a:effectLst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351649-F63A-49D4-BEB2-E1DD0D55CFAD}"/>
              </a:ext>
            </a:extLst>
          </p:cNvPr>
          <p:cNvSpPr txBox="1"/>
          <p:nvPr/>
        </p:nvSpPr>
        <p:spPr>
          <a:xfrm>
            <a:off x="352707" y="3285004"/>
            <a:ext cx="30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194233" y="3337609"/>
            <a:ext cx="3158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Se asesoran a 1,837 personas otorgando 2,002 servicios, a través de los canales de comunicación: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Tel-INAI (56.9%)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Correo electrónico (7.7%)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Presencial (7.9%)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err="1"/>
              <a:t>MiCAS</a:t>
            </a:r>
            <a:r>
              <a:rPr lang="es-ES" sz="1200" dirty="0"/>
              <a:t> (26.4%)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Postal (1.1%)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92779" y="6630076"/>
            <a:ext cx="327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El 91.7% de los servicios brindados por el CAS, se atendieron inmediatamente. Otro 7.7% se atendió dentro de los primeros 2 días.</a:t>
            </a:r>
            <a:endParaRPr lang="es-MX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806750" y="1902179"/>
            <a:ext cx="28747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se presentaron</a:t>
            </a:r>
            <a:r>
              <a:rPr lang="es-ES" sz="1100" b="1" dirty="0"/>
              <a:t> 125 solicitudes</a:t>
            </a:r>
            <a:r>
              <a:rPr lang="es-ES" sz="1100" dirty="0"/>
              <a:t>, de las cuales 92 fueron solicitudes de derechos ARCO y 33 de Acceso a información pública. 76 solicitudes (60.8%) fueron presentadas a través de la PNT.</a:t>
            </a:r>
            <a:r>
              <a:rPr lang="es-MX" sz="1100" dirty="0">
                <a:effectLst/>
              </a:rPr>
              <a:t> </a:t>
            </a:r>
            <a:endParaRPr lang="es-MX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09 al 13 de septiembre de 2019</a:t>
            </a:r>
          </a:p>
        </p:txBody>
      </p:sp>
      <p:sp>
        <p:nvSpPr>
          <p:cNvPr id="25" name="CuadroTexto 24">
            <a:extLst/>
          </p:cNvPr>
          <p:cNvSpPr txBox="1"/>
          <p:nvPr/>
        </p:nvSpPr>
        <p:spPr>
          <a:xfrm>
            <a:off x="3672454" y="4482974"/>
            <a:ext cx="30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De las personas usuarias que proporcionaron su edad, el </a:t>
            </a:r>
            <a:r>
              <a:rPr lang="es-MX" sz="1200" dirty="0"/>
              <a:t>18.6</a:t>
            </a:r>
            <a:r>
              <a:rPr lang="es-ES" sz="1200" dirty="0"/>
              <a:t>% fueron menores de 29 años; el 60.6% oscilan entre 30 y 59 años y el 20.8% son mayores de 60 años.</a:t>
            </a:r>
            <a:endParaRPr lang="es-MX" sz="12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012" y="5558572"/>
            <a:ext cx="589871" cy="13152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r="78731" b="48142"/>
          <a:stretch/>
        </p:blipFill>
        <p:spPr>
          <a:xfrm flipH="1">
            <a:off x="6161764" y="5543332"/>
            <a:ext cx="525205" cy="1261544"/>
          </a:xfrm>
          <a:prstGeom prst="rect">
            <a:avLst/>
          </a:prstGeom>
        </p:spPr>
      </p:pic>
      <p:pic>
        <p:nvPicPr>
          <p:cNvPr id="31" name="Imagen 30">
            <a:extLst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975" y="7192632"/>
            <a:ext cx="2653992" cy="16580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26" y="1755199"/>
            <a:ext cx="3238844" cy="15824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1748" y="2840898"/>
            <a:ext cx="3237827" cy="16420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79" y="4907268"/>
            <a:ext cx="3259738" cy="17228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80" y="7220594"/>
            <a:ext cx="3259737" cy="18481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7133" y="5313970"/>
            <a:ext cx="3242442" cy="17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351649-F63A-49D4-BEB2-E1DD0D55CFAD}"/>
              </a:ext>
            </a:extLst>
          </p:cNvPr>
          <p:cNvSpPr txBox="1"/>
          <p:nvPr/>
        </p:nvSpPr>
        <p:spPr>
          <a:xfrm>
            <a:off x="3629700" y="6117599"/>
            <a:ext cx="3028455" cy="29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310692" y="1078397"/>
            <a:ext cx="315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El 26.4% de las consultas fue sobre Información del INAI, el 20.0% fueron </a:t>
            </a:r>
            <a:r>
              <a:rPr lang="es-MX" sz="1200" dirty="0"/>
              <a:t>orientaciones en materia de la LGPDPPSO y el 16.9 </a:t>
            </a:r>
            <a:r>
              <a:rPr lang="es-MX" sz="1200" dirty="0"/>
              <a:t>de las consultas se dio a Seguimiento a Solicitudes.</a:t>
            </a:r>
            <a:endParaRPr lang="es-ES" sz="1200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627E588-50D3-4D6E-8741-F9CF7028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15471"/>
              </p:ext>
            </p:extLst>
          </p:nvPr>
        </p:nvGraphicFramePr>
        <p:xfrm>
          <a:off x="3787401" y="1483698"/>
          <a:ext cx="2663606" cy="510536"/>
        </p:xfrm>
        <a:graphic>
          <a:graphicData uri="http://schemas.openxmlformats.org/drawingml/2006/table">
            <a:tbl>
              <a:tblPr/>
              <a:tblGrid>
                <a:gridCol w="2663606">
                  <a:extLst>
                    <a:ext uri="{9D8B030D-6E8A-4147-A177-3AD203B41FA5}">
                      <a16:colId xmlns:a16="http://schemas.microsoft.com/office/drawing/2014/main" val="2140068650"/>
                    </a:ext>
                  </a:extLst>
                </a:gridCol>
              </a:tblGrid>
              <a:tr h="510536">
                <a:tc>
                  <a:txBody>
                    <a:bodyPr/>
                    <a:lstStyle/>
                    <a:p>
                      <a:pPr marL="12700"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 entidades concentran el 58.3</a:t>
                      </a:r>
                      <a:r>
                        <a:rPr lang="es-ES" sz="12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%</a:t>
                      </a: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de nuestros servicios.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99736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307976" y="4015545"/>
            <a:ext cx="316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De los servicios brindados por el CAS, el 99.1% son personas físicas, el 0.9 pertenecen a la personas morales. Tel-INAI es el medio mas usado por ambos tipos de usuario.</a:t>
            </a:r>
            <a:endParaRPr lang="es-MX" sz="11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F3A93F-3590-4393-9E16-E531A4A41FA1}"/>
              </a:ext>
            </a:extLst>
          </p:cNvPr>
          <p:cNvSpPr txBox="1"/>
          <p:nvPr/>
        </p:nvSpPr>
        <p:spPr>
          <a:xfrm>
            <a:off x="3629700" y="4303577"/>
            <a:ext cx="292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703 personas evaluaron el servicio de Tel- INAI, otorgando una calificación promedio de 9.4; por otra parte, 81 personas evaluaron el servicio de presencial, otorgando una calificación promedio de 9.6.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07974" y="6271882"/>
            <a:ext cx="3165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</a:t>
            </a:r>
            <a:r>
              <a:rPr lang="es-MX" sz="1100" dirty="0"/>
              <a:t>los usuarios con licenciatura son los que solicitan mas servicios otorgados por el CAS con un 42.0%, seguidos por los de nivel medio superior con 31.8% de los servicios y el 11.4% es realizado por personas con nivel de estudios de secundaria, el 42.2% no proporciono escolaridad.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09 al 13 de septiembre de 2019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80650" y="1170934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Servicios por entidad federativa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53"/>
          <a:stretch/>
        </p:blipFill>
        <p:spPr>
          <a:xfrm>
            <a:off x="3552658" y="1940352"/>
            <a:ext cx="2747427" cy="19147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0C13B6A-25DB-4E46-9415-811003DC539A}"/>
              </a:ext>
            </a:extLst>
          </p:cNvPr>
          <p:cNvSpPr txBox="1"/>
          <p:nvPr/>
        </p:nvSpPr>
        <p:spPr>
          <a:xfrm>
            <a:off x="5109232" y="1919584"/>
            <a:ext cx="154356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505 </a:t>
            </a:r>
            <a:r>
              <a:rPr lang="es-MX" sz="1200" dirty="0"/>
              <a:t>Michoacán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396 </a:t>
            </a:r>
            <a:r>
              <a:rPr lang="es-MX" sz="1200" dirty="0"/>
              <a:t>CDMX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169 </a:t>
            </a:r>
            <a:r>
              <a:rPr lang="es-MX" sz="1200" dirty="0"/>
              <a:t>Edo. México</a:t>
            </a:r>
            <a:endParaRPr lang="es-MX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675485" y="3880381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Evaluación de los servicios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053" y="1903952"/>
            <a:ext cx="3193817" cy="21115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23" y="4784986"/>
            <a:ext cx="3199147" cy="14868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723" y="7346003"/>
            <a:ext cx="3199147" cy="15207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2658" y="5319240"/>
            <a:ext cx="3100137" cy="178080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2658" y="7041323"/>
            <a:ext cx="3100137" cy="18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C1390-C2CA-4F3B-9921-A6734B207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EC4C21-F7AC-45D3-848B-E681651F0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46512-3B3E-4995-A0C6-8E423E20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FB98E-AB56-4084-A25B-F8DAE565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E784F-71D6-4FF5-9AA9-CB701BC4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E0570-3B47-4718-BF22-C4DCB03C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E9B1D-DDC1-419A-94CB-A6D2D384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E2140-7464-4154-ADA8-D6AB89C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4EA6-5A24-4A8A-9BBD-8A02A7C5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C7D4F-BDAF-4A0A-B383-68FD776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2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E52D1-E873-4F1C-807B-808EB56DC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89B55-CCEA-4BF9-A173-232524A1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02822-30D1-4B66-8DE9-18159539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BA803-CA4F-4FFB-A3D1-9E0D546B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D0C02-2D7F-4C80-B34C-A7375A1B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0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2BC5-7F11-45D7-8EA4-B29461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943A1-232E-4D8B-91BE-2F403D95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AAF1E-DA30-4CFC-A887-29FA097F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1E9EC-1FD8-4DFB-92CA-29A11F4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60F5E-B4B7-4C09-83B8-4C1BCFEE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8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71773-AB1F-43C0-B23A-85D6ADDD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583B7-C3F9-4FFE-B48A-5C829D9B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48847-6BD1-4A6B-B6A2-C7F2E23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87278-B777-4325-82C1-C5B3C3B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2E6A6-F8F8-4C52-B700-3162B10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8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5DA00-CB8E-4676-A44B-71A63315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34A39-15CC-4790-8CC6-5A5AB594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78364-D1C5-4D11-BEC0-9D5723D3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EFA59-D863-477E-8790-4C0FEEE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7C58C3-9EDF-4961-B45F-AA187A16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A3796-273B-4842-8110-823F3C1C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9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7BE1-546B-4568-9BED-3220A7A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8ECE5-13EB-4A80-AFB5-4EE845D2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96C8C2-4FAC-4AE8-82E8-485EECFA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F32E5-2506-4FB6-A5F2-3A05DD10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9AF790-473D-451E-B406-DEF1C12A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4F9765-4CB5-41EC-9DFF-1F536EFB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72A78E-3BCB-40D9-AAB5-74F4C80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3490D9-A85C-43C7-B9B1-F8D142D2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C004B-E719-4E12-BCCA-F6018749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B5C971-7996-4FFC-8CE5-AD43350D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296012-3CEF-45D2-BA8D-AB02D48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2A6E4C-BF03-4D56-9DB5-669462D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3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D858-FFCE-452F-A8E2-33B7C080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D8230B-B130-474C-802F-4070C95B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A054A-970B-4032-A3B3-07C7FB4D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3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261C7-DED8-4692-9586-1545E305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967E94-BCC2-4838-B2B9-D5A5B679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A39ED-BA92-4EEC-8557-F80BD87A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C2B42-9B4C-4D5D-8A63-F28706B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824FF-FC9D-4C0A-BBFE-FBCE647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47585-BDAE-4BF7-A433-85E610C5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0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77D97-60F9-4975-8FF8-1609B829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FE87B7-D36C-4E31-A875-6EF07449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F4FE9-A44F-4084-9157-631E7572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FE496-1399-45C5-8361-6A11E42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2406AE-6BF8-4F16-9767-FD4B39E7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8E309-B3C6-4823-808D-3F612D9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E527D3-AB27-4DC9-AC7A-03D1A173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A79AB-4AD9-4917-B452-A669755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F2BB4-44A2-4DAC-9B79-A2D49D429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6CEA-594B-4DDE-B1DF-F75E1FAE12F4}" type="datetimeFigureOut">
              <a:rPr lang="es-MX" smtClean="0"/>
              <a:t>20/09/2019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98733-EE60-4EAF-A75A-1D71D6A7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D863F-6419-4FEC-9E87-EA8110A7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0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81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FBDAAF-1CD5-4788-82F5-7AE839420BAA}"/>
</file>

<file path=customXml/itemProps2.xml><?xml version="1.0" encoding="utf-8"?>
<ds:datastoreItem xmlns:ds="http://schemas.openxmlformats.org/officeDocument/2006/customXml" ds:itemID="{F3A16CB5-1C1D-441A-9502-35521E6CEB09}"/>
</file>

<file path=customXml/itemProps3.xml><?xml version="1.0" encoding="utf-8"?>
<ds:datastoreItem xmlns:ds="http://schemas.openxmlformats.org/officeDocument/2006/customXml" ds:itemID="{AC0AD4EA-AEAD-470A-9FE8-2CCAF53D3DE4}"/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418</Words>
  <Application>Microsoft Office PowerPoint</Application>
  <PresentationFormat>Panorámica</PresentationFormat>
  <Paragraphs>26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René Jiménez Flores</dc:creator>
  <cp:lastModifiedBy>Gustavo Anzaldo García</cp:lastModifiedBy>
  <cp:revision>188</cp:revision>
  <dcterms:created xsi:type="dcterms:W3CDTF">2018-12-17T16:11:47Z</dcterms:created>
  <dcterms:modified xsi:type="dcterms:W3CDTF">2019-09-20T20:01:22Z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