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63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87" autoAdjust="0"/>
    <p:restoredTop sz="86417" autoAdjust="0"/>
  </p:normalViewPr>
  <p:slideViewPr>
    <p:cSldViewPr snapToGrid="0">
      <p:cViewPr varScale="1">
        <p:scale>
          <a:sx n="92" d="100"/>
          <a:sy n="92" d="100"/>
        </p:scale>
        <p:origin x="10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472" y="3240"/>
      </p:cViewPr>
      <p:guideLst>
        <p:guide orient="horz" pos="28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notesSlides/_rels/notes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13 al 17 de abril de 2020; en éste, se desagrega información por canal de atención, perfil de las personas usuarias, evaluación del servicio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780 personas otorgando 809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(84.1%)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(15.9%)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3F74D4D-674B-43C1-81D6-1F36ED5062F7}"/>
              </a:ext>
            </a:extLst>
          </p:cNvPr>
          <p:cNvSpPr txBox="1"/>
          <p:nvPr/>
        </p:nvSpPr>
        <p:spPr>
          <a:xfrm>
            <a:off x="92779" y="6373597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90.1% de los servicios brindados por el CAS, se atendieron inmediatamente. Otro 9.9%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6A33C1E-E5BE-4D1E-98B9-5ECBE855D63D}"/>
              </a:ext>
            </a:extLst>
          </p:cNvPr>
          <p:cNvSpPr txBox="1"/>
          <p:nvPr/>
        </p:nvSpPr>
        <p:spPr>
          <a:xfrm>
            <a:off x="3521097" y="1735282"/>
            <a:ext cx="32277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apoyó a personas a formular</a:t>
            </a:r>
            <a:r>
              <a:rPr lang="es-ES" sz="1100" b="1" dirty="0"/>
              <a:t> </a:t>
            </a:r>
            <a:r>
              <a:rPr lang="es-ES" sz="1100" dirty="0"/>
              <a:t>sus </a:t>
            </a:r>
            <a:r>
              <a:rPr lang="es-ES" sz="1100" b="1" dirty="0"/>
              <a:t>solicitudes</a:t>
            </a:r>
            <a:r>
              <a:rPr lang="es-ES" sz="1100" dirty="0"/>
              <a:t>, </a:t>
            </a:r>
            <a:r>
              <a:rPr lang="es-ES" sz="1100" b="1" dirty="0"/>
              <a:t>26</a:t>
            </a:r>
            <a:r>
              <a:rPr lang="es-ES" sz="1100" dirty="0"/>
              <a:t> fueron de derechos ARCO y </a:t>
            </a:r>
            <a:r>
              <a:rPr lang="es-ES" sz="1100" b="1" dirty="0"/>
              <a:t>8</a:t>
            </a:r>
            <a:r>
              <a:rPr lang="es-ES" sz="1100" dirty="0"/>
              <a:t> de Acceso a información pública. 8 solicitudes (</a:t>
            </a:r>
            <a:r>
              <a:rPr lang="es-ES" sz="1100" dirty="0" smtClean="0"/>
              <a:t>24%) </a:t>
            </a:r>
            <a:r>
              <a:rPr lang="es-ES" sz="1100" dirty="0"/>
              <a:t>fueron presentadas a través de la PNT, y </a:t>
            </a:r>
            <a:r>
              <a:rPr lang="es-ES" sz="1100" dirty="0" smtClean="0"/>
              <a:t>76% </a:t>
            </a:r>
            <a:r>
              <a:rPr lang="es-ES" sz="1100" dirty="0"/>
              <a:t>por INFOMEX.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13 al 17 de abril de 2020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2" y="405653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12.5</a:t>
            </a:r>
            <a:r>
              <a:rPr lang="es-ES" sz="1200" dirty="0"/>
              <a:t>% fueron menores de 29 años; el 60.9% oscilan entre 30 y 59 años y el 26.6%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49" y="5018713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072256" y="4950683"/>
            <a:ext cx="525205" cy="1261544"/>
          </a:xfrm>
          <a:prstGeom prst="rect">
            <a:avLst/>
          </a:prstGeom>
        </p:spPr>
      </p:pic>
      <p:sp>
        <p:nvSpPr>
          <p:cNvPr id="30" name="CuadroTexto 7"/>
          <p:cNvSpPr txBox="1"/>
          <p:nvPr/>
        </p:nvSpPr>
        <p:spPr>
          <a:xfrm>
            <a:off x="3672451" y="6764288"/>
            <a:ext cx="3036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Los temas de interés de los usuarios del CAS son muy diversos. En la semana que se informa destacan los siguientes tópicos: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/>
              <a:t>El </a:t>
            </a:r>
            <a:r>
              <a:rPr lang="es-MX" sz="1200" b="1" dirty="0">
                <a:solidFill>
                  <a:srgbClr val="7030A0"/>
                </a:solidFill>
              </a:rPr>
              <a:t>5.5% </a:t>
            </a:r>
            <a:r>
              <a:rPr lang="es-MX" sz="1200" dirty="0"/>
              <a:t>fueron relativos a la obtención de </a:t>
            </a:r>
            <a:r>
              <a:rPr lang="es-MX" sz="1200" b="1" dirty="0">
                <a:solidFill>
                  <a:srgbClr val="7030A0"/>
                </a:solidFill>
              </a:rPr>
              <a:t>expedientes médicos.</a:t>
            </a:r>
            <a:endParaRPr lang="es-MX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/>
              <a:t>El </a:t>
            </a:r>
            <a:r>
              <a:rPr lang="es-MX" sz="1200" b="1" dirty="0">
                <a:solidFill>
                  <a:srgbClr val="7030A0"/>
                </a:solidFill>
              </a:rPr>
              <a:t>10.6%</a:t>
            </a:r>
            <a:r>
              <a:rPr lang="es-MX" sz="1200" dirty="0">
                <a:solidFill>
                  <a:srgbClr val="7030A0"/>
                </a:solidFill>
              </a:rPr>
              <a:t> </a:t>
            </a:r>
            <a:r>
              <a:rPr lang="es-MX" sz="1200" dirty="0"/>
              <a:t>fueron asesorías para la obtención de </a:t>
            </a:r>
            <a:r>
              <a:rPr lang="es-MX" sz="1200" b="1" dirty="0">
                <a:solidFill>
                  <a:srgbClr val="7030A0"/>
                </a:solidFill>
              </a:rPr>
              <a:t>semanas cotizadas e historiales laborales </a:t>
            </a:r>
            <a:r>
              <a:rPr lang="es-MX" sz="1200" dirty="0"/>
              <a:t>ante instituciones de seguridad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/>
              <a:t>El </a:t>
            </a:r>
            <a:r>
              <a:rPr lang="es-MX" sz="1200" b="1" dirty="0">
                <a:solidFill>
                  <a:srgbClr val="7030A0"/>
                </a:solidFill>
              </a:rPr>
              <a:t>3.7%</a:t>
            </a:r>
            <a:r>
              <a:rPr lang="es-MX" sz="1200" dirty="0"/>
              <a:t> fueron asesorías de temas relativos al </a:t>
            </a:r>
            <a:r>
              <a:rPr lang="es-MX" sz="1200" b="1" dirty="0">
                <a:solidFill>
                  <a:srgbClr val="7030A0"/>
                </a:solidFill>
              </a:rPr>
              <a:t>Covid-19</a:t>
            </a:r>
            <a:r>
              <a:rPr lang="es-MX" sz="12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80" y="1814152"/>
            <a:ext cx="3259738" cy="14750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0" y="4353273"/>
            <a:ext cx="3259738" cy="20040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79" y="7071052"/>
            <a:ext cx="3259738" cy="16322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0990" y="2670402"/>
            <a:ext cx="3237826" cy="13833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0990" y="4890300"/>
            <a:ext cx="3237826" cy="18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33.7% de las consultas fueron orientaciones en materia de la LGPDPPSO, 14.7% de las consultas fueron información sobre el INAI y 12.8%. correspondió a seguimiento a solicitudes.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xmlns="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54420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xmlns="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31.9%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98.1% se otorgaron a personas físicas, el 1.4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9F3A93F-3590-4393-9E16-E531A4A41FA1}"/>
              </a:ext>
            </a:extLst>
          </p:cNvPr>
          <p:cNvSpPr txBox="1"/>
          <p:nvPr/>
        </p:nvSpPr>
        <p:spPr>
          <a:xfrm>
            <a:off x="3552658" y="4303577"/>
            <a:ext cx="319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333 personas evaluaron el servicio de Tel- INAI, otorgando una calificación promedio de </a:t>
            </a:r>
            <a:r>
              <a:rPr lang="es-MX" sz="1200" dirty="0" smtClean="0"/>
              <a:t>9.7. La atención presencial está suspendida desde el 23 </a:t>
            </a:r>
            <a:r>
              <a:rPr lang="es-MX" sz="1200" smtClean="0"/>
              <a:t>de marzo por </a:t>
            </a:r>
            <a:r>
              <a:rPr lang="es-MX" sz="1200" dirty="0"/>
              <a:t>acuerdo del pleno.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6A33C1E-E5BE-4D1E-98B9-5ECBE855D63D}"/>
              </a:ext>
            </a:extLst>
          </p:cNvPr>
          <p:cNvSpPr txBox="1"/>
          <p:nvPr/>
        </p:nvSpPr>
        <p:spPr>
          <a:xfrm>
            <a:off x="99018" y="6271882"/>
            <a:ext cx="3374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45.5%, seguidos por los de nivel medio superior con 26.5%; el 14.4% refirió tener estudios de secundaria. El 50.1%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13 al 17 de abril de 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66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118  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106   Edo.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25     Veracruz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24" name="Imagen 23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658" y="7173714"/>
            <a:ext cx="3193829" cy="16580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72" y="2094060"/>
            <a:ext cx="3264188" cy="17863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06" y="4784986"/>
            <a:ext cx="3257454" cy="1486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72" y="7210602"/>
            <a:ext cx="3264188" cy="1621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658" y="5249994"/>
            <a:ext cx="3193829" cy="18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20/04/2020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C6D433-1CDB-43D9-A9CB-B0421375CDBF}"/>
</file>

<file path=customXml/itemProps2.xml><?xml version="1.0" encoding="utf-8"?>
<ds:datastoreItem xmlns:ds="http://schemas.openxmlformats.org/officeDocument/2006/customXml" ds:itemID="{B3E87BCC-D145-46D4-BE98-48508DE6B794}"/>
</file>

<file path=customXml/itemProps3.xml><?xml version="1.0" encoding="utf-8"?>
<ds:datastoreItem xmlns:ds="http://schemas.openxmlformats.org/officeDocument/2006/customXml" ds:itemID="{D72D1AD4-F5DF-4D01-98D6-2565BDFE563B}"/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463</Words>
  <Application>Microsoft Office PowerPoint</Application>
  <PresentationFormat>Personalizado</PresentationFormat>
  <Paragraphs>27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Ronnie Cruz Valle</cp:lastModifiedBy>
  <cp:revision>343</cp:revision>
  <dcterms:created xsi:type="dcterms:W3CDTF">2018-12-17T16:11:47Z</dcterms:created>
  <dcterms:modified xsi:type="dcterms:W3CDTF">2020-04-20T19:39:20Z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