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1"/>
  </p:notesMasterIdLst>
  <p:handoutMasterIdLst>
    <p:handoutMasterId r:id="rId32"/>
  </p:handoutMasterIdLst>
  <p:sldIdLst>
    <p:sldId id="256" r:id="rId5"/>
    <p:sldId id="296" r:id="rId6"/>
    <p:sldId id="297" r:id="rId7"/>
    <p:sldId id="294" r:id="rId8"/>
    <p:sldId id="327" r:id="rId9"/>
    <p:sldId id="329" r:id="rId10"/>
    <p:sldId id="312" r:id="rId11"/>
    <p:sldId id="323" r:id="rId12"/>
    <p:sldId id="311" r:id="rId13"/>
    <p:sldId id="300" r:id="rId14"/>
    <p:sldId id="313" r:id="rId15"/>
    <p:sldId id="314" r:id="rId16"/>
    <p:sldId id="315" r:id="rId17"/>
    <p:sldId id="316" r:id="rId18"/>
    <p:sldId id="319" r:id="rId19"/>
    <p:sldId id="318" r:id="rId20"/>
    <p:sldId id="320" r:id="rId21"/>
    <p:sldId id="321" r:id="rId22"/>
    <p:sldId id="324" r:id="rId23"/>
    <p:sldId id="322" r:id="rId24"/>
    <p:sldId id="308" r:id="rId25"/>
    <p:sldId id="325" r:id="rId26"/>
    <p:sldId id="309" r:id="rId27"/>
    <p:sldId id="326" r:id="rId28"/>
    <p:sldId id="293" r:id="rId29"/>
    <p:sldId id="286" r:id="rId30"/>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poldo Alejandro Cruz Vásquez" initials="LACV" lastIdx="11" clrIdx="0">
    <p:extLst>
      <p:ext uri="{19B8F6BF-5375-455C-9EA6-DF929625EA0E}">
        <p15:presenceInfo xmlns:p15="http://schemas.microsoft.com/office/powerpoint/2012/main" userId="S-1-5-21-1177238915-299502267-725345543-15561" providerId="AD"/>
      </p:ext>
    </p:extLst>
  </p:cmAuthor>
  <p:cmAuthor id="2" name="Sandra Huerta Romero" initials="SHR" lastIdx="4" clrIdx="1">
    <p:extLst>
      <p:ext uri="{19B8F6BF-5375-455C-9EA6-DF929625EA0E}">
        <p15:presenceInfo xmlns:p15="http://schemas.microsoft.com/office/powerpoint/2012/main" userId="S-1-5-21-1177238915-299502267-725345543-15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93922" autoAdjust="0"/>
  </p:normalViewPr>
  <p:slideViewPr>
    <p:cSldViewPr>
      <p:cViewPr>
        <p:scale>
          <a:sx n="112" d="100"/>
          <a:sy n="112" d="100"/>
        </p:scale>
        <p:origin x="1122" y="-516"/>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19/03/2019</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19/03/2019</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20</a:t>
            </a:fld>
            <a:endParaRPr lang="es-MX" dirty="0"/>
          </a:p>
        </p:txBody>
      </p:sp>
    </p:spTree>
    <p:extLst>
      <p:ext uri="{BB962C8B-B14F-4D97-AF65-F5344CB8AC3E}">
        <p14:creationId xmlns:p14="http://schemas.microsoft.com/office/powerpoint/2010/main" val="83696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23</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25</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11 al 15 de </a:t>
            </a:r>
            <a:r>
              <a:rPr lang="es-MX" sz="20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MARZO</a:t>
            </a: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2019</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840559"/>
            <a:ext cx="7037033" cy="1107996"/>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24.6% de las consultas consistieron en orientaciones en materia de la LGPDPPSO.</a:t>
            </a:r>
          </a:p>
          <a:p>
            <a:pPr algn="just"/>
            <a:endParaRPr lang="es-MX" sz="800" b="1" dirty="0"/>
          </a:p>
          <a:p>
            <a:pPr marL="285750" indent="-285750" algn="just">
              <a:buFont typeface="Wingdings" panose="05000000000000000000" pitchFamily="2" charset="2"/>
              <a:buChar char="q"/>
            </a:pPr>
            <a:r>
              <a:rPr lang="es-MX" b="1" dirty="0"/>
              <a:t>El 21.3% de las consultas otorgadas fue sobre seguimiento a Solicitudes.</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El 12.9% de las consultas se dio en torno a orientaciones sobre la LFPDPPP.</a:t>
            </a:r>
          </a:p>
          <a:p>
            <a:pPr algn="just"/>
            <a:endParaRPr lang="es-MX" sz="800" b="1" dirty="0"/>
          </a:p>
        </p:txBody>
      </p:sp>
      <p:sp>
        <p:nvSpPr>
          <p:cNvPr id="8"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 Tipo de Servicio por Canal de Atención</a:t>
            </a:r>
          </a:p>
        </p:txBody>
      </p:sp>
      <p:sp>
        <p:nvSpPr>
          <p:cNvPr id="9" name="CuadroTexto 8"/>
          <p:cNvSpPr txBox="1"/>
          <p:nvPr/>
        </p:nvSpPr>
        <p:spPr>
          <a:xfrm>
            <a:off x="307223" y="3408511"/>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223047" y="592185"/>
            <a:ext cx="6742806" cy="2813953"/>
          </a:xfrm>
          <a:prstGeom prst="rect">
            <a:avLst/>
          </a:prstGeom>
        </p:spPr>
      </p:pic>
    </p:spTree>
    <p:extLst>
      <p:ext uri="{BB962C8B-B14F-4D97-AF65-F5344CB8AC3E}">
        <p14:creationId xmlns:p14="http://schemas.microsoft.com/office/powerpoint/2010/main" val="16264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751128"/>
            <a:ext cx="6990608" cy="1169551"/>
          </a:xfrm>
          <a:prstGeom prst="rect">
            <a:avLst/>
          </a:prstGeom>
          <a:noFill/>
        </p:spPr>
        <p:txBody>
          <a:bodyPr wrap="square" rtlCol="0">
            <a:spAutoFit/>
          </a:bodyPr>
          <a:lstStyle/>
          <a:p>
            <a:pPr algn="just"/>
            <a:r>
              <a:rPr lang="es-MX" b="1" dirty="0"/>
              <a:t>El 90.5 % de las consultas brindadas fue resuelta el mismo día, es decir, se le dio solución de manera inmediata, cuantificado en 1,255, de las que el rubro o canal de atención más empleado fue el Tel-INAI, con 1,093.</a:t>
            </a:r>
          </a:p>
          <a:p>
            <a:pPr algn="just"/>
            <a:endParaRPr lang="es-MX" b="1" dirty="0"/>
          </a:p>
          <a:p>
            <a:pPr algn="just"/>
            <a:r>
              <a:rPr lang="es-MX" b="1" dirty="0"/>
              <a:t>El 8.9% de los E-mail, con 123  asesorías atendidas se respondieron entre 1 y 2 días.</a:t>
            </a:r>
          </a:p>
        </p:txBody>
      </p:sp>
      <p:sp>
        <p:nvSpPr>
          <p:cNvPr id="7" name="2 Rectángulo"/>
          <p:cNvSpPr/>
          <p:nvPr/>
        </p:nvSpPr>
        <p:spPr>
          <a:xfrm>
            <a:off x="50351" y="23729"/>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 Tiempo de respuesta por Canal de Atención</a:t>
            </a:r>
          </a:p>
        </p:txBody>
      </p:sp>
      <p:sp>
        <p:nvSpPr>
          <p:cNvPr id="8" name="CuadroTexto 7"/>
          <p:cNvSpPr txBox="1"/>
          <p:nvPr/>
        </p:nvSpPr>
        <p:spPr>
          <a:xfrm>
            <a:off x="94589" y="3264495"/>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4" name="Imagen 3"/>
          <p:cNvPicPr>
            <a:picLocks noChangeAspect="1"/>
          </p:cNvPicPr>
          <p:nvPr/>
        </p:nvPicPr>
        <p:blipFill>
          <a:blip r:embed="rId2"/>
          <a:stretch>
            <a:fillRect/>
          </a:stretch>
        </p:blipFill>
        <p:spPr>
          <a:xfrm>
            <a:off x="560239" y="713381"/>
            <a:ext cx="5961032" cy="2295313"/>
          </a:xfrm>
          <a:prstGeom prst="rect">
            <a:avLst/>
          </a:prstGeom>
        </p:spPr>
      </p:pic>
    </p:spTree>
    <p:extLst>
      <p:ext uri="{BB962C8B-B14F-4D97-AF65-F5344CB8AC3E}">
        <p14:creationId xmlns:p14="http://schemas.microsoft.com/office/powerpoint/2010/main" val="28540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Tipo de Persona por Canal de Atención</a:t>
            </a:r>
          </a:p>
        </p:txBody>
      </p:sp>
      <p:sp>
        <p:nvSpPr>
          <p:cNvPr id="5" name="CuadroTexto 4"/>
          <p:cNvSpPr txBox="1"/>
          <p:nvPr/>
        </p:nvSpPr>
        <p:spPr>
          <a:xfrm>
            <a:off x="-15825" y="4111168"/>
            <a:ext cx="7136920" cy="1169551"/>
          </a:xfrm>
          <a:prstGeom prst="rect">
            <a:avLst/>
          </a:prstGeom>
          <a:noFill/>
        </p:spPr>
        <p:txBody>
          <a:bodyPr wrap="square" rtlCol="0">
            <a:spAutoFit/>
          </a:bodyPr>
          <a:lstStyle/>
          <a:p>
            <a:pPr algn="just"/>
            <a:r>
              <a:rPr lang="es-MX" b="1" dirty="0"/>
              <a:t>Con 1,372 usuarios, que representan el 99% de las asesorías realizadas por el CAS, las personas físicas emplearon como medio principal el Tel-INAI con 1,082, los cuales representaron el 99% de las asesorías realizadas.</a:t>
            </a:r>
          </a:p>
          <a:p>
            <a:pPr algn="just"/>
            <a:r>
              <a:rPr lang="es-MX" b="1" dirty="0"/>
              <a:t>El medio empleado por las personas morales fue: Tel-INAI, con 11 usuarios que representaron el 1%, y 3 por e-mail con el 2%.</a:t>
            </a:r>
          </a:p>
        </p:txBody>
      </p:sp>
      <p:sp>
        <p:nvSpPr>
          <p:cNvPr id="9" name="CuadroTexto 8"/>
          <p:cNvSpPr txBox="1"/>
          <p:nvPr/>
        </p:nvSpPr>
        <p:spPr>
          <a:xfrm>
            <a:off x="3507233" y="1857835"/>
            <a:ext cx="3387447"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p:cNvPicPr>
            <a:picLocks noChangeAspect="1"/>
          </p:cNvPicPr>
          <p:nvPr/>
        </p:nvPicPr>
        <p:blipFill>
          <a:blip r:embed="rId2"/>
          <a:stretch>
            <a:fillRect/>
          </a:stretch>
        </p:blipFill>
        <p:spPr>
          <a:xfrm>
            <a:off x="3530613" y="687726"/>
            <a:ext cx="3364067" cy="1135313"/>
          </a:xfrm>
          <a:prstGeom prst="rect">
            <a:avLst/>
          </a:prstGeom>
        </p:spPr>
      </p:pic>
      <p:pic>
        <p:nvPicPr>
          <p:cNvPr id="8" name="Imagen 7"/>
          <p:cNvPicPr>
            <a:picLocks noChangeAspect="1"/>
          </p:cNvPicPr>
          <p:nvPr/>
        </p:nvPicPr>
        <p:blipFill>
          <a:blip r:embed="rId3"/>
          <a:stretch>
            <a:fillRect/>
          </a:stretch>
        </p:blipFill>
        <p:spPr>
          <a:xfrm>
            <a:off x="502534" y="687726"/>
            <a:ext cx="6408712" cy="3296849"/>
          </a:xfrm>
          <a:prstGeom prst="rect">
            <a:avLst/>
          </a:prstGeom>
        </p:spPr>
      </p:pic>
    </p:spTree>
    <p:extLst>
      <p:ext uri="{BB962C8B-B14F-4D97-AF65-F5344CB8AC3E}">
        <p14:creationId xmlns:p14="http://schemas.microsoft.com/office/powerpoint/2010/main" val="123758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10. Sexo de los Usuarios por Canal de Atención</a:t>
            </a:r>
          </a:p>
        </p:txBody>
      </p:sp>
      <p:sp>
        <p:nvSpPr>
          <p:cNvPr id="7" name="CuadroTexto 6"/>
          <p:cNvSpPr txBox="1"/>
          <p:nvPr/>
        </p:nvSpPr>
        <p:spPr>
          <a:xfrm>
            <a:off x="34574" y="2971814"/>
            <a:ext cx="7019422" cy="1892826"/>
          </a:xfrm>
          <a:prstGeom prst="rect">
            <a:avLst/>
          </a:prstGeom>
          <a:noFill/>
        </p:spPr>
        <p:txBody>
          <a:bodyPr wrap="square" rtlCol="0">
            <a:spAutoFit/>
          </a:bodyPr>
          <a:lstStyle/>
          <a:p>
            <a:pPr algn="just"/>
            <a:r>
              <a:rPr lang="es-MX" sz="1300" b="1" dirty="0"/>
              <a:t>En Tel-INAI con 1,093 consultas atendidas, los hombres representaron el 49.5%, mientras que las mujeres, el 50.5%</a:t>
            </a:r>
          </a:p>
          <a:p>
            <a:pPr algn="just"/>
            <a:endParaRPr lang="es-MX" sz="1300" b="1" dirty="0"/>
          </a:p>
          <a:p>
            <a:pPr algn="just"/>
            <a:r>
              <a:rPr lang="es-MX" sz="1300" b="1" dirty="0"/>
              <a:t>Las personas que acudieron de manera presencial al INAI, en su mayoría, fueron hombres que representaron el 62.1 % y las mujeres, el 37.9% de las asesorías otorgadas.</a:t>
            </a:r>
          </a:p>
          <a:p>
            <a:pPr algn="just"/>
            <a:endParaRPr lang="es-MX" sz="1300" b="1" dirty="0"/>
          </a:p>
          <a:p>
            <a:pPr algn="just"/>
            <a:r>
              <a:rPr lang="es-MX" sz="1300" b="1" dirty="0"/>
              <a:t>Por correo electrónico (E-mail) el 57.4 % de las consultas fueron formuladas por hombres y 30.4%, por mujeres; del restante 12.2% no se obtuvo el dato. </a:t>
            </a:r>
          </a:p>
          <a:p>
            <a:pPr algn="just"/>
            <a:endParaRPr lang="es-MX" sz="1300" b="1" dirty="0"/>
          </a:p>
        </p:txBody>
      </p:sp>
      <p:sp>
        <p:nvSpPr>
          <p:cNvPr id="8" name="CuadroTexto 7"/>
          <p:cNvSpPr txBox="1"/>
          <p:nvPr/>
        </p:nvSpPr>
        <p:spPr>
          <a:xfrm>
            <a:off x="94589" y="2673623"/>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410970" y="752405"/>
            <a:ext cx="6192526" cy="1720001"/>
          </a:xfrm>
          <a:prstGeom prst="rect">
            <a:avLst/>
          </a:prstGeom>
        </p:spPr>
      </p:pic>
    </p:spTree>
    <p:extLst>
      <p:ext uri="{BB962C8B-B14F-4D97-AF65-F5344CB8AC3E}">
        <p14:creationId xmlns:p14="http://schemas.microsoft.com/office/powerpoint/2010/main" val="139773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630263" y="1392287"/>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Sexo de los Usuarios por Canal de Atención</a:t>
            </a:r>
          </a:p>
        </p:txBody>
      </p:sp>
      <p:pic>
        <p:nvPicPr>
          <p:cNvPr id="2" name="Imagen 1"/>
          <p:cNvPicPr>
            <a:picLocks noChangeAspect="1"/>
          </p:cNvPicPr>
          <p:nvPr/>
        </p:nvPicPr>
        <p:blipFill>
          <a:blip r:embed="rId3"/>
          <a:stretch>
            <a:fillRect/>
          </a:stretch>
        </p:blipFill>
        <p:spPr>
          <a:xfrm>
            <a:off x="0" y="456183"/>
            <a:ext cx="3141862" cy="2079667"/>
          </a:xfrm>
          <a:prstGeom prst="rect">
            <a:avLst/>
          </a:prstGeom>
        </p:spPr>
      </p:pic>
      <p:pic>
        <p:nvPicPr>
          <p:cNvPr id="3" name="Imagen 2"/>
          <p:cNvPicPr>
            <a:picLocks noChangeAspect="1"/>
          </p:cNvPicPr>
          <p:nvPr/>
        </p:nvPicPr>
        <p:blipFill>
          <a:blip r:embed="rId4"/>
          <a:stretch>
            <a:fillRect/>
          </a:stretch>
        </p:blipFill>
        <p:spPr>
          <a:xfrm>
            <a:off x="3923196" y="400958"/>
            <a:ext cx="3225293" cy="2134892"/>
          </a:xfrm>
          <a:prstGeom prst="rect">
            <a:avLst/>
          </a:prstGeom>
        </p:spPr>
      </p:pic>
      <p:pic>
        <p:nvPicPr>
          <p:cNvPr id="4" name="Imagen 3"/>
          <p:cNvPicPr>
            <a:picLocks noChangeAspect="1"/>
          </p:cNvPicPr>
          <p:nvPr/>
        </p:nvPicPr>
        <p:blipFill>
          <a:blip r:embed="rId5"/>
          <a:stretch>
            <a:fillRect/>
          </a:stretch>
        </p:blipFill>
        <p:spPr>
          <a:xfrm>
            <a:off x="1943559" y="3076432"/>
            <a:ext cx="3127345" cy="2070058"/>
          </a:xfrm>
          <a:prstGeom prst="rect">
            <a:avLst/>
          </a:prstGeom>
        </p:spPr>
      </p:pic>
    </p:spTree>
    <p:extLst>
      <p:ext uri="{BB962C8B-B14F-4D97-AF65-F5344CB8AC3E}">
        <p14:creationId xmlns:p14="http://schemas.microsoft.com/office/powerpoint/2010/main" val="312124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8813"/>
            <a:ext cx="6944211" cy="1815882"/>
          </a:xfrm>
          <a:prstGeom prst="rect">
            <a:avLst/>
          </a:prstGeom>
        </p:spPr>
        <p:txBody>
          <a:bodyPr wrap="square">
            <a:spAutoFit/>
          </a:bodyPr>
          <a:lstStyle/>
          <a:p>
            <a:pPr marL="285750" indent="-285750" algn="just">
              <a:buFont typeface="Wingdings" panose="05000000000000000000" pitchFamily="2" charset="2"/>
              <a:buChar char="q"/>
            </a:pPr>
            <a:r>
              <a:rPr lang="es-MX" b="1" dirty="0"/>
              <a:t>991 personas proporcionaron información sobre su edad (71.5% de los usuarios atendidos), quienes emplearon en un 87.0% el Tel-INAI, en tanto que el 0.8% lo hizo por E-mail y 12.2% por presencial.</a:t>
            </a:r>
          </a:p>
          <a:p>
            <a:pPr marL="285750" indent="-285750" algn="just">
              <a:buFont typeface="Wingdings" panose="05000000000000000000" pitchFamily="2" charset="2"/>
              <a:buChar char="q"/>
            </a:pPr>
            <a:r>
              <a:rPr lang="es-MX" b="1" dirty="0"/>
              <a:t>El 23.9% de las personas tiene entre 40 y 49 años, fue el grupo que más requirió de asesoría.</a:t>
            </a:r>
          </a:p>
          <a:p>
            <a:pPr marL="285750" indent="-285750" algn="just">
              <a:buFont typeface="Wingdings" panose="05000000000000000000" pitchFamily="2" charset="2"/>
              <a:buChar char="q"/>
            </a:pPr>
            <a:r>
              <a:rPr lang="es-MX" b="1" dirty="0"/>
              <a:t>El 22.1% de las personas osciló entre 30 y 39 años.</a:t>
            </a:r>
          </a:p>
          <a:p>
            <a:pPr marL="285750" indent="-285750" algn="just">
              <a:buFont typeface="Wingdings" panose="05000000000000000000" pitchFamily="2" charset="2"/>
              <a:buChar char="q"/>
            </a:pPr>
            <a:r>
              <a:rPr lang="es-MX" b="1" dirty="0"/>
              <a:t>Los usuarios entre 50 y 59 años representaron el 20.3%;  mientras que 19.2% tienen 60 o más años; y los menores de 30 años, el 14.4%.</a:t>
            </a:r>
          </a:p>
        </p:txBody>
      </p:sp>
      <p:sp>
        <p:nvSpPr>
          <p:cNvPr id="7"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Canal de Atención</a:t>
            </a:r>
          </a:p>
        </p:txBody>
      </p:sp>
      <p:sp>
        <p:nvSpPr>
          <p:cNvPr id="8" name="CuadroTexto 7"/>
          <p:cNvSpPr txBox="1"/>
          <p:nvPr/>
        </p:nvSpPr>
        <p:spPr>
          <a:xfrm>
            <a:off x="128191" y="2889647"/>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495930" y="685440"/>
            <a:ext cx="6197193" cy="2067891"/>
          </a:xfrm>
          <a:prstGeom prst="rect">
            <a:avLst/>
          </a:prstGeom>
        </p:spPr>
      </p:pic>
    </p:spTree>
    <p:extLst>
      <p:ext uri="{BB962C8B-B14F-4D97-AF65-F5344CB8AC3E}">
        <p14:creationId xmlns:p14="http://schemas.microsoft.com/office/powerpoint/2010/main" val="141671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607692"/>
            <a:ext cx="7163589" cy="160043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La mayor parte de las personas atendidas se encuentran en el rango de 40 a 49 años, que representaron el 23.9%;  el 46.4% fueron hombres y el 53.6% mujeres, con 237 usuarios.</a:t>
            </a:r>
          </a:p>
          <a:p>
            <a:pPr algn="just"/>
            <a:endParaRPr lang="es-MX" b="1" dirty="0"/>
          </a:p>
          <a:p>
            <a:pPr marL="285750" indent="-285750" algn="just">
              <a:buFont typeface="Wingdings" panose="05000000000000000000" pitchFamily="2" charset="2"/>
              <a:buChar char="q"/>
            </a:pPr>
            <a:r>
              <a:rPr lang="es-MX" b="1" dirty="0"/>
              <a:t>El grupo de 30 a 39 años con 219 usuarios, 22.1% del total; 46.6% fueron hombres y 53.4%, mujeres.</a:t>
            </a:r>
          </a:p>
          <a:p>
            <a:pPr algn="just"/>
            <a:endParaRPr lang="es-MX" b="1" dirty="0"/>
          </a:p>
          <a:p>
            <a:pPr marL="285750" indent="-285750" algn="just">
              <a:buFont typeface="Wingdings" panose="05000000000000000000" pitchFamily="2" charset="2"/>
              <a:buChar char="q"/>
            </a:pPr>
            <a:r>
              <a:rPr lang="es-MX" b="1" dirty="0"/>
              <a:t>Las personas de 60 años o más, representaron el  19.2%, 135 hombres y 56 mujeres.</a:t>
            </a:r>
          </a:p>
        </p:txBody>
      </p:sp>
      <p:sp>
        <p:nvSpPr>
          <p:cNvPr id="8" name="2 Rectángulo"/>
          <p:cNvSpPr/>
          <p:nvPr/>
        </p:nvSpPr>
        <p:spPr>
          <a:xfrm>
            <a:off x="44790"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12. Grupo de  Edades de los Usuarios por Sexo</a:t>
            </a:r>
          </a:p>
        </p:txBody>
      </p:sp>
      <p:sp>
        <p:nvSpPr>
          <p:cNvPr id="7" name="CuadroTexto 6"/>
          <p:cNvSpPr txBox="1"/>
          <p:nvPr/>
        </p:nvSpPr>
        <p:spPr>
          <a:xfrm>
            <a:off x="238605" y="3177679"/>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3" name="Imagen 2"/>
          <p:cNvPicPr>
            <a:picLocks noChangeAspect="1"/>
          </p:cNvPicPr>
          <p:nvPr/>
        </p:nvPicPr>
        <p:blipFill>
          <a:blip r:embed="rId2"/>
          <a:stretch>
            <a:fillRect/>
          </a:stretch>
        </p:blipFill>
        <p:spPr>
          <a:xfrm>
            <a:off x="921905" y="603983"/>
            <a:ext cx="5319777" cy="2474105"/>
          </a:xfrm>
          <a:prstGeom prst="rect">
            <a:avLst/>
          </a:prstGeom>
        </p:spPr>
      </p:pic>
    </p:spTree>
    <p:extLst>
      <p:ext uri="{BB962C8B-B14F-4D97-AF65-F5344CB8AC3E}">
        <p14:creationId xmlns:p14="http://schemas.microsoft.com/office/powerpoint/2010/main" val="308681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3">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13. Pirámide de Edades de los Usuarios por Sexo</a:t>
            </a:r>
          </a:p>
        </p:txBody>
      </p:sp>
      <p:sp>
        <p:nvSpPr>
          <p:cNvPr id="4" name="CuadroTexto 3"/>
          <p:cNvSpPr txBox="1"/>
          <p:nvPr/>
        </p:nvSpPr>
        <p:spPr>
          <a:xfrm>
            <a:off x="0" y="4128591"/>
            <a:ext cx="7118799" cy="738664"/>
          </a:xfrm>
          <a:prstGeom prst="rect">
            <a:avLst/>
          </a:prstGeom>
          <a:noFill/>
        </p:spPr>
        <p:txBody>
          <a:bodyPr wrap="square" rtlCol="0">
            <a:spAutoFit/>
          </a:bodyPr>
          <a:lstStyle/>
          <a:p>
            <a:pPr algn="just"/>
            <a:r>
              <a:rPr lang="es-MX" b="1" dirty="0"/>
              <a:t>La pirámide muestra que hasta los 49 años, las mujeres representaron el grupo con una demanda superior en el uso de los servicios otorgados por el CAS. A partir de los 50 años la tendencia se invierte a favor de los hombres.</a:t>
            </a:r>
          </a:p>
        </p:txBody>
      </p:sp>
      <p:pic>
        <p:nvPicPr>
          <p:cNvPr id="7" name="Imagen 6"/>
          <p:cNvPicPr>
            <a:picLocks noChangeAspect="1"/>
          </p:cNvPicPr>
          <p:nvPr/>
        </p:nvPicPr>
        <p:blipFill rotWithShape="1">
          <a:blip r:embed="rId4"/>
          <a:srcRect t="7121"/>
          <a:stretch/>
        </p:blipFill>
        <p:spPr>
          <a:xfrm>
            <a:off x="459309" y="697167"/>
            <a:ext cx="6297714" cy="3431424"/>
          </a:xfrm>
          <a:prstGeom prst="rect">
            <a:avLst/>
          </a:prstGeom>
        </p:spPr>
      </p:pic>
      <p:pic>
        <p:nvPicPr>
          <p:cNvPr id="8" name="Imagen 7"/>
          <p:cNvPicPr>
            <a:picLocks noChangeAspect="1"/>
          </p:cNvPicPr>
          <p:nvPr/>
        </p:nvPicPr>
        <p:blipFill>
          <a:blip r:embed="rId5"/>
          <a:stretch>
            <a:fillRect/>
          </a:stretch>
        </p:blipFill>
        <p:spPr>
          <a:xfrm>
            <a:off x="317699" y="519274"/>
            <a:ext cx="1219306" cy="3176291"/>
          </a:xfrm>
          <a:prstGeom prst="rect">
            <a:avLst/>
          </a:prstGeom>
        </p:spPr>
      </p:pic>
    </p:spTree>
    <p:extLst>
      <p:ext uri="{BB962C8B-B14F-4D97-AF65-F5344CB8AC3E}">
        <p14:creationId xmlns:p14="http://schemas.microsoft.com/office/powerpoint/2010/main" val="234914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a:t>
            </a: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a:t>El 46.3% de los usuarios del CAS afirmó tener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28.9% manifestó estudios de nivel medio superior.</a:t>
            </a:r>
          </a:p>
          <a:p>
            <a:endParaRPr lang="es-MX" b="1" dirty="0"/>
          </a:p>
          <a:p>
            <a:pPr marL="285750" indent="-285750">
              <a:buFont typeface="Wingdings" panose="05000000000000000000" pitchFamily="2" charset="2"/>
              <a:buChar char="q"/>
            </a:pPr>
            <a:r>
              <a:rPr lang="es-MX" b="1" dirty="0"/>
              <a:t>El 10.9% cuenta con educación secundaria.</a:t>
            </a:r>
          </a:p>
        </p:txBody>
      </p:sp>
      <p:sp>
        <p:nvSpPr>
          <p:cNvPr id="9" name="CuadroTexto 8"/>
          <p:cNvSpPr txBox="1"/>
          <p:nvPr/>
        </p:nvSpPr>
        <p:spPr>
          <a:xfrm>
            <a:off x="102879" y="2391107"/>
            <a:ext cx="2736304"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p:cNvPicPr>
            <a:picLocks noChangeAspect="1"/>
          </p:cNvPicPr>
          <p:nvPr/>
        </p:nvPicPr>
        <p:blipFill>
          <a:blip r:embed="rId2"/>
          <a:stretch>
            <a:fillRect/>
          </a:stretch>
        </p:blipFill>
        <p:spPr>
          <a:xfrm>
            <a:off x="200199" y="452644"/>
            <a:ext cx="2263889" cy="1970578"/>
          </a:xfrm>
          <a:prstGeom prst="rect">
            <a:avLst/>
          </a:prstGeom>
        </p:spPr>
      </p:pic>
      <p:pic>
        <p:nvPicPr>
          <p:cNvPr id="7" name="Imagen 6"/>
          <p:cNvPicPr>
            <a:picLocks noChangeAspect="1"/>
          </p:cNvPicPr>
          <p:nvPr/>
        </p:nvPicPr>
        <p:blipFill>
          <a:blip r:embed="rId3"/>
          <a:stretch>
            <a:fillRect/>
          </a:stretch>
        </p:blipFill>
        <p:spPr>
          <a:xfrm>
            <a:off x="632247" y="919050"/>
            <a:ext cx="6114818" cy="3200677"/>
          </a:xfrm>
          <a:prstGeom prst="rect">
            <a:avLst/>
          </a:prstGeom>
        </p:spPr>
      </p:pic>
    </p:spTree>
    <p:extLst>
      <p:ext uri="{BB962C8B-B14F-4D97-AF65-F5344CB8AC3E}">
        <p14:creationId xmlns:p14="http://schemas.microsoft.com/office/powerpoint/2010/main" val="30917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15. Escolaridad de los Usuarios por canal de atención</a:t>
            </a:r>
          </a:p>
        </p:txBody>
      </p:sp>
      <p:sp>
        <p:nvSpPr>
          <p:cNvPr id="4" name="CuadroTexto 3"/>
          <p:cNvSpPr txBox="1"/>
          <p:nvPr/>
        </p:nvSpPr>
        <p:spPr>
          <a:xfrm>
            <a:off x="27253" y="3679700"/>
            <a:ext cx="6998119" cy="1384995"/>
          </a:xfrm>
          <a:prstGeom prst="rect">
            <a:avLst/>
          </a:prstGeom>
          <a:noFill/>
        </p:spPr>
        <p:txBody>
          <a:bodyPr wrap="square" rtlCol="0">
            <a:spAutoFit/>
          </a:bodyPr>
          <a:lstStyle/>
          <a:p>
            <a:pPr algn="just"/>
            <a:r>
              <a:rPr lang="es-MX" sz="1200" b="1" dirty="0"/>
              <a:t>972 usuarios proporcionaron datos, de los cuales, la licenciatura fue el grado de mayor representación con 450 usuarios, que equivalió al 46.3% del subtotal, el cual empleó como canal de atención preferido al Tel-INAI con un 91.3%, con respecto de otros canales de atención.</a:t>
            </a:r>
          </a:p>
          <a:p>
            <a:pPr algn="just"/>
            <a:endParaRPr lang="es-MX" sz="1200" b="1" dirty="0"/>
          </a:p>
          <a:p>
            <a:pPr algn="just"/>
            <a:r>
              <a:rPr lang="es-MX" sz="1200" b="1" dirty="0"/>
              <a:t>Nivel medio superior. De los 281 usuarios que otorgaron el dato respecto del subtotal, el 83.3% prefirió el canal de atención Tel-INAI; de igual manera, los usuarios con grado escolar de secundaria, que representaron el 10.9% de los usuarios, existió un mayor uso del canal de atención Tel-INAI con un 73.6 %.</a:t>
            </a:r>
          </a:p>
        </p:txBody>
      </p:sp>
      <p:sp>
        <p:nvSpPr>
          <p:cNvPr id="7" name="CuadroTexto 6"/>
          <p:cNvSpPr txBox="1"/>
          <p:nvPr/>
        </p:nvSpPr>
        <p:spPr>
          <a:xfrm>
            <a:off x="208427" y="3249687"/>
            <a:ext cx="632847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376624" y="641873"/>
            <a:ext cx="6299376" cy="2408633"/>
          </a:xfrm>
          <a:prstGeom prst="rect">
            <a:avLst/>
          </a:prstGeom>
        </p:spPr>
      </p:pic>
    </p:spTree>
    <p:extLst>
      <p:ext uri="{BB962C8B-B14F-4D97-AF65-F5344CB8AC3E}">
        <p14:creationId xmlns:p14="http://schemas.microsoft.com/office/powerpoint/2010/main" val="64237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361637"/>
            <a:ext cx="5976664" cy="6906861"/>
          </a:xfrm>
          <a:prstGeom prst="rect">
            <a:avLst/>
          </a:prstGeom>
          <a:noFill/>
        </p:spPr>
        <p:txBody>
          <a:bodyPr wrap="square" rtlCol="0">
            <a:spAutoFit/>
          </a:bodyPr>
          <a:lstStyle/>
          <a:p>
            <a:pPr marL="342900" indent="-342900" algn="just">
              <a:buFont typeface="+mj-lt"/>
              <a:buAutoNum type="arabicPeriod"/>
            </a:pPr>
            <a:r>
              <a:rPr lang="es-MX" sz="1600" dirty="0"/>
              <a:t>Introducción.</a:t>
            </a:r>
            <a:endParaRPr lang="es-MX" sz="500" dirty="0"/>
          </a:p>
          <a:p>
            <a:pPr marL="342900" indent="-342900" algn="just">
              <a:buFont typeface="+mj-lt"/>
              <a:buAutoNum type="arabicPeriod"/>
            </a:pPr>
            <a:r>
              <a:rPr lang="es-MX" sz="1600" dirty="0"/>
              <a:t>Tipo de Servicios.</a:t>
            </a:r>
            <a:endParaRPr lang="es-MX" sz="500" dirty="0"/>
          </a:p>
          <a:p>
            <a:pPr marL="342900" indent="-342900" algn="just">
              <a:buFont typeface="+mj-lt"/>
              <a:buAutoNum type="arabicPeriod"/>
            </a:pPr>
            <a:r>
              <a:rPr lang="es-MX" sz="1600" dirty="0"/>
              <a:t>Total Asesorías y servicios otorgados por día. </a:t>
            </a:r>
          </a:p>
          <a:p>
            <a:pPr marL="342900" indent="-342900" algn="just">
              <a:buFont typeface="+mj-lt"/>
              <a:buAutoNum type="arabicPeriod"/>
            </a:pPr>
            <a:r>
              <a:rPr lang="es-MX" sz="1600" dirty="0"/>
              <a:t>Solicitudes presentadas</a:t>
            </a:r>
          </a:p>
          <a:p>
            <a:pPr marL="342900" indent="-342900" algn="just">
              <a:buFont typeface="+mj-lt"/>
              <a:buAutoNum type="arabicPeriod"/>
            </a:pPr>
            <a:r>
              <a:rPr lang="es-MX" sz="1600" dirty="0"/>
              <a:t>Total de Asesorías por Canal de Atención.</a:t>
            </a:r>
          </a:p>
          <a:p>
            <a:pPr marL="342900" indent="-342900" algn="just">
              <a:buFont typeface="+mj-lt"/>
              <a:buAutoNum type="arabicPeriod"/>
            </a:pPr>
            <a:r>
              <a:rPr lang="es-MX" sz="1600" dirty="0"/>
              <a:t>Asesorías por Canal de Atención por día.</a:t>
            </a:r>
            <a:endParaRPr lang="es-MX" sz="500" dirty="0"/>
          </a:p>
          <a:p>
            <a:pPr marL="342900" indent="-342900" algn="just">
              <a:buFont typeface="+mj-lt"/>
              <a:buAutoNum type="arabicPeriod"/>
            </a:pPr>
            <a:r>
              <a:rPr lang="es-MX" sz="1600" dirty="0"/>
              <a:t>Tipo de Servicio por Canal de Atención.</a:t>
            </a:r>
            <a:endParaRPr lang="es-MX" sz="500" dirty="0"/>
          </a:p>
          <a:p>
            <a:pPr marL="342900" indent="-342900" algn="just">
              <a:buFont typeface="+mj-lt"/>
              <a:buAutoNum type="arabicPeriod"/>
            </a:pPr>
            <a:r>
              <a:rPr lang="es-MX" sz="1600" dirty="0"/>
              <a:t>Tiempo de respuesta por Canal de Atención.</a:t>
            </a:r>
          </a:p>
          <a:p>
            <a:pPr marL="342900" indent="-342900" algn="just">
              <a:buFont typeface="+mj-lt"/>
              <a:buAutoNum type="arabicPeriod"/>
            </a:pPr>
            <a:r>
              <a:rPr lang="es-MX" sz="1600" dirty="0"/>
              <a:t>Tipo de Persona por Canal de Atención.</a:t>
            </a:r>
            <a:endParaRPr lang="es-MX" sz="500" dirty="0"/>
          </a:p>
          <a:p>
            <a:pPr marL="342900" indent="-342900" algn="just">
              <a:buFont typeface="+mj-lt"/>
              <a:buAutoNum type="arabicPeriod"/>
            </a:pPr>
            <a:r>
              <a:rPr lang="es-MX" sz="1600" dirty="0"/>
              <a:t>Sexo de los Usuarios por Canal de Atención.</a:t>
            </a:r>
          </a:p>
          <a:p>
            <a:pPr marL="342900" indent="-342900" algn="just">
              <a:buFont typeface="+mj-lt"/>
              <a:buAutoNum type="arabicPeriod"/>
            </a:pPr>
            <a:r>
              <a:rPr lang="es-MX" sz="1600" dirty="0"/>
              <a:t>Grupo de  Edades de los Usuarios por Canal de Atención.</a:t>
            </a:r>
          </a:p>
          <a:p>
            <a:pPr marL="342900" indent="-342900" algn="just">
              <a:buFont typeface="+mj-lt"/>
              <a:buAutoNum type="arabicPeriod"/>
            </a:pPr>
            <a:r>
              <a:rPr lang="es-MX" sz="1600" dirty="0"/>
              <a:t>Grupo de  Edades de los Usuarios por sexo.</a:t>
            </a:r>
          </a:p>
          <a:p>
            <a:pPr marL="342900" indent="-342900" algn="just">
              <a:buFont typeface="+mj-lt"/>
              <a:buAutoNum type="arabicPeriod"/>
            </a:pPr>
            <a:r>
              <a:rPr lang="es-MX" sz="1600" dirty="0"/>
              <a:t>Pirámide de Edades de los Usuarios por sexo.</a:t>
            </a:r>
          </a:p>
          <a:p>
            <a:pPr marL="342900" indent="-342900" algn="just">
              <a:buFont typeface="+mj-lt"/>
              <a:buAutoNum type="arabicPeriod"/>
            </a:pPr>
            <a:r>
              <a:rPr lang="es-MX" sz="1600" dirty="0"/>
              <a:t>Escolaridad de los Usuarios.</a:t>
            </a:r>
          </a:p>
          <a:p>
            <a:pPr marL="342900" indent="-342900" algn="just">
              <a:buFont typeface="+mj-lt"/>
              <a:buAutoNum type="arabicPeriod"/>
            </a:pPr>
            <a:r>
              <a:rPr lang="es-MX" sz="1600" dirty="0"/>
              <a:t>Escolaridad de los Usuarios por canal de atención.</a:t>
            </a:r>
          </a:p>
          <a:p>
            <a:pPr marL="342900" indent="-342900" algn="just">
              <a:buFont typeface="+mj-lt"/>
              <a:buAutoNum type="arabicPeriod"/>
            </a:pPr>
            <a:r>
              <a:rPr lang="es-MX" sz="1600" dirty="0"/>
              <a:t>Asesoría por Entidad Federativa.</a:t>
            </a:r>
          </a:p>
          <a:p>
            <a:pPr marL="342900" indent="-342900" algn="just">
              <a:buFont typeface="+mj-lt"/>
              <a:buAutoNum type="arabicPeriod"/>
            </a:pPr>
            <a:r>
              <a:rPr lang="es-MX" sz="1600" dirty="0"/>
              <a:t>Evaluación de la atención vía Tel-INAI.</a:t>
            </a:r>
          </a:p>
          <a:p>
            <a:pPr marL="342900" indent="-342900" algn="just">
              <a:buFont typeface="+mj-lt"/>
              <a:buAutoNum type="arabicPeriod"/>
            </a:pPr>
            <a:r>
              <a:rPr lang="es-MX" sz="1600" dirty="0"/>
              <a:t>Evaluación de la atención vía Presencial.</a:t>
            </a:r>
          </a:p>
          <a:p>
            <a:pPr marL="342900" indent="-342900" algn="just">
              <a:buFont typeface="+mj-lt"/>
              <a:buAutoNum type="arabicPeriod"/>
            </a:pPr>
            <a:r>
              <a:rPr lang="es-MX" sz="1600" dirty="0"/>
              <a:t>Anexo Detalle de Servicios por Agente. </a:t>
            </a:r>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pPr algn="ctr"/>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28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03124" y="528191"/>
            <a:ext cx="3456384" cy="461664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En el periodo que se informa, 1,020 usuarios proporcionaron información sobre la entidad de donde requirió la consulta (lo que representó el 73.6% de las personas atendidas), en tanto que 366 no proporcionaron información, lo que representó el 26.4%.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47% de los usuarios fue de la Ciudad de México, Estado de México y </a:t>
            </a:r>
            <a:r>
              <a:rPr lang="es-ES" b="1" dirty="0"/>
              <a:t>Veracruz de Ignacio de la Llave</a:t>
            </a:r>
            <a:r>
              <a:rPr lang="es-MX" b="1" dirty="0"/>
              <a:t>.</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26.4% de los usuarios corresponde al resto del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0.2% de los usuarios son extranjeros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advirtió un uso muy escaso de las consultas del CAS son Campeche, Sonora, Tlaxcala, Durango y Nayarit.</a:t>
            </a:r>
          </a:p>
        </p:txBody>
      </p:sp>
      <p:sp>
        <p:nvSpPr>
          <p:cNvPr id="6"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Asesoría por Entidad Federativa</a:t>
            </a:r>
          </a:p>
        </p:txBody>
      </p:sp>
      <p:pic>
        <p:nvPicPr>
          <p:cNvPr id="3" name="Imagen 2"/>
          <p:cNvPicPr>
            <a:picLocks noChangeAspect="1"/>
          </p:cNvPicPr>
          <p:nvPr/>
        </p:nvPicPr>
        <p:blipFill>
          <a:blip r:embed="rId3"/>
          <a:stretch>
            <a:fillRect/>
          </a:stretch>
        </p:blipFill>
        <p:spPr>
          <a:xfrm>
            <a:off x="200199" y="528191"/>
            <a:ext cx="3168352" cy="4608512"/>
          </a:xfrm>
          <a:prstGeom prst="rect">
            <a:avLst/>
          </a:prstGeom>
        </p:spPr>
      </p:pic>
    </p:spTree>
    <p:extLst>
      <p:ext uri="{BB962C8B-B14F-4D97-AF65-F5344CB8AC3E}">
        <p14:creationId xmlns:p14="http://schemas.microsoft.com/office/powerpoint/2010/main" val="129042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 la atención vía Tel-INAI</a:t>
            </a:r>
          </a:p>
        </p:txBody>
      </p:sp>
      <p:sp>
        <p:nvSpPr>
          <p:cNvPr id="5" name="7 Rectángulo"/>
          <p:cNvSpPr/>
          <p:nvPr/>
        </p:nvSpPr>
        <p:spPr>
          <a:xfrm>
            <a:off x="200199" y="3120479"/>
            <a:ext cx="6750867" cy="1846659"/>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dieron a las asesorías recibidas vía Tel-INAI, fue de 9.8 en una escala de 0 a 10.</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a:t> La calificación sobre la atención recibida y la amabilidad resultó de 9.9, en una escala de 0 a 10.</a:t>
            </a:r>
          </a:p>
          <a:p>
            <a:pPr algn="just"/>
            <a:endParaRPr lang="es-MX" sz="1000" b="1" dirty="0"/>
          </a:p>
          <a:p>
            <a:pPr marL="285750" indent="-285750" algn="just">
              <a:buFont typeface="Wingdings" panose="05000000000000000000" pitchFamily="2" charset="2"/>
              <a:buChar char="q"/>
            </a:pPr>
            <a:r>
              <a:rPr lang="es-MX" b="1" dirty="0"/>
              <a:t>El tiempo en espera para ser atendido tuvo 9.7, la preparación del asesor y si la asesoría fue suficiente tuvieron una calificación de 9.8 en una escala de 0 a 10.</a:t>
            </a:r>
          </a:p>
          <a:p>
            <a:pPr marL="285750" indent="-285750" algn="just">
              <a:buFont typeface="Wingdings" panose="05000000000000000000" pitchFamily="2" charset="2"/>
              <a:buChar char="q"/>
            </a:pPr>
            <a:endParaRPr lang="es-MX" sz="1000" b="1" dirty="0"/>
          </a:p>
        </p:txBody>
      </p:sp>
      <p:pic>
        <p:nvPicPr>
          <p:cNvPr id="3" name="Imagen 2"/>
          <p:cNvPicPr>
            <a:picLocks noChangeAspect="1"/>
          </p:cNvPicPr>
          <p:nvPr/>
        </p:nvPicPr>
        <p:blipFill>
          <a:blip r:embed="rId2"/>
          <a:stretch>
            <a:fillRect/>
          </a:stretch>
        </p:blipFill>
        <p:spPr>
          <a:xfrm>
            <a:off x="643977" y="780421"/>
            <a:ext cx="5863310" cy="2124034"/>
          </a:xfrm>
          <a:prstGeom prst="rect">
            <a:avLst/>
          </a:prstGeom>
        </p:spPr>
      </p:pic>
    </p:spTree>
    <p:extLst>
      <p:ext uri="{BB962C8B-B14F-4D97-AF65-F5344CB8AC3E}">
        <p14:creationId xmlns:p14="http://schemas.microsoft.com/office/powerpoint/2010/main" val="39252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3567" y="682673"/>
            <a:ext cx="6822015" cy="2797846"/>
          </a:xfrm>
          <a:prstGeom prst="rect">
            <a:avLst/>
          </a:prstGeom>
        </p:spPr>
      </p:pic>
      <p:sp>
        <p:nvSpPr>
          <p:cNvPr id="5" name="5 Rectángulo"/>
          <p:cNvSpPr/>
          <p:nvPr/>
        </p:nvSpPr>
        <p:spPr>
          <a:xfrm>
            <a:off x="-64804"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Evaluación del Servicio de Tel-INAI</a:t>
            </a:r>
          </a:p>
        </p:txBody>
      </p:sp>
      <p:sp>
        <p:nvSpPr>
          <p:cNvPr id="6" name="CuadroTexto 5"/>
          <p:cNvSpPr txBox="1"/>
          <p:nvPr/>
        </p:nvSpPr>
        <p:spPr>
          <a:xfrm>
            <a:off x="200199" y="3608273"/>
            <a:ext cx="6840760" cy="1384995"/>
          </a:xfrm>
          <a:prstGeom prst="rect">
            <a:avLst/>
          </a:prstGeom>
          <a:noFill/>
        </p:spPr>
        <p:txBody>
          <a:bodyPr wrap="square" rtlCol="0">
            <a:spAutoFit/>
          </a:bodyPr>
          <a:lstStyle/>
          <a:p>
            <a:r>
              <a:rPr lang="es-MX" b="1" dirty="0"/>
              <a:t>En la gráfica, se observa que la calificación a la atención recibida y a la amabilidad del asesor, se encuentran  por arriba de la calificación promedio, que es de 9.8 sobre 10 puntos.</a:t>
            </a:r>
          </a:p>
          <a:p>
            <a:endParaRPr lang="es-MX" b="1" dirty="0"/>
          </a:p>
          <a:p>
            <a:pPr algn="just"/>
            <a:r>
              <a:rPr lang="es-MX" b="1" dirty="0"/>
              <a:t>Sin embargo, existe un área de oportunidad para mejorar en el tiempo de espera para ser atendido, que se encuentran debajo del promedio.</a:t>
            </a:r>
          </a:p>
        </p:txBody>
      </p:sp>
      <p:pic>
        <p:nvPicPr>
          <p:cNvPr id="4" name="Imagen 3"/>
          <p:cNvPicPr>
            <a:picLocks noChangeAspect="1"/>
          </p:cNvPicPr>
          <p:nvPr/>
        </p:nvPicPr>
        <p:blipFill>
          <a:blip r:embed="rId3"/>
          <a:stretch>
            <a:fillRect/>
          </a:stretch>
        </p:blipFill>
        <p:spPr>
          <a:xfrm>
            <a:off x="940149" y="1805424"/>
            <a:ext cx="5108891" cy="188992"/>
          </a:xfrm>
          <a:prstGeom prst="rect">
            <a:avLst/>
          </a:prstGeom>
        </p:spPr>
      </p:pic>
      <p:pic>
        <p:nvPicPr>
          <p:cNvPr id="7" name="Imagen 6"/>
          <p:cNvPicPr>
            <a:picLocks noChangeAspect="1"/>
          </p:cNvPicPr>
          <p:nvPr/>
        </p:nvPicPr>
        <p:blipFill>
          <a:blip r:embed="rId4"/>
          <a:stretch>
            <a:fillRect/>
          </a:stretch>
        </p:blipFill>
        <p:spPr>
          <a:xfrm>
            <a:off x="5293217" y="720577"/>
            <a:ext cx="780356" cy="835224"/>
          </a:xfrm>
          <a:prstGeom prst="rect">
            <a:avLst/>
          </a:prstGeom>
        </p:spPr>
      </p:pic>
    </p:spTree>
    <p:extLst>
      <p:ext uri="{BB962C8B-B14F-4D97-AF65-F5344CB8AC3E}">
        <p14:creationId xmlns:p14="http://schemas.microsoft.com/office/powerpoint/2010/main" val="165490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Evaluación del Servicio Presencial</a:t>
            </a:r>
          </a:p>
        </p:txBody>
      </p:sp>
      <p:sp>
        <p:nvSpPr>
          <p:cNvPr id="7" name="7 Rectángulo"/>
          <p:cNvSpPr/>
          <p:nvPr/>
        </p:nvSpPr>
        <p:spPr>
          <a:xfrm>
            <a:off x="145188" y="3048471"/>
            <a:ext cx="6816757" cy="1600438"/>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presencial recibido es de 9.6 en una escala de 0 a 10.</a:t>
            </a:r>
            <a:endParaRPr lang="es-MX" sz="800" b="1" dirty="0"/>
          </a:p>
          <a:p>
            <a:pPr marL="285750" indent="-285750" algn="just">
              <a:buFont typeface="Wingdings" panose="05000000000000000000" pitchFamily="2" charset="2"/>
              <a:buChar char="q"/>
            </a:pPr>
            <a:r>
              <a:rPr lang="es-MX" b="1" dirty="0"/>
              <a:t>La amabilidad  del asesor tuvo 9.8;</a:t>
            </a:r>
          </a:p>
          <a:p>
            <a:pPr marL="285750" indent="-285750" algn="just">
              <a:buFont typeface="Wingdings" panose="05000000000000000000" pitchFamily="2" charset="2"/>
              <a:buChar char="q"/>
            </a:pPr>
            <a:r>
              <a:rPr lang="es-MX" b="1" dirty="0"/>
              <a:t>En tanto que la capacidad del asesor pera resolver dudas como si la duda fue aclarada tuvieron  9.7  de calificación,</a:t>
            </a:r>
            <a:endParaRPr lang="es-MX" sz="800" b="1" dirty="0"/>
          </a:p>
          <a:p>
            <a:pPr marL="285750" indent="-285750" algn="just">
              <a:buFont typeface="Wingdings" panose="05000000000000000000" pitchFamily="2" charset="2"/>
              <a:buChar char="q"/>
            </a:pPr>
            <a:r>
              <a:rPr lang="es-MX" b="1" dirty="0"/>
              <a:t>La atención recibida tuvo 9.6; y </a:t>
            </a:r>
          </a:p>
          <a:p>
            <a:pPr marL="285750" indent="-285750" algn="just">
              <a:buFont typeface="Wingdings" panose="05000000000000000000" pitchFamily="2" charset="2"/>
              <a:buChar char="q"/>
            </a:pPr>
            <a:r>
              <a:rPr lang="es-MX" b="1" dirty="0"/>
              <a:t>El tiempo de espera consiguió una calificación de 9.3.</a:t>
            </a:r>
          </a:p>
        </p:txBody>
      </p:sp>
      <p:pic>
        <p:nvPicPr>
          <p:cNvPr id="3" name="Imagen 2"/>
          <p:cNvPicPr>
            <a:picLocks noChangeAspect="1"/>
          </p:cNvPicPr>
          <p:nvPr/>
        </p:nvPicPr>
        <p:blipFill>
          <a:blip r:embed="rId3"/>
          <a:stretch>
            <a:fillRect/>
          </a:stretch>
        </p:blipFill>
        <p:spPr>
          <a:xfrm>
            <a:off x="633823" y="545419"/>
            <a:ext cx="5839485" cy="2328136"/>
          </a:xfrm>
          <a:prstGeom prst="rect">
            <a:avLst/>
          </a:prstGeom>
        </p:spPr>
      </p:pic>
    </p:spTree>
    <p:extLst>
      <p:ext uri="{BB962C8B-B14F-4D97-AF65-F5344CB8AC3E}">
        <p14:creationId xmlns:p14="http://schemas.microsoft.com/office/powerpoint/2010/main" val="200868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Evaluación de la atención vía Presencial</a:t>
            </a:r>
          </a:p>
        </p:txBody>
      </p:sp>
      <p:sp>
        <p:nvSpPr>
          <p:cNvPr id="6" name="CuadroTexto 5"/>
          <p:cNvSpPr txBox="1"/>
          <p:nvPr/>
        </p:nvSpPr>
        <p:spPr>
          <a:xfrm>
            <a:off x="77004" y="3840559"/>
            <a:ext cx="7035963" cy="1169551"/>
          </a:xfrm>
          <a:prstGeom prst="rect">
            <a:avLst/>
          </a:prstGeom>
          <a:noFill/>
        </p:spPr>
        <p:txBody>
          <a:bodyPr wrap="square" rtlCol="0">
            <a:spAutoFit/>
          </a:bodyPr>
          <a:lstStyle/>
          <a:p>
            <a:r>
              <a:rPr lang="es-MX" b="1" dirty="0"/>
              <a:t>En la gráfica, se observa que la amabilidad, la capacidad de asesor y si la duda fue aclarada fueron evaluados por encima del promedio.</a:t>
            </a:r>
          </a:p>
          <a:p>
            <a:endParaRPr lang="es-MX" b="1" dirty="0"/>
          </a:p>
          <a:p>
            <a:r>
              <a:rPr lang="es-MX" b="1" dirty="0"/>
              <a:t>Sin embargo, existe un área de oportunidad para mejorar en el tiempo en espera , que se encuentra debajo del  promedio general.  </a:t>
            </a:r>
          </a:p>
        </p:txBody>
      </p:sp>
      <p:pic>
        <p:nvPicPr>
          <p:cNvPr id="3" name="Imagen 2"/>
          <p:cNvPicPr>
            <a:picLocks noChangeAspect="1"/>
          </p:cNvPicPr>
          <p:nvPr/>
        </p:nvPicPr>
        <p:blipFill>
          <a:blip r:embed="rId2"/>
          <a:stretch>
            <a:fillRect/>
          </a:stretch>
        </p:blipFill>
        <p:spPr>
          <a:xfrm>
            <a:off x="438766" y="691818"/>
            <a:ext cx="6291617" cy="3076733"/>
          </a:xfrm>
          <a:prstGeom prst="rect">
            <a:avLst/>
          </a:prstGeom>
        </p:spPr>
      </p:pic>
    </p:spTree>
    <p:extLst>
      <p:ext uri="{BB962C8B-B14F-4D97-AF65-F5344CB8AC3E}">
        <p14:creationId xmlns:p14="http://schemas.microsoft.com/office/powerpoint/2010/main" val="407029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19. Anexo Detalle de Consultas por Agente </a:t>
            </a: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a:t>Como parte de este Informe se anexa archivo base con la información concentrada por agente y evaluaciones de Tel-INAI y presenciales. Cada hoja cuenta con distintos conceptos que se desglosan de la forma siguiente:</a:t>
            </a:r>
          </a:p>
          <a:p>
            <a:pPr algn="just"/>
            <a:endParaRPr lang="es-MX" dirty="0"/>
          </a:p>
          <a:p>
            <a:pPr marL="285750" indent="-285750" algn="just">
              <a:buFont typeface="Arial" panose="020B0604020202020204" pitchFamily="34" charset="0"/>
              <a:buChar char="•"/>
            </a:pPr>
            <a:r>
              <a:rPr lang="es-MX" sz="1300" b="1" dirty="0"/>
              <a:t>Fechas:</a:t>
            </a:r>
            <a:r>
              <a:rPr lang="es-MX" sz="1300" dirty="0"/>
              <a:t> Fecha de ingreso y fecha de atención</a:t>
            </a:r>
          </a:p>
          <a:p>
            <a:pPr marL="285750" indent="-285750" algn="just">
              <a:buFont typeface="Arial" panose="020B0604020202020204" pitchFamily="34" charset="0"/>
              <a:buChar char="•"/>
            </a:pPr>
            <a:r>
              <a:rPr lang="es-MX" sz="1300" b="1" dirty="0"/>
              <a:t>Servidor público: </a:t>
            </a:r>
            <a:r>
              <a:rPr lang="es-MX" sz="1300" dirty="0"/>
              <a:t>Nombre del agente que atendió</a:t>
            </a:r>
          </a:p>
          <a:p>
            <a:pPr marL="285750" indent="-285750" algn="just">
              <a:buFont typeface="Arial" panose="020B0604020202020204" pitchFamily="34" charset="0"/>
              <a:buChar char="•"/>
            </a:pPr>
            <a:r>
              <a:rPr lang="es-MX" sz="1300" b="1" dirty="0"/>
              <a:t>Tipo de consultas: </a:t>
            </a:r>
            <a:r>
              <a:rPr lang="es-MX" sz="1300" dirty="0"/>
              <a:t>Es la clasificación de la consulta en cada uno de los nueve tipos descritos en este informe.</a:t>
            </a:r>
          </a:p>
          <a:p>
            <a:pPr marL="285750" indent="-285750" algn="just">
              <a:buFont typeface="Arial" panose="020B0604020202020204" pitchFamily="34" charset="0"/>
              <a:buChar char="•"/>
            </a:pPr>
            <a:r>
              <a:rPr lang="es-MX" sz="1300" b="1" dirty="0"/>
              <a:t>Canal de atención: </a:t>
            </a:r>
            <a:r>
              <a:rPr lang="es-MX" sz="1300" dirty="0"/>
              <a:t>Se refiere a uno de los cuatro canales de atención con que cuenta el CAS a través del cuál se brindó la asesoría al usuario.</a:t>
            </a:r>
          </a:p>
          <a:p>
            <a:pPr marL="285750" indent="-285750" algn="just">
              <a:buFont typeface="Arial" panose="020B0604020202020204" pitchFamily="34" charset="0"/>
              <a:buChar char="•"/>
            </a:pPr>
            <a:r>
              <a:rPr lang="es-MX" sz="1300" b="1" dirty="0"/>
              <a:t>Requerimiento: </a:t>
            </a:r>
            <a:r>
              <a:rPr lang="es-MX" sz="1300" dirty="0"/>
              <a:t>Se refiere al servicio o servicios motivo de la consulta de la persona usuaria.</a:t>
            </a:r>
          </a:p>
          <a:p>
            <a:pPr marL="285750" indent="-285750" algn="just">
              <a:buFont typeface="Arial" panose="020B0604020202020204" pitchFamily="34" charset="0"/>
              <a:buChar char="•"/>
            </a:pPr>
            <a:r>
              <a:rPr lang="es-MX" sz="1300" b="1" dirty="0"/>
              <a:t>Atención: </a:t>
            </a:r>
            <a:r>
              <a:rPr lang="es-MX" sz="1300" dirty="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a:t>Fundamento legal de la atención: </a:t>
            </a:r>
            <a:r>
              <a:rPr lang="es-MX" sz="1300" dirty="0"/>
              <a:t>Se refiere al documento o precepto normativo que avala la acción o respuesta del servidor público</a:t>
            </a:r>
          </a:p>
          <a:p>
            <a:pPr marL="285750" indent="-285750" algn="just">
              <a:buFont typeface="Arial" panose="020B0604020202020204" pitchFamily="34" charset="0"/>
              <a:buChar char="•"/>
            </a:pPr>
            <a:r>
              <a:rPr lang="es-MX" sz="1300" b="1" dirty="0"/>
              <a:t>Tiempo de respuesta: </a:t>
            </a:r>
            <a:r>
              <a:rPr lang="es-MX" sz="1300" dirty="0"/>
              <a:t>Se refiere al tiempo que tardó el CAS en brindar la atención al usuario.</a:t>
            </a:r>
          </a:p>
          <a:p>
            <a:pPr marL="285750" indent="-285750" algn="just">
              <a:buFont typeface="Arial" panose="020B0604020202020204" pitchFamily="34" charset="0"/>
              <a:buChar char="•"/>
            </a:pPr>
            <a:r>
              <a:rPr lang="es-MX" sz="1300" b="1" dirty="0"/>
              <a:t>Tipo de usuario: </a:t>
            </a:r>
            <a:r>
              <a:rPr lang="es-MX" sz="1300" dirty="0"/>
              <a:t>Régimen Fiscal</a:t>
            </a:r>
            <a:endParaRPr lang="es-MX" sz="1300" b="1" dirty="0"/>
          </a:p>
          <a:p>
            <a:pPr marL="285750" indent="-285750" algn="just">
              <a:buFont typeface="Arial" panose="020B0604020202020204" pitchFamily="34" charset="0"/>
              <a:buChar char="•"/>
            </a:pPr>
            <a:r>
              <a:rPr lang="es-MX" sz="1300" b="1" dirty="0"/>
              <a:t>Sexo: </a:t>
            </a:r>
            <a:r>
              <a:rPr lang="es-MX" sz="1300" dirty="0"/>
              <a:t>Hombre o mujer</a:t>
            </a:r>
          </a:p>
          <a:p>
            <a:pPr marL="285750" indent="-285750" algn="just">
              <a:buFont typeface="Arial" panose="020B0604020202020204" pitchFamily="34" charset="0"/>
              <a:buChar char="•"/>
            </a:pPr>
            <a:r>
              <a:rPr lang="es-MX" sz="1300" b="1" dirty="0"/>
              <a:t>Edad: </a:t>
            </a:r>
            <a:r>
              <a:rPr lang="es-MX" sz="1300" dirty="0"/>
              <a:t>Se refiere a la edad de la persona usuaria.</a:t>
            </a:r>
          </a:p>
          <a:p>
            <a:pPr marL="285750" indent="-285750" algn="just">
              <a:buFont typeface="Arial" panose="020B0604020202020204" pitchFamily="34" charset="0"/>
              <a:buChar char="•"/>
            </a:pPr>
            <a:r>
              <a:rPr lang="es-MX" sz="1300" b="1" dirty="0"/>
              <a:t>Entidad: </a:t>
            </a:r>
            <a:r>
              <a:rPr lang="es-MX" sz="1300" dirty="0"/>
              <a:t>Se refiere a la entidad federativa de la cuál provino la solicitud o requerimiento.</a:t>
            </a:r>
          </a:p>
        </p:txBody>
      </p:sp>
    </p:spTree>
    <p:extLst>
      <p:ext uri="{BB962C8B-B14F-4D97-AF65-F5344CB8AC3E}">
        <p14:creationId xmlns:p14="http://schemas.microsoft.com/office/powerpoint/2010/main" val="237160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a:effectLst>
                  <a:outerShdw blurRad="38100" dist="38100" dir="2700000" algn="tl">
                    <a:srgbClr val="000000">
                      <a:alpha val="43137"/>
                    </a:srgbClr>
                  </a:outerShdw>
                </a:effectLst>
                <a:latin typeface="Calibri" pitchFamily="34" charset="0"/>
              </a:rPr>
              <a:t>¡Gracias!</a:t>
            </a:r>
          </a:p>
        </p:txBody>
      </p:sp>
    </p:spTree>
    <p:extLst>
      <p:ext uri="{BB962C8B-B14F-4D97-AF65-F5344CB8AC3E}">
        <p14:creationId xmlns:p14="http://schemas.microsoft.com/office/powerpoint/2010/main" val="323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278094"/>
          </a:xfrm>
          <a:prstGeom prst="rect">
            <a:avLst/>
          </a:prstGeom>
          <a:noFill/>
        </p:spPr>
        <p:txBody>
          <a:bodyPr wrap="square" rtlCol="0">
            <a:spAutoFit/>
          </a:bodyPr>
          <a:lstStyle/>
          <a:p>
            <a:pPr algn="just"/>
            <a:r>
              <a:rPr lang="es-MX" sz="1600" dirty="0"/>
              <a:t>El informe contiene datos sobre las consultas y los servicios brindados en cada una de ellas por el Centro de Atención a la Sociedad (CAS) del Instituto Nacional de Transparencia, Acceso a la Información y Protección de Datos Personales (INAI), en el periodo del 11 al 15 de marzo de 2019, en el que se desagregan datos por tipo de consulta, canal de atención, perfil de los usuarios, evaluación del servicio y un reporte en el que se describen cada una de la atenciones formuladas a los requerimientos de las personas usuarias.</a:t>
            </a:r>
          </a:p>
          <a:p>
            <a:pPr algn="just"/>
            <a:endParaRPr lang="es-MX" sz="1600" dirty="0"/>
          </a:p>
          <a:p>
            <a:pPr algn="just"/>
            <a:r>
              <a:rPr lang="es-MX" sz="1600" dirty="0"/>
              <a:t>Lo anterior, con la finalidad de mantener actualizados a los integrantes del Pleno del INAI de las actividades que lleva a cabo el CAS, a fin de encontrar áreas de oportunidad que permitan mejorar la calidad de las consultas y los servicios que se dan a la población.</a:t>
            </a:r>
          </a:p>
          <a:p>
            <a:pPr algn="just"/>
            <a:endParaRPr lang="es-MX" sz="1600" dirty="0"/>
          </a:p>
          <a:p>
            <a:pPr algn="just"/>
            <a:r>
              <a:rPr lang="es-MX" sz="1600" dirty="0"/>
              <a:t>En estos reportes se podrán incorporar variables adicionales que permitan tener una mejor perspectiva de las características de las consultas otorgadas por el CAS, a través de los reportes formulados por los agentes que brindan atención o mediante las evaluaciones del servicio que realizan los particulares.</a:t>
            </a:r>
          </a:p>
        </p:txBody>
      </p:sp>
      <p:sp>
        <p:nvSpPr>
          <p:cNvPr id="3"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p>
        </p:txBody>
      </p:sp>
    </p:spTree>
    <p:extLst>
      <p:ext uri="{BB962C8B-B14F-4D97-AF65-F5344CB8AC3E}">
        <p14:creationId xmlns:p14="http://schemas.microsoft.com/office/powerpoint/2010/main" val="961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 Tipo de Servicios</a:t>
            </a:r>
          </a:p>
        </p:txBody>
      </p:sp>
      <p:sp>
        <p:nvSpPr>
          <p:cNvPr id="6" name="CuadroTexto 2"/>
          <p:cNvSpPr txBox="1"/>
          <p:nvPr/>
        </p:nvSpPr>
        <p:spPr>
          <a:xfrm>
            <a:off x="200199" y="581610"/>
            <a:ext cx="6696744" cy="4555093"/>
          </a:xfrm>
          <a:prstGeom prst="rect">
            <a:avLst/>
          </a:prstGeom>
          <a:noFill/>
        </p:spPr>
        <p:txBody>
          <a:bodyPr wrap="square" rtlCol="0">
            <a:spAutoFit/>
          </a:bodyPr>
          <a:lstStyle/>
          <a:p>
            <a:pPr algn="just"/>
            <a:r>
              <a:rPr lang="es-MX" sz="1100" b="1" dirty="0"/>
              <a:t>Solicitud de Acceso</a:t>
            </a:r>
            <a:r>
              <a:rPr lang="es-MX" sz="1100" dirty="0"/>
              <a:t>: Se registran solicitudes de información pública.  </a:t>
            </a:r>
          </a:p>
          <a:p>
            <a:pPr algn="just"/>
            <a:endParaRPr lang="es-MX" sz="400" dirty="0"/>
          </a:p>
          <a:p>
            <a:pPr algn="just"/>
            <a:r>
              <a:rPr lang="es-MX" sz="1100" b="1" dirty="0"/>
              <a:t>Solicitud de Datos Personales: </a:t>
            </a:r>
            <a:r>
              <a:rPr lang="es-MX" sz="1100" dirty="0"/>
              <a:t>Se registran solicitudes de datos personales (derechos ARCO).</a:t>
            </a:r>
          </a:p>
          <a:p>
            <a:pPr algn="just"/>
            <a:endParaRPr lang="es-MX" sz="400" b="1" dirty="0"/>
          </a:p>
          <a:p>
            <a:pPr algn="just"/>
            <a:r>
              <a:rPr lang="es-MX" sz="1100" b="1" dirty="0"/>
              <a:t>Orientación de la LGPDPPSO:</a:t>
            </a:r>
            <a:r>
              <a:rPr lang="es-MX" sz="1100" dirty="0"/>
              <a:t> Se resuelven las dudas relacionadas con las disposiciones, plazos y procedimientos de la Ley General de Protección de Datos Personales en Posesión de Sujetos Obligados. </a:t>
            </a:r>
          </a:p>
          <a:p>
            <a:pPr algn="just"/>
            <a:endParaRPr lang="es-MX" sz="400" b="1" dirty="0"/>
          </a:p>
          <a:p>
            <a:pPr algn="just"/>
            <a:r>
              <a:rPr lang="es-MX" sz="1100" b="1" dirty="0"/>
              <a:t>Orientación de la LGTAIP:</a:t>
            </a:r>
            <a:r>
              <a:rPr lang="es-MX" sz="1100" dirty="0"/>
              <a:t> Se atienden las preguntas relativas con las disposiciones, plazos y procedimientos establecidos en la Ley General de Transparencia y Acceso a la Información Pública.</a:t>
            </a:r>
          </a:p>
          <a:p>
            <a:pPr algn="just"/>
            <a:endParaRPr lang="es-MX" sz="400" b="1" dirty="0"/>
          </a:p>
          <a:p>
            <a:pPr algn="just"/>
            <a:r>
              <a:rPr lang="es-MX" sz="1100" b="1" dirty="0"/>
              <a:t>Orientación de la LFTAIP:</a:t>
            </a:r>
            <a:r>
              <a:rPr lang="es-MX" sz="1100" dirty="0"/>
              <a:t> Se responden las preguntas relacionadas con las disposiciones, plazos y procedimientos establecidos en la Ley Federal de Transparencia y Acceso a la Información Pública.</a:t>
            </a:r>
          </a:p>
          <a:p>
            <a:pPr algn="just"/>
            <a:endParaRPr lang="es-MX" sz="400" b="1" dirty="0"/>
          </a:p>
          <a:p>
            <a:pPr algn="just"/>
            <a:r>
              <a:rPr lang="es-MX" sz="1100" b="1" dirty="0"/>
              <a:t>Orientación LFPDPPP: </a:t>
            </a:r>
            <a:r>
              <a:rPr lang="es-MX" sz="1100" dirty="0"/>
              <a:t>Se atienden las consultas sobre las disposiciones, plazos y procedimientos establecidos en la Ley Federal de Protección de Datos Personales en Posesión de los Particulares y su Reglamento.</a:t>
            </a:r>
          </a:p>
          <a:p>
            <a:pPr algn="just"/>
            <a:endParaRPr lang="es-MX" sz="400" b="1" dirty="0"/>
          </a:p>
          <a:p>
            <a:pPr algn="just"/>
            <a:r>
              <a:rPr lang="es-MX" sz="1100" b="1" dirty="0"/>
              <a:t>Quejas o Denuncias:</a:t>
            </a:r>
            <a:r>
              <a:rPr lang="es-MX" sz="1100" dirty="0"/>
              <a:t> Se brinda orientación de las instancias y procedimientos para presentar quejas o denuncias. </a:t>
            </a:r>
          </a:p>
          <a:p>
            <a:pPr algn="just"/>
            <a:endParaRPr lang="es-MX" sz="400" b="1" dirty="0"/>
          </a:p>
          <a:p>
            <a:pPr algn="just"/>
            <a:r>
              <a:rPr lang="es-MX" sz="1100" b="1" dirty="0"/>
              <a:t>Recurso de Revisión:</a:t>
            </a:r>
            <a:r>
              <a:rPr lang="es-MX" sz="1100" dirty="0"/>
              <a:t> Se orienta sobre los medios, plazos y procedimientos para interponer recursos de revisión.</a:t>
            </a:r>
          </a:p>
          <a:p>
            <a:pPr algn="just"/>
            <a:endParaRPr lang="es-MX" sz="400" b="1" dirty="0"/>
          </a:p>
          <a:p>
            <a:pPr algn="just"/>
            <a:r>
              <a:rPr lang="es-MX" sz="1100" b="1" dirty="0"/>
              <a:t>Información del INAI:</a:t>
            </a:r>
            <a:r>
              <a:rPr lang="es-MX" sz="1100" dirty="0"/>
              <a:t>  Se otorga información requerida sobre las actividades, servicios, áreas, eventos y demás información general del INAI.</a:t>
            </a:r>
          </a:p>
          <a:p>
            <a:pPr algn="just"/>
            <a:endParaRPr lang="es-MX" sz="400" b="1" dirty="0"/>
          </a:p>
          <a:p>
            <a:pPr algn="just"/>
            <a:r>
              <a:rPr lang="es-MX" sz="1100" b="1" dirty="0"/>
              <a:t>Información del ámbito local:</a:t>
            </a:r>
            <a:r>
              <a:rPr lang="es-MX" sz="1100" dirty="0"/>
              <a:t> Se refiere a las preguntas de los usuarios que deben canalizarse a los órganos locales de transparencia, por ser de su competencia.</a:t>
            </a:r>
          </a:p>
          <a:p>
            <a:pPr algn="just"/>
            <a:endParaRPr lang="es-MX" sz="400" dirty="0"/>
          </a:p>
          <a:p>
            <a:pPr algn="just"/>
            <a:r>
              <a:rPr lang="es-MX" sz="1100" b="1" dirty="0"/>
              <a:t>Seguimiento a solicitudes:</a:t>
            </a:r>
            <a:r>
              <a:rPr lang="es-MX" sz="1100" dirty="0"/>
              <a:t> Se otorga apoyo en el seguimiento a las respuestas de las solicitudes de información pública o de datos personales.</a:t>
            </a:r>
          </a:p>
          <a:p>
            <a:pPr algn="just"/>
            <a:endParaRPr lang="es-MX" sz="400" dirty="0"/>
          </a:p>
          <a:p>
            <a:pPr algn="just"/>
            <a:r>
              <a:rPr lang="es-MX" sz="1100" b="1" dirty="0"/>
              <a:t>Servicio: </a:t>
            </a:r>
            <a:r>
              <a:rPr lang="es-MX" sz="1100" dirty="0"/>
              <a:t>Tiene que ver con la oferta del INAI como cursos de capacitación, foros, seminarios o convocatorias.</a:t>
            </a:r>
          </a:p>
          <a:p>
            <a:pPr algn="just"/>
            <a:endParaRPr lang="es-MX" sz="400" b="1" dirty="0"/>
          </a:p>
          <a:p>
            <a:pPr algn="just"/>
            <a:r>
              <a:rPr lang="es-MX" sz="1100" b="1" dirty="0"/>
              <a:t>Trámite: </a:t>
            </a:r>
            <a:r>
              <a:rPr lang="es-MX" sz="1100" dirty="0"/>
              <a:t>Orientación sobre la instancia a la cual referirse cuando se trata de asuntos o temas que no sean materia del ejercicio de los derechos de acceso a la información y de protección de datos personales.</a:t>
            </a:r>
          </a:p>
          <a:p>
            <a:pPr algn="just"/>
            <a:r>
              <a:rPr lang="es-MX" sz="1100" b="1" dirty="0"/>
              <a:t>Otros Servicios: </a:t>
            </a:r>
            <a:r>
              <a:rPr lang="es-MX" sz="1100" dirty="0"/>
              <a:t>Servicios distintos a los anteriores.</a:t>
            </a:r>
          </a:p>
        </p:txBody>
      </p:sp>
    </p:spTree>
    <p:extLst>
      <p:ext uri="{BB962C8B-B14F-4D97-AF65-F5344CB8AC3E}">
        <p14:creationId xmlns:p14="http://schemas.microsoft.com/office/powerpoint/2010/main" val="22935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61637"/>
          </a:xfrm>
          <a:prstGeom prst="rect">
            <a:avLst/>
          </a:prstGeom>
          <a:solidFill>
            <a:srgbClr val="7030A0"/>
          </a:solidFill>
        </p:spPr>
        <p:txBody>
          <a:bodyPr wrap="square">
            <a:spAutoFit/>
          </a:bodyPr>
          <a:lstStyle/>
          <a:p>
            <a:pPr algn="ctr"/>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  Total Asesorías y Servicios otorgados por día</a:t>
            </a:r>
          </a:p>
        </p:txBody>
      </p:sp>
      <p:sp>
        <p:nvSpPr>
          <p:cNvPr id="6" name="CuadroTexto 5"/>
          <p:cNvSpPr txBox="1"/>
          <p:nvPr/>
        </p:nvSpPr>
        <p:spPr>
          <a:xfrm>
            <a:off x="5168" y="4272607"/>
            <a:ext cx="7081552" cy="738664"/>
          </a:xfrm>
          <a:prstGeom prst="rect">
            <a:avLst/>
          </a:prstGeom>
          <a:noFill/>
        </p:spPr>
        <p:txBody>
          <a:bodyPr wrap="square" rtlCol="0">
            <a:spAutoFit/>
          </a:bodyPr>
          <a:lstStyle/>
          <a:p>
            <a:pPr algn="just"/>
            <a:r>
              <a:rPr lang="es-MX" b="1" dirty="0"/>
              <a:t>En esta semana se atendieron a 1,386 personas a las que se les otorgaron 1,619 servicios. El día 11 fue el día en que más asesorías y servicios se brindaron, 322 y 392, respectivamente, lo que representó  el 23.2% y el 24.2% de los totales.</a:t>
            </a:r>
            <a:endParaRPr lang="es-MX" b="1" dirty="0">
              <a:highlight>
                <a:srgbClr val="FFFF00"/>
              </a:highlight>
            </a:endParaRPr>
          </a:p>
        </p:txBody>
      </p:sp>
      <p:sp>
        <p:nvSpPr>
          <p:cNvPr id="9" name="CuadroTexto 8"/>
          <p:cNvSpPr txBox="1"/>
          <p:nvPr/>
        </p:nvSpPr>
        <p:spPr>
          <a:xfrm>
            <a:off x="4376663" y="443833"/>
            <a:ext cx="302259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2" name="Imagen 1"/>
          <p:cNvPicPr>
            <a:picLocks noChangeAspect="1"/>
          </p:cNvPicPr>
          <p:nvPr/>
        </p:nvPicPr>
        <p:blipFill>
          <a:blip r:embed="rId2"/>
          <a:stretch>
            <a:fillRect/>
          </a:stretch>
        </p:blipFill>
        <p:spPr>
          <a:xfrm>
            <a:off x="292449" y="536517"/>
            <a:ext cx="3517986" cy="1256953"/>
          </a:xfrm>
          <a:prstGeom prst="rect">
            <a:avLst/>
          </a:prstGeom>
        </p:spPr>
      </p:pic>
      <p:pic>
        <p:nvPicPr>
          <p:cNvPr id="3" name="Imagen 2"/>
          <p:cNvPicPr>
            <a:picLocks noChangeAspect="1"/>
          </p:cNvPicPr>
          <p:nvPr/>
        </p:nvPicPr>
        <p:blipFill>
          <a:blip r:embed="rId3"/>
          <a:stretch>
            <a:fillRect/>
          </a:stretch>
        </p:blipFill>
        <p:spPr>
          <a:xfrm>
            <a:off x="292449" y="1968350"/>
            <a:ext cx="6584251" cy="2232249"/>
          </a:xfrm>
          <a:prstGeom prst="rect">
            <a:avLst/>
          </a:prstGeom>
        </p:spPr>
      </p:pic>
    </p:spTree>
    <p:extLst>
      <p:ext uri="{BB962C8B-B14F-4D97-AF65-F5344CB8AC3E}">
        <p14:creationId xmlns:p14="http://schemas.microsoft.com/office/powerpoint/2010/main" val="23223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69332"/>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4. </a:t>
            </a:r>
            <a:r>
              <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Solicitudes</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 presentadas</a:t>
            </a:r>
          </a:p>
        </p:txBody>
      </p:sp>
      <p:sp>
        <p:nvSpPr>
          <p:cNvPr id="7" name="CuadroTexto 6"/>
          <p:cNvSpPr txBox="1"/>
          <p:nvPr/>
        </p:nvSpPr>
        <p:spPr>
          <a:xfrm>
            <a:off x="20992" y="509607"/>
            <a:ext cx="7091975" cy="2308324"/>
          </a:xfrm>
          <a:prstGeom prst="rect">
            <a:avLst/>
          </a:prstGeom>
          <a:noFill/>
        </p:spPr>
        <p:txBody>
          <a:bodyPr wrap="square" rtlCol="0">
            <a:spAutoFit/>
          </a:bodyPr>
          <a:lstStyle/>
          <a:p>
            <a:pPr algn="just"/>
            <a:endParaRPr lang="es-MX" sz="1800" b="1" dirty="0"/>
          </a:p>
          <a:p>
            <a:pPr algn="just"/>
            <a:r>
              <a:rPr lang="es-MX" sz="1800" b="1" dirty="0"/>
              <a:t>127 solicitudes ingresaron los usuarios a través de los diferentes canales:</a:t>
            </a:r>
          </a:p>
          <a:p>
            <a:pPr algn="just"/>
            <a:endParaRPr lang="es-MX" sz="1800" b="1" dirty="0"/>
          </a:p>
          <a:p>
            <a:pPr marL="285750" indent="-285750" algn="just">
              <a:buFont typeface="Wingdings" panose="05000000000000000000" pitchFamily="2" charset="2"/>
              <a:buChar char="q"/>
            </a:pPr>
            <a:r>
              <a:rPr lang="es-MX" sz="1800" b="1" dirty="0"/>
              <a:t>106 de las peticiones correspondieron a solicitudes de Datos Personales y 21 de Acceso a Información Pública.</a:t>
            </a:r>
          </a:p>
          <a:p>
            <a:pPr marL="285750" indent="-285750" algn="just">
              <a:buFont typeface="Wingdings" panose="05000000000000000000" pitchFamily="2" charset="2"/>
              <a:buChar char="q"/>
            </a:pPr>
            <a:endParaRPr lang="es-MX" sz="1800" b="1" dirty="0"/>
          </a:p>
          <a:p>
            <a:pPr marL="285750" indent="-285750" algn="just">
              <a:buFont typeface="Wingdings" panose="05000000000000000000" pitchFamily="2" charset="2"/>
              <a:buChar char="q"/>
            </a:pPr>
            <a:r>
              <a:rPr lang="es-MX" sz="1800" b="1" dirty="0"/>
              <a:t> 62 peticiones (48.81%) se presentaron a través de la PNT y 65 (51.18%) fueron capturadas a través del modulo manual.</a:t>
            </a:r>
          </a:p>
        </p:txBody>
      </p:sp>
      <p:pic>
        <p:nvPicPr>
          <p:cNvPr id="4" name="Imagen 3"/>
          <p:cNvPicPr>
            <a:picLocks noChangeAspect="1"/>
          </p:cNvPicPr>
          <p:nvPr/>
        </p:nvPicPr>
        <p:blipFill>
          <a:blip r:embed="rId2"/>
          <a:stretch>
            <a:fillRect/>
          </a:stretch>
        </p:blipFill>
        <p:spPr>
          <a:xfrm>
            <a:off x="1640359" y="2688431"/>
            <a:ext cx="3426249" cy="2420322"/>
          </a:xfrm>
          <a:prstGeom prst="rect">
            <a:avLst/>
          </a:prstGeom>
        </p:spPr>
      </p:pic>
    </p:spTree>
    <p:extLst>
      <p:ext uri="{BB962C8B-B14F-4D97-AF65-F5344CB8AC3E}">
        <p14:creationId xmlns:p14="http://schemas.microsoft.com/office/powerpoint/2010/main" val="386407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89024" y="4131853"/>
            <a:ext cx="6852498" cy="1169551"/>
          </a:xfrm>
          <a:prstGeom prst="rect">
            <a:avLst/>
          </a:prstGeom>
          <a:noFill/>
        </p:spPr>
        <p:txBody>
          <a:bodyPr wrap="square" rtlCol="0">
            <a:spAutoFit/>
          </a:bodyPr>
          <a:lstStyle/>
          <a:p>
            <a:pPr algn="just"/>
            <a:r>
              <a:rPr lang="es-MX" b="1" dirty="0"/>
              <a:t>Se ofrecieron 1,386 asesorías: </a:t>
            </a:r>
          </a:p>
          <a:p>
            <a:pPr marL="285750" indent="-285750" algn="just">
              <a:buFont typeface="Wingdings" panose="05000000000000000000" pitchFamily="2" charset="2"/>
              <a:buChar char="q"/>
            </a:pPr>
            <a:r>
              <a:rPr lang="es-MX" b="1" dirty="0"/>
              <a:t>78.9% a través de Tel-INAI.</a:t>
            </a:r>
          </a:p>
          <a:p>
            <a:pPr marL="285750" indent="-285750" algn="just">
              <a:buFont typeface="Wingdings" panose="05000000000000000000" pitchFamily="2" charset="2"/>
              <a:buChar char="q"/>
            </a:pPr>
            <a:r>
              <a:rPr lang="es-MX" b="1" dirty="0"/>
              <a:t>10.5% de manera presencial.</a:t>
            </a:r>
          </a:p>
          <a:p>
            <a:pPr marL="285750" indent="-285750" algn="just">
              <a:buFont typeface="Wingdings" panose="05000000000000000000" pitchFamily="2" charset="2"/>
              <a:buChar char="q"/>
            </a:pPr>
            <a:r>
              <a:rPr lang="es-MX" b="1" dirty="0"/>
              <a:t>10.7% por correo electrónico</a:t>
            </a:r>
          </a:p>
          <a:p>
            <a:pPr algn="just"/>
            <a:endParaRPr lang="es-MX" b="1" dirty="0"/>
          </a:p>
        </p:txBody>
      </p:sp>
      <p:sp>
        <p:nvSpPr>
          <p:cNvPr id="7"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Total de asesorías por Canal de Atención</a:t>
            </a:r>
          </a:p>
        </p:txBody>
      </p:sp>
      <p:sp>
        <p:nvSpPr>
          <p:cNvPr id="11" name="CuadroTexto 10"/>
          <p:cNvSpPr txBox="1"/>
          <p:nvPr/>
        </p:nvSpPr>
        <p:spPr>
          <a:xfrm>
            <a:off x="4304655" y="1745313"/>
            <a:ext cx="302259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3" name="Imagen 2"/>
          <p:cNvPicPr>
            <a:picLocks noChangeAspect="1"/>
          </p:cNvPicPr>
          <p:nvPr/>
        </p:nvPicPr>
        <p:blipFill>
          <a:blip r:embed="rId2"/>
          <a:stretch>
            <a:fillRect/>
          </a:stretch>
        </p:blipFill>
        <p:spPr>
          <a:xfrm>
            <a:off x="4232647" y="592715"/>
            <a:ext cx="2586619" cy="1087604"/>
          </a:xfrm>
          <a:prstGeom prst="rect">
            <a:avLst/>
          </a:prstGeom>
        </p:spPr>
      </p:pic>
      <p:pic>
        <p:nvPicPr>
          <p:cNvPr id="5" name="Imagen 4"/>
          <p:cNvPicPr>
            <a:picLocks noChangeAspect="1"/>
          </p:cNvPicPr>
          <p:nvPr/>
        </p:nvPicPr>
        <p:blipFill>
          <a:blip r:embed="rId3"/>
          <a:stretch>
            <a:fillRect/>
          </a:stretch>
        </p:blipFill>
        <p:spPr>
          <a:xfrm>
            <a:off x="158326" y="592716"/>
            <a:ext cx="6852498" cy="3319852"/>
          </a:xfrm>
          <a:prstGeom prst="rect">
            <a:avLst/>
          </a:prstGeom>
        </p:spPr>
      </p:pic>
    </p:spTree>
    <p:extLst>
      <p:ext uri="{BB962C8B-B14F-4D97-AF65-F5344CB8AC3E}">
        <p14:creationId xmlns:p14="http://schemas.microsoft.com/office/powerpoint/2010/main" val="72969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6. Asesorías por canal de atención por día</a:t>
            </a:r>
          </a:p>
        </p:txBody>
      </p:sp>
      <p:sp>
        <p:nvSpPr>
          <p:cNvPr id="4" name="CuadroTexto 3"/>
          <p:cNvSpPr txBox="1"/>
          <p:nvPr/>
        </p:nvSpPr>
        <p:spPr>
          <a:xfrm>
            <a:off x="102254" y="3756645"/>
            <a:ext cx="7010713" cy="969496"/>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medio o canal más usado fue el Tel-INAI con 1,093 asesorías, que representó el 78.9%.</a:t>
            </a:r>
          </a:p>
          <a:p>
            <a:pPr algn="just"/>
            <a:endParaRPr lang="es-MX" sz="800" b="1" dirty="0"/>
          </a:p>
          <a:p>
            <a:pPr marL="285750" indent="-285750" algn="just">
              <a:buFont typeface="Wingdings" panose="05000000000000000000" pitchFamily="2" charset="2"/>
              <a:buChar char="q"/>
            </a:pPr>
            <a:r>
              <a:rPr lang="es-MX" b="1" dirty="0"/>
              <a:t>Le siguió el correo electrónico (E-mail) con el 10.7%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a:t>Vía presencial se atendieron a 145 personas, con el 10.5% de las consultas.</a:t>
            </a:r>
          </a:p>
        </p:txBody>
      </p:sp>
      <p:sp>
        <p:nvSpPr>
          <p:cNvPr id="7" name="CuadroTexto 6"/>
          <p:cNvSpPr txBox="1"/>
          <p:nvPr/>
        </p:nvSpPr>
        <p:spPr>
          <a:xfrm>
            <a:off x="200199" y="3499608"/>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5" name="Imagen 4"/>
          <p:cNvPicPr>
            <a:picLocks noChangeAspect="1"/>
          </p:cNvPicPr>
          <p:nvPr/>
        </p:nvPicPr>
        <p:blipFill>
          <a:blip r:embed="rId2"/>
          <a:stretch>
            <a:fillRect/>
          </a:stretch>
        </p:blipFill>
        <p:spPr>
          <a:xfrm>
            <a:off x="344215" y="888231"/>
            <a:ext cx="6480720" cy="2073909"/>
          </a:xfrm>
          <a:prstGeom prst="rect">
            <a:avLst/>
          </a:prstGeom>
        </p:spPr>
      </p:pic>
    </p:spTree>
    <p:extLst>
      <p:ext uri="{BB962C8B-B14F-4D97-AF65-F5344CB8AC3E}">
        <p14:creationId xmlns:p14="http://schemas.microsoft.com/office/powerpoint/2010/main" val="367193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Canal de atención por día</a:t>
            </a:r>
          </a:p>
        </p:txBody>
      </p:sp>
      <p:sp>
        <p:nvSpPr>
          <p:cNvPr id="7" name="CuadroTexto 6"/>
          <p:cNvSpPr txBox="1"/>
          <p:nvPr/>
        </p:nvSpPr>
        <p:spPr>
          <a:xfrm>
            <a:off x="20992" y="509607"/>
            <a:ext cx="7091975" cy="738664"/>
          </a:xfrm>
          <a:prstGeom prst="rect">
            <a:avLst/>
          </a:prstGeom>
          <a:noFill/>
        </p:spPr>
        <p:txBody>
          <a:bodyPr wrap="square" rtlCol="0">
            <a:spAutoFit/>
          </a:bodyPr>
          <a:lstStyle/>
          <a:p>
            <a:pPr algn="just"/>
            <a:r>
              <a:rPr lang="es-MX" b="1" dirty="0"/>
              <a:t>El medio o canal más utilizado fue el Tel-INAI con 1093 asesorías, seguido por el correo electrónico con 148 usuarios y en  presencial 145 personas fueron atendidas en las instalaciones del INAI.</a:t>
            </a:r>
          </a:p>
        </p:txBody>
      </p:sp>
      <p:pic>
        <p:nvPicPr>
          <p:cNvPr id="3" name="Imagen 2"/>
          <p:cNvPicPr>
            <a:picLocks noChangeAspect="1"/>
          </p:cNvPicPr>
          <p:nvPr/>
        </p:nvPicPr>
        <p:blipFill>
          <a:blip r:embed="rId2"/>
          <a:stretch>
            <a:fillRect/>
          </a:stretch>
        </p:blipFill>
        <p:spPr>
          <a:xfrm>
            <a:off x="560239" y="1536303"/>
            <a:ext cx="6192687" cy="3242029"/>
          </a:xfrm>
          <a:prstGeom prst="rect">
            <a:avLst/>
          </a:prstGeom>
        </p:spPr>
      </p:pic>
    </p:spTree>
    <p:extLst>
      <p:ext uri="{BB962C8B-B14F-4D97-AF65-F5344CB8AC3E}">
        <p14:creationId xmlns:p14="http://schemas.microsoft.com/office/powerpoint/2010/main" val="2452477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47244-D593-4153-B8D7-C663E6B75BD3}">
  <ds:schemaRef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9F43B79-C342-46B9-90E6-E2C4471C264D}">
  <ds:schemaRefs>
    <ds:schemaRef ds:uri="http://schemas.microsoft.com/sharepoint/v3/contenttype/forms"/>
  </ds:schemaRefs>
</ds:datastoreItem>
</file>

<file path=customXml/itemProps3.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21979</TotalTime>
  <Words>2194</Words>
  <Application>Microsoft Office PowerPoint</Application>
  <PresentationFormat>Papel B5 (ISO) (176 x 250 mm)</PresentationFormat>
  <Paragraphs>187</Paragraphs>
  <Slides>26</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Leopoldo Alejandro Cruz Vásquez</cp:lastModifiedBy>
  <cp:revision>1737</cp:revision>
  <cp:lastPrinted>2015-09-23T16:14:14Z</cp:lastPrinted>
  <dcterms:created xsi:type="dcterms:W3CDTF">2015-03-11T17:18:14Z</dcterms:created>
  <dcterms:modified xsi:type="dcterms:W3CDTF">2019-03-19T17:10:28Z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