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890" y="72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4.emf"/><Relationship Id="rId5" Type="http://schemas.openxmlformats.org/officeDocument/2006/relationships/image" Target="../media/image10.png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</a:t>
            </a:r>
            <a:r>
              <a:rPr lang="es-MX" dirty="0"/>
              <a:t>del 14 al 18 de septiembre de 2020</a:t>
            </a:r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560887"/>
            <a:ext cx="315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675 personas otorgando 778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(84.6%)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(14.8%)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Postal (0.6%)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194233" y="6342991"/>
            <a:ext cx="3172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85% de los servicios brindados por el CAS, se atendieron inmediatamente; 12.6%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44</a:t>
            </a:r>
            <a:r>
              <a:rPr lang="es-ES" sz="1100" dirty="0"/>
              <a:t> fueron de derechos ARCO y 2 de Acceso a información pública. 21 solicitudes 45.7% fueron presentadas a través de la PNT, y 54.3%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04761" y="216428"/>
            <a:ext cx="39728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14 al 18 de septiembre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30160" y="4056534"/>
            <a:ext cx="3118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13.4</a:t>
            </a:r>
            <a:r>
              <a:rPr lang="es-ES" sz="1200" dirty="0"/>
              <a:t>% fueron menores de 29 años; el 64.6% oscilan entre 30 y 59 años y el 22.0%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/>
              <a:t>Los temas de interés de los usuarios del CAS son muy diversos. En la semana que se informa destacan los siguientes tópicos:</a:t>
            </a:r>
          </a:p>
          <a:p>
            <a:pPr algn="just"/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11% </a:t>
            </a:r>
            <a:r>
              <a:rPr lang="es-MX" sz="1000" dirty="0"/>
              <a:t>fueron relativos a la obtención de </a:t>
            </a:r>
            <a:r>
              <a:rPr lang="es-MX" sz="10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0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4.1%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para la obtención de </a:t>
            </a:r>
            <a:r>
              <a:rPr lang="es-MX" sz="1000" b="1" dirty="0">
                <a:solidFill>
                  <a:srgbClr val="7030A0"/>
                </a:solidFill>
              </a:rPr>
              <a:t>expedientes médicos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2.1%</a:t>
            </a:r>
            <a:r>
              <a:rPr lang="es-MX" sz="1000" dirty="0">
                <a:solidFill>
                  <a:srgbClr val="7030A0"/>
                </a:solidFill>
              </a:rPr>
              <a:t> </a:t>
            </a:r>
            <a:r>
              <a:rPr lang="es-MX" sz="1000" dirty="0"/>
              <a:t>fueron asesorías sobre </a:t>
            </a:r>
            <a:r>
              <a:rPr lang="es-MX" sz="1000" b="1" dirty="0">
                <a:solidFill>
                  <a:srgbClr val="7030A0"/>
                </a:solidFill>
              </a:rPr>
              <a:t>Aviso de privacidad</a:t>
            </a:r>
            <a:r>
              <a:rPr lang="es-MX" sz="10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000" dirty="0"/>
              <a:t>El </a:t>
            </a:r>
            <a:r>
              <a:rPr lang="es-MX" sz="1000" b="1" dirty="0">
                <a:solidFill>
                  <a:srgbClr val="7030A0"/>
                </a:solidFill>
              </a:rPr>
              <a:t>0.4%</a:t>
            </a:r>
            <a:r>
              <a:rPr lang="es-MX" sz="1000" dirty="0"/>
              <a:t> fueron asesorías de temas relativos al </a:t>
            </a:r>
            <a:r>
              <a:rPr lang="es-MX" sz="1000" b="1" dirty="0">
                <a:solidFill>
                  <a:srgbClr val="7030A0"/>
                </a:solidFill>
              </a:rPr>
              <a:t>Covid-19</a:t>
            </a:r>
            <a:r>
              <a:rPr lang="es-MX" sz="1000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124D6BF-62A3-4303-8DAA-ECC6DB2B5A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665" y="1735282"/>
            <a:ext cx="2998035" cy="182337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AA7F6AB-52E9-439B-A1C8-AABF740655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30160" y="2674001"/>
            <a:ext cx="2988156" cy="138253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F50F9B9-9160-4485-ACC2-90276358F76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665" y="4848076"/>
            <a:ext cx="2998035" cy="137193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277EEB6-A12E-4980-BBD3-194FB491CE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5665" y="6943155"/>
            <a:ext cx="2998035" cy="204794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110F902-3354-4CF2-8A9F-D6E9F74253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30160" y="4848076"/>
            <a:ext cx="3104963" cy="220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34.2% de las consultas fueron orientaciones en materia de la LGPDPPSO, 24.6% de las consultas fueron seguimiento a solicitudes y 13.6% fueron orientaciones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Cuatro entidades concentran el 37.7%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97.6% se otorgaron a personas físicas, el 2.2%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407 personas evaluaron el servicio de Tel- INAI, otorgando una calificación promedio de 9.5;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CAS 48.6%, seguidos por los de nivel medio superior con 26.1%; el 11.5% refirió de estudios de secundaria. El 35.4%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04758" y="216428"/>
            <a:ext cx="39728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14 al 18 de septiembre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131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90  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34   Jalisco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EF55FCF-0D89-47A8-BBBC-2C21D5467A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634" y="1909393"/>
            <a:ext cx="3000710" cy="210615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1C2D1E6-2070-467B-9858-576795116D7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7682" y="4808992"/>
            <a:ext cx="3231318" cy="13464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70D7911-626E-42BB-A5D0-0114537705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7682" y="7234607"/>
            <a:ext cx="3163715" cy="159715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E3EE63A-6467-496C-87B0-AF1D808809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75485" y="5134574"/>
            <a:ext cx="2984833" cy="196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42FCEF-DD8C-4783-83EB-465C110AC879}"/>
</file>

<file path=customXml/itemProps2.xml><?xml version="1.0" encoding="utf-8"?>
<ds:datastoreItem xmlns:ds="http://schemas.openxmlformats.org/officeDocument/2006/customXml" ds:itemID="{1A1D4B4F-218B-4E06-86C2-16A81EB70327}"/>
</file>

<file path=customXml/itemProps3.xml><?xml version="1.0" encoding="utf-8"?>
<ds:datastoreItem xmlns:ds="http://schemas.openxmlformats.org/officeDocument/2006/customXml" ds:itemID="{C72BCDE1-2F29-4905-B1BB-18C95BCC6E1C}"/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461</Words>
  <Application>Microsoft Office PowerPoint</Application>
  <PresentationFormat>Panorámica</PresentationFormat>
  <Paragraphs>30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Gustavo Anzaldo García</cp:lastModifiedBy>
  <cp:revision>484</cp:revision>
  <dcterms:created xsi:type="dcterms:W3CDTF">2018-12-17T16:11:47Z</dcterms:created>
  <dcterms:modified xsi:type="dcterms:W3CDTF">2020-09-22T18:48:02Z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